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3" r:id="rId9"/>
    <p:sldId id="264" r:id="rId10"/>
    <p:sldId id="267" r:id="rId11"/>
    <p:sldId id="265" r:id="rId12"/>
    <p:sldId id="273" r:id="rId13"/>
    <p:sldId id="275" r:id="rId14"/>
    <p:sldId id="276" r:id="rId15"/>
    <p:sldId id="266" r:id="rId16"/>
    <p:sldId id="269" r:id="rId17"/>
    <p:sldId id="277" r:id="rId18"/>
    <p:sldId id="272" r:id="rId19"/>
    <p:sldId id="274" r:id="rId2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C788E"/>
    <a:srgbClr val="006666"/>
    <a:srgbClr val="0099CC"/>
    <a:srgbClr val="660066"/>
    <a:srgbClr val="003366"/>
    <a:srgbClr val="CC00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6" autoAdjust="0"/>
    <p:restoredTop sz="94653" autoAdjust="0"/>
  </p:normalViewPr>
  <p:slideViewPr>
    <p:cSldViewPr>
      <p:cViewPr varScale="1">
        <p:scale>
          <a:sx n="108" d="100"/>
          <a:sy n="108" d="100"/>
        </p:scale>
        <p:origin x="15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0BE40A-636E-4E86-9233-067A12A1EEC4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919287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3E8E1D-37FE-4D30-A2EA-7A67BC194177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04655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60E96A-D65F-4E66-B32B-1DB5D2B816F8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5908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2166CF-14A3-4CDE-A9C2-5EB38CB6CE17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6234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67BD6F-907D-46D1-AC18-5F7A81158E4F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03925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5601C4-13F5-49F5-B385-926130A256F2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41865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A8C9FD-E2D3-4B9C-BB09-E1F6FE06EB12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738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1B1F46-48A8-4D45-8EFA-86F9C1124F6C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56789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BDD426-2E2B-485D-BE79-D90173903F55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32185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F0D492-337E-46D9-BF83-86CF1D87B219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129651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0C4026-9014-48F3-B961-BFF566609059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8248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texto del patrón</a:t>
            </a:r>
          </a:p>
          <a:p>
            <a:pPr lvl="1"/>
            <a:r>
              <a:rPr lang="es-ES" altLang="es-MX" smtClean="0"/>
              <a:t>Segundo nivel</a:t>
            </a:r>
          </a:p>
          <a:p>
            <a:pPr lvl="2"/>
            <a:r>
              <a:rPr lang="es-ES" altLang="es-MX" smtClean="0"/>
              <a:t>Tercer nivel</a:t>
            </a:r>
          </a:p>
          <a:p>
            <a:pPr lvl="3"/>
            <a:r>
              <a:rPr lang="es-ES" altLang="es-MX" smtClean="0"/>
              <a:t>Cuarto nivel</a:t>
            </a:r>
          </a:p>
          <a:p>
            <a:pPr lvl="4"/>
            <a:r>
              <a:rPr lang="es-ES" altLang="es-MX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s-MX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s-MX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3A8B12C-3E39-4801-9481-7CB3EC9C0BFC}" type="slidenum">
              <a:rPr lang="es-ES" altLang="es-MX"/>
              <a:pPr/>
              <a:t>‹Nº›</a:t>
            </a:fld>
            <a:endParaRPr lang="es-E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3563888" y="2924944"/>
            <a:ext cx="5580112" cy="647700"/>
          </a:xfrm>
        </p:spPr>
        <p:txBody>
          <a:bodyPr anchor="ctr"/>
          <a:lstStyle/>
          <a:p>
            <a:pPr algn="l"/>
            <a:r>
              <a:rPr lang="en-US" altLang="es-MX" sz="4400" b="1" noProof="0" dirty="0" smtClean="0">
                <a:solidFill>
                  <a:schemeClr val="bg1"/>
                </a:solidFill>
              </a:rPr>
              <a:t>Deadlock Detection in Distributed Databases</a:t>
            </a:r>
            <a:endParaRPr lang="en-US" altLang="es-MX" sz="4400" b="1" noProof="0" dirty="0">
              <a:solidFill>
                <a:schemeClr val="bg1"/>
              </a:solidFill>
            </a:endParaRPr>
          </a:p>
        </p:txBody>
      </p:sp>
      <p:sp>
        <p:nvSpPr>
          <p:cNvPr id="2209" name="Rectangle 161"/>
          <p:cNvSpPr>
            <a:spLocks noChangeArrowheads="1"/>
          </p:cNvSpPr>
          <p:nvPr/>
        </p:nvSpPr>
        <p:spPr bwMode="auto">
          <a:xfrm>
            <a:off x="3577996" y="4221088"/>
            <a:ext cx="403225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s-MX" sz="1600" b="1" dirty="0" smtClean="0">
                <a:solidFill>
                  <a:schemeClr val="bg1"/>
                </a:solidFill>
              </a:rPr>
              <a:t>Knapp, E. (1987). Deadlock detection in distributed databases. ACM Computing Surveys (CSUR), 19(4), 303-328.</a:t>
            </a:r>
            <a:r>
              <a:rPr lang="es-UY" altLang="es-MX" sz="1600" b="1" dirty="0">
                <a:solidFill>
                  <a:schemeClr val="bg1"/>
                </a:solidFill>
              </a:rPr>
              <a:t/>
            </a:r>
            <a:br>
              <a:rPr lang="es-UY" altLang="es-MX" sz="1600" b="1" dirty="0">
                <a:solidFill>
                  <a:schemeClr val="bg1"/>
                </a:solidFill>
              </a:rPr>
            </a:br>
            <a:endParaRPr lang="es-ES" altLang="es-MX" sz="1600" b="1" dirty="0">
              <a:solidFill>
                <a:schemeClr val="bg1"/>
              </a:solidFill>
            </a:endParaRPr>
          </a:p>
        </p:txBody>
      </p:sp>
      <p:sp>
        <p:nvSpPr>
          <p:cNvPr id="6" name="Rectangle 161"/>
          <p:cNvSpPr>
            <a:spLocks noChangeArrowheads="1"/>
          </p:cNvSpPr>
          <p:nvPr/>
        </p:nvSpPr>
        <p:spPr bwMode="auto">
          <a:xfrm>
            <a:off x="4337819" y="5517232"/>
            <a:ext cx="4032250" cy="288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s-MX" sz="1600" dirty="0" smtClean="0">
                <a:solidFill>
                  <a:schemeClr val="bg1"/>
                </a:solidFill>
              </a:rPr>
              <a:t>Presented by Hugo Huipet</a:t>
            </a:r>
            <a:endParaRPr lang="en-US" altLang="es-MX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s-MX" sz="3600" dirty="0" smtClean="0">
                <a:solidFill>
                  <a:schemeClr val="bg1"/>
                </a:solidFill>
              </a:rPr>
              <a:t>Specification of Deadlock Problem</a:t>
            </a:r>
            <a:endParaRPr lang="en-US" altLang="es-MX" sz="3600" noProof="0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7396"/>
          <a:stretch/>
        </p:blipFill>
        <p:spPr>
          <a:xfrm>
            <a:off x="2267744" y="1700808"/>
            <a:ext cx="6164547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9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s-MX" sz="3600" dirty="0" smtClean="0">
                <a:solidFill>
                  <a:schemeClr val="bg1"/>
                </a:solidFill>
              </a:rPr>
              <a:t>Models of Deadlock</a:t>
            </a:r>
            <a:endParaRPr lang="en-US" altLang="es-MX" sz="3600" noProof="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4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7704" y="1600200"/>
                <a:ext cx="6984776" cy="4525963"/>
              </a:xfrm>
              <a:solidFill>
                <a:schemeClr val="tx1">
                  <a:alpha val="40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es-MX" sz="2400" dirty="0" smtClean="0">
                    <a:solidFill>
                      <a:schemeClr val="bg1"/>
                    </a:solidFill>
                  </a:rPr>
                  <a:t>DBS  a number different kinds of resource requests </a:t>
                </a:r>
                <a:r>
                  <a:rPr lang="en-US" altLang="es-MX" sz="24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 hierarchy:</a:t>
                </a:r>
              </a:p>
              <a:p>
                <a:pPr marL="0" indent="0">
                  <a:buNone/>
                </a:pPr>
                <a:endParaRPr lang="en-US" altLang="es-MX" sz="2400" dirty="0" smtClean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es-MX" sz="24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One-resource Model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es-MX" sz="24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AND model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es-MX" sz="24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Or model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es-MX" sz="24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AND-OR model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es-MX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s-MX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MX" altLang="es-MX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s-MX" altLang="es-MX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s-MX" sz="2400" dirty="0" smtClean="0">
                    <a:solidFill>
                      <a:schemeClr val="bg1"/>
                    </a:solidFill>
                  </a:rPr>
                  <a:t> model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es-MX" sz="2400" dirty="0" smtClean="0">
                    <a:solidFill>
                      <a:schemeClr val="bg1"/>
                    </a:solidFill>
                  </a:rPr>
                  <a:t>Unrestricted model</a:t>
                </a:r>
              </a:p>
            </p:txBody>
          </p:sp>
        </mc:Choice>
        <mc:Fallback xmlns="">
          <p:sp>
            <p:nvSpPr>
              <p:cNvPr id="1064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7704" y="1600200"/>
                <a:ext cx="6984776" cy="4525963"/>
              </a:xfrm>
              <a:blipFill rotWithShape="0">
                <a:blip r:embed="rId2"/>
                <a:stretch>
                  <a:fillRect l="-1396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97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s-MX" sz="3600" dirty="0" smtClean="0">
                <a:solidFill>
                  <a:schemeClr val="bg1"/>
                </a:solidFill>
              </a:rPr>
              <a:t>Models of Deadlock</a:t>
            </a:r>
            <a:endParaRPr lang="en-US" altLang="es-MX" sz="3600" noProof="0" dirty="0">
              <a:solidFill>
                <a:schemeClr val="bg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7704" y="1600201"/>
            <a:ext cx="7128792" cy="3773016"/>
          </a:xfrm>
          <a:solidFill>
            <a:schemeClr val="tx1">
              <a:alpha val="40000"/>
            </a:schemeClr>
          </a:solidFill>
        </p:spPr>
        <p:txBody>
          <a:bodyPr/>
          <a:lstStyle/>
          <a:p>
            <a:pPr marL="0" lvl="1" indent="0">
              <a:buNone/>
            </a:pPr>
            <a:r>
              <a:rPr lang="en-US" altLang="es-MX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One-resource Model</a:t>
            </a:r>
          </a:p>
          <a:p>
            <a:pPr marL="0" lvl="1" indent="0">
              <a:buNone/>
            </a:pPr>
            <a:r>
              <a:rPr lang="en-US" altLang="es-MX" sz="1800" i="1" dirty="0" smtClean="0">
                <a:solidFill>
                  <a:schemeClr val="bg1"/>
                </a:solidFill>
                <a:sym typeface="Wingdings" panose="05000000000000000000" pitchFamily="2" charset="2"/>
              </a:rPr>
              <a:t>At most one OUTSTANDING resource request at a time</a:t>
            </a:r>
          </a:p>
          <a:p>
            <a:pPr marL="0" lvl="1" indent="0">
              <a:buNone/>
            </a:pPr>
            <a:r>
              <a:rPr lang="en-US" altLang="es-MX" sz="1800" dirty="0" smtClean="0">
                <a:solidFill>
                  <a:schemeClr val="bg1"/>
                </a:solidFill>
                <a:sym typeface="Wingdings" panose="05000000000000000000" pitchFamily="2" charset="2"/>
              </a:rPr>
              <a:t>DLD  finding cycle in WFG</a:t>
            </a:r>
          </a:p>
          <a:p>
            <a:pPr marL="0" lvl="1" indent="0">
              <a:buNone/>
            </a:pPr>
            <a:endParaRPr lang="en-US" altLang="es-MX" sz="20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lvl="1" indent="0">
              <a:buNone/>
            </a:pPr>
            <a:r>
              <a:rPr lang="en-US" altLang="es-MX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AND model</a:t>
            </a:r>
          </a:p>
          <a:p>
            <a:pPr marL="0" lvl="1" indent="0">
              <a:buNone/>
            </a:pPr>
            <a:r>
              <a:rPr lang="en-US" altLang="es-MX" sz="1800" i="1" dirty="0" smtClean="0">
                <a:solidFill>
                  <a:schemeClr val="bg1"/>
                </a:solidFill>
                <a:sym typeface="Wingdings" panose="05000000000000000000" pitchFamily="2" charset="2"/>
              </a:rPr>
              <a:t>Transactions can request a set of resources, blocked until have ALL resources</a:t>
            </a:r>
          </a:p>
          <a:p>
            <a:pPr marL="0" lvl="1" indent="0">
              <a:buNone/>
            </a:pPr>
            <a:r>
              <a:rPr lang="en-US" altLang="es-MX" sz="1800" dirty="0">
                <a:solidFill>
                  <a:schemeClr val="bg1"/>
                </a:solidFill>
                <a:sym typeface="Wingdings" panose="05000000000000000000" pitchFamily="2" charset="2"/>
              </a:rPr>
              <a:t>DLD  finding cycle in </a:t>
            </a:r>
            <a:r>
              <a:rPr lang="en-US" altLang="es-MX" sz="1800" dirty="0" smtClean="0">
                <a:solidFill>
                  <a:schemeClr val="bg1"/>
                </a:solidFill>
                <a:sym typeface="Wingdings" panose="05000000000000000000" pitchFamily="2" charset="2"/>
              </a:rPr>
              <a:t>WFG</a:t>
            </a:r>
          </a:p>
          <a:p>
            <a:pPr marL="0" lvl="1" indent="0">
              <a:buNone/>
            </a:pPr>
            <a:endParaRPr lang="en-US" altLang="es-MX" sz="18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lvl="1" indent="0" algn="ctr">
              <a:buNone/>
            </a:pPr>
            <a:r>
              <a:rPr lang="en-US" altLang="es-MX" sz="1800" dirty="0" smtClean="0">
                <a:solidFill>
                  <a:schemeClr val="bg1"/>
                </a:solidFill>
                <a:sym typeface="Wingdings" panose="05000000000000000000" pitchFamily="2" charset="2"/>
              </a:rPr>
              <a:t>Both can’t detect if TA/P don’t belong to cycle but still DL by it</a:t>
            </a:r>
            <a:endParaRPr lang="en-US" altLang="es-MX" sz="1800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3953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s-MX" sz="3600" dirty="0" smtClean="0">
                <a:solidFill>
                  <a:schemeClr val="bg1"/>
                </a:solidFill>
              </a:rPr>
              <a:t>Models of Deadlock</a:t>
            </a:r>
            <a:endParaRPr lang="en-US" altLang="es-MX" sz="3600" noProof="0" dirty="0">
              <a:solidFill>
                <a:schemeClr val="bg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7704" y="1600200"/>
            <a:ext cx="7128792" cy="4525963"/>
          </a:xfrm>
          <a:solidFill>
            <a:schemeClr val="tx1">
              <a:alpha val="40000"/>
            </a:schemeClr>
          </a:solidFill>
        </p:spPr>
        <p:txBody>
          <a:bodyPr/>
          <a:lstStyle/>
          <a:p>
            <a:pPr marL="0" lvl="1" indent="0">
              <a:buNone/>
            </a:pPr>
            <a:r>
              <a:rPr lang="en-US" altLang="es-MX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OR model</a:t>
            </a:r>
          </a:p>
          <a:p>
            <a:pPr marL="0" lvl="1" indent="0">
              <a:buNone/>
            </a:pPr>
            <a:r>
              <a:rPr lang="en-US" altLang="es-MX" sz="1800" i="1" dirty="0" smtClean="0">
                <a:solidFill>
                  <a:schemeClr val="bg1"/>
                </a:solidFill>
                <a:sym typeface="Wingdings" panose="05000000000000000000" pitchFamily="2" charset="2"/>
              </a:rPr>
              <a:t>A request for numerous resources is satisfied by granting any resource</a:t>
            </a:r>
          </a:p>
          <a:p>
            <a:pPr marL="0" lvl="1" indent="0">
              <a:buNone/>
            </a:pPr>
            <a:r>
              <a:rPr lang="en-US" altLang="es-MX" sz="1800" dirty="0" smtClean="0">
                <a:solidFill>
                  <a:schemeClr val="bg1"/>
                </a:solidFill>
                <a:sym typeface="Wingdings" panose="05000000000000000000" pitchFamily="2" charset="2"/>
              </a:rPr>
              <a:t>DLD  finding a Knot  (Cycles are not enough) or a process can only reach DL processes</a:t>
            </a:r>
          </a:p>
          <a:p>
            <a:pPr marL="541338" lvl="1" indent="-274638">
              <a:buFont typeface="+mj-lt"/>
              <a:buAutoNum type="arabicPeriod"/>
            </a:pPr>
            <a:r>
              <a:rPr lang="en-US" altLang="es-MX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All process in a set are blocked</a:t>
            </a:r>
          </a:p>
          <a:p>
            <a:pPr marL="541338" lvl="1" indent="-274638">
              <a:buFont typeface="+mj-lt"/>
              <a:buAutoNum type="arabicPeriod"/>
            </a:pPr>
            <a:r>
              <a:rPr lang="en-US" altLang="es-MX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Dependent set of each process is also in the same set</a:t>
            </a:r>
          </a:p>
          <a:p>
            <a:pPr marL="541338" lvl="1" indent="-274638">
              <a:buFont typeface="+mj-lt"/>
              <a:buAutoNum type="arabicPeriod"/>
            </a:pPr>
            <a:r>
              <a:rPr lang="en-US" altLang="es-MX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No grant message in transit between processes</a:t>
            </a:r>
          </a:p>
          <a:p>
            <a:pPr marL="0" lvl="1" indent="0">
              <a:buNone/>
            </a:pPr>
            <a:endParaRPr lang="en-US" altLang="es-MX" sz="20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lvl="1" indent="0">
              <a:buNone/>
            </a:pPr>
            <a:r>
              <a:rPr lang="en-US" altLang="es-MX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AND-OR model</a:t>
            </a:r>
          </a:p>
          <a:p>
            <a:pPr marL="0" lvl="1" indent="0">
              <a:buNone/>
            </a:pPr>
            <a:r>
              <a:rPr lang="en-US" altLang="es-MX" sz="1800" i="1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Generalization of AND &amp; OR models</a:t>
            </a:r>
          </a:p>
          <a:p>
            <a:pPr marL="0" lvl="1" indent="0">
              <a:buNone/>
            </a:pPr>
            <a:r>
              <a:rPr lang="en-US" altLang="es-MX" sz="18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DLD  repeated application of OR model (because a DL is </a:t>
            </a:r>
            <a:r>
              <a:rPr lang="en-US" altLang="es-MX" sz="18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stable = once in DL stays there)</a:t>
            </a:r>
            <a:endParaRPr lang="en-US" altLang="es-MX" sz="1800" dirty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  <a:p>
            <a:pPr marL="0" lvl="1" indent="0">
              <a:buNone/>
            </a:pPr>
            <a:r>
              <a:rPr lang="en-US" altLang="es-MX" sz="18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Not very efficient</a:t>
            </a:r>
          </a:p>
        </p:txBody>
      </p:sp>
    </p:spTree>
    <p:extLst>
      <p:ext uri="{BB962C8B-B14F-4D97-AF65-F5344CB8AC3E}">
        <p14:creationId xmlns:p14="http://schemas.microsoft.com/office/powerpoint/2010/main" val="26090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s-MX" sz="3600" dirty="0" smtClean="0">
                <a:solidFill>
                  <a:schemeClr val="bg1"/>
                </a:solidFill>
              </a:rPr>
              <a:t>Models of Deadlock</a:t>
            </a:r>
            <a:endParaRPr lang="en-US" altLang="es-MX" sz="3600" noProof="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4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7704" y="1600200"/>
                <a:ext cx="7128792" cy="4781128"/>
              </a:xfrm>
              <a:solidFill>
                <a:schemeClr val="tx1">
                  <a:alpha val="40000"/>
                </a:schemeClr>
              </a:solidFill>
            </p:spPr>
            <p:txBody>
              <a:bodyPr/>
              <a:lstStyle/>
              <a:p>
                <a:pPr marL="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es-MX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s-MX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MX" altLang="es-MX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s-MX" altLang="es-MX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𝒌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s-MX" sz="2000" b="1" dirty="0" smtClean="0">
                    <a:solidFill>
                      <a:schemeClr val="bg1"/>
                    </a:solidFill>
                  </a:rPr>
                  <a:t> model</a:t>
                </a:r>
              </a:p>
              <a:p>
                <a:pPr marL="0" lvl="1" indent="0">
                  <a:buNone/>
                </a:pPr>
                <a:r>
                  <a:rPr lang="en-US" altLang="es-MX" sz="1800" i="1" dirty="0" smtClean="0">
                    <a:solidFill>
                      <a:schemeClr val="bg1"/>
                    </a:solidFill>
                  </a:rPr>
                  <a:t>Request to obtain any k available resources pout of a pool of size n</a:t>
                </a:r>
              </a:p>
              <a:p>
                <a:pPr marL="0" lvl="1" indent="0">
                  <a:buNone/>
                </a:pPr>
                <a:r>
                  <a:rPr lang="en-US" altLang="es-MX" sz="1800" dirty="0" smtClean="0">
                    <a:solidFill>
                      <a:schemeClr val="bg1"/>
                    </a:solidFill>
                  </a:rPr>
                  <a:t>DLD </a:t>
                </a:r>
                <a:r>
                  <a:rPr lang="en-US" altLang="es-MX" sz="18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 not discussed here, but same deficiencies as AND-OR model</a:t>
                </a:r>
              </a:p>
              <a:p>
                <a:pPr marL="0" lvl="1" indent="0">
                  <a:buNone/>
                </a:pPr>
                <a:endParaRPr lang="en-US" altLang="es-MX" sz="2000" dirty="0" smtClean="0">
                  <a:solidFill>
                    <a:schemeClr val="bg1"/>
                  </a:solidFill>
                </a:endParaRPr>
              </a:p>
              <a:p>
                <a:pPr marL="0" lvl="1" indent="0">
                  <a:buNone/>
                </a:pPr>
                <a:r>
                  <a:rPr lang="en-US" altLang="es-MX" sz="2000" b="1" dirty="0" smtClean="0">
                    <a:solidFill>
                      <a:schemeClr val="bg1"/>
                    </a:solidFill>
                  </a:rPr>
                  <a:t>Unrestricted model</a:t>
                </a:r>
              </a:p>
              <a:p>
                <a:pPr marL="0" lvl="1" indent="0">
                  <a:buNone/>
                </a:pPr>
                <a:r>
                  <a:rPr lang="en-US" altLang="es-MX" sz="1800" i="1" dirty="0" smtClean="0">
                    <a:solidFill>
                      <a:schemeClr val="bg1"/>
                    </a:solidFill>
                  </a:rPr>
                  <a:t>No underlying structure of resource request is assumed</a:t>
                </a:r>
              </a:p>
              <a:p>
                <a:pPr marL="685800" lvl="2">
                  <a:buFont typeface="Arial" panose="020B0604020202020204" pitchFamily="34" charset="0"/>
                  <a:buChar char="•"/>
                </a:pPr>
                <a:r>
                  <a:rPr lang="en-US" altLang="es-MX" sz="1800" dirty="0" smtClean="0">
                    <a:solidFill>
                      <a:schemeClr val="bg1"/>
                    </a:solidFill>
                  </a:rPr>
                  <a:t>Stability of DL assumed</a:t>
                </a:r>
              </a:p>
              <a:p>
                <a:pPr marL="685800" lvl="2">
                  <a:buFont typeface="Arial" panose="020B0604020202020204" pitchFamily="34" charset="0"/>
                  <a:buChar char="•"/>
                </a:pPr>
                <a:r>
                  <a:rPr lang="en-US" altLang="es-MX" sz="1800" dirty="0" smtClean="0">
                    <a:solidFill>
                      <a:schemeClr val="bg1"/>
                    </a:solidFill>
                  </a:rPr>
                  <a:t>Properties of the underlying DB computations abstracted and separated from concerns about property of the problem</a:t>
                </a:r>
              </a:p>
              <a:p>
                <a:pPr marL="685800" lvl="2">
                  <a:buFont typeface="Arial" panose="020B0604020202020204" pitchFamily="34" charset="0"/>
                  <a:buChar char="•"/>
                </a:pPr>
                <a:r>
                  <a:rPr lang="en-US" altLang="es-MX" sz="1800" dirty="0" smtClean="0">
                    <a:solidFill>
                      <a:schemeClr val="bg1"/>
                    </a:solidFill>
                  </a:rPr>
                  <a:t>Can be used for the above models</a:t>
                </a:r>
              </a:p>
              <a:p>
                <a:pPr marL="685800" lvl="2">
                  <a:buFont typeface="Arial" panose="020B0604020202020204" pitchFamily="34" charset="0"/>
                  <a:buChar char="•"/>
                </a:pPr>
                <a:r>
                  <a:rPr lang="en-US" altLang="es-MX" sz="1800" dirty="0" smtClean="0">
                    <a:solidFill>
                      <a:schemeClr val="bg1"/>
                    </a:solidFill>
                  </a:rPr>
                  <a:t>Theoretical value </a:t>
                </a:r>
                <a:r>
                  <a:rPr lang="en-US" altLang="es-MX" sz="18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 Great overhead</a:t>
                </a:r>
                <a:endParaRPr lang="en-US" altLang="es-MX" sz="1800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64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7704" y="1600200"/>
                <a:ext cx="7128792" cy="4781128"/>
              </a:xfrm>
              <a:blipFill rotWithShape="0">
                <a:blip r:embed="rId2"/>
                <a:stretch>
                  <a:fillRect l="-941" r="-4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20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s-MX" sz="3200" dirty="0" smtClean="0">
                <a:solidFill>
                  <a:schemeClr val="bg1"/>
                </a:solidFill>
              </a:rPr>
              <a:t>Classes of Distributed Deadlock Detection Algorithms</a:t>
            </a:r>
            <a:endParaRPr lang="en-US" altLang="es-MX" sz="3200" noProof="0" dirty="0">
              <a:solidFill>
                <a:schemeClr val="bg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7704" y="1600200"/>
            <a:ext cx="6984776" cy="4525963"/>
          </a:xfrm>
          <a:solidFill>
            <a:schemeClr val="tx1">
              <a:alpha val="40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s-MX" sz="2400" dirty="0" smtClean="0">
                <a:solidFill>
                  <a:schemeClr val="bg1"/>
                </a:solidFill>
              </a:rPr>
              <a:t>Path-Pushing </a:t>
            </a:r>
            <a:r>
              <a:rPr lang="en-US" altLang="es-MX" sz="2400" dirty="0">
                <a:solidFill>
                  <a:schemeClr val="bg1"/>
                </a:solidFill>
              </a:rPr>
              <a:t>A</a:t>
            </a:r>
            <a:r>
              <a:rPr lang="en-US" altLang="es-MX" sz="2400" dirty="0" smtClean="0">
                <a:solidFill>
                  <a:schemeClr val="bg1"/>
                </a:solidFill>
              </a:rPr>
              <a:t>lgorithms</a:t>
            </a:r>
          </a:p>
          <a:p>
            <a:pPr>
              <a:lnSpc>
                <a:spcPct val="150000"/>
              </a:lnSpc>
            </a:pPr>
            <a:r>
              <a:rPr lang="en-US" altLang="es-MX" sz="2400" dirty="0" smtClean="0">
                <a:solidFill>
                  <a:schemeClr val="bg1"/>
                </a:solidFill>
              </a:rPr>
              <a:t>Edge Chasing Algorithms</a:t>
            </a:r>
          </a:p>
          <a:p>
            <a:pPr>
              <a:lnSpc>
                <a:spcPct val="150000"/>
              </a:lnSpc>
            </a:pPr>
            <a:r>
              <a:rPr lang="en-US" altLang="es-MX" sz="2400" dirty="0" smtClean="0">
                <a:solidFill>
                  <a:schemeClr val="bg1"/>
                </a:solidFill>
              </a:rPr>
              <a:t>Diffusing Computations</a:t>
            </a:r>
          </a:p>
          <a:p>
            <a:pPr>
              <a:lnSpc>
                <a:spcPct val="150000"/>
              </a:lnSpc>
            </a:pPr>
            <a:r>
              <a:rPr lang="en-US" altLang="es-MX" sz="2400" dirty="0" smtClean="0">
                <a:solidFill>
                  <a:schemeClr val="bg1"/>
                </a:solidFill>
              </a:rPr>
              <a:t>Global State Detection</a:t>
            </a:r>
          </a:p>
          <a:p>
            <a:pPr marL="0" indent="0">
              <a:buNone/>
            </a:pPr>
            <a:endParaRPr lang="en-US" altLang="es-MX" sz="2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96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s-MX" sz="3200" dirty="0" smtClean="0">
                <a:solidFill>
                  <a:schemeClr val="bg1"/>
                </a:solidFill>
              </a:rPr>
              <a:t>Classes of Distributed Deadlock Detection Algorithms</a:t>
            </a:r>
            <a:endParaRPr lang="en-US" altLang="es-MX" sz="3200" noProof="0" dirty="0">
              <a:solidFill>
                <a:schemeClr val="bg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7704" y="1600200"/>
            <a:ext cx="6984776" cy="4781128"/>
          </a:xfrm>
          <a:solidFill>
            <a:schemeClr val="tx1">
              <a:alpha val="4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es-MX" sz="2400" b="1" dirty="0" smtClean="0">
                <a:solidFill>
                  <a:schemeClr val="bg1"/>
                </a:solidFill>
              </a:rPr>
              <a:t>Path-Pushing Algorithms</a:t>
            </a:r>
          </a:p>
          <a:p>
            <a:pPr indent="-165100">
              <a:buFont typeface="Arial" panose="020B0604020202020204" pitchFamily="34" charset="0"/>
              <a:buChar char="•"/>
            </a:pPr>
            <a:r>
              <a:rPr lang="en-US" altLang="es-MX" sz="1800" dirty="0" smtClean="0">
                <a:solidFill>
                  <a:schemeClr val="bg1"/>
                </a:solidFill>
              </a:rPr>
              <a:t>Notion of explicit global WFG</a:t>
            </a:r>
          </a:p>
          <a:p>
            <a:pPr indent="-165100">
              <a:buFont typeface="Arial" panose="020B0604020202020204" pitchFamily="34" charset="0"/>
              <a:buChar char="•"/>
            </a:pPr>
            <a:r>
              <a:rPr lang="en-US" altLang="es-MX" sz="1800" dirty="0" smtClean="0">
                <a:solidFill>
                  <a:schemeClr val="bg1"/>
                </a:solidFill>
              </a:rPr>
              <a:t>Each site sends its WFG to neighbors in order to build the global WFG and one site can announce DL or no DL</a:t>
            </a:r>
          </a:p>
          <a:p>
            <a:pPr indent="-165100">
              <a:buFont typeface="Arial" panose="020B0604020202020204" pitchFamily="34" charset="0"/>
              <a:buChar char="•"/>
            </a:pPr>
            <a:r>
              <a:rPr lang="en-US" altLang="es-MX" sz="1800" dirty="0" smtClean="0">
                <a:solidFill>
                  <a:schemeClr val="bg1"/>
                </a:solidFill>
              </a:rPr>
              <a:t>Incorrect (Phantoms and not detecting)</a:t>
            </a:r>
          </a:p>
          <a:p>
            <a:pPr indent="-165100">
              <a:buFont typeface="Arial" panose="020B0604020202020204" pitchFamily="34" charset="0"/>
              <a:buChar char="•"/>
            </a:pPr>
            <a:r>
              <a:rPr lang="en-US" altLang="es-MX" sz="1800" dirty="0" smtClean="0">
                <a:solidFill>
                  <a:schemeClr val="bg1"/>
                </a:solidFill>
              </a:rPr>
              <a:t>Freeze the underlying computation</a:t>
            </a:r>
          </a:p>
          <a:p>
            <a:pPr marL="0" indent="0">
              <a:buNone/>
            </a:pPr>
            <a:r>
              <a:rPr lang="en-US" altLang="es-MX" sz="2400" b="1" dirty="0">
                <a:solidFill>
                  <a:schemeClr val="bg1"/>
                </a:solidFill>
              </a:rPr>
              <a:t>Edge Chasing Algorithms</a:t>
            </a:r>
          </a:p>
          <a:p>
            <a:pPr indent="-165100"/>
            <a:r>
              <a:rPr lang="en-US" altLang="es-MX" sz="1800" dirty="0" smtClean="0">
                <a:solidFill>
                  <a:schemeClr val="bg1"/>
                </a:solidFill>
              </a:rPr>
              <a:t>Presence of cycle verified by propagating probes along the graph</a:t>
            </a:r>
          </a:p>
          <a:p>
            <a:pPr indent="-165100"/>
            <a:r>
              <a:rPr lang="en-US" altLang="es-MX" sz="1800" dirty="0" smtClean="0">
                <a:solidFill>
                  <a:schemeClr val="bg1"/>
                </a:solidFill>
              </a:rPr>
              <a:t>Nice feature: executing process can discard the probes.</a:t>
            </a:r>
          </a:p>
          <a:p>
            <a:pPr indent="-165100"/>
            <a:r>
              <a:rPr lang="en-US" altLang="es-MX" sz="1800" dirty="0" smtClean="0">
                <a:solidFill>
                  <a:schemeClr val="bg1"/>
                </a:solidFill>
              </a:rPr>
              <a:t>Blocked processes propagate the probe by their outgoing edges</a:t>
            </a:r>
          </a:p>
        </p:txBody>
      </p:sp>
    </p:spTree>
    <p:extLst>
      <p:ext uri="{BB962C8B-B14F-4D97-AF65-F5344CB8AC3E}">
        <p14:creationId xmlns:p14="http://schemas.microsoft.com/office/powerpoint/2010/main" val="403492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s-MX" sz="3200" dirty="0" smtClean="0">
                <a:solidFill>
                  <a:schemeClr val="bg1"/>
                </a:solidFill>
              </a:rPr>
              <a:t>Classes of Distributed Deadlock Detection Algorithms</a:t>
            </a:r>
            <a:endParaRPr lang="en-US" altLang="es-MX" sz="3200" noProof="0" dirty="0">
              <a:solidFill>
                <a:schemeClr val="bg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7704" y="1600200"/>
            <a:ext cx="6984776" cy="4781128"/>
          </a:xfrm>
          <a:solidFill>
            <a:schemeClr val="tx1">
              <a:alpha val="4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es-MX" sz="2400" b="1" dirty="0" smtClean="0">
                <a:solidFill>
                  <a:schemeClr val="bg1"/>
                </a:solidFill>
              </a:rPr>
              <a:t>Diffusing Computations</a:t>
            </a:r>
          </a:p>
          <a:p>
            <a:pPr indent="-165100"/>
            <a:r>
              <a:rPr lang="en-US" altLang="es-MX" sz="2000" dirty="0" smtClean="0">
                <a:solidFill>
                  <a:schemeClr val="bg1"/>
                </a:solidFill>
              </a:rPr>
              <a:t>Activated by a transaction manager that suspect a deadlock</a:t>
            </a:r>
          </a:p>
          <a:p>
            <a:pPr indent="-165100"/>
            <a:r>
              <a:rPr lang="en-US" altLang="es-MX" sz="2000" dirty="0" smtClean="0">
                <a:solidFill>
                  <a:schemeClr val="bg1"/>
                </a:solidFill>
              </a:rPr>
              <a:t>Superimposed on the underlying database computation</a:t>
            </a:r>
          </a:p>
          <a:p>
            <a:pPr indent="-165100"/>
            <a:r>
              <a:rPr lang="en-US" altLang="es-MX" sz="2000" dirty="0" smtClean="0">
                <a:solidFill>
                  <a:schemeClr val="bg1"/>
                </a:solidFill>
              </a:rPr>
              <a:t>WFG implicit never built explicitly</a:t>
            </a:r>
          </a:p>
          <a:p>
            <a:pPr indent="-165100"/>
            <a:r>
              <a:rPr lang="en-US" altLang="es-MX" sz="2000" dirty="0" smtClean="0">
                <a:solidFill>
                  <a:schemeClr val="bg1"/>
                </a:solidFill>
              </a:rPr>
              <a:t>They grow by sending queries and shrinks by receiving replies.</a:t>
            </a:r>
          </a:p>
          <a:p>
            <a:pPr indent="-165100"/>
            <a:r>
              <a:rPr lang="en-US" altLang="es-MX" sz="2000" dirty="0" smtClean="0">
                <a:solidFill>
                  <a:schemeClr val="bg1"/>
                </a:solidFill>
              </a:rPr>
              <a:t>The computation terminates IF it the root returns to the neutral state (by shrinking messages)</a:t>
            </a:r>
          </a:p>
        </p:txBody>
      </p:sp>
    </p:spTree>
    <p:extLst>
      <p:ext uri="{BB962C8B-B14F-4D97-AF65-F5344CB8AC3E}">
        <p14:creationId xmlns:p14="http://schemas.microsoft.com/office/powerpoint/2010/main" val="116790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s-MX" sz="3200" dirty="0" smtClean="0">
                <a:solidFill>
                  <a:schemeClr val="bg1"/>
                </a:solidFill>
              </a:rPr>
              <a:t>Classes of Distributed Deadlock Detection Algorithms</a:t>
            </a:r>
            <a:endParaRPr lang="en-US" altLang="es-MX" sz="3200" noProof="0" dirty="0">
              <a:solidFill>
                <a:schemeClr val="bg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7704" y="1600200"/>
            <a:ext cx="6984776" cy="4525963"/>
          </a:xfrm>
          <a:solidFill>
            <a:schemeClr val="tx1">
              <a:alpha val="40000"/>
            </a:schemeClr>
          </a:solidFill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s-MX" sz="2400" b="1" dirty="0" smtClean="0">
                <a:solidFill>
                  <a:schemeClr val="bg1"/>
                </a:solidFill>
              </a:rPr>
              <a:t>Global State Detection</a:t>
            </a:r>
          </a:p>
          <a:p>
            <a:pPr indent="-165100"/>
            <a:r>
              <a:rPr lang="en-US" altLang="es-MX" sz="2000" dirty="0" smtClean="0">
                <a:solidFill>
                  <a:schemeClr val="bg1"/>
                </a:solidFill>
              </a:rPr>
              <a:t>Notion: a Consistent Global state that can be determined without temporarily suspending the underlying computation</a:t>
            </a:r>
          </a:p>
          <a:p>
            <a:pPr indent="-165100"/>
            <a:r>
              <a:rPr lang="en-US" altLang="es-MX" sz="2000" dirty="0" smtClean="0">
                <a:solidFill>
                  <a:schemeClr val="bg1"/>
                </a:solidFill>
              </a:rPr>
              <a:t>The state of the system is a WFG, and schedules are sequences of WFG transformations</a:t>
            </a:r>
          </a:p>
          <a:p>
            <a:pPr indent="-165100"/>
            <a:r>
              <a:rPr lang="en-US" altLang="es-MX" sz="2000" dirty="0" smtClean="0">
                <a:solidFill>
                  <a:schemeClr val="bg1"/>
                </a:solidFill>
              </a:rPr>
              <a:t>A transaction is deadlocked if its deadlocked in a WFG at time t</a:t>
            </a:r>
          </a:p>
          <a:p>
            <a:pPr indent="-165100"/>
            <a:r>
              <a:rPr lang="en-US" altLang="es-MX" sz="2000" dirty="0" smtClean="0">
                <a:solidFill>
                  <a:schemeClr val="bg1"/>
                </a:solidFill>
              </a:rPr>
              <a:t>By propagating markers along the channel of the system obtain a SNAPSHOT that can be examined OFF-LINE</a:t>
            </a:r>
          </a:p>
        </p:txBody>
      </p:sp>
    </p:spTree>
    <p:extLst>
      <p:ext uri="{BB962C8B-B14F-4D97-AF65-F5344CB8AC3E}">
        <p14:creationId xmlns:p14="http://schemas.microsoft.com/office/powerpoint/2010/main" val="391389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THANKS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13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s-MX" noProof="0" dirty="0" smtClean="0">
                <a:solidFill>
                  <a:schemeClr val="bg1"/>
                </a:solidFill>
              </a:rPr>
              <a:t>Contribution of the Paper</a:t>
            </a:r>
            <a:endParaRPr lang="en-US" altLang="es-MX" noProof="0" dirty="0">
              <a:solidFill>
                <a:schemeClr val="bg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7704" y="1600200"/>
            <a:ext cx="6779096" cy="4525963"/>
          </a:xfrm>
          <a:solidFill>
            <a:schemeClr val="tx1">
              <a:alpha val="4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s-MX" sz="2400" dirty="0" smtClean="0">
                <a:solidFill>
                  <a:schemeClr val="bg1"/>
                </a:solidFill>
              </a:rPr>
              <a:t>Uniform</a:t>
            </a:r>
            <a:r>
              <a:rPr lang="en-US" altLang="es-MX" sz="2400" noProof="0" dirty="0" smtClean="0">
                <a:solidFill>
                  <a:schemeClr val="bg1"/>
                </a:solidFill>
              </a:rPr>
              <a:t> model of DDBS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s-MX" sz="2400" noProof="0" dirty="0" smtClean="0">
                <a:solidFill>
                  <a:schemeClr val="bg1"/>
                </a:solidFill>
              </a:rPr>
              <a:t>The fundamental principles that Deadlock Detection schemes are based upon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s-MX" sz="2400" noProof="0" dirty="0" smtClean="0">
                <a:solidFill>
                  <a:schemeClr val="bg1"/>
                </a:solidFill>
              </a:rPr>
              <a:t>A hierarchy </a:t>
            </a:r>
            <a:r>
              <a:rPr lang="en-US" altLang="es-MX" sz="2400" dirty="0" smtClean="0">
                <a:solidFill>
                  <a:schemeClr val="bg1"/>
                </a:solidFill>
              </a:rPr>
              <a:t>of deadlock models</a:t>
            </a:r>
          </a:p>
          <a:p>
            <a:pPr marL="0" indent="0">
              <a:buNone/>
            </a:pPr>
            <a:endParaRPr lang="en-US" altLang="es-MX" sz="24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x"/>
            </a:pPr>
            <a:r>
              <a:rPr lang="en-US" altLang="es-MX" sz="2400" noProof="0" dirty="0" smtClean="0">
                <a:solidFill>
                  <a:schemeClr val="bg1"/>
                </a:solidFill>
              </a:rPr>
              <a:t>A survey of deadlock detection algorithms</a:t>
            </a:r>
          </a:p>
          <a:p>
            <a:pPr>
              <a:buFont typeface="Arial" panose="020B0604020202020204" pitchFamily="34" charset="0"/>
              <a:buChar char="x"/>
            </a:pPr>
            <a:r>
              <a:rPr lang="en-US" altLang="es-MX" sz="2400" dirty="0" smtClean="0">
                <a:solidFill>
                  <a:schemeClr val="bg1"/>
                </a:solidFill>
              </a:rPr>
              <a:t>Correctness proofs for such algorithms </a:t>
            </a:r>
            <a:endParaRPr lang="en-US" altLang="es-MX" sz="2400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s-MX" noProof="0" dirty="0" smtClean="0">
                <a:solidFill>
                  <a:schemeClr val="bg1"/>
                </a:solidFill>
              </a:rPr>
              <a:t>Deadlock</a:t>
            </a:r>
            <a:endParaRPr lang="en-US" altLang="es-MX" noProof="0" dirty="0">
              <a:solidFill>
                <a:schemeClr val="bg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7704" y="1600200"/>
            <a:ext cx="6779096" cy="4525963"/>
          </a:xfrm>
          <a:solidFill>
            <a:schemeClr val="tx1">
              <a:alpha val="4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es-MX" sz="2400" noProof="0" dirty="0" smtClean="0">
                <a:solidFill>
                  <a:schemeClr val="bg1"/>
                </a:solidFill>
              </a:rPr>
              <a:t>Result of competition for resources: i.e. DB transactions</a:t>
            </a:r>
          </a:p>
          <a:p>
            <a:pPr marL="0" indent="0">
              <a:buNone/>
            </a:pPr>
            <a:endParaRPr lang="en-US" altLang="es-MX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es-MX" sz="2400" b="1" dirty="0" smtClean="0">
                <a:solidFill>
                  <a:schemeClr val="bg1"/>
                </a:solidFill>
              </a:rPr>
              <a:t>Whole Problem:</a:t>
            </a:r>
          </a:p>
          <a:p>
            <a:pPr marL="400050" lvl="1" indent="0">
              <a:buNone/>
            </a:pPr>
            <a:r>
              <a:rPr lang="en-US" altLang="es-MX" sz="2400" noProof="0" dirty="0" smtClean="0">
                <a:solidFill>
                  <a:schemeClr val="bg1"/>
                </a:solidFill>
              </a:rPr>
              <a:t>DL Prevention</a:t>
            </a:r>
          </a:p>
          <a:p>
            <a:pPr marL="400050" lvl="1" indent="0">
              <a:buNone/>
            </a:pPr>
            <a:r>
              <a:rPr lang="en-US" altLang="es-MX" sz="2400" dirty="0" smtClean="0">
                <a:solidFill>
                  <a:schemeClr val="bg1"/>
                </a:solidFill>
              </a:rPr>
              <a:t>DL Avoidance</a:t>
            </a:r>
          </a:p>
          <a:p>
            <a:pPr marL="400050" lvl="1" indent="0">
              <a:buNone/>
            </a:pPr>
            <a:r>
              <a:rPr lang="en-US" altLang="es-MX" sz="2400" noProof="0" dirty="0" smtClean="0">
                <a:solidFill>
                  <a:schemeClr val="bg1"/>
                </a:solidFill>
              </a:rPr>
              <a:t>DL Detection</a:t>
            </a:r>
          </a:p>
          <a:p>
            <a:pPr marL="400050" lvl="1" indent="0">
              <a:buNone/>
            </a:pPr>
            <a:r>
              <a:rPr lang="en-US" altLang="es-MX" sz="2400" dirty="0" smtClean="0">
                <a:solidFill>
                  <a:schemeClr val="bg1"/>
                </a:solidFill>
              </a:rPr>
              <a:t>DL Resolution</a:t>
            </a:r>
            <a:endParaRPr lang="en-US" altLang="es-MX" sz="24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04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s-MX" noProof="0" dirty="0" smtClean="0">
                <a:solidFill>
                  <a:schemeClr val="bg1"/>
                </a:solidFill>
              </a:rPr>
              <a:t>Deadlock Problem</a:t>
            </a:r>
            <a:endParaRPr lang="en-US" altLang="es-MX" noProof="0" dirty="0">
              <a:solidFill>
                <a:schemeClr val="bg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7704" y="1340768"/>
            <a:ext cx="6779096" cy="4785395"/>
          </a:xfrm>
          <a:solidFill>
            <a:schemeClr val="tx1">
              <a:alpha val="4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s-MX" sz="2000" i="1" noProof="0" dirty="0" smtClean="0">
                <a:solidFill>
                  <a:schemeClr val="bg1"/>
                </a:solidFill>
              </a:rPr>
              <a:t>“Situation in which each transaction is blocked by another one and only with external intervention can be unblocked”</a:t>
            </a:r>
          </a:p>
          <a:p>
            <a:pPr marL="0" indent="0">
              <a:buNone/>
            </a:pPr>
            <a:endParaRPr lang="en-US" altLang="es-MX" sz="2000" b="1" noProof="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es-MX" sz="2000" b="1" noProof="0" dirty="0" smtClean="0">
                <a:solidFill>
                  <a:schemeClr val="bg1"/>
                </a:solidFill>
              </a:rPr>
              <a:t>Concurrency Control</a:t>
            </a:r>
          </a:p>
          <a:p>
            <a:pPr marL="0" indent="0">
              <a:buNone/>
            </a:pPr>
            <a:r>
              <a:rPr lang="en-US" altLang="es-MX" sz="2000" dirty="0" smtClean="0">
                <a:solidFill>
                  <a:schemeClr val="bg1"/>
                </a:solidFill>
              </a:rPr>
              <a:t>Coordination of the actions of parallel processes (like shared data access)</a:t>
            </a:r>
          </a:p>
          <a:p>
            <a:pPr marL="0" indent="0">
              <a:buNone/>
            </a:pPr>
            <a:r>
              <a:rPr lang="en-US" altLang="es-MX" sz="2000" dirty="0" smtClean="0">
                <a:solidFill>
                  <a:schemeClr val="bg1"/>
                </a:solidFill>
              </a:rPr>
              <a:t> </a:t>
            </a:r>
            <a:endParaRPr lang="en-US" altLang="es-MX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es-MX" sz="2000" b="1" dirty="0" smtClean="0">
                <a:solidFill>
                  <a:schemeClr val="bg1"/>
                </a:solidFill>
              </a:rPr>
              <a:t>Model main component: TRANSACTION</a:t>
            </a:r>
          </a:p>
          <a:p>
            <a:pPr marL="0" indent="0">
              <a:buNone/>
            </a:pPr>
            <a:r>
              <a:rPr lang="en-US" altLang="es-MX" sz="2000" dirty="0" smtClean="0">
                <a:solidFill>
                  <a:schemeClr val="bg1"/>
                </a:solidFill>
              </a:rPr>
              <a:t>sequence of operations that access a shared database (read or write) </a:t>
            </a:r>
          </a:p>
          <a:p>
            <a:pPr marL="0" indent="0">
              <a:buNone/>
            </a:pPr>
            <a:endParaRPr lang="en-US" altLang="es-MX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es-MX" sz="2000" b="1" dirty="0" smtClean="0">
                <a:solidFill>
                  <a:schemeClr val="bg1"/>
                </a:solidFill>
              </a:rPr>
              <a:t>Scheduler</a:t>
            </a:r>
          </a:p>
          <a:p>
            <a:pPr marL="0" indent="0">
              <a:buNone/>
            </a:pPr>
            <a:r>
              <a:rPr lang="en-US" altLang="es-MX" sz="2000" dirty="0" smtClean="0">
                <a:solidFill>
                  <a:schemeClr val="bg1"/>
                </a:solidFill>
              </a:rPr>
              <a:t>Main part of the DBS that controls the relative order of operations</a:t>
            </a:r>
          </a:p>
        </p:txBody>
      </p:sp>
    </p:spTree>
    <p:extLst>
      <p:ext uri="{BB962C8B-B14F-4D97-AF65-F5344CB8AC3E}">
        <p14:creationId xmlns:p14="http://schemas.microsoft.com/office/powerpoint/2010/main" val="351423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s-MX" sz="3600" noProof="0" dirty="0" smtClean="0">
                <a:solidFill>
                  <a:schemeClr val="bg1"/>
                </a:solidFill>
              </a:rPr>
              <a:t>Deadlock Centralized vs Distributed</a:t>
            </a:r>
            <a:endParaRPr lang="en-US" altLang="es-MX" sz="3600" noProof="0" dirty="0">
              <a:solidFill>
                <a:schemeClr val="bg1"/>
              </a:solidFill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sz="half" idx="2"/>
          </p:nvPr>
        </p:nvSpPr>
        <p:spPr>
          <a:xfrm>
            <a:off x="1763688" y="1628800"/>
            <a:ext cx="7128792" cy="4536504"/>
          </a:xfrm>
          <a:solidFill>
            <a:schemeClr val="tx1">
              <a:alpha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Centralized</a:t>
            </a:r>
          </a:p>
          <a:p>
            <a:pPr marL="0" indent="0">
              <a:buNone/>
            </a:pPr>
            <a:endParaRPr lang="en-US" sz="4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Resource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Locking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Two-phase locking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Multi version schedulers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Lock conversion</a:t>
            </a:r>
          </a:p>
          <a:p>
            <a:pPr marL="0" indent="0">
              <a:buNone/>
            </a:pPr>
            <a:endParaRPr lang="en-US" sz="24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Communication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Multigranularity locking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526" y="2317659"/>
            <a:ext cx="3745398" cy="109024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5106" t="13081" r="8776" b="25388"/>
          <a:stretch/>
        </p:blipFill>
        <p:spPr>
          <a:xfrm>
            <a:off x="5403564" y="3906692"/>
            <a:ext cx="3240360" cy="5539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526" y="1584748"/>
            <a:ext cx="3560400" cy="60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3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s-MX" sz="3600" noProof="0" dirty="0" smtClean="0">
                <a:solidFill>
                  <a:schemeClr val="bg1"/>
                </a:solidFill>
              </a:rPr>
              <a:t>Deadlock Centralized vs Distributed</a:t>
            </a:r>
            <a:endParaRPr lang="en-US" altLang="es-MX" sz="3600" noProof="0" dirty="0">
              <a:solidFill>
                <a:schemeClr val="bg1"/>
              </a:solidFill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quarter" idx="4"/>
          </p:nvPr>
        </p:nvSpPr>
        <p:spPr>
          <a:xfrm>
            <a:off x="1619672" y="1556792"/>
            <a:ext cx="6897266" cy="4632871"/>
          </a:xfrm>
          <a:solidFill>
            <a:schemeClr val="tx1">
              <a:alpha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Distributed</a:t>
            </a:r>
          </a:p>
          <a:p>
            <a:pPr marL="0" indent="0">
              <a:buNone/>
            </a:pPr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Previous problems + (distributed nature problems)</a:t>
            </a:r>
          </a:p>
          <a:p>
            <a:r>
              <a:rPr lang="en-US" sz="2400" dirty="0">
                <a:solidFill>
                  <a:schemeClr val="bg1"/>
                </a:solidFill>
              </a:rPr>
              <a:t>H</a:t>
            </a:r>
            <a:r>
              <a:rPr lang="en-US" sz="2400" dirty="0" smtClean="0">
                <a:solidFill>
                  <a:schemeClr val="bg1"/>
                </a:solidFill>
              </a:rPr>
              <a:t>arder, collaboration required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Transactions </a:t>
            </a:r>
            <a:r>
              <a:rPr 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solidFill>
                  <a:schemeClr val="bg1"/>
                </a:solidFill>
              </a:rPr>
              <a:t>sub transactions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Interwoven resource and communication models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57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s-MX" noProof="0" dirty="0" smtClean="0">
                <a:solidFill>
                  <a:schemeClr val="bg1"/>
                </a:solidFill>
              </a:rPr>
              <a:t>Database Model</a:t>
            </a:r>
            <a:endParaRPr lang="en-US" altLang="es-MX" noProof="0" dirty="0">
              <a:solidFill>
                <a:schemeClr val="bg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7704" y="1600200"/>
            <a:ext cx="6984776" cy="4205064"/>
          </a:xfrm>
          <a:solidFill>
            <a:schemeClr val="tx1">
              <a:alpha val="40000"/>
            </a:schemeClr>
          </a:solidFill>
        </p:spPr>
        <p:txBody>
          <a:bodyPr/>
          <a:lstStyle/>
          <a:p>
            <a:r>
              <a:rPr lang="en-US" altLang="es-MX" sz="2400" dirty="0" smtClean="0">
                <a:solidFill>
                  <a:schemeClr val="bg1"/>
                </a:solidFill>
              </a:rPr>
              <a:t>N sites connected by a communication network</a:t>
            </a:r>
          </a:p>
          <a:p>
            <a:r>
              <a:rPr lang="en-US" altLang="es-MX" sz="2400" dirty="0" smtClean="0">
                <a:solidFill>
                  <a:schemeClr val="bg1"/>
                </a:solidFill>
              </a:rPr>
              <a:t>Network is assumed reliable and fully connected</a:t>
            </a:r>
          </a:p>
          <a:p>
            <a:r>
              <a:rPr lang="en-US" altLang="es-MX" sz="2400" dirty="0" smtClean="0">
                <a:solidFill>
                  <a:schemeClr val="bg1"/>
                </a:solidFill>
              </a:rPr>
              <a:t>Each site = some portion of DB (DBS centralized)</a:t>
            </a:r>
          </a:p>
          <a:p>
            <a:r>
              <a:rPr lang="en-US" altLang="es-MX" sz="2400" dirty="0" smtClean="0">
                <a:solidFill>
                  <a:schemeClr val="bg1"/>
                </a:solidFill>
              </a:rPr>
              <a:t>M transactions running</a:t>
            </a:r>
          </a:p>
          <a:p>
            <a:r>
              <a:rPr lang="en-US" altLang="es-MX" sz="2400" dirty="0" smtClean="0">
                <a:solidFill>
                  <a:schemeClr val="bg1"/>
                </a:solidFill>
              </a:rPr>
              <a:t>1 Controller per site, manager of transactions’ resource requests</a:t>
            </a:r>
          </a:p>
          <a:p>
            <a:r>
              <a:rPr lang="en-US" altLang="es-MX" sz="2400" dirty="0" smtClean="0">
                <a:solidFill>
                  <a:schemeClr val="bg1"/>
                </a:solidFill>
              </a:rPr>
              <a:t>Transactions between sites managed by transactions agents </a:t>
            </a:r>
          </a:p>
          <a:p>
            <a:endParaRPr lang="en-US" altLang="es-MX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77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z="3600" noProof="0" dirty="0" smtClean="0">
                <a:solidFill>
                  <a:schemeClr val="bg1"/>
                </a:solidFill>
              </a:rPr>
              <a:t>Database Model</a:t>
            </a:r>
            <a:endParaRPr lang="en-US" altLang="es-MX" sz="3600" noProof="0" dirty="0">
              <a:solidFill>
                <a:schemeClr val="bg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es-MX" sz="2400" dirty="0" smtClean="0">
                <a:solidFill>
                  <a:schemeClr val="bg1"/>
                </a:solidFill>
              </a:rPr>
              <a:t>Transaction Agents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sz="half" idx="2"/>
          </p:nvPr>
        </p:nvSpPr>
        <p:spPr>
          <a:xfrm>
            <a:off x="683568" y="2505075"/>
            <a:ext cx="3815407" cy="3684588"/>
          </a:xfrm>
          <a:gradFill flip="none" rotWithShape="1">
            <a:gsLst>
              <a:gs pos="22000">
                <a:schemeClr val="tx1">
                  <a:alpha val="80000"/>
                </a:schemeClr>
              </a:gs>
              <a:gs pos="96000">
                <a:schemeClr val="tx1">
                  <a:alpha val="36000"/>
                </a:scheme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They handle the request/release of resources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Idle / Executing (res)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Passive objects in deadlock detection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At most one transaction agent per transaction at each site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Processes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quarter" idx="4"/>
          </p:nvPr>
        </p:nvSpPr>
        <p:spPr>
          <a:solidFill>
            <a:schemeClr val="tx1">
              <a:alpha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More powerful than TAs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Know the identity of processes that are waiting for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Blocked / Executing (</a:t>
            </a:r>
            <a:r>
              <a:rPr lang="en-US" sz="2000" dirty="0" err="1" smtClean="0">
                <a:solidFill>
                  <a:schemeClr val="bg1"/>
                </a:solidFill>
              </a:rPr>
              <a:t>msgs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Active objects in deadlock detection (when blocked can still perform other tasks)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No restriction in number of processes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3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s-MX" sz="3600" dirty="0" smtClean="0">
                <a:solidFill>
                  <a:schemeClr val="bg1"/>
                </a:solidFill>
              </a:rPr>
              <a:t>Specification of Deadlock Problem</a:t>
            </a:r>
            <a:endParaRPr lang="en-US" altLang="es-MX" sz="3600" noProof="0" dirty="0">
              <a:solidFill>
                <a:schemeClr val="bg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7704" y="1600200"/>
            <a:ext cx="6984776" cy="4853136"/>
          </a:xfrm>
          <a:solidFill>
            <a:schemeClr val="tx1">
              <a:alpha val="4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es-MX" sz="2400" b="1" dirty="0" smtClean="0">
                <a:solidFill>
                  <a:schemeClr val="bg1"/>
                </a:solidFill>
              </a:rPr>
              <a:t>WFG (transaction Wait-for-Graph): </a:t>
            </a:r>
            <a:r>
              <a:rPr lang="en-US" altLang="es-MX" sz="2400" dirty="0" smtClean="0">
                <a:solidFill>
                  <a:schemeClr val="bg1"/>
                </a:solidFill>
              </a:rPr>
              <a:t>Model for resource requests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s-MX" sz="2000" dirty="0" smtClean="0">
                <a:solidFill>
                  <a:schemeClr val="bg1"/>
                </a:solidFill>
              </a:rPr>
              <a:t>Vertices </a:t>
            </a:r>
            <a:r>
              <a:rPr lang="en-US" altLang="es-MX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transaction agents/process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s-MX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Directed edges =  blocking relations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s-MX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Vertex </a:t>
            </a:r>
            <a:r>
              <a:rPr lang="en-US" altLang="es-MX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with </a:t>
            </a:r>
            <a:r>
              <a:rPr lang="en-US" altLang="es-MX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outgoing edges is idle (TA) / blocked (Process)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es-MX" sz="20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lvl="1" indent="0">
              <a:buNone/>
            </a:pPr>
            <a:r>
              <a:rPr lang="en-US" altLang="es-MX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Cyclic structure = DEADLOCK</a:t>
            </a:r>
          </a:p>
          <a:p>
            <a:pPr marL="0" lvl="1" indent="0">
              <a:buNone/>
            </a:pPr>
            <a:r>
              <a:rPr lang="en-US" altLang="es-MX" sz="2000" dirty="0">
                <a:solidFill>
                  <a:schemeClr val="bg1"/>
                </a:solidFill>
              </a:rPr>
              <a:t>	</a:t>
            </a:r>
            <a:endParaRPr lang="en-US" altLang="es-MX" sz="2000" dirty="0" smtClean="0">
              <a:solidFill>
                <a:schemeClr val="bg1"/>
              </a:solidFill>
            </a:endParaRPr>
          </a:p>
          <a:p>
            <a:pPr marL="0" lvl="1" indent="0">
              <a:buNone/>
            </a:pPr>
            <a:r>
              <a:rPr lang="en-US" altLang="es-MX" sz="2000" b="1" dirty="0" smtClean="0">
                <a:solidFill>
                  <a:schemeClr val="bg1"/>
                </a:solidFill>
              </a:rPr>
              <a:t>Correctness: </a:t>
            </a:r>
          </a:p>
          <a:p>
            <a:pPr marL="895350" lvl="1" indent="-352425">
              <a:buFont typeface="Wingdings" panose="05000000000000000000" pitchFamily="2" charset="2"/>
              <a:buChar char="ü"/>
            </a:pPr>
            <a:r>
              <a:rPr lang="en-US" altLang="es-MX" sz="2000" dirty="0">
                <a:solidFill>
                  <a:schemeClr val="bg1"/>
                </a:solidFill>
              </a:rPr>
              <a:t>	</a:t>
            </a:r>
            <a:r>
              <a:rPr lang="en-US" altLang="es-MX" sz="2000" dirty="0" smtClean="0">
                <a:solidFill>
                  <a:schemeClr val="bg1"/>
                </a:solidFill>
              </a:rPr>
              <a:t>A deadlock must be detected eventually.</a:t>
            </a:r>
          </a:p>
          <a:p>
            <a:pPr marL="895350" lvl="1" indent="-352425">
              <a:buFont typeface="Wingdings" panose="05000000000000000000" pitchFamily="2" charset="2"/>
              <a:buChar char="ü"/>
            </a:pPr>
            <a:r>
              <a:rPr lang="en-US" altLang="es-MX" sz="2000" dirty="0" smtClean="0">
                <a:solidFill>
                  <a:schemeClr val="bg1"/>
                </a:solidFill>
              </a:rPr>
              <a:t>If a deadlock is detected it MUST exist (no phantom DL &amp; no spontaneous aborts)</a:t>
            </a:r>
          </a:p>
        </p:txBody>
      </p:sp>
    </p:spTree>
    <p:extLst>
      <p:ext uri="{BB962C8B-B14F-4D97-AF65-F5344CB8AC3E}">
        <p14:creationId xmlns:p14="http://schemas.microsoft.com/office/powerpoint/2010/main" val="31903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5357</TotalTime>
  <Words>757</Words>
  <Application>Microsoft Office PowerPoint</Application>
  <PresentationFormat>Presentación en pantalla (4:3)</PresentationFormat>
  <Paragraphs>149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Cambria Math</vt:lpstr>
      <vt:lpstr>Wingdings</vt:lpstr>
      <vt:lpstr>Diseño predeterminado</vt:lpstr>
      <vt:lpstr>Deadlock Detection in Distributed Databases</vt:lpstr>
      <vt:lpstr>Contribution of the Paper</vt:lpstr>
      <vt:lpstr>Deadlock</vt:lpstr>
      <vt:lpstr>Deadlock Problem</vt:lpstr>
      <vt:lpstr>Deadlock Centralized vs Distributed</vt:lpstr>
      <vt:lpstr>Deadlock Centralized vs Distributed</vt:lpstr>
      <vt:lpstr>Database Model</vt:lpstr>
      <vt:lpstr>Database Model</vt:lpstr>
      <vt:lpstr>Specification of Deadlock Problem</vt:lpstr>
      <vt:lpstr>Specification of Deadlock Problem</vt:lpstr>
      <vt:lpstr>Models of Deadlock</vt:lpstr>
      <vt:lpstr>Models of Deadlock</vt:lpstr>
      <vt:lpstr>Models of Deadlock</vt:lpstr>
      <vt:lpstr>Models of Deadlock</vt:lpstr>
      <vt:lpstr>Classes of Distributed Deadlock Detection Algorithms</vt:lpstr>
      <vt:lpstr>Classes of Distributed Deadlock Detection Algorithms</vt:lpstr>
      <vt:lpstr>Classes of Distributed Deadlock Detection Algorithms</vt:lpstr>
      <vt:lpstr>Classes of Distributed Deadlock Detection Algorithms</vt:lpstr>
      <vt:lpstr>THANKS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 Huipet</dc:creator>
  <cp:lastModifiedBy>TheCruzader</cp:lastModifiedBy>
  <cp:revision>711</cp:revision>
  <dcterms:created xsi:type="dcterms:W3CDTF">2010-05-23T14:28:12Z</dcterms:created>
  <dcterms:modified xsi:type="dcterms:W3CDTF">2016-02-19T18:18:35Z</dcterms:modified>
</cp:coreProperties>
</file>