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FF66"/>
    <a:srgbClr val="FFFF00"/>
    <a:srgbClr val="0000FF"/>
    <a:srgbClr val="003300"/>
    <a:srgbClr val="FF6600"/>
    <a:srgbClr val="7F81C3"/>
    <a:srgbClr val="FF5050"/>
    <a:srgbClr val="FFFF5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6473" autoAdjust="0"/>
  </p:normalViewPr>
  <p:slideViewPr>
    <p:cSldViewPr>
      <p:cViewPr>
        <p:scale>
          <a:sx n="100" d="100"/>
          <a:sy n="100" d="100"/>
        </p:scale>
        <p:origin x="72" y="25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73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4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4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4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>
            <a:noAutofit/>
          </a:bodyPr>
          <a:lstStyle/>
          <a:p>
            <a:r>
              <a:rPr lang="en-US" sz="6000" noProof="0" dirty="0" smtClean="0"/>
              <a:t> Distributed Termination</a:t>
            </a:r>
            <a:endParaRPr lang="en-US" sz="6000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1000" y="4374000"/>
            <a:ext cx="10993546" cy="590321"/>
          </a:xfrm>
        </p:spPr>
        <p:txBody>
          <a:bodyPr>
            <a:noAutofit/>
          </a:bodyPr>
          <a:lstStyle/>
          <a:p>
            <a:r>
              <a:rPr lang="en-US" sz="2000" noProof="0" dirty="0" err="1">
                <a:solidFill>
                  <a:schemeClr val="bg1"/>
                </a:solidFill>
              </a:rPr>
              <a:t>Francez</a:t>
            </a:r>
            <a:r>
              <a:rPr lang="en-US" sz="2000" noProof="0" dirty="0">
                <a:solidFill>
                  <a:schemeClr val="bg1"/>
                </a:solidFill>
              </a:rPr>
              <a:t>, N. (1980). Distributed termination. </a:t>
            </a:r>
            <a:r>
              <a:rPr lang="en-US" sz="2000" i="1" noProof="0" dirty="0">
                <a:solidFill>
                  <a:schemeClr val="bg1"/>
                </a:solidFill>
              </a:rPr>
              <a:t>ACM Transactions on Programming Languages and Systems (TOPLAS)</a:t>
            </a:r>
            <a:r>
              <a:rPr lang="en-US" sz="2000" noProof="0" dirty="0">
                <a:solidFill>
                  <a:schemeClr val="bg1"/>
                </a:solidFill>
              </a:rPr>
              <a:t>, </a:t>
            </a:r>
            <a:r>
              <a:rPr lang="en-US" sz="2000" i="1" noProof="0" dirty="0">
                <a:solidFill>
                  <a:schemeClr val="bg1"/>
                </a:solidFill>
              </a:rPr>
              <a:t>2</a:t>
            </a:r>
            <a:r>
              <a:rPr lang="en-US" sz="2000" noProof="0" dirty="0">
                <a:solidFill>
                  <a:schemeClr val="bg1"/>
                </a:solidFill>
              </a:rPr>
              <a:t>(1), 42-55.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1000" y="3811618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Presented by Hugo Huipet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9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71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Find processes Pi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=1,…,n that reach their 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states in a finite amount of Basic Communications.</a:t>
                </a:r>
              </a:p>
              <a:p>
                <a:pPr marL="0" indent="0">
                  <a:buNone/>
                </a:pPr>
                <a:endParaRPr lang="en-US" baseline="-25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Pi :: update;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lin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:=-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*[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mx &gt;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lin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; P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i+1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! mx 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S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:= S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–{mx}; P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i+1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? Lin;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		 S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:= S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+{</a:t>
                </a:r>
                <a:r>
                  <a:rPr lang="en-US" dirty="0" err="1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};update;P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i-1 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! </a:t>
                </a:r>
                <a:r>
                  <a:rPr lang="en-US" dirty="0" err="1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mn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[]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>
                    <a:solidFill>
                      <a:srgbClr val="0033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rgbClr val="003300"/>
                    </a:solidFill>
                    <a:sym typeface="Wingdings" panose="05000000000000000000" pitchFamily="2" charset="2"/>
                  </a:rPr>
                  <a:t>  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i-1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? l   S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:=S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+{l};update;P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i-1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!mn;</a:t>
                </a:r>
                <a:endParaRPr lang="en-US" baseline="-25000" dirty="0" smtClean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		      S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:=S</a:t>
                </a:r>
                <a:r>
                  <a:rPr lang="en-US" baseline="-25000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-{</a:t>
                </a:r>
                <a:r>
                  <a:rPr lang="en-US" dirty="0" err="1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mn</a:t>
                </a:r>
                <a:r>
                  <a:rPr lang="en-US" dirty="0" smtClean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};update;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[]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    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i+1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? </a:t>
                </a:r>
                <a:r>
                  <a:rPr lang="en-US" dirty="0" err="1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SKIP</a:t>
                </a:r>
                <a:endParaRPr lang="en-US" baseline="-25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]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7127"/>
              </a:xfrm>
              <a:blipFill rotWithShape="0">
                <a:blip r:embed="rId2"/>
                <a:stretch>
                  <a:fillRect l="-698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146000" y="3789000"/>
            <a:ext cx="3064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s-E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46000" y="4679261"/>
            <a:ext cx="3064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s-E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152871" y="5724000"/>
            <a:ext cx="3064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s-E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71000" y="3159000"/>
            <a:ext cx="33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update: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[mx:=max(Si);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mn</a:t>
            </a:r>
            <a:r>
              <a:rPr lang="en-US" b="1" dirty="0" smtClean="0">
                <a:solidFill>
                  <a:schemeClr val="bg1"/>
                </a:solidFill>
              </a:rPr>
              <a:t>:=min(Si)]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156075" y="581400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P</a:t>
            </a:r>
            <a:r>
              <a:rPr lang="en-US" b="1" baseline="-25000" dirty="0" err="1" smtClean="0">
                <a:solidFill>
                  <a:schemeClr val="bg1"/>
                </a:solidFill>
              </a:rPr>
              <a:t>n</a:t>
            </a:r>
            <a:r>
              <a:rPr lang="en-US" b="1" dirty="0" smtClean="0">
                <a:solidFill>
                  <a:schemeClr val="bg1"/>
                </a:solidFill>
              </a:rPr>
              <a:t> only has Blue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9156075" y="549949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only has Black code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1318139" y="5400000"/>
            <a:ext cx="740244" cy="2440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ángulo 77"/>
          <p:cNvSpPr/>
          <p:nvPr/>
        </p:nvSpPr>
        <p:spPr>
          <a:xfrm>
            <a:off x="582157" y="5400000"/>
            <a:ext cx="740244" cy="2440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6"/>
          <p:cNvSpPr/>
          <p:nvPr/>
        </p:nvSpPr>
        <p:spPr>
          <a:xfrm>
            <a:off x="5011061" y="5667556"/>
            <a:ext cx="2674181" cy="240564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ángulo 75"/>
          <p:cNvSpPr/>
          <p:nvPr/>
        </p:nvSpPr>
        <p:spPr>
          <a:xfrm>
            <a:off x="6270876" y="5401369"/>
            <a:ext cx="877223" cy="26957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upo 74"/>
          <p:cNvGrpSpPr/>
          <p:nvPr/>
        </p:nvGrpSpPr>
        <p:grpSpPr>
          <a:xfrm>
            <a:off x="9562370" y="5184000"/>
            <a:ext cx="2477232" cy="606872"/>
            <a:chOff x="9562371" y="5184000"/>
            <a:chExt cx="2276526" cy="606872"/>
          </a:xfrm>
          <a:solidFill>
            <a:srgbClr val="00B0F0"/>
          </a:solidFill>
        </p:grpSpPr>
        <p:sp>
          <p:nvSpPr>
            <p:cNvPr id="74" name="Rectángulo 73"/>
            <p:cNvSpPr/>
            <p:nvPr/>
          </p:nvSpPr>
          <p:spPr>
            <a:xfrm>
              <a:off x="9562371" y="5497033"/>
              <a:ext cx="1933629" cy="29383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11183199" y="5184000"/>
              <a:ext cx="655698" cy="30548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8670000" y="5184000"/>
            <a:ext cx="2624036" cy="3054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ángulo 70"/>
          <p:cNvSpPr/>
          <p:nvPr/>
        </p:nvSpPr>
        <p:spPr>
          <a:xfrm>
            <a:off x="4130400" y="5391981"/>
            <a:ext cx="2114096" cy="284964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ángulo 69"/>
          <p:cNvSpPr/>
          <p:nvPr/>
        </p:nvSpPr>
        <p:spPr>
          <a:xfrm>
            <a:off x="3979159" y="5131799"/>
            <a:ext cx="877223" cy="26957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p:sp>
        <p:nvSpPr>
          <p:cNvPr id="7" name="Cubo 6"/>
          <p:cNvSpPr/>
          <p:nvPr/>
        </p:nvSpPr>
        <p:spPr>
          <a:xfrm flipH="1">
            <a:off x="7986000" y="2439000"/>
            <a:ext cx="2181108" cy="1231922"/>
          </a:xfrm>
          <a:prstGeom prst="cub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o 7"/>
          <p:cNvSpPr/>
          <p:nvPr/>
        </p:nvSpPr>
        <p:spPr>
          <a:xfrm flipH="1">
            <a:off x="4813223" y="2727666"/>
            <a:ext cx="2181108" cy="1231922"/>
          </a:xfrm>
          <a:prstGeom prst="cube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o 8"/>
          <p:cNvSpPr/>
          <p:nvPr/>
        </p:nvSpPr>
        <p:spPr>
          <a:xfrm flipH="1">
            <a:off x="1587649" y="2304000"/>
            <a:ext cx="2181108" cy="1231922"/>
          </a:xfrm>
          <a:prstGeom prst="cube">
            <a:avLst/>
          </a:prstGeom>
          <a:solidFill>
            <a:srgbClr val="FFFF5D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ágono 9"/>
          <p:cNvSpPr/>
          <p:nvPr/>
        </p:nvSpPr>
        <p:spPr>
          <a:xfrm>
            <a:off x="8536554" y="3203940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ctágono 10"/>
          <p:cNvSpPr/>
          <p:nvPr/>
        </p:nvSpPr>
        <p:spPr>
          <a:xfrm>
            <a:off x="6162919" y="3343627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ctágono 11"/>
          <p:cNvSpPr/>
          <p:nvPr/>
        </p:nvSpPr>
        <p:spPr>
          <a:xfrm>
            <a:off x="3049978" y="2736958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ctágono 12"/>
          <p:cNvSpPr/>
          <p:nvPr/>
        </p:nvSpPr>
        <p:spPr>
          <a:xfrm>
            <a:off x="2544190" y="3140743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76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ctágono 13"/>
          <p:cNvSpPr/>
          <p:nvPr/>
        </p:nvSpPr>
        <p:spPr>
          <a:xfrm>
            <a:off x="2004207" y="2705829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ctágono 14"/>
          <p:cNvSpPr/>
          <p:nvPr/>
        </p:nvSpPr>
        <p:spPr>
          <a:xfrm>
            <a:off x="9349294" y="2933940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98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Octágono 15"/>
          <p:cNvSpPr/>
          <p:nvPr/>
        </p:nvSpPr>
        <p:spPr>
          <a:xfrm>
            <a:off x="5380517" y="3320081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5205" y="2091431"/>
            <a:ext cx="877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S</a:t>
            </a:r>
            <a:r>
              <a:rPr lang="es-ES" sz="2800" b="1" baseline="-250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1</a:t>
            </a:r>
            <a:endParaRPr lang="es-ES" sz="2800" b="1" cap="none" spc="0" baseline="-25000" dirty="0">
              <a:ln w="12700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499967" y="2244533"/>
            <a:ext cx="877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S</a:t>
            </a:r>
            <a:r>
              <a:rPr lang="es-ES" sz="2800" b="1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2</a:t>
            </a:r>
            <a:endParaRPr lang="es-ES" sz="2800" b="1" cap="none" spc="0" baseline="-25000" dirty="0">
              <a:ln w="12700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637569" y="1928462"/>
            <a:ext cx="877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S</a:t>
            </a:r>
            <a:r>
              <a:rPr lang="es-ES" sz="2800" b="1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</a:rPr>
              <a:t>3</a:t>
            </a:r>
            <a:endParaRPr lang="es-ES" sz="2800" b="1" cap="none" spc="0" baseline="-25000" dirty="0">
              <a:ln w="12700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744174" y="2272246"/>
            <a:ext cx="61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65562" y="2674585"/>
            <a:ext cx="5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/>
              <p:cNvSpPr txBox="1"/>
              <p:nvPr/>
            </p:nvSpPr>
            <p:spPr>
              <a:xfrm>
                <a:off x="9157276" y="2390349"/>
                <a:ext cx="92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lin: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76" y="2390349"/>
                <a:ext cx="92403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263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274207" y="3535922"/>
            <a:ext cx="104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mx: 76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mn</a:t>
            </a:r>
            <a:r>
              <a:rPr lang="en-US" dirty="0" smtClean="0">
                <a:solidFill>
                  <a:schemeClr val="bg1"/>
                </a:solidFill>
              </a:rPr>
              <a:t>: 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499968" y="3976096"/>
            <a:ext cx="6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mx: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992654" y="3891320"/>
            <a:ext cx="60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mx: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6769346" y="3119240"/>
            <a:ext cx="1930499" cy="1339415"/>
            <a:chOff x="6597697" y="2954778"/>
            <a:chExt cx="1930499" cy="1339415"/>
          </a:xfrm>
        </p:grpSpPr>
        <p:grpSp>
          <p:nvGrpSpPr>
            <p:cNvPr id="29" name="Grupo 28"/>
            <p:cNvGrpSpPr/>
            <p:nvPr/>
          </p:nvGrpSpPr>
          <p:grpSpPr>
            <a:xfrm>
              <a:off x="6597697" y="2954778"/>
              <a:ext cx="1930499" cy="1339415"/>
              <a:chOff x="6597697" y="2954778"/>
              <a:chExt cx="1930499" cy="1339415"/>
            </a:xfrm>
          </p:grpSpPr>
          <p:sp>
            <p:nvSpPr>
              <p:cNvPr id="27" name="Arco 26"/>
              <p:cNvSpPr/>
              <p:nvPr/>
            </p:nvSpPr>
            <p:spPr>
              <a:xfrm rot="5238290">
                <a:off x="6893239" y="2659236"/>
                <a:ext cx="1339415" cy="1930499"/>
              </a:xfrm>
              <a:prstGeom prst="arc">
                <a:avLst>
                  <a:gd name="adj1" fmla="val 15887239"/>
                  <a:gd name="adj2" fmla="val 4935107"/>
                </a:avLst>
              </a:prstGeom>
              <a:ln w="3810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ctágono 27"/>
              <p:cNvSpPr/>
              <p:nvPr/>
            </p:nvSpPr>
            <p:spPr>
              <a:xfrm>
                <a:off x="7327546" y="3915023"/>
                <a:ext cx="540000" cy="270000"/>
              </a:xfrm>
              <a:prstGeom prst="octagon">
                <a:avLst/>
              </a:prstGeom>
              <a:solidFill>
                <a:srgbClr val="FF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65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CuadroTexto 29"/>
            <p:cNvSpPr txBox="1"/>
            <p:nvPr/>
          </p:nvSpPr>
          <p:spPr>
            <a:xfrm>
              <a:off x="7264848" y="3517718"/>
              <a:ext cx="748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/>
              <p:cNvSpPr/>
              <p:nvPr/>
            </p:nvSpPr>
            <p:spPr>
              <a:xfrm>
                <a:off x="6305588" y="2679187"/>
                <a:ext cx="62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88" y="2679187"/>
                <a:ext cx="6222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4816435" y="1942531"/>
            <a:ext cx="233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>
                <a:solidFill>
                  <a:schemeClr val="bg1"/>
                </a:solidFill>
              </a:rPr>
              <a:t>WAITING for </a:t>
            </a:r>
            <a:r>
              <a:rPr lang="en-US" dirty="0" err="1" smtClean="0">
                <a:solidFill>
                  <a:schemeClr val="bg1"/>
                </a:solidFill>
              </a:rPr>
              <a:t>lin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P</a:t>
            </a:r>
            <a:r>
              <a:rPr lang="en-US" baseline="-25000" dirty="0" smtClean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Octágono 34"/>
          <p:cNvSpPr/>
          <p:nvPr/>
        </p:nvSpPr>
        <p:spPr>
          <a:xfrm>
            <a:off x="8550231" y="2831780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6752641" y="3110853"/>
            <a:ext cx="1930499" cy="1339415"/>
            <a:chOff x="6597697" y="2954778"/>
            <a:chExt cx="1930499" cy="1339415"/>
          </a:xfrm>
        </p:grpSpPr>
        <p:grpSp>
          <p:nvGrpSpPr>
            <p:cNvPr id="42" name="Grupo 41"/>
            <p:cNvGrpSpPr/>
            <p:nvPr/>
          </p:nvGrpSpPr>
          <p:grpSpPr>
            <a:xfrm>
              <a:off x="6597697" y="2954778"/>
              <a:ext cx="1930499" cy="1339415"/>
              <a:chOff x="6597697" y="2954778"/>
              <a:chExt cx="1930499" cy="1339415"/>
            </a:xfrm>
          </p:grpSpPr>
          <p:sp>
            <p:nvSpPr>
              <p:cNvPr id="44" name="Arco 43"/>
              <p:cNvSpPr/>
              <p:nvPr/>
            </p:nvSpPr>
            <p:spPr>
              <a:xfrm rot="5238290">
                <a:off x="6893239" y="2659236"/>
                <a:ext cx="1339415" cy="1930499"/>
              </a:xfrm>
              <a:prstGeom prst="arc">
                <a:avLst>
                  <a:gd name="adj1" fmla="val 15887239"/>
                  <a:gd name="adj2" fmla="val 4935107"/>
                </a:avLst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ctágono 44"/>
              <p:cNvSpPr/>
              <p:nvPr/>
            </p:nvSpPr>
            <p:spPr>
              <a:xfrm>
                <a:off x="7327546" y="3915023"/>
                <a:ext cx="540000" cy="270000"/>
              </a:xfrm>
              <a:prstGeom prst="octagon">
                <a:avLst/>
              </a:prstGeom>
              <a:solidFill>
                <a:srgbClr val="FF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44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CuadroTexto 42"/>
            <p:cNvSpPr txBox="1"/>
            <p:nvPr/>
          </p:nvSpPr>
          <p:spPr>
            <a:xfrm>
              <a:off x="7528216" y="3517718"/>
              <a:ext cx="48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Octágono 45"/>
          <p:cNvSpPr/>
          <p:nvPr/>
        </p:nvSpPr>
        <p:spPr>
          <a:xfrm>
            <a:off x="5389984" y="3319743"/>
            <a:ext cx="540000" cy="270000"/>
          </a:xfrm>
          <a:prstGeom prst="octago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965562" y="400806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5966163" y="427556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317079" y="26695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>
                <a:solidFill>
                  <a:schemeClr val="bg1"/>
                </a:solidFill>
              </a:rPr>
              <a:t>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982267" y="400346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964127" y="4248246"/>
            <a:ext cx="42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9457132" y="39084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9457132" y="420609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68211" y="420240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65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3315899" y="3189380"/>
            <a:ext cx="1930499" cy="1339415"/>
            <a:chOff x="6636497" y="2734381"/>
            <a:chExt cx="1930499" cy="1339415"/>
          </a:xfrm>
        </p:grpSpPr>
        <p:sp>
          <p:nvSpPr>
            <p:cNvPr id="62" name="Arco 61"/>
            <p:cNvSpPr/>
            <p:nvPr/>
          </p:nvSpPr>
          <p:spPr>
            <a:xfrm rot="6309993">
              <a:off x="6932039" y="2438839"/>
              <a:ext cx="1339415" cy="1930499"/>
            </a:xfrm>
            <a:prstGeom prst="arc">
              <a:avLst>
                <a:gd name="adj1" fmla="val 15600075"/>
                <a:gd name="adj2" fmla="val 5653895"/>
              </a:avLst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ctágono 62"/>
            <p:cNvSpPr/>
            <p:nvPr/>
          </p:nvSpPr>
          <p:spPr>
            <a:xfrm>
              <a:off x="7391636" y="374090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ángulo 64"/>
              <p:cNvSpPr/>
              <p:nvPr/>
            </p:nvSpPr>
            <p:spPr>
              <a:xfrm>
                <a:off x="3047039" y="2266248"/>
                <a:ext cx="62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39" y="2266248"/>
                <a:ext cx="6222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ángulo 65"/>
          <p:cNvSpPr/>
          <p:nvPr/>
        </p:nvSpPr>
        <p:spPr>
          <a:xfrm>
            <a:off x="3144795" y="226025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>
                <a:solidFill>
                  <a:schemeClr val="bg1"/>
                </a:solidFill>
              </a:rPr>
              <a:t>44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ángulo 66"/>
              <p:cNvSpPr/>
              <p:nvPr/>
            </p:nvSpPr>
            <p:spPr>
              <a:xfrm>
                <a:off x="216297" y="4571733"/>
                <a:ext cx="3904103" cy="1343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P1 :: update; </a:t>
                </a:r>
                <a:r>
                  <a:rPr lang="en-US" sz="1400" b="1" dirty="0" err="1">
                    <a:solidFill>
                      <a:schemeClr val="bg1"/>
                    </a:solidFill>
                  </a:rPr>
                  <a:t>lin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:=-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</a:rPr>
                  <a:t>*[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mx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&gt; </a:t>
                </a:r>
                <a:r>
                  <a:rPr lang="en-US" sz="1200" b="1" dirty="0" err="1">
                    <a:solidFill>
                      <a:schemeClr val="bg1"/>
                    </a:solidFill>
                  </a:rPr>
                  <a:t>lin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; 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sz="12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! mx </a:t>
                </a:r>
                <a:r>
                  <a:rPr lang="en-US" sz="12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{…as before..};</a:t>
                </a:r>
              </a:p>
              <a:p>
                <a:r>
                  <a:rPr lang="en-US" sz="1400" b="1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[]</a:t>
                </a:r>
              </a:p>
              <a:p>
                <a:r>
                  <a:rPr lang="en-US" sz="14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    </a:t>
                </a:r>
                <a:r>
                  <a:rPr lang="en-US" sz="16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sz="1600" b="1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16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? </a:t>
                </a:r>
                <a:r>
                  <a:rPr lang="en-US" sz="1600" b="1" dirty="0" err="1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sz="16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SKIP</a:t>
                </a:r>
                <a:endParaRPr lang="en-US" sz="1600" b="1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]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Rectá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7" y="4571733"/>
                <a:ext cx="3904103" cy="1343958"/>
              </a:xfrm>
              <a:prstGeom prst="rect">
                <a:avLst/>
              </a:prstGeom>
              <a:blipFill rotWithShape="0">
                <a:blip r:embed="rId5"/>
                <a:stretch>
                  <a:fillRect l="-468" t="-1364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ángulo 67"/>
              <p:cNvSpPr/>
              <p:nvPr/>
            </p:nvSpPr>
            <p:spPr>
              <a:xfrm>
                <a:off x="8319425" y="4675020"/>
                <a:ext cx="386125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P3 :: update; </a:t>
                </a:r>
                <a:r>
                  <a:rPr lang="en-US" sz="1600" b="1" dirty="0" err="1">
                    <a:solidFill>
                      <a:schemeClr val="bg1"/>
                    </a:solidFill>
                  </a:rPr>
                  <a:t>lin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:=-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600" b="1" dirty="0">
                    <a:solidFill>
                      <a:schemeClr val="bg1"/>
                    </a:solidFill>
                  </a:rPr>
                  <a:t>*[</a:t>
                </a:r>
              </a:p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     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P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? l  </a:t>
                </a:r>
                <a:r>
                  <a:rPr lang="it-IT" sz="1600" b="1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 S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:=S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+{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l};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update; P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!mn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chemeClr val="bg1"/>
                    </a:solidFill>
                  </a:rPr>
                  <a:t>	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	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 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   S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:=S</a:t>
                </a:r>
                <a:r>
                  <a:rPr lang="it-IT" sz="1600" b="1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it-IT" sz="1600" b="1" dirty="0" smtClean="0">
                    <a:solidFill>
                      <a:schemeClr val="bg1"/>
                    </a:solidFill>
                  </a:rPr>
                  <a:t>-{mn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};update;</a:t>
                </a:r>
              </a:p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 ]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Rectá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25" y="4675020"/>
                <a:ext cx="3861250" cy="1446550"/>
              </a:xfrm>
              <a:prstGeom prst="rect">
                <a:avLst/>
              </a:prstGeom>
              <a:blipFill rotWithShape="0">
                <a:blip r:embed="rId6"/>
                <a:stretch>
                  <a:fillRect l="-948" t="-1688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ángulo 68"/>
              <p:cNvSpPr/>
              <p:nvPr/>
            </p:nvSpPr>
            <p:spPr>
              <a:xfrm>
                <a:off x="3696277" y="4614580"/>
                <a:ext cx="4717654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P2 </a:t>
                </a:r>
                <a:r>
                  <a:rPr lang="en-US" sz="1600" dirty="0">
                    <a:solidFill>
                      <a:schemeClr val="bg1"/>
                    </a:solidFill>
                  </a:rPr>
                  <a:t>:: update;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lin</a:t>
                </a:r>
                <a:r>
                  <a:rPr lang="en-US" sz="1600" dirty="0">
                    <a:solidFill>
                      <a:schemeClr val="bg1"/>
                    </a:solidFill>
                  </a:rPr>
                  <a:t>:=-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*[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 mx </a:t>
                </a:r>
                <a:r>
                  <a:rPr lang="en-US" sz="1600" dirty="0">
                    <a:solidFill>
                      <a:schemeClr val="bg1"/>
                    </a:solidFill>
                  </a:rPr>
                  <a:t>&gt;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lin</a:t>
                </a:r>
                <a:r>
                  <a:rPr lang="en-US" sz="1600" dirty="0">
                    <a:solidFill>
                      <a:schemeClr val="bg1"/>
                    </a:solidFill>
                  </a:rPr>
                  <a:t>;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!mx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:= S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–{mx};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? </a:t>
                </a:r>
                <a:r>
                  <a:rPr lang="en-US" sz="1600" dirty="0" err="1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;</a:t>
                </a: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           S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:= S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+{</a:t>
                </a:r>
                <a:r>
                  <a:rPr lang="en-US" sz="16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};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update;P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1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! </a:t>
                </a:r>
                <a:r>
                  <a:rPr lang="en-US" sz="16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mn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;</a:t>
                </a:r>
              </a:p>
              <a:p>
                <a:pPr lvl="1"/>
                <a:endParaRPr lang="en-US" sz="16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1600" baseline="-25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12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[]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? l  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… </a:t>
                </a:r>
                <a:r>
                  <a:rPr lang="en-US" sz="12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[]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sz="1600" baseline="-25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? </a:t>
                </a:r>
                <a:r>
                  <a:rPr lang="en-US" sz="16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lin</a:t>
                </a:r>
                <a:r>
                  <a:rPr lang="en-US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…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77" y="4614580"/>
                <a:ext cx="4717654" cy="2062103"/>
              </a:xfrm>
              <a:prstGeom prst="rect">
                <a:avLst/>
              </a:prstGeom>
              <a:blipFill rotWithShape="0">
                <a:blip r:embed="rId7"/>
                <a:stretch>
                  <a:fillRect l="-646" t="-1183" b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8" grpId="1" animBg="1"/>
      <p:bldP spid="77" grpId="0" animBg="1"/>
      <p:bldP spid="77" grpId="1" animBg="1"/>
      <p:bldP spid="76" grpId="0" animBg="1"/>
      <p:bldP spid="76" grpId="1" animBg="1"/>
      <p:bldP spid="72" grpId="0" animBg="1"/>
      <p:bldP spid="72" grpId="1" animBg="1"/>
      <p:bldP spid="71" grpId="0" animBg="1"/>
      <p:bldP spid="71" grpId="1" animBg="1"/>
      <p:bldP spid="70" grpId="0" animBg="1"/>
      <p:bldP spid="10" grpId="0" animBg="1"/>
      <p:bldP spid="16" grpId="0" animBg="1"/>
      <p:bldP spid="32" grpId="0"/>
      <p:bldP spid="33" grpId="0"/>
      <p:bldP spid="33" grpId="1"/>
      <p:bldP spid="35" grpId="0" animBg="1"/>
      <p:bldP spid="46" grpId="0" animBg="1"/>
      <p:bldP spid="48" grpId="0"/>
      <p:bldP spid="49" grpId="0"/>
      <p:bldP spid="50" grpId="0"/>
      <p:bldP spid="52" grpId="0"/>
      <p:bldP spid="53" grpId="0"/>
      <p:bldP spid="55" grpId="0"/>
      <p:bldP spid="58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60800" y="2022054"/>
            <a:ext cx="7716977" cy="1502483"/>
            <a:chOff x="1911000" y="2972077"/>
            <a:chExt cx="7716977" cy="1502483"/>
          </a:xfrm>
        </p:grpSpPr>
        <p:sp>
          <p:nvSpPr>
            <p:cNvPr id="5" name="Cubo 4"/>
            <p:cNvSpPr/>
            <p:nvPr/>
          </p:nvSpPr>
          <p:spPr>
            <a:xfrm flipH="1">
              <a:off x="7446869" y="3242638"/>
              <a:ext cx="2181108" cy="1231922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o 5"/>
            <p:cNvSpPr/>
            <p:nvPr/>
          </p:nvSpPr>
          <p:spPr>
            <a:xfrm flipH="1">
              <a:off x="4772207" y="3190731"/>
              <a:ext cx="2181108" cy="1231922"/>
            </a:xfrm>
            <a:prstGeom prst="cube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o 6"/>
            <p:cNvSpPr/>
            <p:nvPr/>
          </p:nvSpPr>
          <p:spPr>
            <a:xfrm flipH="1">
              <a:off x="1911000" y="3176752"/>
              <a:ext cx="2181108" cy="1231922"/>
            </a:xfrm>
            <a:prstGeom prst="cube">
              <a:avLst/>
            </a:prstGeom>
            <a:solidFill>
              <a:srgbClr val="FFFF5D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ctágono 7"/>
            <p:cNvSpPr/>
            <p:nvPr/>
          </p:nvSpPr>
          <p:spPr>
            <a:xfrm>
              <a:off x="8076575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ctágono 8"/>
            <p:cNvSpPr/>
            <p:nvPr/>
          </p:nvSpPr>
          <p:spPr>
            <a:xfrm>
              <a:off x="6262549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ctágono 9"/>
            <p:cNvSpPr/>
            <p:nvPr/>
          </p:nvSpPr>
          <p:spPr>
            <a:xfrm>
              <a:off x="3373329" y="360971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ctágono 10"/>
            <p:cNvSpPr/>
            <p:nvPr/>
          </p:nvSpPr>
          <p:spPr>
            <a:xfrm>
              <a:off x="2867541" y="4013495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ctágono 11"/>
            <p:cNvSpPr/>
            <p:nvPr/>
          </p:nvSpPr>
          <p:spPr>
            <a:xfrm>
              <a:off x="2327558" y="357858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ctágono 12"/>
            <p:cNvSpPr/>
            <p:nvPr/>
          </p:nvSpPr>
          <p:spPr>
            <a:xfrm>
              <a:off x="8889315" y="378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ctágono 13"/>
            <p:cNvSpPr/>
            <p:nvPr/>
          </p:nvSpPr>
          <p:spPr>
            <a:xfrm>
              <a:off x="5247378" y="383975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597558" y="2972077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1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251471" y="3042284"/>
              <a:ext cx="87043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2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13235" y="3098940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3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</p:grp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p:grpSp>
        <p:nvGrpSpPr>
          <p:cNvPr id="23" name="Grupo 22"/>
          <p:cNvGrpSpPr/>
          <p:nvPr/>
        </p:nvGrpSpPr>
        <p:grpSpPr>
          <a:xfrm>
            <a:off x="1886343" y="3602349"/>
            <a:ext cx="7716977" cy="1502483"/>
            <a:chOff x="1911000" y="2972077"/>
            <a:chExt cx="7716977" cy="1502483"/>
          </a:xfrm>
        </p:grpSpPr>
        <p:sp>
          <p:nvSpPr>
            <p:cNvPr id="24" name="Cubo 23"/>
            <p:cNvSpPr/>
            <p:nvPr/>
          </p:nvSpPr>
          <p:spPr>
            <a:xfrm flipH="1">
              <a:off x="7446869" y="3242638"/>
              <a:ext cx="2181108" cy="1231922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o 24"/>
            <p:cNvSpPr/>
            <p:nvPr/>
          </p:nvSpPr>
          <p:spPr>
            <a:xfrm flipH="1">
              <a:off x="4772207" y="3190731"/>
              <a:ext cx="2181108" cy="1231922"/>
            </a:xfrm>
            <a:prstGeom prst="cube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o 25"/>
            <p:cNvSpPr/>
            <p:nvPr/>
          </p:nvSpPr>
          <p:spPr>
            <a:xfrm flipH="1">
              <a:off x="1911000" y="3176752"/>
              <a:ext cx="2181108" cy="1231922"/>
            </a:xfrm>
            <a:prstGeom prst="cube">
              <a:avLst/>
            </a:prstGeom>
            <a:solidFill>
              <a:srgbClr val="FFFF5D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ctágono 26"/>
            <p:cNvSpPr/>
            <p:nvPr/>
          </p:nvSpPr>
          <p:spPr>
            <a:xfrm>
              <a:off x="8076575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ctágono 27"/>
            <p:cNvSpPr/>
            <p:nvPr/>
          </p:nvSpPr>
          <p:spPr>
            <a:xfrm>
              <a:off x="6262549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ctágono 28"/>
            <p:cNvSpPr/>
            <p:nvPr/>
          </p:nvSpPr>
          <p:spPr>
            <a:xfrm>
              <a:off x="3373329" y="360971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ctágono 29"/>
            <p:cNvSpPr/>
            <p:nvPr/>
          </p:nvSpPr>
          <p:spPr>
            <a:xfrm>
              <a:off x="2867541" y="4013495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ctágono 30"/>
            <p:cNvSpPr/>
            <p:nvPr/>
          </p:nvSpPr>
          <p:spPr>
            <a:xfrm>
              <a:off x="2327558" y="357858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ctágono 31"/>
            <p:cNvSpPr/>
            <p:nvPr/>
          </p:nvSpPr>
          <p:spPr>
            <a:xfrm>
              <a:off x="8889315" y="378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ctágono 32"/>
            <p:cNvSpPr/>
            <p:nvPr/>
          </p:nvSpPr>
          <p:spPr>
            <a:xfrm>
              <a:off x="5247378" y="383975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2597558" y="2972077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1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251471" y="3042284"/>
              <a:ext cx="87043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2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013235" y="3098940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3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3241200" y="5081688"/>
            <a:ext cx="7716977" cy="1502483"/>
            <a:chOff x="1911000" y="2972077"/>
            <a:chExt cx="7716977" cy="1502483"/>
          </a:xfrm>
        </p:grpSpPr>
        <p:sp>
          <p:nvSpPr>
            <p:cNvPr id="38" name="Cubo 37"/>
            <p:cNvSpPr/>
            <p:nvPr/>
          </p:nvSpPr>
          <p:spPr>
            <a:xfrm flipH="1">
              <a:off x="7446869" y="3242638"/>
              <a:ext cx="2181108" cy="1231922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o 38"/>
            <p:cNvSpPr/>
            <p:nvPr/>
          </p:nvSpPr>
          <p:spPr>
            <a:xfrm flipH="1">
              <a:off x="4772207" y="3190731"/>
              <a:ext cx="2181108" cy="1231922"/>
            </a:xfrm>
            <a:prstGeom prst="cube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o 39"/>
            <p:cNvSpPr/>
            <p:nvPr/>
          </p:nvSpPr>
          <p:spPr>
            <a:xfrm flipH="1">
              <a:off x="1911000" y="3176752"/>
              <a:ext cx="2181108" cy="1231922"/>
            </a:xfrm>
            <a:prstGeom prst="cube">
              <a:avLst/>
            </a:prstGeom>
            <a:solidFill>
              <a:srgbClr val="FFFF5D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ctágono 40"/>
            <p:cNvSpPr/>
            <p:nvPr/>
          </p:nvSpPr>
          <p:spPr>
            <a:xfrm>
              <a:off x="8076575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ctágono 41"/>
            <p:cNvSpPr/>
            <p:nvPr/>
          </p:nvSpPr>
          <p:spPr>
            <a:xfrm>
              <a:off x="6262549" y="405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ctágono 42"/>
            <p:cNvSpPr/>
            <p:nvPr/>
          </p:nvSpPr>
          <p:spPr>
            <a:xfrm>
              <a:off x="3373329" y="360971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ctágono 43"/>
            <p:cNvSpPr/>
            <p:nvPr/>
          </p:nvSpPr>
          <p:spPr>
            <a:xfrm>
              <a:off x="2867541" y="4013495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ctágono 44"/>
            <p:cNvSpPr/>
            <p:nvPr/>
          </p:nvSpPr>
          <p:spPr>
            <a:xfrm>
              <a:off x="2327558" y="357858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ctágono 45"/>
            <p:cNvSpPr/>
            <p:nvPr/>
          </p:nvSpPr>
          <p:spPr>
            <a:xfrm>
              <a:off x="8889315" y="378834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ctágono 46"/>
            <p:cNvSpPr/>
            <p:nvPr/>
          </p:nvSpPr>
          <p:spPr>
            <a:xfrm>
              <a:off x="5247378" y="383975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2597558" y="2972077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1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5251471" y="3042284"/>
              <a:ext cx="87043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2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8013235" y="3098940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3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</p:grpSp>
      <p:sp>
        <p:nvSpPr>
          <p:cNvPr id="51" name="Flecha derecha 50"/>
          <p:cNvSpPr/>
          <p:nvPr/>
        </p:nvSpPr>
        <p:spPr>
          <a:xfrm rot="3147059">
            <a:off x="16127" y="3781335"/>
            <a:ext cx="185714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/>
          <p:cNvSpPr/>
          <p:nvPr/>
        </p:nvSpPr>
        <p:spPr>
          <a:xfrm>
            <a:off x="2941908" y="5160600"/>
            <a:ext cx="8489292" cy="16001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echa derecha 53"/>
          <p:cNvSpPr/>
          <p:nvPr/>
        </p:nvSpPr>
        <p:spPr>
          <a:xfrm rot="3147059">
            <a:off x="1244525" y="5457711"/>
            <a:ext cx="185714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THANKS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5367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Paper Contributions</a:t>
            </a:r>
            <a:endParaRPr lang="en-US" sz="44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noProof="0" dirty="0" smtClean="0">
                <a:solidFill>
                  <a:schemeClr val="bg1"/>
                </a:solidFill>
              </a:rPr>
              <a:t>Present an algorithm to address the distributed termination problem of Distributed systems based on communication among disjoint processes</a:t>
            </a:r>
          </a:p>
          <a:p>
            <a:pPr marL="0" indent="0" algn="ctr">
              <a:buNone/>
            </a:pPr>
            <a:endParaRPr lang="en-US" noProof="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b="1" noProof="0" dirty="0" smtClean="0">
                <a:solidFill>
                  <a:schemeClr val="bg1"/>
                </a:solidFill>
              </a:rPr>
              <a:t>Exposition Contribution</a:t>
            </a:r>
          </a:p>
          <a:p>
            <a:pPr marL="0" indent="0" algn="ctr">
              <a:buNone/>
            </a:pPr>
            <a:r>
              <a:rPr lang="en-US" sz="2600" noProof="0" dirty="0" smtClean="0">
                <a:solidFill>
                  <a:schemeClr val="bg1"/>
                </a:solidFill>
              </a:rPr>
              <a:t>Set the initial background around the distributed termination problem and solve the sorted partition problem with the algorithm presented in this paper</a:t>
            </a:r>
            <a:endParaRPr lang="en-US" sz="26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2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Context: 1980</a:t>
            </a:r>
            <a:endParaRPr lang="en-US" sz="44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410679" cy="383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noProof="0" dirty="0" smtClean="0">
                <a:solidFill>
                  <a:schemeClr val="bg1"/>
                </a:solidFill>
              </a:rPr>
              <a:t>New programming language for concurrent programming: CSP (Hoare).</a:t>
            </a:r>
          </a:p>
          <a:p>
            <a:pPr marL="0" indent="0">
              <a:buNone/>
            </a:pPr>
            <a:endParaRPr lang="en-US" sz="2800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noProof="0" dirty="0" smtClean="0">
                <a:solidFill>
                  <a:schemeClr val="bg1"/>
                </a:solidFill>
              </a:rPr>
              <a:t>Processes: Disjoint </a:t>
            </a:r>
            <a:r>
              <a:rPr lang="en-US" sz="2800" noProof="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 variable sharing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noProof="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sz="2800" noProof="0" dirty="0" smtClean="0">
                <a:solidFill>
                  <a:schemeClr val="bg1"/>
                </a:solidFill>
                <a:sym typeface="Wingdings" panose="05000000000000000000" pitchFamily="2" charset="2"/>
              </a:rPr>
              <a:t>Communication/synchronization by I/O</a:t>
            </a:r>
          </a:p>
          <a:p>
            <a:pPr marL="0" indent="0">
              <a:buNone/>
            </a:pPr>
            <a:endParaRPr lang="en-US" sz="2800" noProof="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noProof="0" dirty="0" smtClean="0">
                <a:solidFill>
                  <a:schemeClr val="bg1"/>
                </a:solidFill>
                <a:sym typeface="Wingdings" panose="05000000000000000000" pitchFamily="2" charset="2"/>
              </a:rPr>
              <a:t>Theoretical Problems  i.e. Distributed Termination</a:t>
            </a:r>
            <a:endParaRPr lang="en-US" sz="2800" noProof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heelersoftware.s3.amazonaws.com/articles/concurrent-programming/r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2" y="2844000"/>
            <a:ext cx="3150000" cy="21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4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What is Distributed Termination?</a:t>
            </a:r>
            <a:endParaRPr lang="en-US" sz="44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950679" cy="3599316"/>
          </a:xfrm>
        </p:spPr>
        <p:txBody>
          <a:bodyPr/>
          <a:lstStyle/>
          <a:p>
            <a:pPr marL="0" indent="0">
              <a:buNone/>
            </a:pPr>
            <a:r>
              <a:rPr lang="en-US" sz="2800" noProof="0" dirty="0" smtClean="0">
                <a:solidFill>
                  <a:schemeClr val="bg1"/>
                </a:solidFill>
              </a:rPr>
              <a:t>To achieve global termination of a concurrent program given that individual processes have limited information about others connected to them</a:t>
            </a:r>
          </a:p>
          <a:p>
            <a:pPr marL="0" indent="0">
              <a:buNone/>
            </a:pPr>
            <a:endParaRPr lang="en-US" sz="2800" noProof="0" dirty="0">
              <a:solidFill>
                <a:schemeClr val="bg1"/>
              </a:solidFill>
            </a:endParaRPr>
          </a:p>
          <a:p>
            <a:pPr lvl="1">
              <a:buFont typeface="Trebuchet MS" panose="020B0603020202020204" pitchFamily="34" charset="0"/>
              <a:buChar char="x"/>
            </a:pPr>
            <a:r>
              <a:rPr lang="en-US" sz="2800" noProof="0" dirty="0" smtClean="0">
                <a:solidFill>
                  <a:schemeClr val="bg1"/>
                </a:solidFill>
              </a:rPr>
              <a:t>Distribute the decision to terminate HARD</a:t>
            </a:r>
          </a:p>
          <a:p>
            <a:pPr marL="457200" lvl="1" indent="0">
              <a:buNone/>
            </a:pPr>
            <a:endParaRPr lang="en-US" sz="2800" noProof="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noProof="0" dirty="0" smtClean="0">
                <a:solidFill>
                  <a:schemeClr val="bg1"/>
                </a:solidFill>
              </a:rPr>
              <a:t>Distribute global post-condition EASY</a:t>
            </a:r>
          </a:p>
          <a:p>
            <a:pPr marL="0" indent="0"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fdzeta.com/attachments/terminators-jpg.277083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3654000"/>
            <a:ext cx="3510425" cy="20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2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Problem</a:t>
            </a:r>
            <a:endParaRPr lang="en-US" sz="4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0950679" cy="3599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noProof="0" dirty="0" smtClean="0">
                    <a:solidFill>
                      <a:schemeClr val="bg1"/>
                    </a:solidFill>
                  </a:rPr>
                  <a:t>Definitions</a:t>
                </a:r>
              </a:p>
              <a:p>
                <a:pPr marL="0" indent="0">
                  <a:buNone/>
                </a:pPr>
                <a:r>
                  <a:rPr lang="en-US" sz="2800" noProof="0" dirty="0" smtClean="0">
                    <a:solidFill>
                      <a:schemeClr val="bg1"/>
                    </a:solidFill>
                  </a:rPr>
                  <a:t>P is a concurrent program</a:t>
                </a:r>
              </a:p>
              <a:p>
                <a:pPr marL="0" indent="0">
                  <a:buNone/>
                </a:pPr>
                <a:endParaRPr lang="en-US" sz="2800" b="0" i="1" noProof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noProof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800" b="1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noProof="0" dirty="0" smtClean="0">
                    <a:solidFill>
                      <a:schemeClr val="bg1"/>
                    </a:solidFill>
                  </a:rPr>
                  <a:t> global post-condition </a:t>
                </a:r>
                <a:r>
                  <a:rPr lang="en-US" sz="2800" noProof="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 termination</a:t>
                </a:r>
              </a:p>
              <a:p>
                <a:pPr marL="0" indent="0">
                  <a:buNone/>
                </a:pPr>
                <a:endParaRPr lang="en-US" sz="2800" noProof="0" dirty="0" smtClean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noProof="0" dirty="0" smtClean="0">
                    <a:solidFill>
                      <a:schemeClr val="bg1"/>
                    </a:solidFill>
                  </a:rPr>
                  <a:t> global state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800" b="1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1" i="1" noProof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noProof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1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noProof="0" dirty="0" smtClean="0">
                    <a:solidFill>
                      <a:schemeClr val="bg1"/>
                    </a:solidFill>
                  </a:rPr>
                  <a:t> , n≥2</a:t>
                </a:r>
              </a:p>
              <a:p>
                <a:pPr marL="0" indent="0">
                  <a:buNone/>
                </a:pPr>
                <a:endParaRPr lang="en-US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0950679" cy="3599316"/>
              </a:xfrm>
              <a:blipFill rotWithShape="0">
                <a:blip r:embed="rId2"/>
                <a:stretch>
                  <a:fillRect l="-1169" t="-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9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36000" y="5139000"/>
            <a:ext cx="9945000" cy="1035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Problem</a:t>
            </a:r>
            <a:endParaRPr lang="en-US" sz="4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950679" cy="4377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noProof="0" dirty="0" smtClean="0">
                    <a:solidFill>
                      <a:schemeClr val="bg1"/>
                    </a:solidFill>
                  </a:rPr>
                  <a:t>Properties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i="0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noProof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noProof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⊃</m:t>
                    </m:r>
                    <m:r>
                      <a:rPr lang="en-US" sz="2800" b="0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 noProof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 noProof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noProof="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01700" indent="0">
                  <a:buNone/>
                </a:pPr>
                <a:r>
                  <a:rPr lang="en-US" sz="2800" i="1" noProof="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noProof="0" dirty="0" smtClean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Then </a:t>
                </a:r>
                <a:r>
                  <a:rPr lang="en-US" sz="2800" noProof="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sz="2800" noProof="0" dirty="0">
                    <a:solidFill>
                      <a:schemeClr val="bg1"/>
                    </a:solidFill>
                  </a:rPr>
                  <a:t>::[P</a:t>
                </a:r>
                <a:r>
                  <a:rPr lang="en-US" sz="2800" baseline="-25000" noProof="0" dirty="0">
                    <a:solidFill>
                      <a:schemeClr val="bg1"/>
                    </a:solidFill>
                  </a:rPr>
                  <a:t>1</a:t>
                </a:r>
                <a:r>
                  <a:rPr lang="en-US" sz="2800" noProof="0" dirty="0">
                    <a:solidFill>
                      <a:schemeClr val="bg1"/>
                    </a:solidFill>
                  </a:rPr>
                  <a:t>║…║P</a:t>
                </a:r>
                <a:r>
                  <a:rPr lang="en-US" sz="2800" baseline="-25000" noProof="0" dirty="0">
                    <a:solidFill>
                      <a:schemeClr val="bg1"/>
                    </a:solidFill>
                  </a:rPr>
                  <a:t>n</a:t>
                </a:r>
                <a:r>
                  <a:rPr lang="en-US" sz="2800" noProof="0" dirty="0" smtClean="0">
                    <a:solidFill>
                      <a:schemeClr val="bg1"/>
                    </a:solidFill>
                  </a:rPr>
                  <a:t>]  </a:t>
                </a:r>
                <a:r>
                  <a:rPr lang="en-US" sz="2800" noProof="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noProof="0" dirty="0" smtClean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with BASIC COMMUNICATION each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noProof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noProof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noProof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noProof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noProof="0" dirty="0" smtClean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 finite time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i="1" noProof="0" dirty="0" smtClean="0">
                    <a:solidFill>
                      <a:schemeClr val="bg1"/>
                    </a:solidFill>
                    <a:latin typeface="+mj-lt"/>
                  </a:rPr>
                  <a:t>“No </a:t>
                </a:r>
                <a:r>
                  <a:rPr lang="en-US" sz="2800" i="1" noProof="0" dirty="0" smtClean="0">
                    <a:solidFill>
                      <a:schemeClr val="bg1"/>
                    </a:solidFill>
                    <a:latin typeface="+mj-lt"/>
                  </a:rPr>
                  <a:t>two</a:t>
                </a:r>
                <a:r>
                  <a:rPr lang="en-US" sz="2800" b="0" i="1" noProof="0" dirty="0" smtClean="0">
                    <a:solidFill>
                      <a:schemeClr val="bg1"/>
                    </a:solidFill>
                    <a:latin typeface="+mj-lt"/>
                  </a:rPr>
                  <a:t> processes in final states conduct basic communication”</a:t>
                </a:r>
                <a:endParaRPr lang="en-US" sz="2800" noProof="0" dirty="0" smtClean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3200" b="1" u="sng" dirty="0" smtClean="0"/>
                  <a:t>SINCE NO CENTRAL CONTROL </a:t>
                </a:r>
                <a:r>
                  <a:rPr lang="en-US" sz="3200" b="1" u="sng" dirty="0" smtClean="0">
                    <a:sym typeface="Wingdings" panose="05000000000000000000" pitchFamily="2" charset="2"/>
                  </a:rPr>
                  <a:t> EXTRA CONTROL COMMUNICATION!</a:t>
                </a:r>
                <a:endParaRPr lang="en-US" sz="3200" b="1" i="1" u="sng" dirty="0" smtClean="0"/>
              </a:p>
              <a:p>
                <a:pPr marL="0" indent="0">
                  <a:buNone/>
                </a:pPr>
                <a:endParaRPr lang="en-US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950679" cy="4377127"/>
              </a:xfrm>
              <a:blipFill rotWithShape="0">
                <a:blip r:embed="rId2"/>
                <a:stretch>
                  <a:fillRect l="-1169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5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Let S a non empty set of natural numbers (NO-REPS)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786000" y="3100598"/>
            <a:ext cx="4860000" cy="2343859"/>
            <a:chOff x="3438000" y="2904275"/>
            <a:chExt cx="4860000" cy="2343859"/>
          </a:xfrm>
        </p:grpSpPr>
        <p:sp>
          <p:nvSpPr>
            <p:cNvPr id="3" name="Cubo 2"/>
            <p:cNvSpPr/>
            <p:nvPr/>
          </p:nvSpPr>
          <p:spPr>
            <a:xfrm flipH="1">
              <a:off x="3438000" y="3084083"/>
              <a:ext cx="4860000" cy="2164051"/>
            </a:xfrm>
            <a:prstGeom prst="cube">
              <a:avLst/>
            </a:prstGeom>
            <a:solidFill>
              <a:srgbClr val="7F81C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ctágono 6"/>
            <p:cNvSpPr/>
            <p:nvPr/>
          </p:nvSpPr>
          <p:spPr>
            <a:xfrm>
              <a:off x="6881308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ctágono 8"/>
            <p:cNvSpPr/>
            <p:nvPr/>
          </p:nvSpPr>
          <p:spPr>
            <a:xfrm>
              <a:off x="6341308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ctágono 9"/>
            <p:cNvSpPr/>
            <p:nvPr/>
          </p:nvSpPr>
          <p:spPr>
            <a:xfrm>
              <a:off x="5166840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ctágono 10"/>
            <p:cNvSpPr/>
            <p:nvPr/>
          </p:nvSpPr>
          <p:spPr>
            <a:xfrm>
              <a:off x="4641121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ctágono 11"/>
            <p:cNvSpPr/>
            <p:nvPr/>
          </p:nvSpPr>
          <p:spPr>
            <a:xfrm>
              <a:off x="4248000" y="405087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ctágono 12"/>
            <p:cNvSpPr/>
            <p:nvPr/>
          </p:nvSpPr>
          <p:spPr>
            <a:xfrm>
              <a:off x="7578432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ctágono 13"/>
            <p:cNvSpPr/>
            <p:nvPr/>
          </p:nvSpPr>
          <p:spPr>
            <a:xfrm>
              <a:off x="5775664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706840" y="2904275"/>
              <a:ext cx="5389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</a:t>
              </a:r>
              <a:endPara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996000" y="3280406"/>
            <a:ext cx="4860000" cy="2343859"/>
            <a:chOff x="3438000" y="2904275"/>
            <a:chExt cx="4860000" cy="2343859"/>
          </a:xfrm>
        </p:grpSpPr>
        <p:sp>
          <p:nvSpPr>
            <p:cNvPr id="18" name="Cubo 17"/>
            <p:cNvSpPr/>
            <p:nvPr/>
          </p:nvSpPr>
          <p:spPr>
            <a:xfrm flipH="1">
              <a:off x="3438000" y="3084083"/>
              <a:ext cx="4860000" cy="2164051"/>
            </a:xfrm>
            <a:prstGeom prst="cube">
              <a:avLst/>
            </a:prstGeom>
            <a:solidFill>
              <a:srgbClr val="7F81C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ágono 18"/>
            <p:cNvSpPr/>
            <p:nvPr/>
          </p:nvSpPr>
          <p:spPr>
            <a:xfrm>
              <a:off x="6881308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ctágono 19"/>
            <p:cNvSpPr/>
            <p:nvPr/>
          </p:nvSpPr>
          <p:spPr>
            <a:xfrm>
              <a:off x="6341308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ctágono 20"/>
            <p:cNvSpPr/>
            <p:nvPr/>
          </p:nvSpPr>
          <p:spPr>
            <a:xfrm>
              <a:off x="5166840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ctágono 21"/>
            <p:cNvSpPr/>
            <p:nvPr/>
          </p:nvSpPr>
          <p:spPr>
            <a:xfrm>
              <a:off x="4641121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ctágono 22"/>
            <p:cNvSpPr/>
            <p:nvPr/>
          </p:nvSpPr>
          <p:spPr>
            <a:xfrm>
              <a:off x="4248000" y="405087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ctágono 23"/>
            <p:cNvSpPr/>
            <p:nvPr/>
          </p:nvSpPr>
          <p:spPr>
            <a:xfrm>
              <a:off x="7578432" y="404652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ctágono 24"/>
            <p:cNvSpPr/>
            <p:nvPr/>
          </p:nvSpPr>
          <p:spPr>
            <a:xfrm>
              <a:off x="5775664" y="4571126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706840" y="2904275"/>
              <a:ext cx="5389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</a:t>
              </a:r>
              <a:endPara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29" name="Flecha derecha 28"/>
          <p:cNvSpPr/>
          <p:nvPr/>
        </p:nvSpPr>
        <p:spPr>
          <a:xfrm>
            <a:off x="5826000" y="3742071"/>
            <a:ext cx="1080000" cy="12051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1990" y="2336873"/>
            <a:ext cx="9613861" cy="428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 = S1+…+Sn disjoint partition n ≥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Final state:</a:t>
            </a:r>
            <a:r>
              <a:rPr lang="en-US" dirty="0" smtClean="0">
                <a:solidFill>
                  <a:schemeClr val="bg1"/>
                </a:solidFill>
              </a:rPr>
              <a:t> Each subset maintains same number of elements, and each partition sorted </a:t>
            </a:r>
            <a:r>
              <a:rPr lang="en-US" b="1" dirty="0" smtClean="0">
                <a:solidFill>
                  <a:schemeClr val="bg1"/>
                </a:solidFill>
              </a:rPr>
              <a:t>ASCENDING</a:t>
            </a:r>
            <a:r>
              <a:rPr lang="en-US" dirty="0" smtClean="0">
                <a:solidFill>
                  <a:schemeClr val="bg1"/>
                </a:solidFill>
              </a:rPr>
              <a:t> order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Basic Communication:</a:t>
            </a:r>
            <a:r>
              <a:rPr lang="en-US" dirty="0" smtClean="0">
                <a:solidFill>
                  <a:schemeClr val="bg1"/>
                </a:solidFill>
              </a:rPr>
              <a:t> Send or receive a natural number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06271" y="2574000"/>
            <a:ext cx="8579459" cy="2539473"/>
            <a:chOff x="1947649" y="2691248"/>
            <a:chExt cx="8579459" cy="2539473"/>
          </a:xfrm>
        </p:grpSpPr>
        <p:sp>
          <p:nvSpPr>
            <p:cNvPr id="17" name="Cubo 16"/>
            <p:cNvSpPr/>
            <p:nvPr/>
          </p:nvSpPr>
          <p:spPr>
            <a:xfrm flipH="1">
              <a:off x="8346000" y="3429000"/>
              <a:ext cx="2181108" cy="1231922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o 15"/>
            <p:cNvSpPr/>
            <p:nvPr/>
          </p:nvSpPr>
          <p:spPr>
            <a:xfrm flipH="1">
              <a:off x="5173223" y="3717666"/>
              <a:ext cx="2181108" cy="1231922"/>
            </a:xfrm>
            <a:prstGeom prst="cube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bo 2"/>
            <p:cNvSpPr/>
            <p:nvPr/>
          </p:nvSpPr>
          <p:spPr>
            <a:xfrm flipH="1">
              <a:off x="1947649" y="3294000"/>
              <a:ext cx="2181108" cy="1231922"/>
            </a:xfrm>
            <a:prstGeom prst="cube">
              <a:avLst/>
            </a:prstGeom>
            <a:solidFill>
              <a:srgbClr val="FFFF5D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ctágono 6"/>
            <p:cNvSpPr/>
            <p:nvPr/>
          </p:nvSpPr>
          <p:spPr>
            <a:xfrm>
              <a:off x="8896554" y="419394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ctágono 8"/>
            <p:cNvSpPr/>
            <p:nvPr/>
          </p:nvSpPr>
          <p:spPr>
            <a:xfrm>
              <a:off x="6522919" y="4333627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ctágono 9"/>
            <p:cNvSpPr/>
            <p:nvPr/>
          </p:nvSpPr>
          <p:spPr>
            <a:xfrm>
              <a:off x="3409978" y="3726958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ctágono 10"/>
            <p:cNvSpPr/>
            <p:nvPr/>
          </p:nvSpPr>
          <p:spPr>
            <a:xfrm>
              <a:off x="2904190" y="4130743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ctágono 11"/>
            <p:cNvSpPr/>
            <p:nvPr/>
          </p:nvSpPr>
          <p:spPr>
            <a:xfrm>
              <a:off x="2364207" y="3695829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ctágono 12"/>
            <p:cNvSpPr/>
            <p:nvPr/>
          </p:nvSpPr>
          <p:spPr>
            <a:xfrm>
              <a:off x="9709294" y="392394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ctágono 13"/>
            <p:cNvSpPr/>
            <p:nvPr/>
          </p:nvSpPr>
          <p:spPr>
            <a:xfrm>
              <a:off x="5740517" y="431008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634207" y="3089325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1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859967" y="3234533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2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997569" y="2918462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3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4" name="Flecha curvada hacia abajo 3"/>
            <p:cNvSpPr/>
            <p:nvPr/>
          </p:nvSpPr>
          <p:spPr>
            <a:xfrm>
              <a:off x="6869143" y="2691248"/>
              <a:ext cx="1845000" cy="1076829"/>
            </a:xfrm>
            <a:prstGeom prst="curvedDownArrow">
              <a:avLst>
                <a:gd name="adj1" fmla="val 15447"/>
                <a:gd name="adj2" fmla="val 32881"/>
                <a:gd name="adj3" fmla="val 36322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echa curvada hacia abajo 23"/>
            <p:cNvSpPr/>
            <p:nvPr/>
          </p:nvSpPr>
          <p:spPr>
            <a:xfrm rot="901839" flipH="1">
              <a:off x="3892815" y="2810182"/>
              <a:ext cx="1845000" cy="913275"/>
            </a:xfrm>
            <a:prstGeom prst="curvedDownArrow">
              <a:avLst>
                <a:gd name="adj1" fmla="val 23787"/>
                <a:gd name="adj2" fmla="val 43804"/>
                <a:gd name="adj3" fmla="val 34414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echa curvada hacia abajo 24"/>
            <p:cNvSpPr/>
            <p:nvPr/>
          </p:nvSpPr>
          <p:spPr>
            <a:xfrm rot="11085647" flipH="1">
              <a:off x="3612772" y="4427530"/>
              <a:ext cx="1845000" cy="575069"/>
            </a:xfrm>
            <a:prstGeom prst="curvedDownArrow">
              <a:avLst>
                <a:gd name="adj1" fmla="val 23787"/>
                <a:gd name="adj2" fmla="val 43804"/>
                <a:gd name="adj3" fmla="val 34414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echa curvada hacia abajo 25"/>
            <p:cNvSpPr/>
            <p:nvPr/>
          </p:nvSpPr>
          <p:spPr>
            <a:xfrm rot="10514353">
              <a:off x="7080268" y="4655652"/>
              <a:ext cx="1845000" cy="575069"/>
            </a:xfrm>
            <a:prstGeom prst="curvedDownArrow">
              <a:avLst>
                <a:gd name="adj1" fmla="val 23787"/>
                <a:gd name="adj2" fmla="val 43804"/>
                <a:gd name="adj3" fmla="val 34414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7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smtClean="0"/>
              <a:t>Sorted Partition Example</a:t>
            </a:r>
            <a:endParaRPr lang="en-US" sz="44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chemeClr val="bg1"/>
                    </a:solidFill>
                  </a:rPr>
                  <a:t>lin</a:t>
                </a:r>
                <a:r>
                  <a:rPr lang="en-US" b="1" baseline="-25000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the last input from right neighbor (i+1)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</a:t>
                </a:r>
                <a:r>
                  <a:rPr lang="en-US" b="1" dirty="0" smtClean="0">
                    <a:solidFill>
                      <a:schemeClr val="bg1"/>
                    </a:solidFill>
                  </a:rPr>
                  <a:t>Final State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lin</a:t>
                </a:r>
                <a:r>
                  <a:rPr lang="en-US" baseline="-25000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max (S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 ≤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lin</a:t>
                </a:r>
                <a:r>
                  <a:rPr lang="en-US" baseline="-25000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= |m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|   </a:t>
                </a:r>
                <a:r>
                  <a:rPr lang="en-US" dirty="0">
                    <a:solidFill>
                      <a:schemeClr val="bg1"/>
                    </a:solidFill>
                  </a:rPr>
                  <a:t>for 1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≤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&lt; n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5" t="-2369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806271" y="2567874"/>
            <a:ext cx="8579459" cy="2031126"/>
            <a:chOff x="1911000" y="2801214"/>
            <a:chExt cx="8579459" cy="2031126"/>
          </a:xfrm>
        </p:grpSpPr>
        <p:sp>
          <p:nvSpPr>
            <p:cNvPr id="28" name="Cubo 27"/>
            <p:cNvSpPr/>
            <p:nvPr/>
          </p:nvSpPr>
          <p:spPr>
            <a:xfrm flipH="1">
              <a:off x="8309351" y="3311752"/>
              <a:ext cx="2181108" cy="1231922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o 29"/>
            <p:cNvSpPr/>
            <p:nvPr/>
          </p:nvSpPr>
          <p:spPr>
            <a:xfrm flipH="1">
              <a:off x="5136574" y="3600418"/>
              <a:ext cx="2181108" cy="1231922"/>
            </a:xfrm>
            <a:prstGeom prst="cube">
              <a:avLst/>
            </a:prstGeom>
            <a:solidFill>
              <a:srgbClr val="FF5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o 30"/>
            <p:cNvSpPr/>
            <p:nvPr/>
          </p:nvSpPr>
          <p:spPr>
            <a:xfrm flipH="1">
              <a:off x="1911000" y="3176752"/>
              <a:ext cx="2181108" cy="1231922"/>
            </a:xfrm>
            <a:prstGeom prst="cube">
              <a:avLst/>
            </a:prstGeom>
            <a:solidFill>
              <a:srgbClr val="FFFF5D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ctágono 31"/>
            <p:cNvSpPr/>
            <p:nvPr/>
          </p:nvSpPr>
          <p:spPr>
            <a:xfrm>
              <a:off x="8859905" y="4076692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ctágono 32"/>
            <p:cNvSpPr/>
            <p:nvPr/>
          </p:nvSpPr>
          <p:spPr>
            <a:xfrm>
              <a:off x="6486270" y="4216379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55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ctágono 33"/>
            <p:cNvSpPr/>
            <p:nvPr/>
          </p:nvSpPr>
          <p:spPr>
            <a:xfrm>
              <a:off x="3373329" y="3609710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ctágono 34"/>
            <p:cNvSpPr/>
            <p:nvPr/>
          </p:nvSpPr>
          <p:spPr>
            <a:xfrm>
              <a:off x="2867541" y="4013495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76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ctágono 35"/>
            <p:cNvSpPr/>
            <p:nvPr/>
          </p:nvSpPr>
          <p:spPr>
            <a:xfrm>
              <a:off x="2327558" y="3578581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47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ctágono 36"/>
            <p:cNvSpPr/>
            <p:nvPr/>
          </p:nvSpPr>
          <p:spPr>
            <a:xfrm>
              <a:off x="9672645" y="3806692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98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ctágono 37"/>
            <p:cNvSpPr/>
            <p:nvPr/>
          </p:nvSpPr>
          <p:spPr>
            <a:xfrm>
              <a:off x="5703868" y="4192833"/>
              <a:ext cx="540000" cy="270000"/>
            </a:xfrm>
            <a:prstGeom prst="octagon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65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2597558" y="2972077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1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5823318" y="3117285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2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960920" y="2801214"/>
              <a:ext cx="87797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S</a:t>
              </a:r>
              <a:r>
                <a:rPr lang="es-ES" sz="2800" b="1" baseline="-250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</a:rPr>
                <a:t>3</a:t>
              </a:r>
              <a:endParaRPr lang="es-ES" sz="2800" b="1" cap="none" spc="0" baseline="-2500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260461" y="3138041"/>
              <a:ext cx="60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lin</a:t>
              </a:r>
              <a:r>
                <a:rPr lang="en-US" dirty="0" smtClean="0">
                  <a:solidFill>
                    <a:schemeClr val="bg1"/>
                  </a:solidFill>
                </a:rPr>
                <a:t>: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6435467" y="3507373"/>
              <a:ext cx="60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lin</a:t>
              </a:r>
              <a:r>
                <a:rPr lang="en-US" dirty="0" smtClean="0">
                  <a:solidFill>
                    <a:schemeClr val="bg1"/>
                  </a:solidFill>
                </a:rPr>
                <a:t>: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9535665" y="3271173"/>
              <a:ext cx="60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lin</a:t>
              </a:r>
              <a:r>
                <a:rPr lang="en-US" dirty="0" smtClean="0">
                  <a:solidFill>
                    <a:schemeClr val="bg1"/>
                  </a:solidFill>
                </a:rPr>
                <a:t>: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7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Personalizado 2">
      <a:dk1>
        <a:srgbClr val="212121"/>
      </a:dk1>
      <a:lt1>
        <a:srgbClr val="FFFFFF"/>
      </a:lt1>
      <a:dk2>
        <a:srgbClr val="979D9F"/>
      </a:dk2>
      <a:lt2>
        <a:srgbClr val="0C0C0C"/>
      </a:lt2>
      <a:accent1>
        <a:srgbClr val="42448C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525</TotalTime>
  <Words>481</Words>
  <Application>Microsoft Office PowerPoint</Application>
  <PresentationFormat>Panorámica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Trebuchet MS</vt:lpstr>
      <vt:lpstr>Wingdings</vt:lpstr>
      <vt:lpstr>Wingdings 2</vt:lpstr>
      <vt:lpstr>Berlín</vt:lpstr>
      <vt:lpstr> Distributed Termination</vt:lpstr>
      <vt:lpstr>Paper Contributions</vt:lpstr>
      <vt:lpstr>Context: 1980</vt:lpstr>
      <vt:lpstr>What is Distributed Termination?</vt:lpstr>
      <vt:lpstr>Problem</vt:lpstr>
      <vt:lpstr>Problem</vt:lpstr>
      <vt:lpstr>Sorted Partition Example</vt:lpstr>
      <vt:lpstr>Sorted Partition Example</vt:lpstr>
      <vt:lpstr>Sorted Partition Example</vt:lpstr>
      <vt:lpstr>Sorted Partition Example</vt:lpstr>
      <vt:lpstr>Sorted Partition Example</vt:lpstr>
      <vt:lpstr>Sorted Partition Example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Termination</dc:title>
  <dc:creator>TheCruzader</dc:creator>
  <cp:lastModifiedBy>TheCruzader</cp:lastModifiedBy>
  <cp:revision>42</cp:revision>
  <dcterms:created xsi:type="dcterms:W3CDTF">2016-02-11T00:36:34Z</dcterms:created>
  <dcterms:modified xsi:type="dcterms:W3CDTF">2016-02-12T01:09:01Z</dcterms:modified>
</cp:coreProperties>
</file>