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89" r:id="rId4"/>
    <p:sldId id="291" r:id="rId5"/>
    <p:sldId id="285" r:id="rId6"/>
    <p:sldId id="261" r:id="rId7"/>
    <p:sldId id="286" r:id="rId8"/>
    <p:sldId id="287" r:id="rId9"/>
    <p:sldId id="292" r:id="rId10"/>
    <p:sldId id="293" r:id="rId11"/>
    <p:sldId id="290" r:id="rId12"/>
    <p:sldId id="260" r:id="rId13"/>
    <p:sldId id="262" r:id="rId14"/>
    <p:sldId id="264" r:id="rId15"/>
    <p:sldId id="274" r:id="rId16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8"/>
    </p:embeddedFont>
    <p:embeddedFont>
      <p:font typeface="Muli" panose="020B0604020202020204" charset="0"/>
      <p:regular r:id="rId19"/>
      <p:italic r:id="rId20"/>
    </p:embeddedFont>
    <p:embeddedFont>
      <p:font typeface="Nixie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5D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02BE6-9757-4808-B60F-A890DCA49626}">
  <a:tblStyle styleId="{BCD02BE6-9757-4808-B60F-A890DCA4962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3" autoAdjust="0"/>
  </p:normalViewPr>
  <p:slideViewPr>
    <p:cSldViewPr snapToGrid="0">
      <p:cViewPr>
        <p:scale>
          <a:sx n="100" d="100"/>
          <a:sy n="100" d="100"/>
        </p:scale>
        <p:origin x="468" y="258"/>
      </p:cViewPr>
      <p:guideLst/>
    </p:cSldViewPr>
  </p:slideViewPr>
  <p:outlineViewPr>
    <p:cViewPr>
      <p:scale>
        <a:sx n="33" d="100"/>
        <a:sy n="33" d="100"/>
      </p:scale>
      <p:origin x="0" y="-51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8581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45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4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16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22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66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52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06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63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4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01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Shape 1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4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23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84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58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60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89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61365" y="1991825"/>
            <a:ext cx="882127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600" b="1" noProof="0" dirty="0" smtClean="0"/>
              <a:t>Managing Update Conflicts in Bayou, a weekly connected Replicated Storage System</a:t>
            </a:r>
            <a:endParaRPr lang="en-US" sz="3600" b="1" noProof="0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3231776" y="3413779"/>
            <a:ext cx="4244283" cy="10387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MX" sz="1200" dirty="0" smtClean="0">
                <a:solidFill>
                  <a:schemeClr val="bg1"/>
                </a:solidFill>
              </a:rPr>
              <a:t>Terry, D. B., </a:t>
            </a:r>
            <a:r>
              <a:rPr lang="es-MX" sz="1200" dirty="0" err="1" smtClean="0">
                <a:solidFill>
                  <a:schemeClr val="bg1"/>
                </a:solidFill>
              </a:rPr>
              <a:t>Theimer</a:t>
            </a:r>
            <a:r>
              <a:rPr lang="es-MX" sz="1200" dirty="0" smtClean="0">
                <a:solidFill>
                  <a:schemeClr val="bg1"/>
                </a:solidFill>
              </a:rPr>
              <a:t>, M. M., </a:t>
            </a:r>
            <a:r>
              <a:rPr lang="es-MX" sz="1200" dirty="0" err="1" smtClean="0">
                <a:solidFill>
                  <a:schemeClr val="bg1"/>
                </a:solidFill>
              </a:rPr>
              <a:t>Petersen</a:t>
            </a:r>
            <a:r>
              <a:rPr lang="es-MX" sz="1200" dirty="0" smtClean="0">
                <a:solidFill>
                  <a:schemeClr val="bg1"/>
                </a:solidFill>
              </a:rPr>
              <a:t>, K., </a:t>
            </a:r>
            <a:r>
              <a:rPr lang="es-MX" sz="1200" dirty="0" err="1" smtClean="0">
                <a:solidFill>
                  <a:schemeClr val="bg1"/>
                </a:solidFill>
              </a:rPr>
              <a:t>Demers</a:t>
            </a:r>
            <a:r>
              <a:rPr lang="es-MX" sz="1200" dirty="0" smtClean="0">
                <a:solidFill>
                  <a:schemeClr val="bg1"/>
                </a:solidFill>
              </a:rPr>
              <a:t>, A. J., </a:t>
            </a:r>
            <a:r>
              <a:rPr lang="es-MX" sz="1200" dirty="0" err="1" smtClean="0">
                <a:solidFill>
                  <a:schemeClr val="bg1"/>
                </a:solidFill>
              </a:rPr>
              <a:t>Spreitzer</a:t>
            </a:r>
            <a:r>
              <a:rPr lang="es-MX" sz="1200" dirty="0" smtClean="0">
                <a:solidFill>
                  <a:schemeClr val="bg1"/>
                </a:solidFill>
              </a:rPr>
              <a:t>, M. J., &amp; </a:t>
            </a:r>
            <a:r>
              <a:rPr lang="es-MX" sz="1200" dirty="0" err="1" smtClean="0">
                <a:solidFill>
                  <a:schemeClr val="bg1"/>
                </a:solidFill>
              </a:rPr>
              <a:t>Hauser</a:t>
            </a:r>
            <a:r>
              <a:rPr lang="es-MX" sz="1200" dirty="0" smtClean="0">
                <a:solidFill>
                  <a:schemeClr val="bg1"/>
                </a:solidFill>
              </a:rPr>
              <a:t>, C. H. (1995).  </a:t>
            </a:r>
          </a:p>
          <a:p>
            <a:pPr algn="r"/>
            <a:r>
              <a:rPr lang="es-MX" sz="1200" dirty="0" smtClean="0">
                <a:solidFill>
                  <a:schemeClr val="bg1"/>
                </a:solidFill>
              </a:rPr>
              <a:t>(Vol. 29, No. 5, pp. 172-182). ACM.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by Hugo Huipet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 txBox="1">
            <a:spLocks noGrp="1"/>
          </p:cNvSpPr>
          <p:nvPr>
            <p:ph type="title" idx="4294967295"/>
          </p:nvPr>
        </p:nvSpPr>
        <p:spPr>
          <a:xfrm>
            <a:off x="1503430" y="478364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noProof="0" dirty="0" smtClean="0"/>
              <a:t>Example 3 servers</a:t>
            </a:r>
            <a:endParaRPr lang="en-US" sz="3000" b="1" noProof="0" dirty="0"/>
          </a:p>
        </p:txBody>
      </p:sp>
      <p:sp>
        <p:nvSpPr>
          <p:cNvPr id="1562" name="Shape 1562"/>
          <p:cNvSpPr/>
          <p:nvPr/>
        </p:nvSpPr>
        <p:spPr>
          <a:xfrm>
            <a:off x="623422" y="409575"/>
            <a:ext cx="463838" cy="46381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3595309" y="1338111"/>
            <a:ext cx="1188529" cy="1115824"/>
            <a:chOff x="3545857" y="1378543"/>
            <a:chExt cx="1188529" cy="1115824"/>
          </a:xfrm>
        </p:grpSpPr>
        <p:sp>
          <p:nvSpPr>
            <p:cNvPr id="48" name="Hexágono 47"/>
            <p:cNvSpPr/>
            <p:nvPr/>
          </p:nvSpPr>
          <p:spPr>
            <a:xfrm>
              <a:off x="3545857" y="1378543"/>
              <a:ext cx="1188529" cy="1115824"/>
            </a:xfrm>
            <a:prstGeom prst="hexagon">
              <a:avLst>
                <a:gd name="adj" fmla="val 18155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ttps://cdn4.iconfinder.com/data/icons/whsr-january-flaticon-set/512/serv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7" y="1417918"/>
              <a:ext cx="1037074" cy="103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855341" y="1377485"/>
            <a:ext cx="1188529" cy="1115824"/>
            <a:chOff x="1030156" y="1378543"/>
            <a:chExt cx="1188529" cy="1115824"/>
          </a:xfrm>
        </p:grpSpPr>
        <p:sp>
          <p:nvSpPr>
            <p:cNvPr id="46" name="Hexágono 45"/>
            <p:cNvSpPr/>
            <p:nvPr/>
          </p:nvSpPr>
          <p:spPr>
            <a:xfrm>
              <a:off x="1030156" y="1378543"/>
              <a:ext cx="1188529" cy="1115824"/>
            </a:xfrm>
            <a:prstGeom prst="hexagon">
              <a:avLst>
                <a:gd name="adj" fmla="val 18155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https://cdn4.iconfinder.com/data/icons/whsr-january-flaticon-set/512/serv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900" y="1417918"/>
              <a:ext cx="1037074" cy="103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o 3"/>
          <p:cNvGrpSpPr/>
          <p:nvPr/>
        </p:nvGrpSpPr>
        <p:grpSpPr>
          <a:xfrm>
            <a:off x="6335278" y="1286848"/>
            <a:ext cx="1188529" cy="1115824"/>
            <a:chOff x="6055694" y="1167335"/>
            <a:chExt cx="1188529" cy="1115824"/>
          </a:xfrm>
        </p:grpSpPr>
        <p:sp>
          <p:nvSpPr>
            <p:cNvPr id="47" name="Hexágono 46"/>
            <p:cNvSpPr/>
            <p:nvPr/>
          </p:nvSpPr>
          <p:spPr>
            <a:xfrm>
              <a:off x="6055694" y="1167335"/>
              <a:ext cx="1188529" cy="1115824"/>
            </a:xfrm>
            <a:prstGeom prst="hexagon">
              <a:avLst>
                <a:gd name="adj" fmla="val 18155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https://cdn4.iconfinder.com/data/icons/whsr-january-flaticon-set/512/serv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7621" y="1238950"/>
              <a:ext cx="1037074" cy="103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ángulo 4"/>
          <p:cNvSpPr/>
          <p:nvPr/>
        </p:nvSpPr>
        <p:spPr>
          <a:xfrm>
            <a:off x="498840" y="2607786"/>
            <a:ext cx="1614953" cy="12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buClr>
                <a:srgbClr val="19BBD5"/>
              </a:buClr>
            </a:pPr>
            <a:r>
              <a:rPr lang="es-MX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&lt;inf,1,P&gt;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&lt;inf,4,P&gt;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&lt;inf,8,P&gt;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[8,0,0]</a:t>
            </a:r>
            <a:endParaRPr lang="es-MX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376941" y="2569574"/>
            <a:ext cx="1371787" cy="9541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&lt;inf,2,A&gt;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&lt;inf,3,A&gt;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&lt;inf,10,A&gt;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[0,10,0]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85120" y="2569574"/>
            <a:ext cx="1338687" cy="1094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&lt;inf,5,B&gt;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&lt;inf,9,B&gt;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[0,0,9]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26006" y="968413"/>
            <a:ext cx="3561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>
                  <a:solidFill>
                    <a:srgbClr val="00B050"/>
                  </a:solidFill>
                </a:ln>
                <a:solidFill>
                  <a:srgbClr val="05D10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028632" y="928458"/>
            <a:ext cx="3561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>
                  <a:solidFill>
                    <a:srgbClr val="00B050"/>
                  </a:solidFill>
                </a:ln>
                <a:solidFill>
                  <a:srgbClr val="05D10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751448" y="886738"/>
            <a:ext cx="3561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>
                  <a:solidFill>
                    <a:srgbClr val="00B050"/>
                  </a:solidFill>
                </a:ln>
                <a:solidFill>
                  <a:srgbClr val="05D10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2113793" y="1547773"/>
            <a:ext cx="1381988" cy="387624"/>
            <a:chOff x="2113793" y="1817050"/>
            <a:chExt cx="1381988" cy="387624"/>
          </a:xfrm>
        </p:grpSpPr>
        <p:cxnSp>
          <p:nvCxnSpPr>
            <p:cNvPr id="44" name="Conector recto de flecha 43"/>
            <p:cNvCxnSpPr/>
            <p:nvPr/>
          </p:nvCxnSpPr>
          <p:spPr>
            <a:xfrm>
              <a:off x="2113793" y="2204674"/>
              <a:ext cx="1381988" cy="0"/>
            </a:xfrm>
            <a:prstGeom prst="straightConnector1">
              <a:avLst/>
            </a:prstGeom>
            <a:ln w="38100">
              <a:solidFill>
                <a:srgbClr val="05D10F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2248089" y="1817050"/>
              <a:ext cx="1143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5D10F"/>
                  </a:solidFill>
                </a:rPr>
                <a:t>Anti entropy</a:t>
              </a:r>
              <a:endParaRPr lang="en-US" sz="1200" b="1" dirty="0">
                <a:solidFill>
                  <a:srgbClr val="05D10F"/>
                </a:solidFill>
              </a:endParaRPr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623422" y="2607786"/>
            <a:ext cx="1358225" cy="16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&lt;inf,2,A&gt;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&lt;inf,3,A&gt;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&lt;inf,4,P&gt;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&lt;inf,8,P&gt;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&lt;inf,10,A&gt;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[8,10,0]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187012" y="2562343"/>
            <a:ext cx="1732593" cy="18392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&lt;inf,2,A&gt;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&lt;inf,3,A&gt;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&lt;inf,4,P&gt;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&lt;inf,8,P&gt;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&lt;inf,10,A&gt;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[8,10,0]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3595309" y="124232"/>
            <a:ext cx="5248275" cy="54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19BBD5"/>
              </a:buClr>
              <a:buFont typeface="Muli"/>
              <a:defRPr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r"/>
            <a:r>
              <a:rPr lang="en-US" sz="900" b="0" dirty="0" smtClean="0"/>
              <a:t>*Example taken from: CS 268: Lecture 20 Classic Distributed Systems: Bayou and BFT</a:t>
            </a:r>
          </a:p>
          <a:p>
            <a:pPr algn="r"/>
            <a:r>
              <a:rPr lang="en-US" sz="900" b="0" dirty="0" smtClean="0"/>
              <a:t>Ion </a:t>
            </a:r>
            <a:r>
              <a:rPr lang="en-US" sz="900" b="0" dirty="0" err="1" smtClean="0"/>
              <a:t>Stoica</a:t>
            </a:r>
            <a:endParaRPr lang="en-US" sz="900" b="0" dirty="0" smtClean="0"/>
          </a:p>
          <a:p>
            <a:pPr algn="r"/>
            <a:r>
              <a:rPr lang="en-US" sz="900" b="0" dirty="0" smtClean="0"/>
              <a:t>University of California, Berkeley</a:t>
            </a:r>
            <a:endParaRPr lang="en-US" sz="900" b="0" dirty="0"/>
          </a:p>
        </p:txBody>
      </p:sp>
      <p:grpSp>
        <p:nvGrpSpPr>
          <p:cNvPr id="18" name="Grupo 17"/>
          <p:cNvGrpSpPr/>
          <p:nvPr/>
        </p:nvGrpSpPr>
        <p:grpSpPr>
          <a:xfrm>
            <a:off x="2113793" y="2655985"/>
            <a:ext cx="4117389" cy="250925"/>
            <a:chOff x="2113793" y="2789335"/>
            <a:chExt cx="4117389" cy="250925"/>
          </a:xfrm>
        </p:grpSpPr>
        <p:sp>
          <p:nvSpPr>
            <p:cNvPr id="50" name="CuadroTexto 49"/>
            <p:cNvSpPr txBox="1"/>
            <p:nvPr/>
          </p:nvSpPr>
          <p:spPr>
            <a:xfrm>
              <a:off x="2113793" y="2789335"/>
              <a:ext cx="1357638" cy="2509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buClr>
                  <a:srgbClr val="19BBD5"/>
                </a:buClr>
                <a:buFont typeface="Muli"/>
                <a:defRPr b="1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1pPr>
              <a:lvl2pPr>
                <a:buClr>
                  <a:srgbClr val="19BBD5"/>
                </a:buClr>
                <a:buFont typeface="Muli"/>
                <a:buChar char="￭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>
                <a:buClr>
                  <a:srgbClr val="19BBD5"/>
                </a:buClr>
                <a:buFont typeface="Muli"/>
                <a:buChar char="￮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>
                <a:buClr>
                  <a:srgbClr val="19BBD5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>
                <a:buClr>
                  <a:srgbClr val="19BBD5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>
                <a:buClr>
                  <a:srgbClr val="C6DAEC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>
                <a:buClr>
                  <a:srgbClr val="C6DAEC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>
                <a:buClr>
                  <a:srgbClr val="C6DAEC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>
                <a:buClr>
                  <a:srgbClr val="C6DAEC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algn="r"/>
              <a:r>
                <a:rPr lang="en-US" sz="900" dirty="0" smtClean="0"/>
                <a:t>TENTATIVE WRITES</a:t>
              </a:r>
              <a:endParaRPr lang="en-US" sz="9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4873544" y="2789335"/>
              <a:ext cx="1357638" cy="2509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buClr>
                  <a:srgbClr val="19BBD5"/>
                </a:buClr>
                <a:buFont typeface="Muli"/>
                <a:defRPr b="1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1pPr>
              <a:lvl2pPr>
                <a:buClr>
                  <a:srgbClr val="19BBD5"/>
                </a:buClr>
                <a:buFont typeface="Muli"/>
                <a:buChar char="￭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>
                <a:buClr>
                  <a:srgbClr val="19BBD5"/>
                </a:buClr>
                <a:buFont typeface="Muli"/>
                <a:buChar char="￮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>
                <a:buClr>
                  <a:srgbClr val="19BBD5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>
                <a:buClr>
                  <a:srgbClr val="19BBD5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>
                <a:buClr>
                  <a:srgbClr val="C6DAEC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>
                <a:buClr>
                  <a:srgbClr val="C6DAEC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>
                <a:buClr>
                  <a:srgbClr val="C6DAEC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>
                <a:buClr>
                  <a:srgbClr val="C6DAEC"/>
                </a:buClr>
                <a:buFont typeface="Muli"/>
                <a:defRPr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algn="r"/>
              <a:r>
                <a:rPr lang="en-US" sz="900" dirty="0" smtClean="0"/>
                <a:t>TENTATIVE WRITES</a:t>
              </a:r>
              <a:endParaRPr lang="en-US" sz="900" dirty="0"/>
            </a:p>
          </p:txBody>
        </p:sp>
      </p:grpSp>
      <p:pic>
        <p:nvPicPr>
          <p:cNvPr id="54" name="Picture 6" descr="http://previews.123rf.com/images/dazdraperma/dazdraperma1008/dazdraperma100800088/7684734-Beautiful-illustration-of-a-gold-kings-crown--Stock-Vector-crown-cartoon-princes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1663">
            <a:off x="1603236" y="1150624"/>
            <a:ext cx="465029" cy="3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603920" y="2605747"/>
            <a:ext cx="1317577" cy="16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&lt;1,1,P&gt;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&lt;2,2,A&gt;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&lt;3,3,A&gt;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&lt;inf,4,P&gt;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&lt;inf,8,P&gt;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&lt;inf,10,A&gt;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[8,10,0]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14375" y="4199155"/>
            <a:ext cx="1398395" cy="5232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algn="ctr">
              <a:buClr>
                <a:srgbClr val="19BBD5"/>
              </a:buClr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1pPr>
          </a:lstStyle>
          <a:p>
            <a:pPr marL="0"/>
            <a:r>
              <a:rPr lang="en-US" b="1" dirty="0" smtClean="0">
                <a:solidFill>
                  <a:srgbClr val="FF6600"/>
                </a:solidFill>
              </a:rPr>
              <a:t>Commits early writes </a:t>
            </a:r>
            <a:endParaRPr lang="en-US" b="1" dirty="0">
              <a:solidFill>
                <a:srgbClr val="FF66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1955884" y="2168948"/>
            <a:ext cx="4795564" cy="387624"/>
            <a:chOff x="2113793" y="1817050"/>
            <a:chExt cx="1381988" cy="387624"/>
          </a:xfrm>
        </p:grpSpPr>
        <p:cxnSp>
          <p:nvCxnSpPr>
            <p:cNvPr id="56" name="Conector recto de flecha 55"/>
            <p:cNvCxnSpPr/>
            <p:nvPr/>
          </p:nvCxnSpPr>
          <p:spPr>
            <a:xfrm>
              <a:off x="2113793" y="2204674"/>
              <a:ext cx="1381988" cy="0"/>
            </a:xfrm>
            <a:prstGeom prst="straightConnector1">
              <a:avLst/>
            </a:prstGeom>
            <a:ln w="38100">
              <a:solidFill>
                <a:srgbClr val="05D10F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2248089" y="1817050"/>
              <a:ext cx="1143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5D10F"/>
                  </a:solidFill>
                </a:rPr>
                <a:t>Anti entropy</a:t>
              </a:r>
              <a:endParaRPr lang="en-US" sz="1200" b="1" dirty="0">
                <a:solidFill>
                  <a:srgbClr val="05D10F"/>
                </a:solidFill>
              </a:endParaRPr>
            </a:p>
          </p:txBody>
        </p:sp>
      </p:grpSp>
      <p:sp>
        <p:nvSpPr>
          <p:cNvPr id="25" name="Rectángulo 24"/>
          <p:cNvSpPr/>
          <p:nvPr/>
        </p:nvSpPr>
        <p:spPr>
          <a:xfrm>
            <a:off x="5808201" y="2570776"/>
            <a:ext cx="1983658" cy="2344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&lt;1,1,P&gt;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&lt;2,2,A&gt;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&lt;3,3,A&gt;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&lt;inf,4,P&gt;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&lt;inf,5,B&gt;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&lt;inf,8,P&gt;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&lt;inf,9,B&gt;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&lt;inf,10,A&gt;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[8,10,9]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69730" y="2613780"/>
            <a:ext cx="1585956" cy="189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&lt;1,1,P&gt;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&lt;2,2,A&gt;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&lt;3,3,A&gt;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&lt;inf,4,P&gt;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&lt;inf,5,B&gt;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&lt;inf,8,P&gt;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&lt;inf,9,B&gt;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&lt;inf,10,A&gt;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[8,10,9]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978546" y="4243595"/>
            <a:ext cx="1398395" cy="5232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algn="ctr">
              <a:buClr>
                <a:srgbClr val="19BBD5"/>
              </a:buClr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1pPr>
          </a:lstStyle>
          <a:p>
            <a:pPr marL="0"/>
            <a:r>
              <a:rPr lang="en-US" b="1" smtClean="0">
                <a:solidFill>
                  <a:srgbClr val="FF6600"/>
                </a:solidFill>
              </a:rPr>
              <a:t>More Commits!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64361" y="2600615"/>
            <a:ext cx="1385131" cy="26776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&lt;1,1,P&gt;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&lt;2,2,A&gt;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&lt;3,3,A&gt;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&lt;4,1,B&gt;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&lt;5,4,P&gt;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&lt;6,5,B&gt;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&lt;7,8,P&gt;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&lt;inf,9,B&gt;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&lt;inf,10,A&gt;</a:t>
            </a:r>
          </a:p>
          <a:p>
            <a:pPr marL="228600" algn="ctr">
              <a:buClr>
                <a:srgbClr val="19BBD5"/>
              </a:buClr>
            </a:pPr>
            <a:r>
              <a:rPr lang="es-MX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[8,10,9]</a:t>
            </a:r>
          </a:p>
        </p:txBody>
      </p:sp>
      <p:sp>
        <p:nvSpPr>
          <p:cNvPr id="60" name="Rectángulo redondeado 59"/>
          <p:cNvSpPr/>
          <p:nvPr/>
        </p:nvSpPr>
        <p:spPr>
          <a:xfrm>
            <a:off x="5020581" y="4618468"/>
            <a:ext cx="686644" cy="29684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934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16" grpId="0"/>
      <p:bldP spid="16" grpId="1"/>
      <p:bldP spid="17" grpId="0"/>
      <p:bldP spid="21" grpId="0"/>
      <p:bldP spid="21" grpId="1"/>
      <p:bldP spid="24" grpId="0"/>
      <p:bldP spid="24" grpId="1"/>
      <p:bldP spid="25" grpId="0"/>
      <p:bldP spid="26" grpId="0"/>
      <p:bldP spid="26" grpId="1"/>
      <p:bldP spid="58" grpId="0"/>
      <p:bldP spid="29" grpId="0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1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noProof="0" dirty="0" smtClean="0"/>
              <a:t>Quotations are commonly printed as a means of inspiration and to invoke philosophical thoughts from the reader.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noProof="0" dirty="0" smtClean="0"/>
              <a:t>BIG concept</a:t>
            </a:r>
            <a:endParaRPr lang="en-US" sz="6000" noProof="0" dirty="0"/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noProof="0" dirty="0" smtClean="0"/>
              <a:t>Bring the attention of your audience over a key concept using icons or illustrations</a:t>
            </a:r>
            <a:endParaRPr lang="en-US" sz="2400" noProof="0" dirty="0"/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5" name="Shape 1505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noProof="0" dirty="0" smtClean="0"/>
              <a:t>In two or three columns</a:t>
            </a:r>
            <a:endParaRPr lang="en-US" noProof="0" dirty="0"/>
          </a:p>
        </p:txBody>
      </p:sp>
      <p:sp>
        <p:nvSpPr>
          <p:cNvPr id="1520" name="Shape 1520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noProof="0" dirty="0" smtClean="0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-US" noProof="0" dirty="0" smtClean="0"/>
              <a:t>Is the color of gold, butter and ripe lemons. In the spectrum of visible light, yellow is found between green and orange.</a:t>
            </a:r>
            <a:endParaRPr lang="en-US" noProof="0" dirty="0"/>
          </a:p>
        </p:txBody>
      </p:sp>
      <p:sp>
        <p:nvSpPr>
          <p:cNvPr id="1521" name="Shape 1521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noProof="0" dirty="0" smtClean="0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-US" noProof="0" dirty="0" smtClean="0"/>
              <a:t>Is the </a:t>
            </a:r>
            <a:r>
              <a:rPr lang="en-US" noProof="0" dirty="0" err="1" smtClean="0"/>
              <a:t>colour</a:t>
            </a:r>
            <a:r>
              <a:rPr lang="en-US" noProof="0" dirty="0" smtClean="0"/>
              <a:t> of the clear sky and the deep sea. It is located between violet and green on the optical spectrum.</a:t>
            </a:r>
            <a:endParaRPr lang="en-US" noProof="0" dirty="0"/>
          </a:p>
        </p:txBody>
      </p:sp>
      <p:sp>
        <p:nvSpPr>
          <p:cNvPr id="1522" name="Shape 1522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noProof="0" dirty="0" smtClean="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noProof="0" dirty="0" smtClean="0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619" name="Shape 16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1620" name="Shape 1620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1621" name="Shape 1621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622" name="Shape 1622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1623" name="Shape 1623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1624" name="Shape 1624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42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39" y="3121560"/>
            <a:ext cx="2061751" cy="1796377"/>
          </a:xfrm>
          <a:prstGeom prst="hexagon">
            <a:avLst>
              <a:gd name="adj" fmla="val 23190"/>
              <a:gd name="vf" fmla="val 115470"/>
            </a:avLst>
          </a:prstGeom>
          <a:noFill/>
          <a:ln>
            <a:noFill/>
          </a:ln>
        </p:spPr>
      </p:pic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noProof="0" dirty="0" smtClean="0"/>
              <a:t>What is about?</a:t>
            </a:r>
            <a:endParaRPr lang="en-US" b="1" noProof="0" dirty="0"/>
          </a:p>
        </p:txBody>
      </p:sp>
      <p:sp>
        <p:nvSpPr>
          <p:cNvPr id="1414" name="Shape 1414"/>
          <p:cNvSpPr txBox="1"/>
          <p:nvPr/>
        </p:nvSpPr>
        <p:spPr>
          <a:xfrm>
            <a:off x="1732700" y="1428750"/>
            <a:ext cx="6804286" cy="1327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paper explains the concept of </a:t>
            </a:r>
            <a:r>
              <a:rPr lang="en" sz="20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EVENTUALLY CONSISTENT </a:t>
            </a:r>
            <a:r>
              <a:rPr lang="en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through Bayou, a Storage System where the connection among servers is not taken for granted. </a:t>
            </a:r>
            <a:r>
              <a:rPr lang="en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 is always accesible</a:t>
            </a:r>
            <a:r>
              <a:rPr lang="en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lang="en" sz="20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" name="WordArt 2"/>
          <p:cNvSpPr>
            <a:spLocks noChangeArrowheads="1" noChangeShapeType="1" noTextEdit="1"/>
          </p:cNvSpPr>
          <p:nvPr/>
        </p:nvSpPr>
        <p:spPr bwMode="auto">
          <a:xfrm>
            <a:off x="3982543" y="2713680"/>
            <a:ext cx="825501" cy="75384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 rtl="0">
              <a:buNone/>
            </a:pPr>
            <a:r>
              <a:rPr lang="en-US" sz="3600" kern="10" spc="0" dirty="0" smtClean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Impact" panose="020B0806030902050204" pitchFamily="34" charset="0"/>
              </a:rPr>
              <a:t>1995</a:t>
            </a:r>
            <a:endParaRPr lang="en-US" sz="3600" kern="10" spc="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Impact" panose="020B0806030902050204" pitchFamily="34" charset="0"/>
            </a:endParaRPr>
          </a:p>
        </p:txBody>
      </p:sp>
      <p:pic>
        <p:nvPicPr>
          <p:cNvPr id="16" name="Shape 142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41" y="3130551"/>
            <a:ext cx="2045103" cy="1787386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18" name="Shape 142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" y="2902714"/>
            <a:ext cx="2084799" cy="1693128"/>
          </a:xfrm>
          <a:prstGeom prst="hexagon">
            <a:avLst>
              <a:gd name="adj" fmla="val 19140"/>
              <a:gd name="vf" fmla="val 115470"/>
            </a:avLst>
          </a:prstGeom>
          <a:noFill/>
          <a:ln>
            <a:noFill/>
          </a:ln>
        </p:spPr>
      </p:pic>
      <p:pic>
        <p:nvPicPr>
          <p:cNvPr id="19" name="Shape 1424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88" y="2756646"/>
            <a:ext cx="2108012" cy="1985265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noProof="0" dirty="0" smtClean="0"/>
              <a:t>Reads</a:t>
            </a:r>
          </a:p>
          <a:p>
            <a:pPr marL="457200" lvl="0" indent="-228600"/>
            <a:r>
              <a:rPr lang="en-US" dirty="0" smtClean="0"/>
              <a:t>Queries over a data collection</a:t>
            </a:r>
            <a:endParaRPr lang="en-US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5477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1" dirty="0" smtClean="0"/>
              <a:t>Basic Bayou System Model</a:t>
            </a:r>
            <a:endParaRPr lang="en-US" sz="3600" b="1" noProof="0" dirty="0"/>
          </a:p>
        </p:txBody>
      </p:sp>
      <p:sp>
        <p:nvSpPr>
          <p:cNvPr id="1514" name="Shape 1514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noProof="0" dirty="0" smtClean="0"/>
              <a:t>Writes</a:t>
            </a:r>
          </a:p>
          <a:p>
            <a:pPr marL="457200" lvl="0" indent="-228600"/>
            <a:r>
              <a:rPr lang="en-US" dirty="0"/>
              <a:t>Can </a:t>
            </a:r>
            <a:r>
              <a:rPr lang="en-US" dirty="0" smtClean="0"/>
              <a:t>insert, </a:t>
            </a:r>
            <a:r>
              <a:rPr lang="en-US" dirty="0"/>
              <a:t>modify or delete data items </a:t>
            </a:r>
            <a:r>
              <a:rPr lang="en-US" dirty="0" smtClean="0"/>
              <a:t>in </a:t>
            </a:r>
            <a:r>
              <a:rPr lang="en-US" dirty="0"/>
              <a:t>a collection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915912" y="3470169"/>
            <a:ext cx="2970776" cy="1205545"/>
            <a:chOff x="410702" y="3315656"/>
            <a:chExt cx="4343244" cy="1762493"/>
          </a:xfrm>
        </p:grpSpPr>
        <p:sp>
          <p:nvSpPr>
            <p:cNvPr id="6" name="Hexágono 5"/>
            <p:cNvSpPr/>
            <p:nvPr/>
          </p:nvSpPr>
          <p:spPr>
            <a:xfrm>
              <a:off x="410702" y="3315656"/>
              <a:ext cx="4343244" cy="176249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recto de flecha 6"/>
            <p:cNvCxnSpPr/>
            <p:nvPr/>
          </p:nvCxnSpPr>
          <p:spPr>
            <a:xfrm flipH="1" flipV="1">
              <a:off x="2381010" y="4184551"/>
              <a:ext cx="881754" cy="1"/>
            </a:xfrm>
            <a:prstGeom prst="straightConnector1">
              <a:avLst/>
            </a:prstGeom>
            <a:ln>
              <a:solidFill>
                <a:srgbClr val="FF66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CuadroTexto 7"/>
            <p:cNvSpPr txBox="1"/>
            <p:nvPr/>
          </p:nvSpPr>
          <p:spPr>
            <a:xfrm>
              <a:off x="2582323" y="3864368"/>
              <a:ext cx="721862" cy="3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R/W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4" descr="http://www.clker.com/cliparts/F/i/a/M/0/C/window-icon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25" y="3559547"/>
              <a:ext cx="1577014" cy="1250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747240" y="3781048"/>
              <a:ext cx="1457982" cy="854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Application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B</a:t>
              </a:r>
              <a:r>
                <a:rPr lang="en-US" sz="800" dirty="0" smtClean="0"/>
                <a:t>ayou API</a:t>
              </a:r>
            </a:p>
            <a:p>
              <a:pPr algn="ctr"/>
              <a:r>
                <a:rPr lang="en-US" sz="800" dirty="0" smtClean="0"/>
                <a:t>Client Stub</a:t>
              </a:r>
              <a:endParaRPr lang="en-US" sz="800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238279" y="3622108"/>
              <a:ext cx="1416238" cy="1443276"/>
              <a:chOff x="2849307" y="1968855"/>
              <a:chExt cx="1416238" cy="1443276"/>
            </a:xfrm>
          </p:grpSpPr>
          <p:pic>
            <p:nvPicPr>
              <p:cNvPr id="12" name="Picture 2" descr="https://cdn4.iconfinder.com/data/icons/whsr-january-flaticon-set/512/servers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9307" y="1995892"/>
                <a:ext cx="1416238" cy="1416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CuadroTexto 12"/>
              <p:cNvSpPr txBox="1"/>
              <p:nvPr/>
            </p:nvSpPr>
            <p:spPr>
              <a:xfrm>
                <a:off x="2873792" y="1968855"/>
                <a:ext cx="1391753" cy="92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/>
                  <a:t>Storage </a:t>
                </a:r>
              </a:p>
              <a:p>
                <a:pPr algn="ctr"/>
                <a:r>
                  <a:rPr lang="en-US" sz="700" b="1" dirty="0" smtClean="0"/>
                  <a:t>System</a:t>
                </a:r>
              </a:p>
              <a:p>
                <a:pPr algn="ctr"/>
                <a:endParaRPr lang="en-US" sz="700" b="1" dirty="0" smtClean="0"/>
              </a:p>
              <a:p>
                <a:pPr algn="ctr"/>
                <a:endParaRPr lang="en-US" sz="700" b="1" dirty="0"/>
              </a:p>
              <a:p>
                <a:pPr algn="ctr"/>
                <a:r>
                  <a:rPr lang="en-US" sz="700" b="1" dirty="0" smtClean="0"/>
                  <a:t>Server State</a:t>
                </a:r>
                <a:endParaRPr lang="en-US" sz="700" b="1" dirty="0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3048336" y="4427919"/>
            <a:ext cx="829895" cy="715581"/>
            <a:chOff x="2409984" y="2296833"/>
            <a:chExt cx="829895" cy="715581"/>
          </a:xfrm>
        </p:grpSpPr>
        <p:sp>
          <p:nvSpPr>
            <p:cNvPr id="17" name="Rectángulo 16"/>
            <p:cNvSpPr/>
            <p:nvPr/>
          </p:nvSpPr>
          <p:spPr>
            <a:xfrm>
              <a:off x="2452328" y="2351890"/>
              <a:ext cx="721774" cy="435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2450326" y="2360893"/>
              <a:ext cx="362889" cy="426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endCxn id="17" idx="2"/>
            </p:cNvCxnSpPr>
            <p:nvPr/>
          </p:nvCxnSpPr>
          <p:spPr>
            <a:xfrm flipH="1">
              <a:off x="2813215" y="2374062"/>
              <a:ext cx="358885" cy="412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2409984" y="2296833"/>
              <a:ext cx="829895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400" dirty="0" smtClean="0"/>
            </a:p>
            <a:p>
              <a:pPr algn="r"/>
              <a:endParaRPr lang="en-US" sz="400" dirty="0"/>
            </a:p>
            <a:p>
              <a:pPr algn="r"/>
              <a:endParaRPr lang="en-US" sz="400" dirty="0" smtClean="0"/>
            </a:p>
            <a:p>
              <a:pPr algn="r"/>
              <a:endParaRPr lang="en-US" sz="400" dirty="0" smtClean="0"/>
            </a:p>
            <a:p>
              <a:pPr algn="r"/>
              <a:r>
                <a:rPr lang="en-US" sz="1050" dirty="0" smtClean="0"/>
                <a:t>*</a:t>
              </a:r>
              <a:r>
                <a:rPr lang="en-US" sz="1050" dirty="0" err="1" smtClean="0"/>
                <a:t>modif</a:t>
              </a:r>
              <a:endParaRPr lang="en-US" sz="1050" dirty="0" smtClean="0"/>
            </a:p>
            <a:p>
              <a:endParaRPr lang="en-U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5155815" y="44668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</a:p>
        </p:txBody>
      </p:sp>
      <p:pic>
        <p:nvPicPr>
          <p:cNvPr id="22" name="Picture 2" descr="http://4vector.com/i/free-vector-papyrus-roll-clip-art_105777_Papyrus_Roll_clip_art_h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6522">
            <a:off x="5818679" y="3406212"/>
            <a:ext cx="1272694" cy="12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000285" y="3659454"/>
            <a:ext cx="1108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525">
              <a:buFont typeface="Arial" panose="020B0604020202020204" pitchFamily="34" charset="0"/>
              <a:buChar char="•"/>
            </a:pPr>
            <a:r>
              <a:rPr lang="en-US" sz="1100" b="1" dirty="0" smtClean="0"/>
              <a:t>Committed writes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 smtClean="0"/>
              <a:t>Tentative writes</a:t>
            </a:r>
            <a:endParaRPr lang="en-US" sz="1100" b="1" dirty="0"/>
          </a:p>
        </p:txBody>
      </p:sp>
      <p:sp>
        <p:nvSpPr>
          <p:cNvPr id="4" name="Rectángulo 3"/>
          <p:cNvSpPr/>
          <p:nvPr/>
        </p:nvSpPr>
        <p:spPr>
          <a:xfrm>
            <a:off x="237330" y="4407935"/>
            <a:ext cx="2341160" cy="607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Clr>
                <a:srgbClr val="19BBD5"/>
              </a:buClr>
              <a:buFont typeface="Courier New" panose="02070309020205020404" pitchFamily="49" charset="0"/>
              <a:buChar char="o"/>
            </a:pPr>
            <a:r>
              <a:rPr lang="en-US" sz="1200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Identifier (</a:t>
            </a:r>
            <a:r>
              <a:rPr lang="en-US" sz="1200" b="1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modif</a:t>
            </a:r>
            <a:r>
              <a:rPr lang="en-US" sz="1200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time-stamp, server-ID)</a:t>
            </a:r>
            <a:endParaRPr lang="en-US" sz="12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719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8642E-6 L 0.20138 0.00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0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noProof="0" dirty="0" smtClean="0"/>
              <a:t>Dependency Checks</a:t>
            </a:r>
          </a:p>
          <a:p>
            <a:pPr marL="457200" lvl="0" indent="-228600"/>
            <a:r>
              <a:rPr lang="en-US" dirty="0" smtClean="0"/>
              <a:t>Help the application specific conflict </a:t>
            </a:r>
            <a:r>
              <a:rPr lang="en-US" b="1" dirty="0" smtClean="0">
                <a:solidFill>
                  <a:schemeClr val="bg1"/>
                </a:solidFill>
              </a:rPr>
              <a:t>detection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Server specific </a:t>
            </a:r>
            <a:r>
              <a:rPr lang="en-US" dirty="0" smtClean="0"/>
              <a:t>information</a:t>
            </a:r>
          </a:p>
          <a:p>
            <a:pPr marL="457200" lvl="0" indent="-228600"/>
            <a:r>
              <a:rPr lang="en-US" dirty="0" smtClean="0"/>
              <a:t>Can detect Write-Write  and Read-Write conflicts</a:t>
            </a:r>
            <a:endParaRPr lang="en-US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5477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1" dirty="0" smtClean="0"/>
              <a:t>Bayou Mechanisms</a:t>
            </a:r>
            <a:endParaRPr lang="en-US" sz="3600" b="1" noProof="0" dirty="0"/>
          </a:p>
        </p:txBody>
      </p:sp>
      <p:sp>
        <p:nvSpPr>
          <p:cNvPr id="1514" name="Shape 1514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0577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noProof="0" dirty="0" smtClean="0"/>
              <a:t>Merge Procedures</a:t>
            </a:r>
          </a:p>
          <a:p>
            <a:pPr marL="457200" lvl="0" indent="-228600"/>
            <a:r>
              <a:rPr lang="en-US" dirty="0" smtClean="0"/>
              <a:t>Allows the application to specify the stems to </a:t>
            </a:r>
            <a:r>
              <a:rPr lang="en-US" b="1" dirty="0" smtClean="0">
                <a:solidFill>
                  <a:schemeClr val="bg1"/>
                </a:solidFill>
              </a:rPr>
              <a:t>resolve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detected </a:t>
            </a:r>
            <a:r>
              <a:rPr lang="en-US" dirty="0" smtClean="0"/>
              <a:t>conflicts</a:t>
            </a:r>
            <a:endParaRPr lang="en-US" dirty="0" smtClean="0"/>
          </a:p>
          <a:p>
            <a:pPr marL="457200" lvl="0" indent="-228600"/>
            <a:r>
              <a:rPr lang="en-US" dirty="0" smtClean="0"/>
              <a:t>Part of executing a WRITE in each </a:t>
            </a:r>
            <a:r>
              <a:rPr lang="en-US" dirty="0" smtClean="0"/>
              <a:t>server</a:t>
            </a:r>
          </a:p>
          <a:p>
            <a:pPr marL="457200" lvl="0" indent="-228600"/>
            <a:r>
              <a:rPr lang="en-US" dirty="0" smtClean="0"/>
              <a:t>If can’t resolve, log for manual resolution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981112" y="4472200"/>
            <a:ext cx="5248275" cy="3077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19BBD5"/>
              </a:buClr>
              <a:buFont typeface="Muli"/>
              <a:defRPr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r"/>
            <a:r>
              <a:rPr lang="en-US" b="0" dirty="0" smtClean="0"/>
              <a:t>Both are application specific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2900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>
            <a:spLocks noGrp="1"/>
          </p:cNvSpPr>
          <p:nvPr>
            <p:ph type="title" idx="4294967295"/>
          </p:nvPr>
        </p:nvSpPr>
        <p:spPr>
          <a:xfrm>
            <a:off x="4003675" y="2044700"/>
            <a:ext cx="3753000" cy="12033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noProof="0" dirty="0" smtClean="0"/>
              <a:t>Application example: Meeting room scheduler</a:t>
            </a:r>
            <a:endParaRPr lang="en-US" sz="3000" b="1" noProof="0" dirty="0"/>
          </a:p>
        </p:txBody>
      </p:sp>
      <p:sp>
        <p:nvSpPr>
          <p:cNvPr id="1528" name="Shape 1528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noProof="0" dirty="0" smtClean="0"/>
              <a:t>An applications that allows users to submit </a:t>
            </a:r>
            <a:r>
              <a:rPr lang="en-US" b="1" noProof="0" dirty="0" smtClean="0">
                <a:solidFill>
                  <a:schemeClr val="bg1"/>
                </a:solidFill>
              </a:rPr>
              <a:t>a request</a:t>
            </a:r>
            <a:r>
              <a:rPr lang="en-US" noProof="0" dirty="0" smtClean="0">
                <a:solidFill>
                  <a:schemeClr val="bg1"/>
                </a:solidFill>
              </a:rPr>
              <a:t> </a:t>
            </a:r>
            <a:r>
              <a:rPr lang="en-US" noProof="0" dirty="0" smtClean="0"/>
              <a:t>to reserve a meeting room. With </a:t>
            </a:r>
            <a:r>
              <a:rPr lang="en-US" b="1" noProof="0" dirty="0" smtClean="0">
                <a:solidFill>
                  <a:schemeClr val="bg1"/>
                </a:solidFill>
              </a:rPr>
              <a:t>alternatives</a:t>
            </a:r>
            <a:r>
              <a:rPr lang="en-US" noProof="0" dirty="0" smtClean="0"/>
              <a:t> if the time is already taken.</a:t>
            </a:r>
            <a:endParaRPr lang="en-US" noProof="0" dirty="0"/>
          </a:p>
        </p:txBody>
      </p:sp>
      <p:pic>
        <p:nvPicPr>
          <p:cNvPr id="1529" name="Shape 15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49" y="1580080"/>
            <a:ext cx="3873499" cy="309352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5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1732700" y="1002175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noProof="0" dirty="0" smtClean="0"/>
              <a:t>Conflicts</a:t>
            </a:r>
            <a:endParaRPr lang="en-US" b="1" noProof="0" dirty="0"/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732700" y="1647475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6700" indent="-266700"/>
            <a:r>
              <a:rPr lang="en-US" dirty="0"/>
              <a:t>Reserve same room at same time: </a:t>
            </a:r>
            <a:r>
              <a:rPr lang="en-US" b="1" dirty="0">
                <a:solidFill>
                  <a:schemeClr val="bg1"/>
                </a:solidFill>
              </a:rPr>
              <a:t>conflict</a:t>
            </a:r>
          </a:p>
          <a:p>
            <a:pPr marL="266700" indent="-266700"/>
            <a:r>
              <a:rPr lang="en-US" dirty="0"/>
              <a:t>Reserve different rooms at same time: </a:t>
            </a:r>
            <a:r>
              <a:rPr lang="en-US" b="1" dirty="0">
                <a:solidFill>
                  <a:schemeClr val="bg1"/>
                </a:solidFill>
              </a:rPr>
              <a:t>no conflict</a:t>
            </a:r>
          </a:p>
          <a:p>
            <a:pPr marL="266700" indent="-266700"/>
            <a:r>
              <a:rPr lang="en-US" dirty="0"/>
              <a:t>Reserve same room at different times: </a:t>
            </a:r>
            <a:r>
              <a:rPr lang="en-US" b="1" dirty="0">
                <a:solidFill>
                  <a:schemeClr val="bg1"/>
                </a:solidFill>
              </a:rPr>
              <a:t>no conflict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hape 1441"/>
          <p:cNvSpPr txBox="1">
            <a:spLocks/>
          </p:cNvSpPr>
          <p:nvPr/>
        </p:nvSpPr>
        <p:spPr>
          <a:xfrm>
            <a:off x="961175" y="2289400"/>
            <a:ext cx="701125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800" b="1" dirty="0" smtClean="0">
                <a:solidFill>
                  <a:srgbClr val="00B0F0"/>
                </a:solidFill>
              </a:rPr>
              <a:t>vs Bibliographic Database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5" name="Shape 1442"/>
          <p:cNvSpPr txBox="1">
            <a:spLocks/>
          </p:cNvSpPr>
          <p:nvPr/>
        </p:nvSpPr>
        <p:spPr>
          <a:xfrm>
            <a:off x="1732700" y="2783500"/>
            <a:ext cx="4810975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66700" indent="-266700"/>
            <a:r>
              <a:rPr lang="en-US" dirty="0" smtClean="0"/>
              <a:t>Two bibliographic entries with different publications with the same Key: </a:t>
            </a:r>
            <a:r>
              <a:rPr lang="en-US" b="1" dirty="0" smtClean="0">
                <a:solidFill>
                  <a:schemeClr val="bg1"/>
                </a:solidFill>
              </a:rPr>
              <a:t>conflict</a:t>
            </a:r>
          </a:p>
          <a:p>
            <a:pPr marL="266700" indent="-266700"/>
            <a:r>
              <a:rPr lang="en-US" dirty="0" smtClean="0"/>
              <a:t>They are the same publication but has different Key: </a:t>
            </a:r>
            <a:r>
              <a:rPr lang="en-US" b="1" dirty="0" smtClean="0">
                <a:solidFill>
                  <a:schemeClr val="bg1"/>
                </a:solidFill>
              </a:rPr>
              <a:t>conflict</a:t>
            </a:r>
          </a:p>
          <a:p>
            <a:pPr marL="266700" indent="-266700"/>
            <a:endParaRPr lang="en-US" b="1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1600" dirty="0"/>
              <a:t>Only the application would know this</a:t>
            </a:r>
            <a:r>
              <a:rPr lang="en-US" sz="1600" dirty="0" smtClean="0"/>
              <a:t>!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noProof="0" dirty="0" smtClean="0"/>
              <a:t>Bayou System Model</a:t>
            </a:r>
            <a:endParaRPr lang="en-US" sz="3000" b="1" noProof="0" dirty="0"/>
          </a:p>
        </p:txBody>
      </p:sp>
      <p:sp>
        <p:nvSpPr>
          <p:cNvPr id="1562" name="Shape 1562"/>
          <p:cNvSpPr/>
          <p:nvPr/>
        </p:nvSpPr>
        <p:spPr>
          <a:xfrm>
            <a:off x="623422" y="409575"/>
            <a:ext cx="463838" cy="46381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Hexágono 47"/>
          <p:cNvSpPr/>
          <p:nvPr/>
        </p:nvSpPr>
        <p:spPr>
          <a:xfrm>
            <a:off x="5070547" y="2304678"/>
            <a:ext cx="1188529" cy="1115824"/>
          </a:xfrm>
          <a:prstGeom prst="hexagon">
            <a:avLst>
              <a:gd name="adj" fmla="val 18155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ágono 46"/>
          <p:cNvSpPr/>
          <p:nvPr/>
        </p:nvSpPr>
        <p:spPr>
          <a:xfrm>
            <a:off x="6055694" y="1167335"/>
            <a:ext cx="1188529" cy="1115824"/>
          </a:xfrm>
          <a:prstGeom prst="hexagon">
            <a:avLst>
              <a:gd name="adj" fmla="val 18155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ágono 45"/>
          <p:cNvSpPr/>
          <p:nvPr/>
        </p:nvSpPr>
        <p:spPr>
          <a:xfrm>
            <a:off x="7144695" y="2295313"/>
            <a:ext cx="1188529" cy="1115824"/>
          </a:xfrm>
          <a:prstGeom prst="hexagon">
            <a:avLst>
              <a:gd name="adj" fmla="val 18155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ágono 41"/>
          <p:cNvSpPr/>
          <p:nvPr/>
        </p:nvSpPr>
        <p:spPr>
          <a:xfrm>
            <a:off x="5554378" y="3773474"/>
            <a:ext cx="1877334" cy="176249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Hexágono 2052"/>
          <p:cNvSpPr/>
          <p:nvPr/>
        </p:nvSpPr>
        <p:spPr>
          <a:xfrm>
            <a:off x="474202" y="1335703"/>
            <a:ext cx="4343244" cy="176249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cdn4.iconfinder.com/data/icons/whsr-january-flaticon-set/512/serv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176" y="1241075"/>
            <a:ext cx="1037074" cy="10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4.iconfinder.com/data/icons/whsr-january-flaticon-set/512/serv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102" y="2360893"/>
            <a:ext cx="1037074" cy="10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4.iconfinder.com/data/icons/whsr-january-flaticon-set/512/serv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2374062"/>
            <a:ext cx="1037074" cy="10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/>
          <p:cNvCxnSpPr/>
          <p:nvPr/>
        </p:nvCxnSpPr>
        <p:spPr>
          <a:xfrm>
            <a:off x="6087625" y="3046948"/>
            <a:ext cx="1208525" cy="125245"/>
          </a:xfrm>
          <a:prstGeom prst="straightConnector1">
            <a:avLst/>
          </a:prstGeom>
          <a:ln>
            <a:solidFill>
              <a:srgbClr val="05D10F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2"/>
          </p:cNvCxnSpPr>
          <p:nvPr/>
        </p:nvCxnSpPr>
        <p:spPr>
          <a:xfrm flipH="1">
            <a:off x="7153250" y="3411137"/>
            <a:ext cx="585237" cy="799576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5881059" y="2112564"/>
            <a:ext cx="368517" cy="239326"/>
          </a:xfrm>
          <a:prstGeom prst="straightConnector1">
            <a:avLst/>
          </a:prstGeom>
          <a:ln>
            <a:solidFill>
              <a:srgbClr val="05D10F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7067550" y="2209418"/>
            <a:ext cx="276201" cy="164644"/>
          </a:xfrm>
          <a:prstGeom prst="straightConnector1">
            <a:avLst/>
          </a:prstGeom>
          <a:ln>
            <a:solidFill>
              <a:srgbClr val="05D10F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397750" y="3692175"/>
            <a:ext cx="54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R/W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293684" y="3195667"/>
            <a:ext cx="1143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5D10F"/>
                </a:solidFill>
              </a:rPr>
              <a:t>Anti entropy</a:t>
            </a:r>
            <a:endParaRPr lang="en-US" sz="1200" b="1" dirty="0">
              <a:solidFill>
                <a:srgbClr val="05D10F"/>
              </a:solidFill>
            </a:endParaRPr>
          </a:p>
        </p:txBody>
      </p:sp>
      <p:cxnSp>
        <p:nvCxnSpPr>
          <p:cNvPr id="27" name="Conector recto de flecha 26"/>
          <p:cNvCxnSpPr>
            <a:endCxn id="2052" idx="3"/>
          </p:cNvCxnSpPr>
          <p:nvPr/>
        </p:nvCxnSpPr>
        <p:spPr>
          <a:xfrm flipH="1" flipV="1">
            <a:off x="2328239" y="2204598"/>
            <a:ext cx="1098964" cy="4820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645824" y="1884415"/>
            <a:ext cx="54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R/W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://www.clker.com/cliparts/F/i/a/M/0/C/window-icon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5" y="1579594"/>
            <a:ext cx="1577014" cy="12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810740" y="1801096"/>
            <a:ext cx="1457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</a:t>
            </a:r>
            <a:r>
              <a:rPr lang="en-US" dirty="0" smtClean="0"/>
              <a:t>ayou API</a:t>
            </a:r>
          </a:p>
          <a:p>
            <a:pPr algn="ctr"/>
            <a:r>
              <a:rPr lang="en-US" dirty="0" smtClean="0"/>
              <a:t>Client Stub</a:t>
            </a:r>
            <a:endParaRPr lang="en-US" dirty="0"/>
          </a:p>
        </p:txBody>
      </p:sp>
      <p:grpSp>
        <p:nvGrpSpPr>
          <p:cNvPr id="2049" name="Grupo 2048"/>
          <p:cNvGrpSpPr/>
          <p:nvPr/>
        </p:nvGrpSpPr>
        <p:grpSpPr>
          <a:xfrm>
            <a:off x="3301779" y="1642155"/>
            <a:ext cx="1416238" cy="1443276"/>
            <a:chOff x="2849307" y="1968855"/>
            <a:chExt cx="1416238" cy="1443276"/>
          </a:xfrm>
        </p:grpSpPr>
        <p:pic>
          <p:nvPicPr>
            <p:cNvPr id="2050" name="Picture 2" descr="https://cdn4.iconfinder.com/data/icons/whsr-january-flaticon-set/512/serv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307" y="1995892"/>
              <a:ext cx="1416238" cy="1416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CuadroTexto 2047"/>
            <p:cNvSpPr txBox="1"/>
            <p:nvPr/>
          </p:nvSpPr>
          <p:spPr>
            <a:xfrm>
              <a:off x="2974731" y="1968855"/>
              <a:ext cx="12156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Storage </a:t>
              </a:r>
            </a:p>
            <a:p>
              <a:pPr algn="ctr"/>
              <a:r>
                <a:rPr lang="en-US" sz="1050" b="1" dirty="0" smtClean="0"/>
                <a:t>System</a:t>
              </a:r>
            </a:p>
            <a:p>
              <a:pPr algn="ctr"/>
              <a:endParaRPr lang="en-US" sz="1050" b="1" dirty="0" smtClean="0"/>
            </a:p>
            <a:p>
              <a:pPr algn="ctr"/>
              <a:endParaRPr lang="en-US" sz="1050" b="1" dirty="0"/>
            </a:p>
            <a:p>
              <a:pPr algn="ctr"/>
              <a:r>
                <a:rPr lang="en-US" sz="1050" b="1" dirty="0" smtClean="0"/>
                <a:t>Server State</a:t>
              </a:r>
              <a:endParaRPr lang="en-US" sz="1050" b="1" dirty="0"/>
            </a:p>
          </p:txBody>
        </p:sp>
      </p:grpSp>
      <p:grpSp>
        <p:nvGrpSpPr>
          <p:cNvPr id="2051" name="Grupo 2050"/>
          <p:cNvGrpSpPr/>
          <p:nvPr/>
        </p:nvGrpSpPr>
        <p:grpSpPr>
          <a:xfrm>
            <a:off x="5832840" y="3991487"/>
            <a:ext cx="1320410" cy="1046613"/>
            <a:chOff x="4959419" y="3912737"/>
            <a:chExt cx="1577014" cy="1250008"/>
          </a:xfrm>
        </p:grpSpPr>
        <p:pic>
          <p:nvPicPr>
            <p:cNvPr id="38" name="Picture 4" descr="http://www.clker.com/cliparts/F/i/a/M/0/C/window-icon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419" y="3912737"/>
              <a:ext cx="1577014" cy="1250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uadroTexto 38"/>
            <p:cNvSpPr txBox="1"/>
            <p:nvPr/>
          </p:nvSpPr>
          <p:spPr>
            <a:xfrm>
              <a:off x="5018934" y="4134239"/>
              <a:ext cx="14579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Application</a:t>
              </a:r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</a:t>
              </a:r>
              <a:r>
                <a:rPr lang="en-US" sz="1100" dirty="0" smtClean="0"/>
                <a:t>ayou API</a:t>
              </a:r>
            </a:p>
            <a:p>
              <a:pPr algn="ctr"/>
              <a:r>
                <a:rPr lang="en-US" sz="1100" dirty="0" smtClean="0"/>
                <a:t>Client Stub</a:t>
              </a:r>
              <a:endParaRPr lang="en-US" sz="1100" dirty="0"/>
            </a:p>
          </p:txBody>
        </p:sp>
      </p:grpSp>
      <p:cxnSp>
        <p:nvCxnSpPr>
          <p:cNvPr id="43" name="Conector recto de flecha 42"/>
          <p:cNvCxnSpPr/>
          <p:nvPr/>
        </p:nvCxnSpPr>
        <p:spPr>
          <a:xfrm>
            <a:off x="4534378" y="2892599"/>
            <a:ext cx="687624" cy="229869"/>
          </a:xfrm>
          <a:prstGeom prst="straightConnector1">
            <a:avLst/>
          </a:prstGeom>
          <a:ln>
            <a:solidFill>
              <a:srgbClr val="05D10F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Hexágono 50"/>
          <p:cNvSpPr/>
          <p:nvPr/>
        </p:nvSpPr>
        <p:spPr>
          <a:xfrm>
            <a:off x="1723996" y="3668023"/>
            <a:ext cx="224644" cy="210902"/>
          </a:xfrm>
          <a:prstGeom prst="hexagon">
            <a:avLst>
              <a:gd name="adj" fmla="val 1815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adroTexto 51"/>
          <p:cNvSpPr txBox="1"/>
          <p:nvPr/>
        </p:nvSpPr>
        <p:spPr>
          <a:xfrm>
            <a:off x="1792440" y="3646908"/>
            <a:ext cx="1706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Machine boundaries</a:t>
            </a:r>
            <a:endParaRPr 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60385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noProof="0" dirty="0" smtClean="0"/>
              <a:t>All servers eventually receive all writes via pair-wise anti-entropy process and two servers with the same set of Writes will have the same data contents”.</a:t>
            </a:r>
            <a:endParaRPr lang="en-US" b="1" noProof="0" dirty="0"/>
          </a:p>
        </p:txBody>
      </p:sp>
      <p:sp>
        <p:nvSpPr>
          <p:cNvPr id="3" name="Shape 1413"/>
          <p:cNvSpPr txBox="1">
            <a:spLocks/>
          </p:cNvSpPr>
          <p:nvPr/>
        </p:nvSpPr>
        <p:spPr>
          <a:xfrm>
            <a:off x="1980350" y="846600"/>
            <a:ext cx="5792099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19BBD5"/>
              </a:buClr>
              <a:buSzPct val="100000"/>
              <a:buFont typeface="Nixie One"/>
              <a:defRPr sz="4000" b="1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buClr>
                <a:srgbClr val="19BBD5"/>
              </a:buClr>
              <a:buSzPct val="100000"/>
              <a:buFont typeface="Nixie One"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buClr>
                <a:srgbClr val="19BBD5"/>
              </a:buClr>
              <a:buSzPct val="100000"/>
              <a:buFont typeface="Nixie One"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buClr>
                <a:srgbClr val="19BBD5"/>
              </a:buClr>
              <a:buSzPct val="100000"/>
              <a:buFont typeface="Nixie One"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buClr>
                <a:srgbClr val="19BBD5"/>
              </a:buClr>
              <a:buSzPct val="100000"/>
              <a:buFont typeface="Nixie One"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buClr>
                <a:srgbClr val="19BBD5"/>
              </a:buClr>
              <a:buSzPct val="100000"/>
              <a:buFont typeface="Nixie One"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buClr>
                <a:srgbClr val="19BBD5"/>
              </a:buClr>
              <a:buSzPct val="100000"/>
              <a:buFont typeface="Nixie One"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buClr>
                <a:srgbClr val="19BBD5"/>
              </a:buClr>
              <a:buSzPct val="100000"/>
              <a:buFont typeface="Nixie One"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buClr>
                <a:srgbClr val="19BBD5"/>
              </a:buClr>
              <a:buSzPct val="100000"/>
              <a:buFont typeface="Nixie One"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s-MX" dirty="0" smtClean="0"/>
              <a:t>Eventually Consistent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042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noProof="0" dirty="0" smtClean="0"/>
              <a:t>Anti-entropy</a:t>
            </a:r>
            <a:endParaRPr lang="en-US" b="1" noProof="0" dirty="0"/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US" noProof="0" dirty="0" smtClean="0"/>
              <a:t>Writes are performed in the</a:t>
            </a:r>
            <a:r>
              <a:rPr lang="en-US" dirty="0" smtClean="0"/>
              <a:t> same order at all servers</a:t>
            </a:r>
            <a:endParaRPr lang="en-US" noProof="0" dirty="0" smtClean="0"/>
          </a:p>
          <a:p>
            <a:pPr marL="5715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US" noProof="0" dirty="0" smtClean="0"/>
              <a:t>Conflict Detection and Merge procedures are deterministic</a:t>
            </a:r>
          </a:p>
          <a:p>
            <a:pPr lvl="0" rtl="0">
              <a:spcBef>
                <a:spcPts val="0"/>
              </a:spcBef>
              <a:buNone/>
            </a:pPr>
            <a:endParaRPr lang="en-US" noProof="0" dirty="0" smtClean="0"/>
          </a:p>
          <a:p>
            <a:pPr lvl="0" algn="ctr">
              <a:buNone/>
            </a:pPr>
            <a:r>
              <a:rPr lang="en-US" sz="2000" dirty="0"/>
              <a:t>Optimistic application of writes requires that writes </a:t>
            </a:r>
            <a:r>
              <a:rPr lang="en-US" sz="2000" dirty="0" smtClean="0"/>
              <a:t>be “undo-able</a:t>
            </a:r>
            <a:r>
              <a:rPr lang="en-US" sz="2000" dirty="0"/>
              <a:t>”</a:t>
            </a:r>
            <a:endParaRPr lang="en-US" sz="2000" noProof="0" dirty="0"/>
          </a:p>
        </p:txBody>
      </p:sp>
      <p:pic>
        <p:nvPicPr>
          <p:cNvPr id="4" name="Picture 2" descr="https://cdn4.iconfinder.com/data/icons/whsr-january-flaticon-set/512/serv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543" y="201476"/>
            <a:ext cx="1585817" cy="15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4.iconfinder.com/data/icons/whsr-january-flaticon-set/512/serv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12" y="216552"/>
            <a:ext cx="1570741" cy="15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5096435" y="994385"/>
            <a:ext cx="1801906" cy="7538"/>
          </a:xfrm>
          <a:prstGeom prst="straightConnector1">
            <a:avLst/>
          </a:prstGeom>
          <a:ln w="38100">
            <a:solidFill>
              <a:srgbClr val="05D10F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2704004" y="354754"/>
            <a:ext cx="1290273" cy="1294338"/>
            <a:chOff x="5818679" y="3406212"/>
            <a:chExt cx="1290273" cy="1294338"/>
          </a:xfrm>
        </p:grpSpPr>
        <p:pic>
          <p:nvPicPr>
            <p:cNvPr id="8" name="Picture 2" descr="http://4vector.com/i/free-vector-papyrus-roll-clip-art_105777_Papyrus_Roll_clip_art_high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522">
              <a:off x="5818679" y="3406212"/>
              <a:ext cx="1272694" cy="129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uadroTexto 8"/>
            <p:cNvSpPr txBox="1"/>
            <p:nvPr/>
          </p:nvSpPr>
          <p:spPr>
            <a:xfrm>
              <a:off x="6000285" y="3659454"/>
              <a:ext cx="11086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9525">
                <a:buFont typeface="Arial" panose="020B0604020202020204" pitchFamily="34" charset="0"/>
                <a:buChar char="•"/>
              </a:pPr>
              <a:r>
                <a:rPr lang="en-US" sz="1100" b="1" dirty="0" smtClean="0"/>
                <a:t>Committed writes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100" b="1" dirty="0" smtClean="0"/>
                <a:t>Tentative writes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77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862</Words>
  <Application>Microsoft Office PowerPoint</Application>
  <PresentationFormat>Presentación en pantalla (16:9)</PresentationFormat>
  <Paragraphs>180</Paragraphs>
  <Slides>15</Slides>
  <Notes>15</Notes>
  <HiddenSlides>4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Courier New</vt:lpstr>
      <vt:lpstr>Impact</vt:lpstr>
      <vt:lpstr>Muli</vt:lpstr>
      <vt:lpstr>Nixie One</vt:lpstr>
      <vt:lpstr>Arial</vt:lpstr>
      <vt:lpstr>Imogen template</vt:lpstr>
      <vt:lpstr>Managing Update Conflicts in Bayou, a weekly connected Replicated Storage System</vt:lpstr>
      <vt:lpstr>What is about?</vt:lpstr>
      <vt:lpstr>Basic Bayou System Model</vt:lpstr>
      <vt:lpstr>Bayou Mechanisms</vt:lpstr>
      <vt:lpstr>Application example: Meeting room scheduler</vt:lpstr>
      <vt:lpstr>Conflicts</vt:lpstr>
      <vt:lpstr>Bayou System Model</vt:lpstr>
      <vt:lpstr>Presentación de PowerPoint</vt:lpstr>
      <vt:lpstr>Anti-entropy</vt:lpstr>
      <vt:lpstr>Example 3 servers</vt:lpstr>
      <vt:lpstr>Thanks!</vt:lpstr>
      <vt:lpstr>Presentación de PowerPoint</vt:lpstr>
      <vt:lpstr>BIG concept</vt:lpstr>
      <vt:lpstr>In two or three columns</vt:lpstr>
      <vt:lpstr>Let’s review some concepts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Update Conflicts in Bayou, a weekly connected Replicated Storage System</dc:title>
  <dc:creator>TheCruzader</dc:creator>
  <cp:lastModifiedBy>sdist</cp:lastModifiedBy>
  <cp:revision>24</cp:revision>
  <dcterms:modified xsi:type="dcterms:W3CDTF">2016-04-29T13:18:19Z</dcterms:modified>
</cp:coreProperties>
</file>