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6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78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8598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111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213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7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5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9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2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47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noProof="0" dirty="0" err="1" smtClean="0"/>
              <a:t>Paxos</a:t>
            </a:r>
            <a:r>
              <a:rPr lang="en-US" sz="7200" noProof="0" dirty="0" smtClean="0"/>
              <a:t> made simple</a:t>
            </a:r>
            <a:endParaRPr lang="en-US" sz="7200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844127"/>
          </a:xfrm>
        </p:spPr>
        <p:txBody>
          <a:bodyPr/>
          <a:lstStyle/>
          <a:p>
            <a:r>
              <a:rPr lang="en-US" noProof="0" dirty="0" smtClean="0"/>
              <a:t>LAMPORT, Leslie, et al. </a:t>
            </a:r>
            <a:r>
              <a:rPr lang="en-US" noProof="0" dirty="0" err="1" smtClean="0"/>
              <a:t>Paxos</a:t>
            </a:r>
            <a:r>
              <a:rPr lang="en-US" noProof="0" dirty="0" smtClean="0"/>
              <a:t> made simple. </a:t>
            </a:r>
            <a:r>
              <a:rPr lang="en-US" i="1" noProof="0" dirty="0" smtClean="0"/>
              <a:t>ACM </a:t>
            </a:r>
            <a:r>
              <a:rPr lang="en-US" i="1" noProof="0" dirty="0" err="1" smtClean="0"/>
              <a:t>Sigact</a:t>
            </a:r>
            <a:r>
              <a:rPr lang="en-US" i="1" noProof="0" dirty="0" smtClean="0"/>
              <a:t> News</a:t>
            </a:r>
            <a:r>
              <a:rPr lang="en-US" noProof="0" dirty="0" smtClean="0"/>
              <a:t>, 2001, vol. 32, no 4, p. 18-25.</a:t>
            </a:r>
            <a:endParaRPr lang="en-US" noProof="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876424" y="4446165"/>
            <a:ext cx="8791575" cy="84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dirty="0" smtClean="0"/>
              <a:t>BY Hugo Huipet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41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LEARN A CHOSEN value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10235248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 out that a proposal has been accepted by a majority of acceptors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 smtClean="0"/>
              <a:t>Each acceptor informs all learners (many responses = #acceptors * #learners)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Distinguished Learner, informs other learners (less reliable but responses =  #acceptors + #learners)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 smtClean="0"/>
              <a:t>Set of distinguished Learners (more reliable)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noProof="0" dirty="0" smtClean="0"/>
              <a:t>message loss </a:t>
            </a:r>
            <a:r>
              <a:rPr lang="en-US" noProof="0" dirty="0" smtClean="0">
                <a:sym typeface="Wingdings" panose="05000000000000000000" pitchFamily="2" charset="2"/>
              </a:rPr>
              <a:t> the most effective way a learner finds out a value</a:t>
            </a:r>
            <a:r>
              <a:rPr lang="en-US" dirty="0" smtClean="0">
                <a:sym typeface="Wingdings" panose="05000000000000000000" pitchFamily="2" charset="2"/>
              </a:rPr>
              <a:t> has been chosen is make a proposer issue a proposal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</p:txBody>
      </p:sp>
      <p:pic>
        <p:nvPicPr>
          <p:cNvPr id="2050" name="Picture 2" descr="http://www.edlunddataservices.com/wp-content/uploads/2015/09/Choose-logo-color-wise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31" y="108459"/>
            <a:ext cx="1754189" cy="15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Progress</a:t>
            </a:r>
            <a:r>
              <a:rPr lang="en-US" noProof="0" dirty="0" smtClean="0"/>
              <a:t>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10235248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 this algorithm is easy to see an example of having proposers only fulfilling Phase 1.</a:t>
            </a:r>
          </a:p>
          <a:p>
            <a:pPr marL="0" indent="0">
              <a:buNone/>
            </a:pPr>
            <a:r>
              <a:rPr lang="en-US" dirty="0" smtClean="0"/>
              <a:t>To ensure progress: DISTINGUISHED PROPOSER, the only one trying to issue proposals</a:t>
            </a:r>
          </a:p>
          <a:p>
            <a:pPr marL="0" indent="0">
              <a:buNone/>
            </a:pPr>
            <a:r>
              <a:rPr lang="en-US" noProof="0" dirty="0" smtClean="0"/>
              <a:t>If it can communicate successfully with a majority of acceptors, and the proposal number meets the requirements, eventually will succeed issuing a proposal that it is accepted </a:t>
            </a:r>
          </a:p>
          <a:p>
            <a:pPr marL="0" indent="0">
              <a:buNone/>
            </a:pPr>
            <a:r>
              <a:rPr lang="en-US" dirty="0" smtClean="0"/>
              <a:t>How to select him? Random or Real Time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</p:txBody>
      </p:sp>
      <p:pic>
        <p:nvPicPr>
          <p:cNvPr id="2050" name="Picture 2" descr="http://www.edlunddataservices.com/wp-content/uploads/2015/09/Choose-logo-color-wise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31" y="108459"/>
            <a:ext cx="1754189" cy="15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Example: state machine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10235248" cy="312522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Collection of servers (only one could result in failure) each one plays all roles in each instance of he algorithm</a:t>
            </a:r>
          </a:p>
          <a:p>
            <a:r>
              <a:rPr lang="en-US" dirty="0" smtClean="0"/>
              <a:t>Clients issue commands to servers</a:t>
            </a:r>
          </a:p>
          <a:p>
            <a:r>
              <a:rPr lang="en-US" noProof="0" dirty="0" smtClean="0"/>
              <a:t>Servers are State Machines that have a current state, performs client commands in some order, produces output and new state</a:t>
            </a:r>
          </a:p>
          <a:p>
            <a:r>
              <a:rPr lang="en-US" dirty="0" smtClean="0"/>
              <a:t>A client can use the output of any server</a:t>
            </a:r>
            <a:endParaRPr lang="en-US" noProof="0" dirty="0" smtClean="0"/>
          </a:p>
        </p:txBody>
      </p:sp>
      <p:grpSp>
        <p:nvGrpSpPr>
          <p:cNvPr id="40" name="Grupo 39"/>
          <p:cNvGrpSpPr/>
          <p:nvPr/>
        </p:nvGrpSpPr>
        <p:grpSpPr>
          <a:xfrm>
            <a:off x="6358297" y="3955251"/>
            <a:ext cx="5018363" cy="2553070"/>
            <a:chOff x="6669290" y="3759308"/>
            <a:chExt cx="5018363" cy="2553070"/>
          </a:xfrm>
        </p:grpSpPr>
        <p:grpSp>
          <p:nvGrpSpPr>
            <p:cNvPr id="9" name="Grupo 8"/>
            <p:cNvGrpSpPr/>
            <p:nvPr/>
          </p:nvGrpSpPr>
          <p:grpSpPr>
            <a:xfrm>
              <a:off x="10080043" y="3808032"/>
              <a:ext cx="587957" cy="659798"/>
              <a:chOff x="7543800" y="2012043"/>
              <a:chExt cx="3949700" cy="4432300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7721600" y="55435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7658100" y="20891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" name="Rectángulo 3"/>
              <p:cNvSpPr/>
              <p:nvPr/>
            </p:nvSpPr>
            <p:spPr>
              <a:xfrm>
                <a:off x="7721600" y="2463800"/>
                <a:ext cx="3454400" cy="3505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7" name="Picture 2" descr="http://www.essentialsql.com/wp-content/uploads/2014/05/database-parts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73" t="4836" r="8137" b="4278"/>
              <a:stretch/>
            </p:blipFill>
            <p:spPr bwMode="auto">
              <a:xfrm>
                <a:off x="7543800" y="2012043"/>
                <a:ext cx="3949700" cy="4432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69290" y="5026390"/>
              <a:ext cx="692033" cy="69203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91"/>
            <a:stretch/>
          </p:blipFill>
          <p:spPr>
            <a:xfrm>
              <a:off x="7438217" y="3808032"/>
              <a:ext cx="783983" cy="909228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91"/>
            <a:stretch/>
          </p:blipFill>
          <p:spPr>
            <a:xfrm>
              <a:off x="7438217" y="4834338"/>
              <a:ext cx="783983" cy="909228"/>
            </a:xfrm>
            <a:prstGeom prst="rect">
              <a:avLst/>
            </a:prstGeom>
          </p:spPr>
        </p:pic>
        <p:sp>
          <p:nvSpPr>
            <p:cNvPr id="14" name="Flecha derecha 13"/>
            <p:cNvSpPr/>
            <p:nvPr/>
          </p:nvSpPr>
          <p:spPr>
            <a:xfrm>
              <a:off x="8645110" y="4992653"/>
              <a:ext cx="696685" cy="5925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Flecha derecha 14"/>
            <p:cNvSpPr/>
            <p:nvPr/>
          </p:nvSpPr>
          <p:spPr>
            <a:xfrm rot="1601303">
              <a:off x="8679423" y="4174371"/>
              <a:ext cx="696685" cy="5925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264817" y="5943046"/>
              <a:ext cx="1130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Client</a:t>
              </a:r>
              <a:endParaRPr lang="es-MX" dirty="0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0523179" y="4239800"/>
              <a:ext cx="587957" cy="659798"/>
              <a:chOff x="7543800" y="2012043"/>
              <a:chExt cx="3949700" cy="4432300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7721600" y="55435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7658100" y="20891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7721600" y="2463800"/>
                <a:ext cx="3454400" cy="3505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3" name="Picture 2" descr="http://www.essentialsql.com/wp-content/uploads/2014/05/database-parts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73" t="4836" r="8137" b="4278"/>
              <a:stretch/>
            </p:blipFill>
            <p:spPr bwMode="auto">
              <a:xfrm>
                <a:off x="7543800" y="2012043"/>
                <a:ext cx="3949700" cy="4432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upo 23"/>
            <p:cNvGrpSpPr/>
            <p:nvPr/>
          </p:nvGrpSpPr>
          <p:grpSpPr>
            <a:xfrm>
              <a:off x="11099696" y="3759308"/>
              <a:ext cx="587957" cy="659798"/>
              <a:chOff x="7543799" y="2012045"/>
              <a:chExt cx="3949701" cy="4432298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7721600" y="55435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7658100" y="20891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7721600" y="2463800"/>
                <a:ext cx="3454400" cy="3505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8" name="Picture 2" descr="http://www.essentialsql.com/wp-content/uploads/2014/05/database-parts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73" t="4836" r="8137" b="4278"/>
              <a:stretch/>
            </p:blipFill>
            <p:spPr bwMode="auto">
              <a:xfrm>
                <a:off x="7543799" y="2012045"/>
                <a:ext cx="3949701" cy="4432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upo 28"/>
            <p:cNvGrpSpPr/>
            <p:nvPr/>
          </p:nvGrpSpPr>
          <p:grpSpPr>
            <a:xfrm>
              <a:off x="10069645" y="4992653"/>
              <a:ext cx="587957" cy="659798"/>
              <a:chOff x="7543799" y="2012045"/>
              <a:chExt cx="3949701" cy="4432298"/>
            </a:xfrm>
          </p:grpSpPr>
          <p:sp>
            <p:nvSpPr>
              <p:cNvPr id="30" name="Elipse 29"/>
              <p:cNvSpPr/>
              <p:nvPr/>
            </p:nvSpPr>
            <p:spPr>
              <a:xfrm>
                <a:off x="7721600" y="55435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7658100" y="20891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7721600" y="2463800"/>
                <a:ext cx="3454400" cy="3505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3" name="Picture 2" descr="http://www.essentialsql.com/wp-content/uploads/2014/05/database-parts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73" t="4836" r="8137" b="4278"/>
              <a:stretch/>
            </p:blipFill>
            <p:spPr bwMode="auto">
              <a:xfrm>
                <a:off x="7543799" y="2012045"/>
                <a:ext cx="3949701" cy="4432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upo 33"/>
            <p:cNvGrpSpPr/>
            <p:nvPr/>
          </p:nvGrpSpPr>
          <p:grpSpPr>
            <a:xfrm>
              <a:off x="11079845" y="4977831"/>
              <a:ext cx="587957" cy="659798"/>
              <a:chOff x="7543799" y="2012045"/>
              <a:chExt cx="3949701" cy="4432298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7721600" y="55435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7658100" y="2089150"/>
                <a:ext cx="3454400" cy="8001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7721600" y="2463800"/>
                <a:ext cx="3454400" cy="3505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Picture 2" descr="http://www.essentialsql.com/wp-content/uploads/2014/05/database-parts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73" t="4836" r="8137" b="4278"/>
              <a:stretch/>
            </p:blipFill>
            <p:spPr bwMode="auto">
              <a:xfrm>
                <a:off x="7543799" y="2012045"/>
                <a:ext cx="3949701" cy="4432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CuadroTexto 38"/>
            <p:cNvSpPr txBox="1"/>
            <p:nvPr/>
          </p:nvSpPr>
          <p:spPr>
            <a:xfrm>
              <a:off x="10292830" y="5889091"/>
              <a:ext cx="1130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Servers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5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Example: state machine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10235248" cy="508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/>
              <a:t>NORMAL OPERATION</a:t>
            </a:r>
          </a:p>
          <a:p>
            <a:r>
              <a:rPr lang="en-US" dirty="0" smtClean="0"/>
              <a:t>Single server selected as LEADER</a:t>
            </a:r>
          </a:p>
          <a:p>
            <a:r>
              <a:rPr lang="en-US" dirty="0" smtClean="0"/>
              <a:t>Clients send commands to leader and he decides the sequence of commands</a:t>
            </a:r>
          </a:p>
          <a:p>
            <a:r>
              <a:rPr lang="en-US" dirty="0" smtClean="0"/>
              <a:t>PROBLEMS (may fail or another servers believe as leader)</a:t>
            </a:r>
          </a:p>
          <a:p>
            <a:r>
              <a:rPr lang="en-US" dirty="0" smtClean="0"/>
              <a:t>Efficiency: a value to be proposed is not chosen until phase 2 (multiple phase 1)</a:t>
            </a:r>
          </a:p>
          <a:p>
            <a:pPr marL="0" indent="0">
              <a:buNone/>
            </a:pPr>
            <a:r>
              <a:rPr lang="en-US" dirty="0" smtClean="0"/>
              <a:t>A NEW LEADER: remembers most of the commands already chosen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can have GAPS (</a:t>
            </a:r>
            <a:r>
              <a:rPr lang="en-US" dirty="0"/>
              <a:t>reception of response of phase 2 fails)</a:t>
            </a:r>
            <a:r>
              <a:rPr lang="en-US" dirty="0" smtClean="0"/>
              <a:t> that can be filled with special NOP commands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 smtClean="0"/>
              <a:t>Failure of leader and election of new one: RARE event</a:t>
            </a:r>
          </a:p>
        </p:txBody>
      </p:sp>
    </p:spTree>
    <p:extLst>
      <p:ext uri="{BB962C8B-B14F-4D97-AF65-F5344CB8AC3E}">
        <p14:creationId xmlns:p14="http://schemas.microsoft.com/office/powerpoint/2010/main" val="24541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Example: state machine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8"/>
            <a:ext cx="10235248" cy="5012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/>
              <a:t>ABNORMAL OPERATION</a:t>
            </a:r>
          </a:p>
          <a:p>
            <a:pPr marL="0" indent="0">
              <a:buNone/>
            </a:pPr>
            <a:r>
              <a:rPr lang="en-US" dirty="0" smtClean="0"/>
              <a:t>Leader election fail:</a:t>
            </a:r>
          </a:p>
          <a:p>
            <a:r>
              <a:rPr lang="en-US" dirty="0" smtClean="0"/>
              <a:t>NO Leader, no commands proposed</a:t>
            </a:r>
          </a:p>
          <a:p>
            <a:r>
              <a:rPr lang="en-US" dirty="0" smtClean="0"/>
              <a:t>Multiple leaders: all propose values in the same instance, but none is chosen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CHANGE IN SET OF SERVERS</a:t>
            </a:r>
          </a:p>
          <a:p>
            <a:pPr marL="0" indent="0">
              <a:buNone/>
            </a:pPr>
            <a:r>
              <a:rPr lang="en-US" dirty="0" smtClean="0"/>
              <a:t>Determine what servers implement what instances of the consensus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Consensus problem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 collection of processes that can propose values.</a:t>
            </a:r>
          </a:p>
          <a:p>
            <a:r>
              <a:rPr lang="en-US" noProof="0" dirty="0" smtClean="0"/>
              <a:t>Select a proposed value and make that everyone learns it only when it is chosen.</a:t>
            </a:r>
            <a:endParaRPr lang="en-US" noProof="0" dirty="0"/>
          </a:p>
        </p:txBody>
      </p:sp>
      <p:pic>
        <p:nvPicPr>
          <p:cNvPr id="1026" name="Picture 2" descr="http://www.publicfinance.co.uk/sites/default/files/web-p22-26-elected-mayors-arms-voting-illustration-istock-64489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37" y="4200525"/>
            <a:ext cx="2509565" cy="17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>
            <a:off x="4267029" y="4681764"/>
            <a:ext cx="700087" cy="7576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derecha 6"/>
          <p:cNvSpPr/>
          <p:nvPr/>
        </p:nvSpPr>
        <p:spPr>
          <a:xfrm>
            <a:off x="7691164" y="4645173"/>
            <a:ext cx="700087" cy="7576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1" y="4115868"/>
            <a:ext cx="1725444" cy="18162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10" y="4308272"/>
            <a:ext cx="2138001" cy="1553391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7897235" y="3631189"/>
            <a:ext cx="3087776" cy="2907556"/>
            <a:chOff x="7959635" y="3728375"/>
            <a:chExt cx="3087776" cy="290755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9849" y="3728375"/>
              <a:ext cx="2237562" cy="2591241"/>
            </a:xfrm>
            <a:prstGeom prst="rect">
              <a:avLst/>
            </a:prstGeom>
          </p:spPr>
        </p:pic>
        <p:sp>
          <p:nvSpPr>
            <p:cNvPr id="10" name="Explosión 1 9"/>
            <p:cNvSpPr/>
            <p:nvPr/>
          </p:nvSpPr>
          <p:spPr>
            <a:xfrm>
              <a:off x="7959635" y="5677988"/>
              <a:ext cx="1367246" cy="957943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Just</a:t>
              </a:r>
              <a:endParaRPr lang="es-MX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MX" sz="14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Kidding</a:t>
              </a:r>
              <a:endParaRPr lang="es-MX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6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Model (Asynchronous &amp; non-byzantine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9905999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/>
              <a:t>AGENTS with THREE different roles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noProof="0" dirty="0" smtClean="0"/>
              <a:t>proposers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noProof="0" dirty="0" smtClean="0"/>
              <a:t>acceptors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noProof="0" dirty="0" smtClean="0"/>
              <a:t>learners</a:t>
            </a:r>
          </a:p>
          <a:p>
            <a:pPr marL="0" indent="0">
              <a:buNone/>
            </a:pPr>
            <a:r>
              <a:rPr lang="en-US" dirty="0" smtClean="0"/>
              <a:t>AGENT PROPERTIES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 smtClean="0"/>
              <a:t>arbitrary speed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communicate with </a:t>
            </a:r>
            <a:r>
              <a:rPr lang="en-US" dirty="0" err="1" smtClean="0"/>
              <a:t>msgs</a:t>
            </a:r>
            <a:r>
              <a:rPr lang="en-US" dirty="0" smtClean="0"/>
              <a:t> (big delays, duplicate, lost, but NEVER CORRUPTED)</a:t>
            </a:r>
            <a:endParaRPr lang="en-US" noProof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fail by stopping and restart</a:t>
            </a:r>
            <a:endParaRPr lang="en-US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9" y="1934029"/>
            <a:ext cx="4533682" cy="18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Choose a value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9905999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/>
              <a:t>Idea: 1 acceptor accepts first proposal received </a:t>
            </a:r>
            <a:r>
              <a:rPr lang="en-US" noProof="0" dirty="0" smtClean="0">
                <a:sym typeface="Wingdings" panose="05000000000000000000" pitchFamily="2" charset="2"/>
              </a:rPr>
              <a:t> FAILS when acceptor fail.</a:t>
            </a:r>
          </a:p>
          <a:p>
            <a:pPr marL="0" indent="0">
              <a:buNone/>
            </a:pPr>
            <a:r>
              <a:rPr lang="en-US" noProof="0" dirty="0" smtClean="0">
                <a:sym typeface="Wingdings" panose="05000000000000000000" pitchFamily="2" charset="2"/>
              </a:rPr>
              <a:t>then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Multiple acceptors (a SET)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How big?  any majority of the agents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WANT: A value chosen even if only one value is proposed by a single proposer</a:t>
            </a:r>
          </a:p>
          <a:p>
            <a:pPr marL="0" indent="0">
              <a:buNone/>
            </a:pPr>
            <a:endParaRPr lang="en-US" noProof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2050" name="Picture 2" descr="http://www.edlunddataservices.com/wp-content/uploads/2015/09/Choose-logo-color-wise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31" y="108459"/>
            <a:ext cx="1754189" cy="15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Choose a value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10235248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/>
              <a:t>P1 “</a:t>
            </a:r>
            <a:r>
              <a:rPr lang="en-US" i="1" noProof="0" dirty="0" smtClean="0"/>
              <a:t>An acceptor must accept 1</a:t>
            </a:r>
            <a:r>
              <a:rPr lang="en-US" i="1" baseline="30000" noProof="0" dirty="0" smtClean="0"/>
              <a:t>st</a:t>
            </a:r>
            <a:r>
              <a:rPr lang="en-US" i="1" noProof="0" dirty="0" smtClean="0"/>
              <a:t> proposal that receives” </a:t>
            </a:r>
            <a:r>
              <a:rPr lang="en-US" noProof="0" dirty="0" smtClean="0">
                <a:sym typeface="Wingdings" panose="05000000000000000000" pitchFamily="2" charset="2"/>
              </a:rPr>
              <a:t>PROBLEM, possibility of no majority.  allow accept more than one proposal.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 smtClean="0"/>
          </a:p>
          <a:p>
            <a:pPr>
              <a:buFont typeface="Tw Cen MT" panose="020B0602020104020603" pitchFamily="34" charset="0"/>
              <a:buChar char="–"/>
            </a:pPr>
            <a:r>
              <a:rPr lang="en-US" dirty="0" smtClean="0"/>
              <a:t>Different proposals (!= value) </a:t>
            </a:r>
            <a:r>
              <a:rPr lang="en-US" dirty="0" smtClean="0">
                <a:sym typeface="Wingdings" panose="05000000000000000000" pitchFamily="2" charset="2"/>
              </a:rPr>
              <a:t> different number  (depends on implementation)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en-US" dirty="0" smtClean="0">
                <a:sym typeface="Wingdings" panose="05000000000000000000" pitchFamily="2" charset="2"/>
              </a:rPr>
              <a:t>all chosen proposals MUST HAVE THE SAME VALUE.</a:t>
            </a:r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2050" name="Picture 2" descr="http://www.edlunddataservices.com/wp-content/uploads/2015/09/Choose-logo-color-wise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31" y="108459"/>
            <a:ext cx="1754189" cy="15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4632960" y="2875295"/>
            <a:ext cx="2529840" cy="1369045"/>
            <a:chOff x="4632960" y="2875295"/>
            <a:chExt cx="2529840" cy="1369045"/>
          </a:xfrm>
        </p:grpSpPr>
        <p:sp>
          <p:nvSpPr>
            <p:cNvPr id="4" name="Rectángulo 3"/>
            <p:cNvSpPr/>
            <p:nvPr/>
          </p:nvSpPr>
          <p:spPr>
            <a:xfrm>
              <a:off x="4632960" y="2891246"/>
              <a:ext cx="2529840" cy="135309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" name="Conector recto 9"/>
            <p:cNvCxnSpPr>
              <a:stCxn id="4" idx="2"/>
            </p:cNvCxnSpPr>
            <p:nvPr/>
          </p:nvCxnSpPr>
          <p:spPr>
            <a:xfrm flipV="1">
              <a:off x="5897880" y="2891246"/>
              <a:ext cx="1264920" cy="1353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endCxn id="4" idx="2"/>
            </p:cNvCxnSpPr>
            <p:nvPr/>
          </p:nvCxnSpPr>
          <p:spPr>
            <a:xfrm>
              <a:off x="4632960" y="2891246"/>
              <a:ext cx="1264920" cy="1353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adroTexto 4"/>
            <p:cNvSpPr txBox="1"/>
            <p:nvPr/>
          </p:nvSpPr>
          <p:spPr>
            <a:xfrm>
              <a:off x="5265420" y="2875295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PROPOSAL</a:t>
              </a:r>
              <a:endParaRPr lang="es-MX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086350" y="3244627"/>
              <a:ext cx="1623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value: v</a:t>
              </a:r>
            </a:p>
            <a:p>
              <a:pPr algn="ctr"/>
              <a:r>
                <a:rPr lang="es-MX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id: n </a:t>
              </a:r>
              <a:r>
                <a:rPr lang="el-GR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ϵ</a:t>
              </a:r>
              <a:r>
                <a:rPr lang="es-MX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</a:t>
              </a:r>
              <a:endParaRPr lang="es-MX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Choose a value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10235248" cy="4789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smtClean="0"/>
              <a:t>P2 “</a:t>
            </a:r>
            <a:r>
              <a:rPr lang="en-US" i="1" noProof="0" dirty="0" smtClean="0"/>
              <a:t>If a proposal with value v is chosen, then every higher-numbered proposal</a:t>
            </a:r>
            <a:r>
              <a:rPr lang="en-US" i="1" noProof="0" dirty="0" smtClean="0">
                <a:sym typeface="Wingdings" panose="05000000000000000000" pitchFamily="2" charset="2"/>
              </a:rPr>
              <a:t> that is </a:t>
            </a:r>
            <a:r>
              <a:rPr lang="en-US" b="1" i="1" u="sng" noProof="0" dirty="0" smtClean="0">
                <a:sym typeface="Wingdings" panose="05000000000000000000" pitchFamily="2" charset="2"/>
              </a:rPr>
              <a:t>chosen</a:t>
            </a:r>
            <a:r>
              <a:rPr lang="en-US" i="1" noProof="0" dirty="0" smtClean="0">
                <a:sym typeface="Wingdings" panose="05000000000000000000" pitchFamily="2" charset="2"/>
              </a:rPr>
              <a:t> has value v”</a:t>
            </a:r>
          </a:p>
          <a:p>
            <a:pPr marL="0" indent="0">
              <a:buNone/>
            </a:pPr>
            <a:r>
              <a:rPr lang="en-US" sz="1800" i="1" dirty="0" smtClean="0">
                <a:sym typeface="Wingdings" panose="05000000000000000000" pitchFamily="2" charset="2"/>
              </a:rPr>
              <a:t>(to be chosen, at least one acceptor must accept the proposal)</a:t>
            </a:r>
            <a:endParaRPr lang="en-US" sz="1800" i="1" noProof="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P2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i="1" dirty="0"/>
              <a:t>If a proposal with value v is chosen, then every </a:t>
            </a:r>
            <a:r>
              <a:rPr lang="en-US" i="1" dirty="0" smtClean="0"/>
              <a:t>higher-numbered </a:t>
            </a:r>
            <a:r>
              <a:rPr lang="en-US" i="1" dirty="0"/>
              <a:t>proposal</a:t>
            </a:r>
            <a:r>
              <a:rPr lang="en-US" i="1" dirty="0">
                <a:sym typeface="Wingdings" panose="05000000000000000000" pitchFamily="2" charset="2"/>
              </a:rPr>
              <a:t> that is </a:t>
            </a:r>
            <a:r>
              <a:rPr lang="en-US" b="1" i="1" u="sng" dirty="0" smtClean="0">
                <a:sym typeface="Wingdings" panose="05000000000000000000" pitchFamily="2" charset="2"/>
              </a:rPr>
              <a:t>accepted by any acceptor</a:t>
            </a:r>
            <a:r>
              <a:rPr lang="en-US" i="1" dirty="0" smtClean="0">
                <a:sym typeface="Wingdings" panose="05000000000000000000" pitchFamily="2" charset="2"/>
              </a:rPr>
              <a:t> has </a:t>
            </a:r>
            <a:r>
              <a:rPr lang="en-US" i="1" dirty="0">
                <a:sym typeface="Wingdings" panose="05000000000000000000" pitchFamily="2" charset="2"/>
              </a:rPr>
              <a:t>value v</a:t>
            </a:r>
            <a:r>
              <a:rPr lang="en-US" i="1" dirty="0" smtClean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r>
              <a:rPr lang="en-US" sz="1800" noProof="0" dirty="0" smtClean="0"/>
              <a:t>needs more strength…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P2</a:t>
            </a:r>
            <a:r>
              <a:rPr lang="en-US" baseline="300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i="1" dirty="0"/>
              <a:t>If a proposal with value v is chosen, then every </a:t>
            </a:r>
            <a:r>
              <a:rPr lang="en-US" i="1" dirty="0" smtClean="0"/>
              <a:t>higher-numbered </a:t>
            </a:r>
            <a:r>
              <a:rPr lang="en-US" i="1" dirty="0"/>
              <a:t>proposal</a:t>
            </a:r>
            <a:r>
              <a:rPr lang="en-US" i="1" dirty="0">
                <a:sym typeface="Wingdings" panose="05000000000000000000" pitchFamily="2" charset="2"/>
              </a:rPr>
              <a:t> that is </a:t>
            </a:r>
            <a:r>
              <a:rPr lang="en-US" b="1" i="1" u="sng" dirty="0" smtClean="0">
                <a:sym typeface="Wingdings" panose="05000000000000000000" pitchFamily="2" charset="2"/>
              </a:rPr>
              <a:t>issued by </a:t>
            </a:r>
            <a:r>
              <a:rPr lang="en-US" b="1" i="1" u="sng" dirty="0">
                <a:sym typeface="Wingdings" panose="05000000000000000000" pitchFamily="2" charset="2"/>
              </a:rPr>
              <a:t>any </a:t>
            </a:r>
            <a:r>
              <a:rPr lang="en-US" b="1" i="1" u="sng" dirty="0" smtClean="0">
                <a:sym typeface="Wingdings" panose="05000000000000000000" pitchFamily="2" charset="2"/>
              </a:rPr>
              <a:t>proposer</a:t>
            </a:r>
            <a:r>
              <a:rPr lang="en-US" b="1" i="1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has </a:t>
            </a:r>
            <a:r>
              <a:rPr lang="en-US" i="1" dirty="0">
                <a:sym typeface="Wingdings" panose="05000000000000000000" pitchFamily="2" charset="2"/>
              </a:rPr>
              <a:t>value v”</a:t>
            </a:r>
          </a:p>
          <a:p>
            <a:pPr marL="0" indent="0">
              <a:buNone/>
            </a:pPr>
            <a:endParaRPr lang="en-US" noProof="0" dirty="0" smtClean="0"/>
          </a:p>
        </p:txBody>
      </p:sp>
      <p:pic>
        <p:nvPicPr>
          <p:cNvPr id="2050" name="Picture 2" descr="http://www.edlunddataservices.com/wp-content/uploads/2015/09/Choose-logo-color-wise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31" y="108459"/>
            <a:ext cx="1754189" cy="15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Choose a value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10235248" cy="4789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smtClean="0"/>
              <a:t>Invariant: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ym typeface="Wingdings" panose="05000000000000000000" pitchFamily="2" charset="2"/>
              </a:rPr>
              <a:t>P2</a:t>
            </a:r>
            <a:r>
              <a:rPr lang="en-US" i="1" baseline="30000" dirty="0" smtClean="0">
                <a:sym typeface="Wingdings" panose="05000000000000000000" pitchFamily="2" charset="2"/>
              </a:rPr>
              <a:t>c </a:t>
            </a:r>
            <a:r>
              <a:rPr lang="en-US" i="1" dirty="0" smtClean="0">
                <a:sym typeface="Wingdings" panose="05000000000000000000" pitchFamily="2" charset="2"/>
              </a:rPr>
              <a:t>For any v, n if a proposal(v, n) is issued there is a set S of majority of acceptors that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a) no acceptor in S have accepted any proposal &lt;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ym typeface="Wingdings" panose="05000000000000000000" pitchFamily="2" charset="2"/>
              </a:rPr>
              <a:t>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baseline="30000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b) v is the value of the highest-numbered proposal among all proposals 	numbered &lt; n accepted by the acceptors in S</a:t>
            </a:r>
            <a:endParaRPr lang="en-US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 smtClean="0"/>
          </a:p>
        </p:txBody>
      </p:sp>
      <p:pic>
        <p:nvPicPr>
          <p:cNvPr id="2050" name="Picture 2" descr="http://www.edlunddataservices.com/wp-content/uploads/2015/09/Choose-logo-color-wise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31" y="108459"/>
            <a:ext cx="1754189" cy="15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Choose a value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54629"/>
            <a:ext cx="5177194" cy="11436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smtClean="0"/>
              <a:t>ALGORITHM: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ym typeface="Wingdings" panose="05000000000000000000" pitchFamily="2" charset="2"/>
              </a:rPr>
              <a:t>Phase 1:</a:t>
            </a:r>
          </a:p>
          <a:p>
            <a:pPr marL="0" indent="0">
              <a:buNone/>
            </a:pPr>
            <a:endParaRPr lang="en-US" noProof="0" dirty="0" smtClean="0"/>
          </a:p>
        </p:txBody>
      </p:sp>
      <p:pic>
        <p:nvPicPr>
          <p:cNvPr id="3074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1"/>
          <a:stretch/>
        </p:blipFill>
        <p:spPr bwMode="auto">
          <a:xfrm flipH="1">
            <a:off x="2212940" y="2577736"/>
            <a:ext cx="1650389" cy="34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9204362" y="3161210"/>
            <a:ext cx="1395058" cy="27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316480" y="6259677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PROPOSER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9026679" y="6150151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ACCEPTOR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066903" y="3222172"/>
            <a:ext cx="4563291" cy="827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259031" y="2942711"/>
            <a:ext cx="150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Select NEW n i.e. 12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9722325" y="1672597"/>
            <a:ext cx="457431" cy="9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6951222" y="1287881"/>
            <a:ext cx="457431" cy="9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10927124" y="2221236"/>
            <a:ext cx="457431" cy="9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/>
          <p:cNvCxnSpPr/>
          <p:nvPr/>
        </p:nvCxnSpPr>
        <p:spPr>
          <a:xfrm flipV="1">
            <a:off x="4241074" y="2129623"/>
            <a:ext cx="5390606" cy="9481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4233180" y="2038712"/>
            <a:ext cx="2546433" cy="8233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4682763" y="2776494"/>
            <a:ext cx="5916657" cy="4039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474421" y="3690144"/>
            <a:ext cx="230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prepare requests (n=12)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523184" y="3712414"/>
            <a:ext cx="123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Accepted:</a:t>
            </a:r>
          </a:p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433101" y="3139275"/>
            <a:ext cx="121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12 &gt; 10 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s://upload.wikimedia.org/wikipedia/commons/thumb/9/90/Check_mark_23x20_02.svg/1081px-Check_mark_23x20_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27" y="3127377"/>
            <a:ext cx="288905" cy="2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o 30"/>
          <p:cNvGrpSpPr/>
          <p:nvPr/>
        </p:nvGrpSpPr>
        <p:grpSpPr>
          <a:xfrm>
            <a:off x="4082061" y="4320901"/>
            <a:ext cx="4959777" cy="1683875"/>
            <a:chOff x="4082061" y="4320901"/>
            <a:chExt cx="4959777" cy="1683875"/>
          </a:xfrm>
        </p:grpSpPr>
        <p:cxnSp>
          <p:nvCxnSpPr>
            <p:cNvPr id="32" name="Conector recto de flecha 31"/>
            <p:cNvCxnSpPr/>
            <p:nvPr/>
          </p:nvCxnSpPr>
          <p:spPr>
            <a:xfrm flipH="1" flipV="1">
              <a:off x="4082061" y="4320901"/>
              <a:ext cx="4959777" cy="7449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5284127" y="4804447"/>
              <a:ext cx="25858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</a:rPr>
                <a:t>promise not to accept proposals &lt; 12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</a:rPr>
                <a:t>10 (highest proposal accepted)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55" name="Grupo 2054"/>
          <p:cNvGrpSpPr/>
          <p:nvPr/>
        </p:nvGrpSpPr>
        <p:grpSpPr>
          <a:xfrm>
            <a:off x="4789980" y="1852635"/>
            <a:ext cx="5987124" cy="1149980"/>
            <a:chOff x="4789980" y="1852635"/>
            <a:chExt cx="5987124" cy="1149980"/>
          </a:xfrm>
        </p:grpSpPr>
        <p:cxnSp>
          <p:nvCxnSpPr>
            <p:cNvPr id="37" name="Conector recto de flecha 36"/>
            <p:cNvCxnSpPr/>
            <p:nvPr/>
          </p:nvCxnSpPr>
          <p:spPr>
            <a:xfrm flipH="1">
              <a:off x="4789980" y="1852635"/>
              <a:ext cx="2114145" cy="6772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H="1">
              <a:off x="6094412" y="2256475"/>
              <a:ext cx="3445097" cy="59242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6094412" y="2674306"/>
              <a:ext cx="4682692" cy="32830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5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2" grpId="1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145"/>
          </a:xfrm>
        </p:spPr>
        <p:txBody>
          <a:bodyPr/>
          <a:lstStyle/>
          <a:p>
            <a:r>
              <a:rPr lang="en-US" noProof="0" dirty="0" smtClean="0"/>
              <a:t>Choose a value	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54629"/>
            <a:ext cx="5177194" cy="11436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noProof="0" dirty="0" smtClean="0"/>
              <a:t>ALGORITHM: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ym typeface="Wingdings" panose="05000000000000000000" pitchFamily="2" charset="2"/>
              </a:rPr>
              <a:t>Phase 2:</a:t>
            </a:r>
          </a:p>
          <a:p>
            <a:pPr marL="0" indent="0">
              <a:buNone/>
            </a:pPr>
            <a:endParaRPr lang="en-US" noProof="0" dirty="0" smtClean="0"/>
          </a:p>
        </p:txBody>
      </p:sp>
      <p:pic>
        <p:nvPicPr>
          <p:cNvPr id="3074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1"/>
          <a:stretch/>
        </p:blipFill>
        <p:spPr bwMode="auto">
          <a:xfrm flipH="1">
            <a:off x="2212940" y="2577736"/>
            <a:ext cx="1650389" cy="34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9204362" y="3161210"/>
            <a:ext cx="1395058" cy="27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316480" y="6259677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PROPOSER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9026679" y="6150151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ACCEPTOR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066903" y="3222172"/>
            <a:ext cx="4563291" cy="827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9722325" y="1672597"/>
            <a:ext cx="457431" cy="9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6951222" y="1287881"/>
            <a:ext cx="457431" cy="9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mage005.flaticon.com/1/png/512/47/47836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9"/>
          <a:stretch/>
        </p:blipFill>
        <p:spPr bwMode="auto">
          <a:xfrm flipH="1">
            <a:off x="10927124" y="2221236"/>
            <a:ext cx="457431" cy="9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/>
          <p:cNvCxnSpPr/>
          <p:nvPr/>
        </p:nvCxnSpPr>
        <p:spPr>
          <a:xfrm flipV="1">
            <a:off x="4241074" y="2129623"/>
            <a:ext cx="5390606" cy="9481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4233180" y="2038712"/>
            <a:ext cx="2546433" cy="8233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4682763" y="2776494"/>
            <a:ext cx="5916657" cy="4039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474421" y="3690144"/>
            <a:ext cx="230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accept requests (n=12, value = 1000)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523184" y="3712414"/>
            <a:ext cx="123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Accepted:</a:t>
            </a:r>
          </a:p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433101" y="3139275"/>
            <a:ext cx="121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12 &gt; 10 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s://upload.wikimedia.org/wikipedia/commons/thumb/9/90/Check_mark_23x20_02.svg/1081px-Check_mark_23x20_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27" y="3127377"/>
            <a:ext cx="288905" cy="2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o 30"/>
          <p:cNvGrpSpPr/>
          <p:nvPr/>
        </p:nvGrpSpPr>
        <p:grpSpPr>
          <a:xfrm>
            <a:off x="4082061" y="4320901"/>
            <a:ext cx="4959777" cy="1683875"/>
            <a:chOff x="4082061" y="4320901"/>
            <a:chExt cx="4959777" cy="1683875"/>
          </a:xfrm>
        </p:grpSpPr>
        <p:cxnSp>
          <p:nvCxnSpPr>
            <p:cNvPr id="32" name="Conector recto de flecha 31"/>
            <p:cNvCxnSpPr/>
            <p:nvPr/>
          </p:nvCxnSpPr>
          <p:spPr>
            <a:xfrm flipH="1" flipV="1">
              <a:off x="4082061" y="4320901"/>
              <a:ext cx="4959777" cy="7449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5284127" y="4804447"/>
              <a:ext cx="25858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</a:rPr>
                <a:t>promise not to accept proposals &lt; 12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</a:rPr>
                <a:t>10 (highest proposal accepted)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55" name="Grupo 2054"/>
          <p:cNvGrpSpPr/>
          <p:nvPr/>
        </p:nvGrpSpPr>
        <p:grpSpPr>
          <a:xfrm>
            <a:off x="4142536" y="1936022"/>
            <a:ext cx="6634566" cy="1263760"/>
            <a:chOff x="4142536" y="1936022"/>
            <a:chExt cx="6634566" cy="1263760"/>
          </a:xfrm>
        </p:grpSpPr>
        <p:cxnSp>
          <p:nvCxnSpPr>
            <p:cNvPr id="37" name="Conector recto de flecha 36"/>
            <p:cNvCxnSpPr/>
            <p:nvPr/>
          </p:nvCxnSpPr>
          <p:spPr>
            <a:xfrm flipH="1">
              <a:off x="4142536" y="1936022"/>
              <a:ext cx="2793841" cy="90703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12" idx="3"/>
            </p:cNvCxnSpPr>
            <p:nvPr/>
          </p:nvCxnSpPr>
          <p:spPr>
            <a:xfrm flipH="1">
              <a:off x="4233180" y="2125668"/>
              <a:ext cx="5489145" cy="94961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4386978" y="2763827"/>
              <a:ext cx="6390124" cy="4359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uadroTexto 27"/>
          <p:cNvSpPr txBox="1"/>
          <p:nvPr/>
        </p:nvSpPr>
        <p:spPr>
          <a:xfrm>
            <a:off x="938534" y="2844408"/>
            <a:ext cx="137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MAJORITY 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9" name="Picture 4" descr="https://upload.wikimedia.org/wikipedia/commons/thumb/9/90/Check_mark_23x20_02.svg/1081px-Check_mark_23x20_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82" y="2850150"/>
            <a:ext cx="288905" cy="27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/>
          <p:cNvSpPr txBox="1"/>
          <p:nvPr/>
        </p:nvSpPr>
        <p:spPr>
          <a:xfrm>
            <a:off x="10523184" y="3712414"/>
            <a:ext cx="123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Accepted:</a:t>
            </a:r>
          </a:p>
          <a:p>
            <a:pPr algn="ctr"/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2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179937" y="387158"/>
            <a:ext cx="195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happens if for this agent suddenly Accepted: 15 ?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://vignette3.wikia.nocookie.net/minecraft/images/0/04/No.png/revision/latest?cb=20111106001532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56" y="1916686"/>
            <a:ext cx="286360" cy="2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  <p:bldP spid="27" grpId="0"/>
      <p:bldP spid="27" grpId="1"/>
      <p:bldP spid="28" grpId="0"/>
      <p:bldP spid="28" grpId="1"/>
      <p:bldP spid="30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212</TotalTime>
  <Words>773</Words>
  <Application>Microsoft Office PowerPoint</Application>
  <PresentationFormat>Panorámica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Circuito</vt:lpstr>
      <vt:lpstr>Paxos made simple</vt:lpstr>
      <vt:lpstr>Consensus problem </vt:lpstr>
      <vt:lpstr>Model (Asynchronous &amp; non-byzantine </vt:lpstr>
      <vt:lpstr>Choose a value </vt:lpstr>
      <vt:lpstr>Choose a value </vt:lpstr>
      <vt:lpstr>Choose a value </vt:lpstr>
      <vt:lpstr>Choose a value </vt:lpstr>
      <vt:lpstr>Choose a value </vt:lpstr>
      <vt:lpstr>Choose a value </vt:lpstr>
      <vt:lpstr>LEARN A CHOSEN value </vt:lpstr>
      <vt:lpstr>Progress </vt:lpstr>
      <vt:lpstr>Example: state machine </vt:lpstr>
      <vt:lpstr>Example: state machine </vt:lpstr>
      <vt:lpstr>Example: state machine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made simple</dc:title>
  <dc:creator>TheCruzader</dc:creator>
  <cp:lastModifiedBy>TheCruzader</cp:lastModifiedBy>
  <cp:revision>24</cp:revision>
  <dcterms:created xsi:type="dcterms:W3CDTF">2016-04-08T02:03:42Z</dcterms:created>
  <dcterms:modified xsi:type="dcterms:W3CDTF">2016-04-08T13:32:22Z</dcterms:modified>
</cp:coreProperties>
</file>