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E4E2F7"/>
    <a:srgbClr val="FFFF99"/>
    <a:srgbClr val="FF6600"/>
    <a:srgbClr val="E4E2F8"/>
    <a:srgbClr val="F2F2F2"/>
    <a:srgbClr val="015153"/>
    <a:srgbClr val="422C16"/>
    <a:srgbClr val="0C788E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1" autoAdjust="0"/>
    <p:restoredTop sz="94653" autoAdjust="0"/>
  </p:normalViewPr>
  <p:slideViewPr>
    <p:cSldViewPr>
      <p:cViewPr>
        <p:scale>
          <a:sx n="100" d="100"/>
          <a:sy n="100" d="100"/>
        </p:scale>
        <p:origin x="35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628FE-1D19-4D51-8CF8-558F54B4DF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8415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B4D04-5B0B-4350-AD1A-C05B1F4A317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34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FBDDB-20DD-48D1-BE18-9EF7FC1234D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87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7D3C2-550B-43AA-B1AD-85F4A094282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993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86464-EA4D-4824-8995-3EC218E0991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761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77ED0-3921-411E-80DD-BB53660189A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700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E647C-E3A5-488D-B26F-26FBB0D8B66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752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A6FC3-6762-42A0-877F-2C42DE06E1E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743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E037D-E791-4557-9509-003C51B1B5E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5868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2ADB9-4C0C-4A76-8E4D-3F910F3A87D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17657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0901E-B9A6-45FF-881C-83A0E296C76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950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A5A8A4-FA74-4850-8007-757B941C4FB0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51520" y="4797425"/>
            <a:ext cx="8712968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</a:rPr>
              <a:t>Viewstamped Replication Revisited</a:t>
            </a:r>
          </a:p>
        </p:txBody>
      </p:sp>
      <p:sp>
        <p:nvSpPr>
          <p:cNvPr id="2051" name="Rectangle 165"/>
          <p:cNvSpPr>
            <a:spLocks noChangeArrowheads="1"/>
          </p:cNvSpPr>
          <p:nvPr/>
        </p:nvSpPr>
        <p:spPr bwMode="auto">
          <a:xfrm>
            <a:off x="1979713" y="5589588"/>
            <a:ext cx="6624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dirty="0" err="1"/>
              <a:t>Liskov</a:t>
            </a:r>
            <a:r>
              <a:rPr lang="en-US" dirty="0"/>
              <a:t>, B., &amp; Cowling, J. (2012</a:t>
            </a:r>
            <a:r>
              <a:rPr lang="en-US" dirty="0" smtClean="0"/>
              <a:t>).</a:t>
            </a:r>
            <a:r>
              <a:rPr lang="es-UY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/>
            </a:r>
            <a:br>
              <a:rPr lang="es-UY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Presented by Hugo Huipet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000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b="1" dirty="0" smtClean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2161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In a few words…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s-MX" sz="2800" dirty="0" smtClean="0"/>
              <a:t>It is about a replication protocol on a asynchronous network that handles normal operation, replica failure (crashing) and replica recovery with no disk usage.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Architecture &amp; Properties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988" r="1382" b="21245"/>
          <a:stretch/>
        </p:blipFill>
        <p:spPr>
          <a:xfrm>
            <a:off x="107504" y="1988841"/>
            <a:ext cx="4608512" cy="266429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16016" y="1988840"/>
            <a:ext cx="4427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s-MX" dirty="0" smtClean="0"/>
              <a:t>Group Size: 2f+1 (f faulty, f+1 not faulty, </a:t>
            </a:r>
            <a:r>
              <a:rPr lang="en-US" altLang="es-MX" b="1" dirty="0" smtClean="0"/>
              <a:t>quorum</a:t>
            </a:r>
            <a:r>
              <a:rPr lang="en-US" altLang="es-MX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s-MX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s-MX" b="1" dirty="0" smtClean="0"/>
              <a:t>Quorum intersection property:</a:t>
            </a:r>
            <a:r>
              <a:rPr lang="en-US" altLang="es-MX" dirty="0" smtClean="0"/>
              <a:t> </a:t>
            </a:r>
            <a:r>
              <a:rPr lang="en-US" altLang="es-MX" i="1" dirty="0" smtClean="0"/>
              <a:t>between two steps at least one replica must remember what happened the previous step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s-MX" i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s-MX" dirty="0" smtClean="0"/>
              <a:t>There is a </a:t>
            </a:r>
            <a:r>
              <a:rPr lang="en-US" altLang="es-MX" b="1" dirty="0" smtClean="0"/>
              <a:t>PRIMARY REPLICA </a:t>
            </a:r>
            <a:r>
              <a:rPr lang="en-US" altLang="es-MX" dirty="0" smtClean="0"/>
              <a:t>and the others are </a:t>
            </a:r>
            <a:r>
              <a:rPr lang="en-US" altLang="es-MX" b="1" dirty="0" smtClean="0"/>
              <a:t>BACKUPS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76663" y="1487284"/>
            <a:ext cx="793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s-MX" dirty="0" smtClean="0"/>
              <a:t>Replication protocol, that uses a consensus similar to </a:t>
            </a:r>
            <a:r>
              <a:rPr lang="en-US" altLang="es-MX" dirty="0" err="1" smtClean="0"/>
              <a:t>paxos</a:t>
            </a:r>
            <a:endParaRPr lang="en-US" altLang="es-MX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1392183" y="4785361"/>
            <a:ext cx="203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s-MX" dirty="0" smtClean="0"/>
              <a:t>Example for </a:t>
            </a:r>
            <a:r>
              <a:rPr lang="en-US" altLang="es-MX" i="1" dirty="0" smtClean="0"/>
              <a:t>f=1</a:t>
            </a:r>
          </a:p>
        </p:txBody>
      </p:sp>
    </p:spTree>
    <p:extLst>
      <p:ext uri="{BB962C8B-B14F-4D97-AF65-F5344CB8AC3E}">
        <p14:creationId xmlns:p14="http://schemas.microsoft.com/office/powerpoint/2010/main" val="40731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 eaLnBrk="1" hangingPunct="1"/>
            <a:r>
              <a:rPr lang="en-US" altLang="es-MX" sz="2400" kern="0" dirty="0" smtClean="0"/>
              <a:t>States of the system</a:t>
            </a:r>
          </a:p>
          <a:p>
            <a:pPr algn="just" eaLnBrk="1" hangingPunct="1"/>
            <a:r>
              <a:rPr lang="en-US" altLang="es-MX" sz="2400" kern="0" dirty="0" smtClean="0"/>
              <a:t>At new view: </a:t>
            </a:r>
            <a:r>
              <a:rPr lang="en-US" altLang="es-MX" sz="2400" b="1" kern="0" dirty="0" smtClean="0"/>
              <a:t>select primary</a:t>
            </a:r>
          </a:p>
          <a:p>
            <a:pPr algn="just" eaLnBrk="1" hangingPunct="1"/>
            <a:r>
              <a:rPr lang="en-US" altLang="es-MX" sz="2400" kern="0" dirty="0" smtClean="0"/>
              <a:t>Backups monitor primary</a:t>
            </a:r>
          </a:p>
          <a:p>
            <a:pPr algn="just" eaLnBrk="1" hangingPunct="1"/>
            <a:r>
              <a:rPr lang="en-US" altLang="es-MX" sz="2400" kern="0" dirty="0" smtClean="0"/>
              <a:t>If primary fails: </a:t>
            </a:r>
            <a:r>
              <a:rPr lang="en-US" altLang="es-MX" sz="2400" b="1" kern="0" dirty="0" smtClean="0"/>
              <a:t>view-change protocol</a:t>
            </a:r>
          </a:p>
          <a:p>
            <a:pPr algn="just" eaLnBrk="1" hangingPunct="1"/>
            <a:r>
              <a:rPr lang="en-US" altLang="es-MX" sz="2400" kern="0" dirty="0" smtClean="0"/>
              <a:t>To </a:t>
            </a:r>
            <a:r>
              <a:rPr lang="en-US" altLang="es-MX" sz="2400" b="1" kern="0" dirty="0" smtClean="0"/>
              <a:t>recover, a replica </a:t>
            </a:r>
            <a:r>
              <a:rPr lang="en-US" altLang="es-MX" sz="2400" kern="0" dirty="0" smtClean="0"/>
              <a:t>must know a state as recent as his state when fail occurred</a:t>
            </a:r>
          </a:p>
        </p:txBody>
      </p:sp>
    </p:spTree>
    <p:extLst>
      <p:ext uri="{BB962C8B-B14F-4D97-AF65-F5344CB8AC3E}">
        <p14:creationId xmlns:p14="http://schemas.microsoft.com/office/powerpoint/2010/main" val="21682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3 main protocols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 eaLnBrk="1" hangingPunct="1"/>
            <a:r>
              <a:rPr lang="en-US" altLang="es-MX" sz="2400" b="1" kern="0" dirty="0" smtClean="0"/>
              <a:t>Normal</a:t>
            </a:r>
            <a:r>
              <a:rPr lang="en-US" altLang="es-MX" sz="2400" kern="0" dirty="0" smtClean="0"/>
              <a:t> – Processing of clients request</a:t>
            </a:r>
          </a:p>
          <a:p>
            <a:pPr marL="0" indent="0" algn="just" eaLnBrk="1" hangingPunct="1">
              <a:buNone/>
            </a:pPr>
            <a:endParaRPr lang="en-US" altLang="es-MX" sz="2400" kern="0" dirty="0" smtClean="0"/>
          </a:p>
          <a:p>
            <a:pPr algn="just" eaLnBrk="1" hangingPunct="1"/>
            <a:r>
              <a:rPr lang="en-US" altLang="es-MX" sz="2400" b="1" kern="0" dirty="0" smtClean="0"/>
              <a:t>View Changes </a:t>
            </a:r>
            <a:r>
              <a:rPr lang="en-US" altLang="es-MX" sz="2400" kern="0" dirty="0" smtClean="0"/>
              <a:t>– Selecting new primary</a:t>
            </a:r>
          </a:p>
          <a:p>
            <a:pPr marL="0" indent="0" algn="just" eaLnBrk="1" hangingPunct="1">
              <a:buNone/>
            </a:pPr>
            <a:endParaRPr lang="en-US" altLang="es-MX" sz="2400" kern="0" dirty="0" smtClean="0"/>
          </a:p>
          <a:p>
            <a:pPr algn="just" eaLnBrk="1" hangingPunct="1"/>
            <a:r>
              <a:rPr lang="en-US" altLang="es-MX" sz="2400" b="1" kern="0" dirty="0" smtClean="0"/>
              <a:t>Recovery</a:t>
            </a:r>
            <a:r>
              <a:rPr lang="en-US" altLang="es-MX" sz="2400" kern="0" dirty="0" smtClean="0"/>
              <a:t> – Replica rejoins group</a:t>
            </a:r>
          </a:p>
          <a:p>
            <a:pPr algn="just" eaLnBrk="1" hangingPunct="1"/>
            <a:endParaRPr lang="en-US" altLang="es-MX" sz="2400" kern="0" dirty="0"/>
          </a:p>
        </p:txBody>
      </p:sp>
    </p:spTree>
    <p:extLst>
      <p:ext uri="{BB962C8B-B14F-4D97-AF65-F5344CB8AC3E}">
        <p14:creationId xmlns:p14="http://schemas.microsoft.com/office/powerpoint/2010/main" val="15451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States anatomy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Replica State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208" y="2174875"/>
            <a:ext cx="3348171" cy="3951288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Client state</a:t>
            </a:r>
            <a:endParaRPr lang="en-U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“Current view number” </a:t>
            </a:r>
          </a:p>
          <a:p>
            <a:r>
              <a:rPr lang="en-US" dirty="0"/>
              <a:t>C</a:t>
            </a:r>
            <a:r>
              <a:rPr lang="en-US" dirty="0" smtClean="0"/>
              <a:t>lient-id</a:t>
            </a:r>
          </a:p>
          <a:p>
            <a:r>
              <a:rPr lang="en-US" dirty="0" smtClean="0"/>
              <a:t>Current Request-Number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000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Normal Operation</a:t>
            </a:r>
          </a:p>
        </p:txBody>
      </p:sp>
      <p:pic>
        <p:nvPicPr>
          <p:cNvPr id="1026" name="Picture 2" descr="https://conceptdraw.com/a2327c3/p1/preview/640/pict--man-people-pictogram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2" t="17929" r="38576" b="16333"/>
          <a:stretch/>
        </p:blipFill>
        <p:spPr bwMode="auto">
          <a:xfrm>
            <a:off x="534843" y="1050995"/>
            <a:ext cx="297449" cy="72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2"/>
          <p:cNvCxnSpPr>
            <a:stCxn id="1026" idx="2"/>
          </p:cNvCxnSpPr>
          <p:nvPr/>
        </p:nvCxnSpPr>
        <p:spPr>
          <a:xfrm>
            <a:off x="683568" y="1778093"/>
            <a:ext cx="0" cy="4620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211960" y="1978040"/>
            <a:ext cx="0" cy="4420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3743906" y="995746"/>
            <a:ext cx="687415" cy="884696"/>
            <a:chOff x="1547664" y="830100"/>
            <a:chExt cx="1152127" cy="1482776"/>
          </a:xfrm>
        </p:grpSpPr>
        <p:pic>
          <p:nvPicPr>
            <p:cNvPr id="1028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160749"/>
              <a:ext cx="1152127" cy="1152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previews.123rf.com/images/dazdraperma/dazdraperma1008/dazdraperma100800088/7684734-Beautiful-illustration-of-a-gold-kings-crown--Stock-Vector-crown-cartoon-princes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384" y="830100"/>
              <a:ext cx="752686" cy="445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/>
          <p:cNvGrpSpPr/>
          <p:nvPr/>
        </p:nvGrpSpPr>
        <p:grpSpPr>
          <a:xfrm>
            <a:off x="686597" y="1832796"/>
            <a:ext cx="3737096" cy="372602"/>
            <a:chOff x="686597" y="1832796"/>
            <a:chExt cx="3737096" cy="372602"/>
          </a:xfrm>
        </p:grpSpPr>
        <p:cxnSp>
          <p:nvCxnSpPr>
            <p:cNvPr id="7" name="Conector recto de flecha 6"/>
            <p:cNvCxnSpPr/>
            <p:nvPr/>
          </p:nvCxnSpPr>
          <p:spPr>
            <a:xfrm>
              <a:off x="686597" y="2196106"/>
              <a:ext cx="3528392" cy="9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1050938" y="1832796"/>
              <a:ext cx="3372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(req operation A, 3, 5)</a:t>
              </a:r>
              <a:endParaRPr lang="en-US" sz="1600" dirty="0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107505" y="404664"/>
            <a:ext cx="162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client id: 3,</a:t>
            </a:r>
          </a:p>
          <a:p>
            <a:r>
              <a:rPr lang="en-US" dirty="0" smtClean="0"/>
              <a:t>req num: 5 }</a:t>
            </a:r>
            <a:endParaRPr lang="en-US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2833"/>
              </p:ext>
            </p:extLst>
          </p:nvPr>
        </p:nvGraphicFramePr>
        <p:xfrm>
          <a:off x="4535229" y="1124746"/>
          <a:ext cx="792088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44"/>
                <a:gridCol w="39604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r#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3" name="Grupo 22"/>
          <p:cNvGrpSpPr/>
          <p:nvPr/>
        </p:nvGrpSpPr>
        <p:grpSpPr>
          <a:xfrm>
            <a:off x="698217" y="2349398"/>
            <a:ext cx="3528392" cy="338554"/>
            <a:chOff x="698217" y="2349398"/>
            <a:chExt cx="3528392" cy="338554"/>
          </a:xfrm>
        </p:grpSpPr>
        <p:cxnSp>
          <p:nvCxnSpPr>
            <p:cNvPr id="19" name="Conector recto de flecha 18"/>
            <p:cNvCxnSpPr/>
            <p:nvPr/>
          </p:nvCxnSpPr>
          <p:spPr>
            <a:xfrm flipH="1">
              <a:off x="698217" y="2662243"/>
              <a:ext cx="3528392" cy="1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19"/>
            <p:cNvSpPr/>
            <p:nvPr/>
          </p:nvSpPr>
          <p:spPr>
            <a:xfrm>
              <a:off x="857133" y="2349398"/>
              <a:ext cx="33057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434"/>
                  </a:solidFill>
                </a:rPr>
                <a:t>(</a:t>
              </a:r>
              <a:r>
                <a:rPr lang="en-US" sz="1600" dirty="0" smtClean="0">
                  <a:solidFill>
                    <a:srgbClr val="007434"/>
                  </a:solidFill>
                </a:rPr>
                <a:t>response operation, EXECUTED)</a:t>
              </a:r>
              <a:endParaRPr lang="en-US" sz="1600" dirty="0">
                <a:solidFill>
                  <a:srgbClr val="007434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86597" y="2854534"/>
            <a:ext cx="3737096" cy="372602"/>
            <a:chOff x="686597" y="2854534"/>
            <a:chExt cx="3737096" cy="372602"/>
          </a:xfrm>
        </p:grpSpPr>
        <p:cxnSp>
          <p:nvCxnSpPr>
            <p:cNvPr id="25" name="Conector recto de flecha 24"/>
            <p:cNvCxnSpPr/>
            <p:nvPr/>
          </p:nvCxnSpPr>
          <p:spPr>
            <a:xfrm>
              <a:off x="686597" y="3217844"/>
              <a:ext cx="3528392" cy="9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1050938" y="2854534"/>
              <a:ext cx="3372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(req operation B, 3, 6)</a:t>
              </a:r>
              <a:endParaRPr lang="en-US" sz="1600" dirty="0"/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5067000" y="2088556"/>
            <a:ext cx="139061" cy="2154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434"/>
                </a:solidFill>
              </a:rPr>
              <a:t>6</a:t>
            </a:r>
            <a:endParaRPr lang="en-US" sz="1400" b="1" dirty="0">
              <a:solidFill>
                <a:srgbClr val="007434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152001" y="727828"/>
            <a:ext cx="135000" cy="276999"/>
          </a:xfrm>
          <a:prstGeom prst="rect">
            <a:avLst/>
          </a:prstGeom>
          <a:solidFill>
            <a:srgbClr val="E4E2F8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7434"/>
                </a:solidFill>
              </a:rPr>
              <a:t>6</a:t>
            </a:r>
            <a:endParaRPr lang="en-US" b="1" dirty="0">
              <a:solidFill>
                <a:srgbClr val="007434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7432319" y="1090652"/>
            <a:ext cx="1223707" cy="906899"/>
            <a:chOff x="7241008" y="1383098"/>
            <a:chExt cx="1223707" cy="906899"/>
          </a:xfrm>
        </p:grpSpPr>
        <p:pic>
          <p:nvPicPr>
            <p:cNvPr id="41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067" y="1383098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7757" y="1531748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157" y="1684148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557" y="1836548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008" y="1390639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408" y="1543039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808" y="1695439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208" y="1847839"/>
              <a:ext cx="442158" cy="44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uadroTexto 27"/>
          <p:cNvSpPr txBox="1"/>
          <p:nvPr/>
        </p:nvSpPr>
        <p:spPr>
          <a:xfrm>
            <a:off x="7035808" y="766609"/>
            <a:ext cx="16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2f  backups</a:t>
            </a:r>
            <a:endParaRPr lang="en-US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8127000" y="1978040"/>
            <a:ext cx="0" cy="4420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331260" y="2279738"/>
            <a:ext cx="1815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 view: 100,</a:t>
            </a:r>
          </a:p>
          <a:p>
            <a:r>
              <a:rPr lang="en-US" sz="1400" dirty="0" smtClean="0"/>
              <a:t>op number: 300 ,</a:t>
            </a:r>
          </a:p>
          <a:p>
            <a:r>
              <a:rPr lang="en-US" sz="1400" dirty="0" smtClean="0"/>
              <a:t>commit num: 300 }</a:t>
            </a:r>
            <a:endParaRPr lang="en-US" sz="1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369941" y="2541348"/>
            <a:ext cx="327060" cy="215444"/>
          </a:xfrm>
          <a:prstGeom prst="rect">
            <a:avLst/>
          </a:prstGeom>
          <a:solidFill>
            <a:srgbClr val="E4E2F8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434"/>
                </a:solidFill>
              </a:rPr>
              <a:t>301</a:t>
            </a:r>
            <a:endParaRPr lang="en-US" sz="1400" b="1" dirty="0">
              <a:solidFill>
                <a:srgbClr val="007434"/>
              </a:solidFill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4211608" y="3037184"/>
            <a:ext cx="3918187" cy="783036"/>
            <a:chOff x="4211608" y="3037184"/>
            <a:chExt cx="3918187" cy="783036"/>
          </a:xfrm>
        </p:grpSpPr>
        <p:sp>
          <p:nvSpPr>
            <p:cNvPr id="49" name="CuadroTexto 48"/>
            <p:cNvSpPr txBox="1"/>
            <p:nvPr/>
          </p:nvSpPr>
          <p:spPr>
            <a:xfrm>
              <a:off x="4261075" y="3108815"/>
              <a:ext cx="3544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(prepare 100,msgC,301, 300)</a:t>
              </a:r>
              <a:endParaRPr lang="en-US" sz="1600" dirty="0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>
              <a:off x="4211608" y="3438354"/>
              <a:ext cx="3918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7137000" y="3365218"/>
              <a:ext cx="153782" cy="1537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ector recto de flecha 53"/>
            <p:cNvCxnSpPr/>
            <p:nvPr/>
          </p:nvCxnSpPr>
          <p:spPr>
            <a:xfrm flipV="1">
              <a:off x="7264870" y="3037184"/>
              <a:ext cx="506167" cy="3630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>
              <a:off x="7213891" y="3464430"/>
              <a:ext cx="591907" cy="3557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8179277" y="2025089"/>
            <a:ext cx="979628" cy="2035989"/>
            <a:chOff x="8179277" y="2025089"/>
            <a:chExt cx="979628" cy="2035989"/>
          </a:xfrm>
        </p:grpSpPr>
        <p:grpSp>
          <p:nvGrpSpPr>
            <p:cNvPr id="65" name="Grupo 64"/>
            <p:cNvGrpSpPr/>
            <p:nvPr/>
          </p:nvGrpSpPr>
          <p:grpSpPr>
            <a:xfrm>
              <a:off x="8179277" y="2343946"/>
              <a:ext cx="964723" cy="1717132"/>
              <a:chOff x="8179277" y="2343946"/>
              <a:chExt cx="964723" cy="171713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179277" y="2343946"/>
                <a:ext cx="964723" cy="1717132"/>
                <a:chOff x="8179277" y="2343946"/>
                <a:chExt cx="964723" cy="1717132"/>
              </a:xfrm>
            </p:grpSpPr>
            <p:sp>
              <p:nvSpPr>
                <p:cNvPr id="62" name="CuadroTexto 61"/>
                <p:cNvSpPr txBox="1"/>
                <p:nvPr/>
              </p:nvSpPr>
              <p:spPr>
                <a:xfrm>
                  <a:off x="8179277" y="2795472"/>
                  <a:ext cx="964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.log:</a:t>
                  </a:r>
                  <a:endParaRPr lang="en-US" dirty="0"/>
                </a:p>
              </p:txBody>
            </p:sp>
            <p:pic>
              <p:nvPicPr>
                <p:cNvPr id="68" name="Picture 4" descr="https://www.iconexperience.com/_img/v_collection_png/512x512/shadow/server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1226" y="2343946"/>
                  <a:ext cx="442158" cy="442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CuadroTexto 62"/>
                <p:cNvSpPr txBox="1"/>
                <p:nvPr/>
              </p:nvSpPr>
              <p:spPr>
                <a:xfrm>
                  <a:off x="8213868" y="3106971"/>
                  <a:ext cx="77523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297:</a:t>
                  </a:r>
                </a:p>
                <a:p>
                  <a:r>
                    <a:rPr lang="en-US" sz="1400" dirty="0" smtClean="0"/>
                    <a:t>298:?</a:t>
                  </a:r>
                </a:p>
                <a:p>
                  <a:r>
                    <a:rPr lang="en-US" sz="1400" dirty="0" smtClean="0"/>
                    <a:t>299:?</a:t>
                  </a:r>
                </a:p>
                <a:p>
                  <a:r>
                    <a:rPr lang="en-US" sz="1400" dirty="0" smtClean="0"/>
                    <a:t>300:?</a:t>
                  </a:r>
                  <a:endParaRPr lang="en-US" sz="1400" dirty="0"/>
                </a:p>
              </p:txBody>
            </p:sp>
          </p:grpSp>
          <p:pic>
            <p:nvPicPr>
              <p:cNvPr id="1032" name="Picture 8" descr="https://upload.wikimedia.org/wikipedia/commons/thumb/9/90/Check_mark_23x20_02.svg/1081px-Check_mark_23x20_02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6026" y="3174172"/>
                <a:ext cx="167454" cy="15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CuadroTexto 72"/>
            <p:cNvSpPr txBox="1"/>
            <p:nvPr/>
          </p:nvSpPr>
          <p:spPr>
            <a:xfrm>
              <a:off x="8194182" y="2025089"/>
              <a:ext cx="964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i.e.</a:t>
              </a:r>
              <a:endParaRPr lang="en-US" dirty="0"/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8642016" y="3331275"/>
            <a:ext cx="270000" cy="225000"/>
            <a:chOff x="5652000" y="4689000"/>
            <a:chExt cx="270000" cy="225000"/>
          </a:xfrm>
        </p:grpSpPr>
        <p:sp>
          <p:nvSpPr>
            <p:cNvPr id="71" name="Rectángulo 70"/>
            <p:cNvSpPr/>
            <p:nvPr/>
          </p:nvSpPr>
          <p:spPr>
            <a:xfrm>
              <a:off x="5652000" y="4689000"/>
              <a:ext cx="270000" cy="225000"/>
            </a:xfrm>
            <a:prstGeom prst="rect">
              <a:avLst/>
            </a:prstGeom>
            <a:solidFill>
              <a:srgbClr val="E4E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8" descr="https://upload.wikimedia.org/wikipedia/commons/thumb/9/90/Check_mark_23x20_02.svg/1081px-Check_mark_23x20_02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56" y="4729452"/>
              <a:ext cx="167454" cy="15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upo 82"/>
          <p:cNvGrpSpPr/>
          <p:nvPr/>
        </p:nvGrpSpPr>
        <p:grpSpPr>
          <a:xfrm>
            <a:off x="8648599" y="3560372"/>
            <a:ext cx="270000" cy="225000"/>
            <a:chOff x="5652000" y="4689000"/>
            <a:chExt cx="270000" cy="225000"/>
          </a:xfrm>
        </p:grpSpPr>
        <p:sp>
          <p:nvSpPr>
            <p:cNvPr id="84" name="Rectángulo 83"/>
            <p:cNvSpPr/>
            <p:nvPr/>
          </p:nvSpPr>
          <p:spPr>
            <a:xfrm>
              <a:off x="5652000" y="4689000"/>
              <a:ext cx="270000" cy="225000"/>
            </a:xfrm>
            <a:prstGeom prst="rect">
              <a:avLst/>
            </a:prstGeom>
            <a:solidFill>
              <a:srgbClr val="E4E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" descr="https://upload.wikimedia.org/wikipedia/commons/thumb/9/90/Check_mark_23x20_02.svg/1081px-Check_mark_23x20_02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56" y="4729452"/>
              <a:ext cx="167454" cy="15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upo 85"/>
          <p:cNvGrpSpPr/>
          <p:nvPr/>
        </p:nvGrpSpPr>
        <p:grpSpPr>
          <a:xfrm>
            <a:off x="8642016" y="3783755"/>
            <a:ext cx="270000" cy="225000"/>
            <a:chOff x="5652000" y="4689000"/>
            <a:chExt cx="270000" cy="225000"/>
          </a:xfrm>
        </p:grpSpPr>
        <p:sp>
          <p:nvSpPr>
            <p:cNvPr id="87" name="Rectángulo 86"/>
            <p:cNvSpPr/>
            <p:nvPr/>
          </p:nvSpPr>
          <p:spPr>
            <a:xfrm>
              <a:off x="5652000" y="4689000"/>
              <a:ext cx="270000" cy="225000"/>
            </a:xfrm>
            <a:prstGeom prst="rect">
              <a:avLst/>
            </a:prstGeom>
            <a:solidFill>
              <a:srgbClr val="E4E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" descr="https://upload.wikimedia.org/wikipedia/commons/thumb/9/90/Check_mark_23x20_02.svg/1081px-Check_mark_23x20_02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56" y="4729452"/>
              <a:ext cx="167454" cy="15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upo 73"/>
          <p:cNvGrpSpPr/>
          <p:nvPr/>
        </p:nvGrpSpPr>
        <p:grpSpPr>
          <a:xfrm>
            <a:off x="8110598" y="3890835"/>
            <a:ext cx="1186402" cy="1067485"/>
            <a:chOff x="8110598" y="3890835"/>
            <a:chExt cx="1186402" cy="1067485"/>
          </a:xfrm>
        </p:grpSpPr>
        <p:grpSp>
          <p:nvGrpSpPr>
            <p:cNvPr id="70" name="Grupo 69"/>
            <p:cNvGrpSpPr/>
            <p:nvPr/>
          </p:nvGrpSpPr>
          <p:grpSpPr>
            <a:xfrm>
              <a:off x="8110598" y="3890835"/>
              <a:ext cx="1186402" cy="762922"/>
              <a:chOff x="8110598" y="3890835"/>
              <a:chExt cx="1186402" cy="762922"/>
            </a:xfrm>
          </p:grpSpPr>
          <p:sp>
            <p:nvSpPr>
              <p:cNvPr id="69" name="Explosión 2 68"/>
              <p:cNvSpPr/>
              <p:nvPr/>
            </p:nvSpPr>
            <p:spPr>
              <a:xfrm>
                <a:off x="8110598" y="3890835"/>
                <a:ext cx="1186402" cy="762922"/>
              </a:xfrm>
              <a:prstGeom prst="irregularSeal2">
                <a:avLst/>
              </a:prstGeom>
              <a:solidFill>
                <a:srgbClr val="FFFF99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CuadroTexto 75"/>
              <p:cNvSpPr txBox="1"/>
              <p:nvPr/>
            </p:nvSpPr>
            <p:spPr>
              <a:xfrm>
                <a:off x="8144980" y="3999664"/>
                <a:ext cx="9647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State transfer</a:t>
                </a:r>
                <a:endParaRPr lang="en-US" sz="1400" dirty="0"/>
              </a:p>
            </p:txBody>
          </p:sp>
        </p:grpSp>
        <p:pic>
          <p:nvPicPr>
            <p:cNvPr id="1034" name="Picture 10" descr="http://www.minute-2-minute.com/images/project-management-timing-invoice-system-softwar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5818" y="4593748"/>
              <a:ext cx="287662" cy="36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upo 88"/>
          <p:cNvGrpSpPr/>
          <p:nvPr/>
        </p:nvGrpSpPr>
        <p:grpSpPr>
          <a:xfrm>
            <a:off x="4211608" y="4423024"/>
            <a:ext cx="3924383" cy="338554"/>
            <a:chOff x="698217" y="2349398"/>
            <a:chExt cx="3528392" cy="338554"/>
          </a:xfrm>
        </p:grpSpPr>
        <p:cxnSp>
          <p:nvCxnSpPr>
            <p:cNvPr id="90" name="Conector recto de flecha 89"/>
            <p:cNvCxnSpPr/>
            <p:nvPr/>
          </p:nvCxnSpPr>
          <p:spPr>
            <a:xfrm flipH="1">
              <a:off x="698217" y="2662243"/>
              <a:ext cx="3528392" cy="1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ángulo 90"/>
            <p:cNvSpPr/>
            <p:nvPr/>
          </p:nvSpPr>
          <p:spPr>
            <a:xfrm>
              <a:off x="1676668" y="2349398"/>
              <a:ext cx="21160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7434"/>
                  </a:solidFill>
                </a:rPr>
                <a:t>(prepareOK, 100,301,2)</a:t>
              </a:r>
              <a:endParaRPr lang="en-US" sz="1600" dirty="0">
                <a:solidFill>
                  <a:srgbClr val="007434"/>
                </a:solidFill>
              </a:endParaRPr>
            </a:p>
          </p:txBody>
        </p:sp>
      </p:grpSp>
      <p:sp>
        <p:nvSpPr>
          <p:cNvPr id="92" name="CuadroTexto 91"/>
          <p:cNvSpPr txBox="1"/>
          <p:nvPr/>
        </p:nvSpPr>
        <p:spPr>
          <a:xfrm>
            <a:off x="8221340" y="3951843"/>
            <a:ext cx="77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301: ?</a:t>
            </a:r>
          </a:p>
        </p:txBody>
      </p:sp>
      <p:grpSp>
        <p:nvGrpSpPr>
          <p:cNvPr id="77" name="Grupo 76"/>
          <p:cNvGrpSpPr/>
          <p:nvPr/>
        </p:nvGrpSpPr>
        <p:grpSpPr>
          <a:xfrm>
            <a:off x="2777961" y="3876272"/>
            <a:ext cx="1687532" cy="621649"/>
            <a:chOff x="2777961" y="3876272"/>
            <a:chExt cx="1687532" cy="621649"/>
          </a:xfrm>
        </p:grpSpPr>
        <p:sp>
          <p:nvSpPr>
            <p:cNvPr id="75" name="Arco 74"/>
            <p:cNvSpPr/>
            <p:nvPr/>
          </p:nvSpPr>
          <p:spPr>
            <a:xfrm>
              <a:off x="3884647" y="3876272"/>
              <a:ext cx="580846" cy="528165"/>
            </a:xfrm>
            <a:prstGeom prst="arc">
              <a:avLst>
                <a:gd name="adj1" fmla="val 17774789"/>
                <a:gd name="adj2" fmla="val 16438884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2777961" y="3913146"/>
              <a:ext cx="12404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WAIT for </a:t>
              </a:r>
              <a:r>
                <a:rPr lang="en-US" sz="1600" b="1" dirty="0" smtClean="0"/>
                <a:t>f</a:t>
              </a:r>
              <a:r>
                <a:rPr lang="en-US" sz="1600" dirty="0" smtClean="0"/>
                <a:t> diff msgs</a:t>
              </a:r>
              <a:endParaRPr lang="en-US" sz="1600" dirty="0"/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4272734" y="4282066"/>
            <a:ext cx="863796" cy="967100"/>
            <a:chOff x="4272734" y="4282066"/>
            <a:chExt cx="863796" cy="967100"/>
          </a:xfrm>
        </p:grpSpPr>
        <p:cxnSp>
          <p:nvCxnSpPr>
            <p:cNvPr id="96" name="Conector recto de flecha 95"/>
            <p:cNvCxnSpPr/>
            <p:nvPr/>
          </p:nvCxnSpPr>
          <p:spPr>
            <a:xfrm flipH="1">
              <a:off x="4272734" y="4282066"/>
              <a:ext cx="772520" cy="281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/>
            <p:nvPr/>
          </p:nvCxnSpPr>
          <p:spPr>
            <a:xfrm flipH="1" flipV="1">
              <a:off x="4345077" y="4888173"/>
              <a:ext cx="791453" cy="360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CuadroTexto 94"/>
          <p:cNvSpPr txBox="1"/>
          <p:nvPr/>
        </p:nvSpPr>
        <p:spPr>
          <a:xfrm>
            <a:off x="3532173" y="5228904"/>
            <a:ext cx="130460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5490000" y="2754000"/>
            <a:ext cx="327060" cy="215444"/>
          </a:xfrm>
          <a:prstGeom prst="rect">
            <a:avLst/>
          </a:prstGeom>
          <a:solidFill>
            <a:srgbClr val="E4E2F8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434"/>
                </a:solidFill>
              </a:rPr>
              <a:t>301</a:t>
            </a:r>
            <a:endParaRPr lang="en-US" sz="1400" b="1" dirty="0">
              <a:solidFill>
                <a:srgbClr val="007434"/>
              </a:solidFill>
            </a:endParaRPr>
          </a:p>
        </p:txBody>
      </p:sp>
      <p:grpSp>
        <p:nvGrpSpPr>
          <p:cNvPr id="108" name="Grupo 107"/>
          <p:cNvGrpSpPr/>
          <p:nvPr/>
        </p:nvGrpSpPr>
        <p:grpSpPr>
          <a:xfrm>
            <a:off x="675142" y="5634000"/>
            <a:ext cx="3536858" cy="342288"/>
            <a:chOff x="698218" y="2325217"/>
            <a:chExt cx="3179970" cy="342288"/>
          </a:xfrm>
        </p:grpSpPr>
        <p:cxnSp>
          <p:nvCxnSpPr>
            <p:cNvPr id="109" name="Conector recto de flecha 108"/>
            <p:cNvCxnSpPr/>
            <p:nvPr/>
          </p:nvCxnSpPr>
          <p:spPr>
            <a:xfrm flipH="1" flipV="1">
              <a:off x="698218" y="2663771"/>
              <a:ext cx="3179970" cy="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ángulo 109"/>
            <p:cNvSpPr/>
            <p:nvPr/>
          </p:nvSpPr>
          <p:spPr>
            <a:xfrm>
              <a:off x="1488751" y="2325217"/>
              <a:ext cx="2003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7434"/>
                  </a:solidFill>
                </a:rPr>
                <a:t>(reply, 100,6,RESULT)</a:t>
              </a:r>
              <a:endParaRPr lang="en-US" sz="1600" dirty="0">
                <a:solidFill>
                  <a:srgbClr val="007434"/>
                </a:solidFill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4423693" y="5526345"/>
            <a:ext cx="3643403" cy="869083"/>
            <a:chOff x="4211608" y="2866119"/>
            <a:chExt cx="3643403" cy="869083"/>
          </a:xfrm>
        </p:grpSpPr>
        <p:sp>
          <p:nvSpPr>
            <p:cNvPr id="116" name="CuadroTexto 115"/>
            <p:cNvSpPr txBox="1"/>
            <p:nvPr/>
          </p:nvSpPr>
          <p:spPr>
            <a:xfrm>
              <a:off x="4853462" y="2866119"/>
              <a:ext cx="2424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if no freq client req</a:t>
              </a:r>
            </a:p>
            <a:p>
              <a:pPr algn="ctr"/>
              <a:r>
                <a:rPr lang="en-US" sz="1600" dirty="0"/>
                <a:t>(commit, 100, 301)</a:t>
              </a:r>
            </a:p>
            <a:p>
              <a:pPr algn="ctr"/>
              <a:endParaRPr lang="en-US" sz="1600" dirty="0"/>
            </a:p>
          </p:txBody>
        </p:sp>
        <p:cxnSp>
          <p:nvCxnSpPr>
            <p:cNvPr id="117" name="Conector recto de flecha 116"/>
            <p:cNvCxnSpPr/>
            <p:nvPr/>
          </p:nvCxnSpPr>
          <p:spPr>
            <a:xfrm>
              <a:off x="4211608" y="3438354"/>
              <a:ext cx="3623142" cy="37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>
            <a:xfrm>
              <a:off x="7137000" y="3365218"/>
              <a:ext cx="153782" cy="1537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Conector recto de flecha 118"/>
            <p:cNvCxnSpPr/>
            <p:nvPr/>
          </p:nvCxnSpPr>
          <p:spPr>
            <a:xfrm flipV="1">
              <a:off x="7264870" y="3037184"/>
              <a:ext cx="506167" cy="3630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>
              <a:off x="7213891" y="3464430"/>
              <a:ext cx="641120" cy="270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 descr="http://4vector.com/i/free-vector-papyrus-roll-clip-art_105777_Papyrus_Roll_clip_art_high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77" y="1109110"/>
            <a:ext cx="312629" cy="3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CuadroTexto 124"/>
          <p:cNvSpPr txBox="1"/>
          <p:nvPr/>
        </p:nvSpPr>
        <p:spPr>
          <a:xfrm>
            <a:off x="3330740" y="1114292"/>
            <a:ext cx="53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</a:t>
            </a:r>
            <a:endParaRPr lang="en-US" sz="1200" dirty="0"/>
          </a:p>
        </p:txBody>
      </p:sp>
      <p:sp>
        <p:nvSpPr>
          <p:cNvPr id="105" name="Rectángulo redondeado 104"/>
          <p:cNvSpPr/>
          <p:nvPr/>
        </p:nvSpPr>
        <p:spPr>
          <a:xfrm>
            <a:off x="8423060" y="6098580"/>
            <a:ext cx="686644" cy="29684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585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55" grpId="0" animBg="1"/>
      <p:bldP spid="92" grpId="0"/>
      <p:bldP spid="95" grpId="0" animBg="1"/>
      <p:bldP spid="104" grpId="0" animBg="1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View Changes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869143" y="1313745"/>
            <a:ext cx="918094" cy="1308254"/>
            <a:chOff x="1547664" y="830100"/>
            <a:chExt cx="1152127" cy="1482776"/>
          </a:xfrm>
        </p:grpSpPr>
        <p:pic>
          <p:nvPicPr>
            <p:cNvPr id="6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160749"/>
              <a:ext cx="1152127" cy="1152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previews.123rf.com/images/dazdraperma/dazdraperma1008/dazdraperma100800088/7684734-Beautiful-illustration-of-a-gold-kings-crown--Stock-Vector-crown-cartoon-princess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384" y="830100"/>
              <a:ext cx="752686" cy="445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https://www.iconexperience.com/_img/v_collection_png/512x512/shadow/serv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00" y="2063222"/>
            <a:ext cx="918094" cy="10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iconexperience.com/_img/v_collection_png/512x512/shadow/serv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0" y="2844000"/>
            <a:ext cx="918094" cy="10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657000" y="3912008"/>
            <a:ext cx="13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 100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98428" y="5544000"/>
            <a:ext cx="11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View:100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321879" y="3069000"/>
            <a:ext cx="11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View:100</a:t>
            </a:r>
            <a:endParaRPr lang="en-US" dirty="0"/>
          </a:p>
        </p:txBody>
      </p:sp>
      <p:pic>
        <p:nvPicPr>
          <p:cNvPr id="1026" name="Picture 2" descr="http://plainicon.com/dboard/userprod/2803_dd580/prod_thumb/plainicon.com-48831-256px-0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" y="1504217"/>
            <a:ext cx="836657" cy="8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98545" y="2185191"/>
            <a:ext cx="12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R3: normal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444973" y="3863119"/>
            <a:ext cx="12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R1: normal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21879" y="1390907"/>
            <a:ext cx="12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R4: normal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7652" y="2185191"/>
            <a:ext cx="150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R3: </a:t>
            </a:r>
          </a:p>
          <a:p>
            <a:pPr algn="ctr"/>
            <a:r>
              <a:rPr lang="en-US" dirty="0" smtClean="0"/>
              <a:t>view-change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377000" y="3963976"/>
            <a:ext cx="630000" cy="276999"/>
          </a:xfrm>
          <a:prstGeom prst="rect">
            <a:avLst/>
          </a:prstGeom>
          <a:solidFill>
            <a:srgbClr val="E4E2F8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7434"/>
                </a:solidFill>
              </a:rPr>
              <a:t>101</a:t>
            </a:r>
            <a:endParaRPr lang="en-US" b="1" dirty="0">
              <a:solidFill>
                <a:srgbClr val="007434"/>
              </a:solidFill>
            </a:endParaRPr>
          </a:p>
        </p:txBody>
      </p:sp>
      <p:pic>
        <p:nvPicPr>
          <p:cNvPr id="20" name="Picture 4" descr="https://www.iconexperience.com/_img/v_collection_png/512x512/shadow/serv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26" y="4569066"/>
            <a:ext cx="918094" cy="10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4720690" y="1079119"/>
            <a:ext cx="12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grpSp>
        <p:nvGrpSpPr>
          <p:cNvPr id="31" name="Grupo 30"/>
          <p:cNvGrpSpPr/>
          <p:nvPr/>
        </p:nvGrpSpPr>
        <p:grpSpPr>
          <a:xfrm>
            <a:off x="1891192" y="2725328"/>
            <a:ext cx="5245808" cy="2142721"/>
            <a:chOff x="1891192" y="2725328"/>
            <a:chExt cx="5245808" cy="2142721"/>
          </a:xfrm>
        </p:grpSpPr>
        <p:cxnSp>
          <p:nvCxnSpPr>
            <p:cNvPr id="22" name="Conector recto de flecha 21"/>
            <p:cNvCxnSpPr/>
            <p:nvPr/>
          </p:nvCxnSpPr>
          <p:spPr>
            <a:xfrm flipV="1">
              <a:off x="1891192" y="2883008"/>
              <a:ext cx="5245808" cy="462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2043592" y="3498182"/>
              <a:ext cx="4100328" cy="1138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1998592" y="3694631"/>
              <a:ext cx="1116008" cy="117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2460327" y="3590915"/>
              <a:ext cx="664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29" name="CuadroTexto 28"/>
            <p:cNvSpPr txBox="1"/>
            <p:nvPr/>
          </p:nvSpPr>
          <p:spPr>
            <a:xfrm rot="21339903">
              <a:off x="2916319" y="2725328"/>
              <a:ext cx="302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startViewChange</a:t>
              </a:r>
              <a:r>
                <a:rPr lang="en-US" dirty="0" smtClean="0"/>
                <a:t> 101,3)</a:t>
              </a:r>
              <a:endParaRPr lang="en-US" dirty="0"/>
            </a:p>
          </p:txBody>
        </p:sp>
        <p:sp>
          <p:nvSpPr>
            <p:cNvPr id="32" name="CuadroTexto 31"/>
            <p:cNvSpPr txBox="1"/>
            <p:nvPr/>
          </p:nvSpPr>
          <p:spPr>
            <a:xfrm rot="944550">
              <a:off x="3240301" y="3834837"/>
              <a:ext cx="300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startViewChange</a:t>
              </a:r>
              <a:r>
                <a:rPr lang="en-US" dirty="0" smtClean="0"/>
                <a:t> 101,3)</a:t>
              </a:r>
              <a:endParaRPr lang="en-US" dirty="0"/>
            </a:p>
          </p:txBody>
        </p:sp>
      </p:grpSp>
      <p:pic>
        <p:nvPicPr>
          <p:cNvPr id="35" name="Picture 2" descr="http://plainicon.com/dboard/userprod/2803_dd580/prod_thumb/plainicon.com-48831-256px-0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59" y="611794"/>
            <a:ext cx="836657" cy="8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upo 38"/>
          <p:cNvGrpSpPr/>
          <p:nvPr/>
        </p:nvGrpSpPr>
        <p:grpSpPr>
          <a:xfrm>
            <a:off x="1872000" y="2725327"/>
            <a:ext cx="5355000" cy="619095"/>
            <a:chOff x="1872000" y="2725327"/>
            <a:chExt cx="5355000" cy="619095"/>
          </a:xfrm>
        </p:grpSpPr>
        <p:cxnSp>
          <p:nvCxnSpPr>
            <p:cNvPr id="36" name="Conector recto de flecha 35"/>
            <p:cNvCxnSpPr/>
            <p:nvPr/>
          </p:nvCxnSpPr>
          <p:spPr>
            <a:xfrm flipH="1">
              <a:off x="1872000" y="2883008"/>
              <a:ext cx="5355000" cy="461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 rot="21339903">
              <a:off x="2920220" y="2725327"/>
              <a:ext cx="302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startViewChange</a:t>
              </a:r>
              <a:r>
                <a:rPr lang="en-US" dirty="0" smtClean="0"/>
                <a:t> 101,3)</a:t>
              </a:r>
              <a:endParaRPr lang="en-US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079398" y="3524860"/>
            <a:ext cx="5330250" cy="1474943"/>
            <a:chOff x="1872000" y="3344422"/>
            <a:chExt cx="5330250" cy="1474943"/>
          </a:xfrm>
        </p:grpSpPr>
        <p:cxnSp>
          <p:nvCxnSpPr>
            <p:cNvPr id="44" name="Conector recto de flecha 43"/>
            <p:cNvCxnSpPr/>
            <p:nvPr/>
          </p:nvCxnSpPr>
          <p:spPr>
            <a:xfrm flipH="1" flipV="1">
              <a:off x="1872000" y="3344422"/>
              <a:ext cx="5330250" cy="1474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 rot="922071">
              <a:off x="3081384" y="3695329"/>
              <a:ext cx="302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startViewChange</a:t>
              </a:r>
              <a:r>
                <a:rPr lang="en-US" dirty="0" smtClean="0"/>
                <a:t> 101,3)</a:t>
              </a:r>
              <a:endParaRPr lang="en-US" dirty="0"/>
            </a:p>
          </p:txBody>
        </p:sp>
      </p:grpSp>
      <p:pic>
        <p:nvPicPr>
          <p:cNvPr id="47" name="Picture 2" descr="http://plainicon.com/dboard/userprod/2803_dd580/prod_thumb/plainicon.com-48831-256px-0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67" y="4422626"/>
            <a:ext cx="836657" cy="8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upo 52"/>
          <p:cNvGrpSpPr/>
          <p:nvPr/>
        </p:nvGrpSpPr>
        <p:grpSpPr>
          <a:xfrm>
            <a:off x="1980499" y="3694631"/>
            <a:ext cx="1733990" cy="1263597"/>
            <a:chOff x="1975568" y="3708168"/>
            <a:chExt cx="1733990" cy="1263597"/>
          </a:xfrm>
        </p:grpSpPr>
        <p:cxnSp>
          <p:nvCxnSpPr>
            <p:cNvPr id="48" name="Conector recto de flecha 47"/>
            <p:cNvCxnSpPr/>
            <p:nvPr/>
          </p:nvCxnSpPr>
          <p:spPr>
            <a:xfrm flipH="1" flipV="1">
              <a:off x="1975568" y="3708168"/>
              <a:ext cx="1218201" cy="1263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3045535" y="4019503"/>
              <a:ext cx="664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56" name="CuadroTexto 55"/>
          <p:cNvSpPr txBox="1"/>
          <p:nvPr/>
        </p:nvSpPr>
        <p:spPr>
          <a:xfrm>
            <a:off x="1468157" y="4541530"/>
            <a:ext cx="16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messages</a:t>
            </a:r>
            <a:endParaRPr lang="en-US" dirty="0"/>
          </a:p>
        </p:txBody>
      </p:sp>
      <p:grpSp>
        <p:nvGrpSpPr>
          <p:cNvPr id="57" name="Grupo 56"/>
          <p:cNvGrpSpPr/>
          <p:nvPr/>
        </p:nvGrpSpPr>
        <p:grpSpPr>
          <a:xfrm>
            <a:off x="1928538" y="2767133"/>
            <a:ext cx="5245808" cy="2106652"/>
            <a:chOff x="1891192" y="2761397"/>
            <a:chExt cx="5245808" cy="2106652"/>
          </a:xfrm>
        </p:grpSpPr>
        <p:cxnSp>
          <p:nvCxnSpPr>
            <p:cNvPr id="58" name="Conector recto de flecha 57"/>
            <p:cNvCxnSpPr/>
            <p:nvPr/>
          </p:nvCxnSpPr>
          <p:spPr>
            <a:xfrm flipV="1">
              <a:off x="1891192" y="2883008"/>
              <a:ext cx="5245808" cy="462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>
              <a:off x="2043592" y="3498182"/>
              <a:ext cx="4100328" cy="1138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>
              <a:off x="1998592" y="3694631"/>
              <a:ext cx="1116008" cy="117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2460327" y="3590915"/>
              <a:ext cx="664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62" name="CuadroTexto 61"/>
            <p:cNvSpPr txBox="1"/>
            <p:nvPr/>
          </p:nvSpPr>
          <p:spPr>
            <a:xfrm rot="21339903">
              <a:off x="2139821" y="2761397"/>
              <a:ext cx="452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DoViewChange</a:t>
              </a:r>
              <a:r>
                <a:rPr lang="en-US" dirty="0" smtClean="0"/>
                <a:t> </a:t>
              </a:r>
              <a:r>
                <a:rPr lang="en-US" dirty="0" smtClean="0"/>
                <a:t>101,LOG,101,298,298,3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CuadroTexto 62"/>
            <p:cNvSpPr txBox="1"/>
            <p:nvPr/>
          </p:nvSpPr>
          <p:spPr>
            <a:xfrm rot="944550">
              <a:off x="3240301" y="3834837"/>
              <a:ext cx="300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DoViewChange</a:t>
              </a:r>
              <a:r>
                <a:rPr lang="en-US" dirty="0" smtClean="0"/>
                <a:t> …)</a:t>
              </a:r>
              <a:endParaRPr lang="en-US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950842" y="2741440"/>
            <a:ext cx="5712943" cy="2320431"/>
            <a:chOff x="-5035496" y="3753930"/>
            <a:chExt cx="5712943" cy="2320431"/>
          </a:xfrm>
        </p:grpSpPr>
        <p:grpSp>
          <p:nvGrpSpPr>
            <p:cNvPr id="12" name="Grupo 11"/>
            <p:cNvGrpSpPr/>
            <p:nvPr/>
          </p:nvGrpSpPr>
          <p:grpSpPr>
            <a:xfrm>
              <a:off x="-5035496" y="3753930"/>
              <a:ext cx="5712943" cy="2320431"/>
              <a:chOff x="407368" y="4002628"/>
              <a:chExt cx="5712943" cy="2320431"/>
            </a:xfrm>
          </p:grpSpPr>
          <p:cxnSp>
            <p:nvCxnSpPr>
              <p:cNvPr id="46" name="Conector recto de flecha 45"/>
              <p:cNvCxnSpPr/>
              <p:nvPr/>
            </p:nvCxnSpPr>
            <p:spPr>
              <a:xfrm flipH="1" flipV="1">
                <a:off x="407368" y="4848116"/>
                <a:ext cx="5330250" cy="14749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H="1">
                <a:off x="457200" y="4173891"/>
                <a:ext cx="5437212" cy="464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de flecha 50"/>
              <p:cNvCxnSpPr/>
              <p:nvPr/>
            </p:nvCxnSpPr>
            <p:spPr>
              <a:xfrm flipH="1" flipV="1">
                <a:off x="443381" y="5018758"/>
                <a:ext cx="908389" cy="12099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1007292" y="5179828"/>
                <a:ext cx="786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 smtClean="0"/>
                  <a:t>…</a:t>
                </a:r>
                <a:endParaRPr lang="es-MX" sz="2400" dirty="0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 rot="21339903">
                <a:off x="773721" y="4002628"/>
                <a:ext cx="534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DoViewChange</a:t>
                </a:r>
                <a:r>
                  <a:rPr lang="en-US" dirty="0" smtClean="0"/>
                  <a:t> </a:t>
                </a:r>
                <a:r>
                  <a:rPr lang="en-US" dirty="0" smtClean="0"/>
                  <a:t>101,LOG’’,100,301,299,4)</a:t>
                </a:r>
                <a:endParaRPr lang="en-US" dirty="0"/>
              </a:p>
            </p:txBody>
          </p:sp>
        </p:grpSp>
        <p:sp>
          <p:nvSpPr>
            <p:cNvPr id="54" name="CuadroTexto 53"/>
            <p:cNvSpPr txBox="1"/>
            <p:nvPr/>
          </p:nvSpPr>
          <p:spPr>
            <a:xfrm rot="885714">
              <a:off x="-4578186" y="4949547"/>
              <a:ext cx="452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DoViewChange</a:t>
              </a:r>
              <a:r>
                <a:rPr lang="en-US" dirty="0" smtClean="0"/>
                <a:t> </a:t>
              </a:r>
              <a:r>
                <a:rPr lang="en-US" dirty="0" smtClean="0"/>
                <a:t>101,LOG’,100,300,300,1)</a:t>
              </a:r>
              <a:endParaRPr lang="en-US" dirty="0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299205" y="3231389"/>
            <a:ext cx="633472" cy="317945"/>
            <a:chOff x="185979" y="3974096"/>
            <a:chExt cx="633472" cy="317945"/>
          </a:xfrm>
        </p:grpSpPr>
        <p:pic>
          <p:nvPicPr>
            <p:cNvPr id="65" name="Picture 14" descr="http://4vector.com/i/free-vector-papyrus-roll-clip-art_105777_Papyrus_Roll_clip_art_h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16" y="3974096"/>
              <a:ext cx="312629" cy="31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CuadroTexto 65"/>
            <p:cNvSpPr txBox="1"/>
            <p:nvPr/>
          </p:nvSpPr>
          <p:spPr>
            <a:xfrm>
              <a:off x="185979" y="3979278"/>
              <a:ext cx="633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LOG’’</a:t>
              </a:r>
              <a:endParaRPr lang="en-US" sz="1200" dirty="0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518401" y="4212152"/>
            <a:ext cx="153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num</a:t>
            </a:r>
            <a:r>
              <a:rPr lang="es-MX" dirty="0" smtClean="0"/>
              <a:t>: 301</a:t>
            </a:r>
          </a:p>
          <a:p>
            <a:r>
              <a:rPr lang="es-MX" dirty="0" err="1" smtClean="0"/>
              <a:t>commit</a:t>
            </a:r>
            <a:r>
              <a:rPr lang="es-MX" dirty="0" smtClean="0"/>
              <a:t>: 300</a:t>
            </a:r>
            <a:endParaRPr lang="es-MX" dirty="0"/>
          </a:p>
        </p:txBody>
      </p:sp>
      <p:grpSp>
        <p:nvGrpSpPr>
          <p:cNvPr id="38" name="Grupo 37"/>
          <p:cNvGrpSpPr/>
          <p:nvPr/>
        </p:nvGrpSpPr>
        <p:grpSpPr>
          <a:xfrm>
            <a:off x="2484140" y="2715519"/>
            <a:ext cx="4192738" cy="1661681"/>
            <a:chOff x="-2442943" y="5281578"/>
            <a:chExt cx="4192738" cy="1661681"/>
          </a:xfrm>
        </p:grpSpPr>
        <p:sp>
          <p:nvSpPr>
            <p:cNvPr id="34" name="Flecha derecha 33"/>
            <p:cNvSpPr/>
            <p:nvPr/>
          </p:nvSpPr>
          <p:spPr>
            <a:xfrm>
              <a:off x="-1998000" y="5281578"/>
              <a:ext cx="3466157" cy="166168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-2442943" y="5961323"/>
              <a:ext cx="41927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(</a:t>
              </a:r>
              <a:r>
                <a:rPr lang="es-MX" sz="1600" dirty="0" err="1"/>
                <a:t>startView</a:t>
              </a:r>
              <a:r>
                <a:rPr lang="es-MX" sz="1600" dirty="0"/>
                <a:t> 101</a:t>
              </a:r>
              <a:r>
                <a:rPr lang="es-MX" sz="1600" dirty="0" smtClean="0"/>
                <a:t>, LOG’’,301,300</a:t>
              </a:r>
              <a:r>
                <a:rPr lang="es-MX" sz="1600" dirty="0"/>
                <a:t>)</a:t>
              </a:r>
            </a:p>
            <a:p>
              <a:pPr algn="ctr"/>
              <a:endParaRPr lang="es-MX" sz="1600" dirty="0"/>
            </a:p>
          </p:txBody>
        </p:sp>
      </p:grpSp>
      <p:pic>
        <p:nvPicPr>
          <p:cNvPr id="69" name="Picture 6" descr="http://previews.123rf.com/images/dazdraperma/dazdraperma1008/dazdraperma100800088/7684734-Beautiful-illustration-of-a-gold-kings-crown--Stock-Vector-crown-cartoon-princes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" y="1695903"/>
            <a:ext cx="865158" cy="5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7111377" y="1405531"/>
            <a:ext cx="163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R4: </a:t>
            </a:r>
            <a:endParaRPr lang="en-US" dirty="0" smtClean="0"/>
          </a:p>
          <a:p>
            <a:pPr algn="ctr"/>
            <a:r>
              <a:rPr lang="en-US" dirty="0" smtClean="0"/>
              <a:t>view-change</a:t>
            </a:r>
            <a:endParaRPr lang="en-U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7155179" y="3861559"/>
            <a:ext cx="179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R1: </a:t>
            </a:r>
            <a:endParaRPr lang="en-US" dirty="0" smtClean="0"/>
          </a:p>
          <a:p>
            <a:pPr algn="ctr"/>
            <a:r>
              <a:rPr lang="en-US" dirty="0" smtClean="0"/>
              <a:t>view-change</a:t>
            </a:r>
            <a:endParaRPr lang="en-US" dirty="0"/>
          </a:p>
        </p:txBody>
      </p:sp>
      <p:grpSp>
        <p:nvGrpSpPr>
          <p:cNvPr id="72" name="Grupo 71"/>
          <p:cNvGrpSpPr/>
          <p:nvPr/>
        </p:nvGrpSpPr>
        <p:grpSpPr>
          <a:xfrm>
            <a:off x="8488893" y="5244169"/>
            <a:ext cx="633472" cy="317945"/>
            <a:chOff x="185979" y="3974096"/>
            <a:chExt cx="633472" cy="317945"/>
          </a:xfrm>
        </p:grpSpPr>
        <p:pic>
          <p:nvPicPr>
            <p:cNvPr id="73" name="Picture 14" descr="http://4vector.com/i/free-vector-papyrus-roll-clip-art_105777_Papyrus_Roll_clip_art_h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16" y="3974096"/>
              <a:ext cx="312629" cy="31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CuadroTexto 73"/>
            <p:cNvSpPr txBox="1"/>
            <p:nvPr/>
          </p:nvSpPr>
          <p:spPr>
            <a:xfrm>
              <a:off x="185979" y="3979278"/>
              <a:ext cx="633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LOG’’</a:t>
              </a:r>
              <a:endParaRPr lang="en-US" sz="1200" dirty="0"/>
            </a:p>
          </p:txBody>
        </p:sp>
      </p:grpSp>
      <p:sp>
        <p:nvSpPr>
          <p:cNvPr id="75" name="CuadroTexto 74"/>
          <p:cNvSpPr txBox="1"/>
          <p:nvPr/>
        </p:nvSpPr>
        <p:spPr>
          <a:xfrm>
            <a:off x="8007087" y="5829855"/>
            <a:ext cx="153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op</a:t>
            </a:r>
            <a:r>
              <a:rPr lang="es-MX" sz="1400" dirty="0" smtClean="0"/>
              <a:t> </a:t>
            </a:r>
            <a:r>
              <a:rPr lang="es-MX" sz="1400" dirty="0" err="1" smtClean="0"/>
              <a:t>num</a:t>
            </a:r>
            <a:r>
              <a:rPr lang="es-MX" sz="1400" dirty="0" smtClean="0"/>
              <a:t>: 301</a:t>
            </a:r>
          </a:p>
          <a:p>
            <a:r>
              <a:rPr lang="es-MX" sz="1400" dirty="0" err="1" smtClean="0"/>
              <a:t>commit</a:t>
            </a:r>
            <a:r>
              <a:rPr lang="es-MX" sz="1400" dirty="0" smtClean="0"/>
              <a:t>: 300</a:t>
            </a:r>
            <a:endParaRPr lang="es-MX" sz="1400" dirty="0"/>
          </a:p>
        </p:txBody>
      </p:sp>
      <p:grpSp>
        <p:nvGrpSpPr>
          <p:cNvPr id="76" name="Grupo 75"/>
          <p:cNvGrpSpPr/>
          <p:nvPr/>
        </p:nvGrpSpPr>
        <p:grpSpPr>
          <a:xfrm>
            <a:off x="8499434" y="2589492"/>
            <a:ext cx="633472" cy="317945"/>
            <a:chOff x="185979" y="3974096"/>
            <a:chExt cx="633472" cy="317945"/>
          </a:xfrm>
        </p:grpSpPr>
        <p:pic>
          <p:nvPicPr>
            <p:cNvPr id="77" name="Picture 14" descr="http://4vector.com/i/free-vector-papyrus-roll-clip-art_105777_Papyrus_Roll_clip_art_h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16" y="3974096"/>
              <a:ext cx="312629" cy="31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CuadroTexto 77"/>
            <p:cNvSpPr txBox="1"/>
            <p:nvPr/>
          </p:nvSpPr>
          <p:spPr>
            <a:xfrm>
              <a:off x="185979" y="3979278"/>
              <a:ext cx="633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LOG’’</a:t>
              </a:r>
              <a:endParaRPr lang="en-US" sz="1200" dirty="0"/>
            </a:p>
          </p:txBody>
        </p:sp>
      </p:grpSp>
      <p:sp>
        <p:nvSpPr>
          <p:cNvPr id="79" name="CuadroTexto 78"/>
          <p:cNvSpPr txBox="1"/>
          <p:nvPr/>
        </p:nvSpPr>
        <p:spPr>
          <a:xfrm>
            <a:off x="7943698" y="3344410"/>
            <a:ext cx="153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op</a:t>
            </a:r>
            <a:r>
              <a:rPr lang="es-MX" sz="1400" dirty="0" smtClean="0"/>
              <a:t> </a:t>
            </a:r>
            <a:r>
              <a:rPr lang="es-MX" sz="1400" dirty="0" err="1" smtClean="0"/>
              <a:t>num</a:t>
            </a:r>
            <a:r>
              <a:rPr lang="es-MX" sz="1400" dirty="0" smtClean="0"/>
              <a:t>: 301</a:t>
            </a:r>
          </a:p>
          <a:p>
            <a:r>
              <a:rPr lang="es-MX" sz="1400" dirty="0" err="1" smtClean="0"/>
              <a:t>commit</a:t>
            </a:r>
            <a:r>
              <a:rPr lang="es-MX" sz="1400" dirty="0" smtClean="0"/>
              <a:t>: 300</a:t>
            </a:r>
            <a:endParaRPr lang="es-MX" sz="1400" dirty="0"/>
          </a:p>
        </p:txBody>
      </p:sp>
      <p:sp>
        <p:nvSpPr>
          <p:cNvPr id="40" name="Rectángulo 39"/>
          <p:cNvSpPr/>
          <p:nvPr/>
        </p:nvSpPr>
        <p:spPr>
          <a:xfrm>
            <a:off x="7975566" y="3109054"/>
            <a:ext cx="384721" cy="276999"/>
          </a:xfrm>
          <a:prstGeom prst="rect">
            <a:avLst/>
          </a:prstGeom>
          <a:solidFill>
            <a:srgbClr val="E4E2F7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 smtClean="0">
                <a:solidFill>
                  <a:srgbClr val="007434"/>
                </a:solidFill>
              </a:rPr>
              <a:t>101</a:t>
            </a:r>
            <a:endParaRPr lang="en-US" b="1" dirty="0">
              <a:solidFill>
                <a:srgbClr val="007434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168479" y="5593306"/>
            <a:ext cx="384721" cy="276999"/>
          </a:xfrm>
          <a:prstGeom prst="rect">
            <a:avLst/>
          </a:prstGeom>
          <a:solidFill>
            <a:srgbClr val="E4E2F7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 smtClean="0">
                <a:solidFill>
                  <a:srgbClr val="007434"/>
                </a:solidFill>
              </a:rPr>
              <a:t>101</a:t>
            </a:r>
            <a:endParaRPr lang="en-US" b="1" dirty="0">
              <a:solidFill>
                <a:srgbClr val="007434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4535014" y="5854160"/>
            <a:ext cx="686644" cy="29684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END</a:t>
            </a:r>
            <a:endParaRPr lang="en-US" sz="1600" b="1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218692" y="4558823"/>
            <a:ext cx="165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/>
              <a:t>+1 </a:t>
            </a:r>
            <a:r>
              <a:rPr lang="en-US" dirty="0" err="1" smtClean="0"/>
              <a:t>msgs</a:t>
            </a:r>
            <a:r>
              <a:rPr lang="en-US" dirty="0" smtClean="0"/>
              <a:t> including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  <p:bldP spid="17" grpId="0"/>
      <p:bldP spid="17" grpId="1"/>
      <p:bldP spid="18" grpId="0"/>
      <p:bldP spid="18" grpId="1"/>
      <p:bldP spid="19" grpId="0" animBg="1"/>
      <p:bldP spid="56" grpId="0"/>
      <p:bldP spid="56" grpId="1"/>
      <p:bldP spid="28" grpId="0"/>
      <p:bldP spid="70" grpId="0"/>
      <p:bldP spid="70" grpId="1"/>
      <p:bldP spid="71" grpId="0"/>
      <p:bldP spid="71" grpId="1"/>
      <p:bldP spid="75" grpId="0"/>
      <p:bldP spid="79" grpId="0"/>
      <p:bldP spid="40" grpId="0" animBg="1"/>
      <p:bldP spid="80" grpId="0" animBg="1"/>
      <p:bldP spid="81" grpId="0" animBg="1"/>
      <p:bldP spid="82" grpId="0"/>
      <p:bldP spid="8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Explosión 2 2071"/>
          <p:cNvSpPr/>
          <p:nvPr/>
        </p:nvSpPr>
        <p:spPr>
          <a:xfrm rot="1682368">
            <a:off x="366199" y="2771014"/>
            <a:ext cx="1754074" cy="1498219"/>
          </a:xfrm>
          <a:prstGeom prst="irregularSeal2">
            <a:avLst/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 descr="https://www.iconexperience.com/_img/v_collection_png/512x512/shadow/serv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12" y="4493950"/>
            <a:ext cx="918094" cy="10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ñal de prohibido 29"/>
          <p:cNvSpPr/>
          <p:nvPr/>
        </p:nvSpPr>
        <p:spPr>
          <a:xfrm>
            <a:off x="7227713" y="4767555"/>
            <a:ext cx="495000" cy="49500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s-MX" dirty="0" smtClean="0">
                <a:solidFill>
                  <a:schemeClr val="tx1"/>
                </a:solidFill>
              </a:rPr>
              <a:t>Recovery</a:t>
            </a:r>
          </a:p>
        </p:txBody>
      </p:sp>
      <p:pic>
        <p:nvPicPr>
          <p:cNvPr id="4" name="Picture 4" descr="https://www.iconexperience.com/_img/v_collection_png/512x512/shadow/server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6" y="3044550"/>
            <a:ext cx="919800" cy="9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eteo.uni.edu.py/img/thermome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2915">
            <a:off x="207000" y="3009372"/>
            <a:ext cx="852311" cy="8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Z8rekVDLL._SX300_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439">
            <a:off x="1009842" y="2703271"/>
            <a:ext cx="744093" cy="55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82968" y="2162813"/>
            <a:ext cx="158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5: recovering</a:t>
            </a:r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5869999" y="845572"/>
            <a:ext cx="918094" cy="1308254"/>
            <a:chOff x="1547664" y="830100"/>
            <a:chExt cx="1152127" cy="1482776"/>
          </a:xfrm>
        </p:grpSpPr>
        <p:pic>
          <p:nvPicPr>
            <p:cNvPr id="10" name="Picture 4" descr="https://www.iconexperience.com/_img/v_collection_png/512x512/shadow/server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160749"/>
              <a:ext cx="1152127" cy="1152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://previews.123rf.com/images/dazdraperma/dazdraperma1008/dazdraperma100800088/7684734-Beautiful-illustration-of-a-gold-kings-crown--Stock-Vector-crown-cartoon-princess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384" y="830100"/>
              <a:ext cx="752686" cy="445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7" name="Grupo 2056"/>
          <p:cNvGrpSpPr/>
          <p:nvPr/>
        </p:nvGrpSpPr>
        <p:grpSpPr>
          <a:xfrm>
            <a:off x="1855583" y="3025918"/>
            <a:ext cx="5236417" cy="653478"/>
            <a:chOff x="1855583" y="3025918"/>
            <a:chExt cx="5236417" cy="653478"/>
          </a:xfrm>
        </p:grpSpPr>
        <p:cxnSp>
          <p:nvCxnSpPr>
            <p:cNvPr id="22" name="Conector recto de flecha 21"/>
            <p:cNvCxnSpPr/>
            <p:nvPr/>
          </p:nvCxnSpPr>
          <p:spPr>
            <a:xfrm flipV="1">
              <a:off x="1855583" y="3219497"/>
              <a:ext cx="5236417" cy="4598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 rot="21355023">
              <a:off x="3552555" y="3025918"/>
              <a:ext cx="205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(recovery 5,x)</a:t>
              </a:r>
              <a:endParaRPr lang="en-US" dirty="0"/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5844460" y="583523"/>
            <a:ext cx="16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 2: normal</a:t>
            </a:r>
            <a:endParaRPr lang="en-US" dirty="0"/>
          </a:p>
        </p:txBody>
      </p:sp>
      <p:pic>
        <p:nvPicPr>
          <p:cNvPr id="33" name="Picture 4" descr="https://www.iconexperience.com/_img/v_collection_png/512x512/shadow/serv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63" y="2603746"/>
            <a:ext cx="918094" cy="10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6975255" y="1952741"/>
            <a:ext cx="12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1: normal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975255" y="3838994"/>
            <a:ext cx="152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3 : </a:t>
            </a:r>
          </a:p>
          <a:p>
            <a:pPr algn="ctr"/>
            <a:r>
              <a:rPr lang="en-US" dirty="0" smtClean="0"/>
              <a:t>view-change</a:t>
            </a:r>
            <a:endParaRPr lang="en-US" dirty="0"/>
          </a:p>
        </p:txBody>
      </p:sp>
      <p:grpSp>
        <p:nvGrpSpPr>
          <p:cNvPr id="2056" name="Grupo 2055"/>
          <p:cNvGrpSpPr/>
          <p:nvPr/>
        </p:nvGrpSpPr>
        <p:grpSpPr>
          <a:xfrm>
            <a:off x="1613484" y="3756327"/>
            <a:ext cx="5619630" cy="1140337"/>
            <a:chOff x="1613484" y="3756327"/>
            <a:chExt cx="5619630" cy="1140337"/>
          </a:xfrm>
        </p:grpSpPr>
        <p:grpSp>
          <p:nvGrpSpPr>
            <p:cNvPr id="2055" name="Grupo 2054"/>
            <p:cNvGrpSpPr/>
            <p:nvPr/>
          </p:nvGrpSpPr>
          <p:grpSpPr>
            <a:xfrm>
              <a:off x="1613484" y="3756327"/>
              <a:ext cx="5619630" cy="1140337"/>
              <a:chOff x="1613484" y="3756327"/>
              <a:chExt cx="5619630" cy="1140337"/>
            </a:xfrm>
          </p:grpSpPr>
          <p:cxnSp>
            <p:nvCxnSpPr>
              <p:cNvPr id="18" name="Conector recto de flecha 17"/>
              <p:cNvCxnSpPr/>
              <p:nvPr/>
            </p:nvCxnSpPr>
            <p:spPr>
              <a:xfrm>
                <a:off x="1613484" y="3861664"/>
                <a:ext cx="1251417" cy="1035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>
                <a:off x="1855583" y="3756327"/>
                <a:ext cx="5377531" cy="11226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2194426" y="3979283"/>
                <a:ext cx="9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rot="709337">
              <a:off x="3894479" y="4003965"/>
              <a:ext cx="205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(recovery 5,x)</a:t>
              </a:r>
              <a:endParaRPr lang="en-US" dirty="0"/>
            </a:p>
          </p:txBody>
        </p:sp>
      </p:grpSp>
      <p:grpSp>
        <p:nvGrpSpPr>
          <p:cNvPr id="2058" name="Grupo 2057"/>
          <p:cNvGrpSpPr/>
          <p:nvPr/>
        </p:nvGrpSpPr>
        <p:grpSpPr>
          <a:xfrm>
            <a:off x="1855583" y="1645565"/>
            <a:ext cx="4014416" cy="1809906"/>
            <a:chOff x="1842402" y="1605542"/>
            <a:chExt cx="4014416" cy="1809906"/>
          </a:xfrm>
        </p:grpSpPr>
        <p:cxnSp>
          <p:nvCxnSpPr>
            <p:cNvPr id="15" name="Conector recto de flecha 14"/>
            <p:cNvCxnSpPr>
              <a:endCxn id="10" idx="1"/>
            </p:cNvCxnSpPr>
            <p:nvPr/>
          </p:nvCxnSpPr>
          <p:spPr>
            <a:xfrm flipV="1">
              <a:off x="1842402" y="1605542"/>
              <a:ext cx="4014416" cy="18099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 rot="20170236">
              <a:off x="3015011" y="2035279"/>
              <a:ext cx="205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(recovery 5,x)</a:t>
              </a:r>
              <a:endParaRPr lang="en-US" dirty="0"/>
            </a:p>
          </p:txBody>
        </p:sp>
      </p:grpSp>
      <p:grpSp>
        <p:nvGrpSpPr>
          <p:cNvPr id="2060" name="Grupo 2059"/>
          <p:cNvGrpSpPr/>
          <p:nvPr/>
        </p:nvGrpSpPr>
        <p:grpSpPr>
          <a:xfrm>
            <a:off x="2058461" y="2988699"/>
            <a:ext cx="4971774" cy="563794"/>
            <a:chOff x="2058461" y="2988699"/>
            <a:chExt cx="4971774" cy="563794"/>
          </a:xfrm>
        </p:grpSpPr>
        <p:cxnSp>
          <p:nvCxnSpPr>
            <p:cNvPr id="41" name="Conector recto de flecha 40"/>
            <p:cNvCxnSpPr/>
            <p:nvPr/>
          </p:nvCxnSpPr>
          <p:spPr>
            <a:xfrm flipH="1">
              <a:off x="2058461" y="3094899"/>
              <a:ext cx="4971774" cy="457594"/>
            </a:xfrm>
            <a:prstGeom prst="straightConnector1">
              <a:avLst/>
            </a:prstGeom>
            <a:ln w="19050">
              <a:solidFill>
                <a:srgbClr val="00743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 rot="21255934">
              <a:off x="2400864" y="2988699"/>
              <a:ext cx="4475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434"/>
                  </a:solidFill>
                </a:rPr>
                <a:t>(</a:t>
              </a:r>
              <a:r>
                <a:rPr lang="en-US" dirty="0" err="1" smtClean="0">
                  <a:solidFill>
                    <a:srgbClr val="007434"/>
                  </a:solidFill>
                </a:rPr>
                <a:t>recoveryResponse</a:t>
              </a:r>
              <a:r>
                <a:rPr lang="en-US" dirty="0" smtClean="0">
                  <a:solidFill>
                    <a:srgbClr val="007434"/>
                  </a:solidFill>
                </a:rPr>
                <a:t> 100,x,nil,nil,nil,nil)</a:t>
              </a:r>
              <a:endParaRPr lang="en-US" dirty="0">
                <a:solidFill>
                  <a:srgbClr val="007434"/>
                </a:solidFill>
              </a:endParaRPr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6673231" y="1154008"/>
            <a:ext cx="11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View:100</a:t>
            </a:r>
            <a:endParaRPr lang="en-U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8031697" y="2633132"/>
            <a:ext cx="11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View:100</a:t>
            </a:r>
            <a:endParaRPr lang="en-U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053857" y="4694330"/>
            <a:ext cx="11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View:101</a:t>
            </a:r>
            <a:endParaRPr lang="en-US" dirty="0"/>
          </a:p>
        </p:txBody>
      </p:sp>
      <p:grpSp>
        <p:nvGrpSpPr>
          <p:cNvPr id="61" name="Grupo 60"/>
          <p:cNvGrpSpPr/>
          <p:nvPr/>
        </p:nvGrpSpPr>
        <p:grpSpPr>
          <a:xfrm>
            <a:off x="1512000" y="1674000"/>
            <a:ext cx="4960578" cy="1745176"/>
            <a:chOff x="1874585" y="3038174"/>
            <a:chExt cx="4960578" cy="1745176"/>
          </a:xfrm>
        </p:grpSpPr>
        <p:cxnSp>
          <p:nvCxnSpPr>
            <p:cNvPr id="62" name="Conector recto de flecha 61"/>
            <p:cNvCxnSpPr/>
            <p:nvPr/>
          </p:nvCxnSpPr>
          <p:spPr>
            <a:xfrm flipH="1">
              <a:off x="2245857" y="3038174"/>
              <a:ext cx="3863861" cy="1745176"/>
            </a:xfrm>
            <a:prstGeom prst="straightConnector1">
              <a:avLst/>
            </a:prstGeom>
            <a:ln w="19050">
              <a:solidFill>
                <a:srgbClr val="00743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 rot="20141273">
              <a:off x="1874585" y="3388899"/>
              <a:ext cx="4960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434"/>
                  </a:solidFill>
                </a:rPr>
                <a:t>(</a:t>
              </a:r>
              <a:r>
                <a:rPr lang="en-US" dirty="0" err="1" smtClean="0">
                  <a:solidFill>
                    <a:srgbClr val="007434"/>
                  </a:solidFill>
                </a:rPr>
                <a:t>recoveryResponse</a:t>
              </a:r>
              <a:r>
                <a:rPr lang="en-US" dirty="0" smtClean="0">
                  <a:solidFill>
                    <a:srgbClr val="007434"/>
                  </a:solidFill>
                </a:rPr>
                <a:t> 100,x,LOG,301,301,2)</a:t>
              </a:r>
              <a:endParaRPr lang="en-US" dirty="0">
                <a:solidFill>
                  <a:srgbClr val="007434"/>
                </a:solidFill>
              </a:endParaRPr>
            </a:p>
          </p:txBody>
        </p:sp>
      </p:grpSp>
      <p:grpSp>
        <p:nvGrpSpPr>
          <p:cNvPr id="2071" name="Grupo 2070"/>
          <p:cNvGrpSpPr/>
          <p:nvPr/>
        </p:nvGrpSpPr>
        <p:grpSpPr>
          <a:xfrm>
            <a:off x="699034" y="3986875"/>
            <a:ext cx="2207019" cy="1448843"/>
            <a:chOff x="699034" y="3986875"/>
            <a:chExt cx="2207019" cy="1448843"/>
          </a:xfrm>
        </p:grpSpPr>
        <p:grpSp>
          <p:nvGrpSpPr>
            <p:cNvPr id="2068" name="Grupo 2067"/>
            <p:cNvGrpSpPr/>
            <p:nvPr/>
          </p:nvGrpSpPr>
          <p:grpSpPr>
            <a:xfrm>
              <a:off x="1572330" y="3986875"/>
              <a:ext cx="1333723" cy="914672"/>
              <a:chOff x="2106479" y="4317661"/>
              <a:chExt cx="1333723" cy="914672"/>
            </a:xfrm>
          </p:grpSpPr>
          <p:cxnSp>
            <p:nvCxnSpPr>
              <p:cNvPr id="69" name="Conector recto de flecha 68"/>
              <p:cNvCxnSpPr/>
              <p:nvPr/>
            </p:nvCxnSpPr>
            <p:spPr>
              <a:xfrm flipH="1" flipV="1">
                <a:off x="2106479" y="4466234"/>
                <a:ext cx="673906" cy="766099"/>
              </a:xfrm>
              <a:prstGeom prst="straightConnector1">
                <a:avLst/>
              </a:prstGeom>
              <a:ln w="19050">
                <a:solidFill>
                  <a:srgbClr val="007434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/>
              <p:nvPr/>
            </p:nvCxnSpPr>
            <p:spPr>
              <a:xfrm flipH="1" flipV="1">
                <a:off x="2429706" y="4317661"/>
                <a:ext cx="1010496" cy="732406"/>
              </a:xfrm>
              <a:prstGeom prst="straightConnector1">
                <a:avLst/>
              </a:prstGeom>
              <a:ln w="19050">
                <a:solidFill>
                  <a:srgbClr val="007434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uadroTexto 72"/>
              <p:cNvSpPr txBox="1"/>
              <p:nvPr/>
            </p:nvSpPr>
            <p:spPr>
              <a:xfrm>
                <a:off x="2496263" y="4450400"/>
                <a:ext cx="9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434"/>
                    </a:solidFill>
                  </a:rPr>
                  <a:t>…</a:t>
                </a:r>
                <a:endParaRPr lang="en-US" dirty="0">
                  <a:solidFill>
                    <a:srgbClr val="007434"/>
                  </a:solidFill>
                </a:endParaRPr>
              </a:p>
            </p:txBody>
          </p:sp>
        </p:grpSp>
        <p:sp>
          <p:nvSpPr>
            <p:cNvPr id="2070" name="CuadroTexto 2069"/>
            <p:cNvSpPr txBox="1"/>
            <p:nvPr/>
          </p:nvSpPr>
          <p:spPr>
            <a:xfrm>
              <a:off x="699034" y="4912498"/>
              <a:ext cx="2070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f+1 </a:t>
              </a:r>
              <a:r>
                <a:rPr lang="en-US" sz="1400" dirty="0" err="1" smtClean="0"/>
                <a:t>recoveryResponse</a:t>
              </a:r>
              <a:r>
                <a:rPr lang="en-US" sz="1400" dirty="0" smtClean="0"/>
                <a:t> msgs</a:t>
              </a:r>
              <a:endParaRPr lang="en-US" sz="1400" dirty="0"/>
            </a:p>
          </p:txBody>
        </p:sp>
      </p:grpSp>
      <p:sp>
        <p:nvSpPr>
          <p:cNvPr id="79" name="CuadroTexto 78"/>
          <p:cNvSpPr txBox="1"/>
          <p:nvPr/>
        </p:nvSpPr>
        <p:spPr>
          <a:xfrm>
            <a:off x="477000" y="2169000"/>
            <a:ext cx="158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5: normal</a:t>
            </a:r>
            <a:endParaRPr lang="en-U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99796" y="4304280"/>
            <a:ext cx="118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View:100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073" name="Grupo 2072"/>
          <p:cNvGrpSpPr/>
          <p:nvPr/>
        </p:nvGrpSpPr>
        <p:grpSpPr>
          <a:xfrm>
            <a:off x="185979" y="3974096"/>
            <a:ext cx="532329" cy="317945"/>
            <a:chOff x="185979" y="3974096"/>
            <a:chExt cx="532329" cy="317945"/>
          </a:xfrm>
        </p:grpSpPr>
        <p:pic>
          <p:nvPicPr>
            <p:cNvPr id="81" name="Picture 14" descr="http://4vector.com/i/free-vector-papyrus-roll-clip-art_105777_Papyrus_Roll_clip_art_h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16" y="3974096"/>
              <a:ext cx="312629" cy="31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uadroTexto 81"/>
            <p:cNvSpPr txBox="1"/>
            <p:nvPr/>
          </p:nvSpPr>
          <p:spPr>
            <a:xfrm>
              <a:off x="185979" y="3979278"/>
              <a:ext cx="532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LOG</a:t>
              </a:r>
              <a:endParaRPr lang="en-US" sz="1200" dirty="0"/>
            </a:p>
          </p:txBody>
        </p:sp>
      </p:grpSp>
      <p:sp>
        <p:nvSpPr>
          <p:cNvPr id="84" name="Rectángulo redondeado 83"/>
          <p:cNvSpPr/>
          <p:nvPr/>
        </p:nvSpPr>
        <p:spPr>
          <a:xfrm>
            <a:off x="4255205" y="5634000"/>
            <a:ext cx="686644" cy="29684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61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" grpId="0" animBg="1"/>
      <p:bldP spid="30" grpId="0" animBg="1"/>
      <p:bldP spid="3" grpId="0"/>
      <p:bldP spid="79" grpId="0"/>
      <p:bldP spid="80" grpId="0"/>
      <p:bldP spid="84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466</Words>
  <Application>Microsoft Office PowerPoint</Application>
  <PresentationFormat>Presentación en pantalla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Arial</vt:lpstr>
      <vt:lpstr>Diseño predeterminado</vt:lpstr>
      <vt:lpstr>Viewstamped Replication Revisited</vt:lpstr>
      <vt:lpstr>In a few words…</vt:lpstr>
      <vt:lpstr>Architecture &amp; Properties</vt:lpstr>
      <vt:lpstr>Views</vt:lpstr>
      <vt:lpstr>3 main protocols</vt:lpstr>
      <vt:lpstr>States anatomy</vt:lpstr>
      <vt:lpstr>Normal Operation</vt:lpstr>
      <vt:lpstr>View Changes</vt:lpstr>
      <vt:lpstr>Recovery</vt:lpstr>
      <vt:lpstr>Thanks!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sdist</cp:lastModifiedBy>
  <cp:revision>748</cp:revision>
  <dcterms:created xsi:type="dcterms:W3CDTF">2010-05-23T14:28:12Z</dcterms:created>
  <dcterms:modified xsi:type="dcterms:W3CDTF">2016-04-22T14:17:16Z</dcterms:modified>
</cp:coreProperties>
</file>