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75" r:id="rId12"/>
    <p:sldId id="266" r:id="rId13"/>
    <p:sldId id="273" r:id="rId14"/>
    <p:sldId id="267" r:id="rId15"/>
    <p:sldId id="268" r:id="rId16"/>
    <p:sldId id="272" r:id="rId17"/>
    <p:sldId id="276" r:id="rId18"/>
    <p:sldId id="277" r:id="rId19"/>
    <p:sldId id="271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FF"/>
    <a:srgbClr val="FF6600"/>
    <a:srgbClr val="422C16"/>
    <a:srgbClr val="0C788E"/>
    <a:srgbClr val="025198"/>
    <a:srgbClr val="1C1C1C"/>
    <a:srgbClr val="99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653" autoAdjust="0"/>
  </p:normalViewPr>
  <p:slideViewPr>
    <p:cSldViewPr>
      <p:cViewPr varScale="1">
        <p:scale>
          <a:sx n="108" d="100"/>
          <a:sy n="108" d="100"/>
        </p:scale>
        <p:origin x="9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A2196-6CE9-423E-86FE-19D2E1EE52C2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7661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F9BC3-B77A-4283-912C-2D247C0640C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8640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09145-2B87-46DF-8205-3857713F8C62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430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28C7-3D66-4247-8FA5-F30BC4498014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3930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0D777-5EEF-4AE2-AB7B-ECAFFE6855E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4091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9BC44-8A98-4C3A-AFEA-E229CEFB787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5462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276CC-F760-42E4-BDBB-85B82504D56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8173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1E4B8-4179-475C-AA28-5B976230562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7729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937F1-5C13-4FDF-8855-AABA3CC887F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2793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F4B65-FFB8-4F62-9848-3715907AE19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6983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55BE3-E2FF-4E25-90BE-7250E76AEA3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3354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DA00E3-5A9C-4A68-87E1-2568F1D175E9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06363" y="2276872"/>
            <a:ext cx="4537075" cy="2560241"/>
          </a:xfrm>
          <a:noFill/>
          <a:ln/>
        </p:spPr>
        <p:txBody>
          <a:bodyPr anchor="ctr"/>
          <a:lstStyle/>
          <a:p>
            <a:pPr algn="l"/>
            <a:r>
              <a:rPr lang="en-US" altLang="es-MX" sz="3600" b="1" noProof="0" dirty="0" smtClean="0">
                <a:solidFill>
                  <a:schemeClr val="bg1"/>
                </a:solidFill>
              </a:rPr>
              <a:t>Virtual Time and Global States of Distributed Systems</a:t>
            </a:r>
            <a:endParaRPr lang="en-US" altLang="es-MX" sz="3600" b="1" noProof="0" dirty="0">
              <a:solidFill>
                <a:schemeClr val="bg1"/>
              </a:solidFill>
            </a:endParaRPr>
          </a:p>
        </p:txBody>
      </p:sp>
      <p:sp>
        <p:nvSpPr>
          <p:cNvPr id="2163" name="Rectangle 115"/>
          <p:cNvSpPr>
            <a:spLocks noGrp="1" noChangeArrowheads="1"/>
          </p:cNvSpPr>
          <p:nvPr>
            <p:ph type="subTitle" idx="1"/>
          </p:nvPr>
        </p:nvSpPr>
        <p:spPr>
          <a:xfrm>
            <a:off x="106363" y="5589240"/>
            <a:ext cx="3992562" cy="479425"/>
          </a:xfrm>
        </p:spPr>
        <p:txBody>
          <a:bodyPr/>
          <a:lstStyle/>
          <a:p>
            <a:pPr algn="l"/>
            <a:r>
              <a:rPr lang="en-US" altLang="es-MX" sz="1800" noProof="0" dirty="0" smtClean="0">
                <a:solidFill>
                  <a:schemeClr val="bg1"/>
                </a:solidFill>
              </a:rPr>
              <a:t>By </a:t>
            </a:r>
            <a:r>
              <a:rPr lang="en-US" altLang="es-MX" sz="1800" noProof="0" dirty="0" err="1" smtClean="0">
                <a:solidFill>
                  <a:schemeClr val="bg1"/>
                </a:solidFill>
              </a:rPr>
              <a:t>Héctor</a:t>
            </a:r>
            <a:r>
              <a:rPr lang="en-US" altLang="es-MX" sz="1800" noProof="0" dirty="0" smtClean="0">
                <a:solidFill>
                  <a:schemeClr val="bg1"/>
                </a:solidFill>
              </a:rPr>
              <a:t> Hugo Huipet Hernández</a:t>
            </a:r>
            <a:endParaRPr lang="en-US" altLang="es-MX" sz="1800" noProof="0" dirty="0">
              <a:solidFill>
                <a:schemeClr val="bg1"/>
              </a:solidFill>
            </a:endParaRPr>
          </a:p>
        </p:txBody>
      </p:sp>
      <p:sp>
        <p:nvSpPr>
          <p:cNvPr id="6" name="Rectangle 115"/>
          <p:cNvSpPr txBox="1">
            <a:spLocks noChangeArrowheads="1"/>
          </p:cNvSpPr>
          <p:nvPr/>
        </p:nvSpPr>
        <p:spPr bwMode="auto">
          <a:xfrm>
            <a:off x="106363" y="4907208"/>
            <a:ext cx="840646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s-MX" sz="1800" b="1" dirty="0" err="1" smtClean="0">
                <a:solidFill>
                  <a:schemeClr val="bg1"/>
                </a:solidFill>
              </a:rPr>
              <a:t>Mattern</a:t>
            </a:r>
            <a:r>
              <a:rPr lang="en-US" altLang="es-MX" sz="1800" b="1" dirty="0" smtClean="0">
                <a:solidFill>
                  <a:schemeClr val="bg1"/>
                </a:solidFill>
              </a:rPr>
              <a:t>, F. (1989). Virtual time and global states of distributed systems. Parallel and Distributed Algorithms, 1(23), 215-226.</a:t>
            </a:r>
            <a:endParaRPr lang="es-ES" altLang="es-MX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/>
          <p:cNvSpPr/>
          <p:nvPr/>
        </p:nvSpPr>
        <p:spPr>
          <a:xfrm>
            <a:off x="3446688" y="2817716"/>
            <a:ext cx="2618913" cy="2006353"/>
          </a:xfrm>
          <a:custGeom>
            <a:avLst/>
            <a:gdLst>
              <a:gd name="connsiteX0" fmla="*/ 230820 w 2618913"/>
              <a:gd name="connsiteY0" fmla="*/ 0 h 2006353"/>
              <a:gd name="connsiteX1" fmla="*/ 292963 w 2618913"/>
              <a:gd name="connsiteY1" fmla="*/ 204186 h 2006353"/>
              <a:gd name="connsiteX2" fmla="*/ 559294 w 2618913"/>
              <a:gd name="connsiteY2" fmla="*/ 390617 h 2006353"/>
              <a:gd name="connsiteX3" fmla="*/ 807868 w 2618913"/>
              <a:gd name="connsiteY3" fmla="*/ 559293 h 2006353"/>
              <a:gd name="connsiteX4" fmla="*/ 843379 w 2618913"/>
              <a:gd name="connsiteY4" fmla="*/ 665825 h 2006353"/>
              <a:gd name="connsiteX5" fmla="*/ 807868 w 2618913"/>
              <a:gd name="connsiteY5" fmla="*/ 772357 h 2006353"/>
              <a:gd name="connsiteX6" fmla="*/ 648070 w 2618913"/>
              <a:gd name="connsiteY6" fmla="*/ 905522 h 2006353"/>
              <a:gd name="connsiteX7" fmla="*/ 523783 w 2618913"/>
              <a:gd name="connsiteY7" fmla="*/ 932155 h 2006353"/>
              <a:gd name="connsiteX8" fmla="*/ 390618 w 2618913"/>
              <a:gd name="connsiteY8" fmla="*/ 958788 h 2006353"/>
              <a:gd name="connsiteX9" fmla="*/ 221942 w 2618913"/>
              <a:gd name="connsiteY9" fmla="*/ 985421 h 2006353"/>
              <a:gd name="connsiteX10" fmla="*/ 35511 w 2618913"/>
              <a:gd name="connsiteY10" fmla="*/ 1038687 h 2006353"/>
              <a:gd name="connsiteX11" fmla="*/ 0 w 2618913"/>
              <a:gd name="connsiteY11" fmla="*/ 1100831 h 2006353"/>
              <a:gd name="connsiteX12" fmla="*/ 8878 w 2618913"/>
              <a:gd name="connsiteY12" fmla="*/ 1198485 h 2006353"/>
              <a:gd name="connsiteX13" fmla="*/ 115410 w 2618913"/>
              <a:gd name="connsiteY13" fmla="*/ 1296140 h 2006353"/>
              <a:gd name="connsiteX14" fmla="*/ 337352 w 2618913"/>
              <a:gd name="connsiteY14" fmla="*/ 1384916 h 2006353"/>
              <a:gd name="connsiteX15" fmla="*/ 648070 w 2618913"/>
              <a:gd name="connsiteY15" fmla="*/ 1429305 h 2006353"/>
              <a:gd name="connsiteX16" fmla="*/ 1162975 w 2618913"/>
              <a:gd name="connsiteY16" fmla="*/ 1438182 h 2006353"/>
              <a:gd name="connsiteX17" fmla="*/ 1695635 w 2618913"/>
              <a:gd name="connsiteY17" fmla="*/ 1447060 h 2006353"/>
              <a:gd name="connsiteX18" fmla="*/ 2006354 w 2618913"/>
              <a:gd name="connsiteY18" fmla="*/ 1464815 h 2006353"/>
              <a:gd name="connsiteX19" fmla="*/ 2281561 w 2618913"/>
              <a:gd name="connsiteY19" fmla="*/ 1518081 h 2006353"/>
              <a:gd name="connsiteX20" fmla="*/ 2494626 w 2618913"/>
              <a:gd name="connsiteY20" fmla="*/ 1606858 h 2006353"/>
              <a:gd name="connsiteX21" fmla="*/ 2610035 w 2618913"/>
              <a:gd name="connsiteY21" fmla="*/ 1722268 h 2006353"/>
              <a:gd name="connsiteX22" fmla="*/ 2618913 w 2618913"/>
              <a:gd name="connsiteY22" fmla="*/ 1837677 h 2006353"/>
              <a:gd name="connsiteX23" fmla="*/ 2530136 w 2618913"/>
              <a:gd name="connsiteY23" fmla="*/ 2006353 h 200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18913" h="2006353">
                <a:moveTo>
                  <a:pt x="230820" y="0"/>
                </a:moveTo>
                <a:lnTo>
                  <a:pt x="292963" y="204186"/>
                </a:lnTo>
                <a:lnTo>
                  <a:pt x="559294" y="390617"/>
                </a:lnTo>
                <a:lnTo>
                  <a:pt x="807868" y="559293"/>
                </a:lnTo>
                <a:lnTo>
                  <a:pt x="843379" y="665825"/>
                </a:lnTo>
                <a:lnTo>
                  <a:pt x="807868" y="772357"/>
                </a:lnTo>
                <a:lnTo>
                  <a:pt x="648070" y="905522"/>
                </a:lnTo>
                <a:lnTo>
                  <a:pt x="523783" y="932155"/>
                </a:lnTo>
                <a:lnTo>
                  <a:pt x="390618" y="958788"/>
                </a:lnTo>
                <a:lnTo>
                  <a:pt x="221942" y="985421"/>
                </a:lnTo>
                <a:lnTo>
                  <a:pt x="35511" y="1038687"/>
                </a:lnTo>
                <a:lnTo>
                  <a:pt x="0" y="1100831"/>
                </a:lnTo>
                <a:lnTo>
                  <a:pt x="8878" y="1198485"/>
                </a:lnTo>
                <a:lnTo>
                  <a:pt x="115410" y="1296140"/>
                </a:lnTo>
                <a:lnTo>
                  <a:pt x="337352" y="1384916"/>
                </a:lnTo>
                <a:lnTo>
                  <a:pt x="648070" y="1429305"/>
                </a:lnTo>
                <a:lnTo>
                  <a:pt x="1162975" y="1438182"/>
                </a:lnTo>
                <a:lnTo>
                  <a:pt x="1695635" y="1447060"/>
                </a:lnTo>
                <a:lnTo>
                  <a:pt x="2006354" y="1464815"/>
                </a:lnTo>
                <a:lnTo>
                  <a:pt x="2281561" y="1518081"/>
                </a:lnTo>
                <a:lnTo>
                  <a:pt x="2494626" y="1606858"/>
                </a:lnTo>
                <a:lnTo>
                  <a:pt x="2610035" y="1722268"/>
                </a:lnTo>
                <a:lnTo>
                  <a:pt x="2618913" y="1837677"/>
                </a:lnTo>
                <a:lnTo>
                  <a:pt x="2530136" y="2006353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710" y="1778896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s-MX" sz="2000" i="1" dirty="0" smtClean="0">
                <a:sym typeface="Wingdings" panose="05000000000000000000" pitchFamily="2" charset="2"/>
              </a:rPr>
              <a:t>According </a:t>
            </a:r>
            <a:r>
              <a:rPr lang="en-US" altLang="es-MX" sz="2000" i="1" smtClean="0">
                <a:sym typeface="Wingdings" panose="05000000000000000000" pitchFamily="2" charset="2"/>
              </a:rPr>
              <a:t>to </a:t>
            </a:r>
            <a:r>
              <a:rPr lang="en-US" altLang="es-MX" sz="2000" i="1" smtClean="0">
                <a:sym typeface="Wingdings" panose="05000000000000000000" pitchFamily="2" charset="2"/>
              </a:rPr>
              <a:t>T4 </a:t>
            </a:r>
            <a:r>
              <a:rPr lang="en-US" altLang="es-MX" sz="2000" i="1" dirty="0" smtClean="0">
                <a:sym typeface="Wingdings" panose="05000000000000000000" pitchFamily="2" charset="2"/>
              </a:rPr>
              <a:t>there is a potential execution go the distributed computation in which all cut events are indeed simultaneous in “real time”</a:t>
            </a:r>
            <a:endParaRPr lang="en-US" altLang="es-MX" sz="20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s-MX" sz="2000" dirty="0" smtClean="0"/>
          </a:p>
          <a:p>
            <a:pPr marL="0" indent="0">
              <a:buNone/>
            </a:pPr>
            <a:endParaRPr lang="en-US" altLang="es-MX" sz="2000" dirty="0" smtClean="0"/>
          </a:p>
          <a:p>
            <a:pPr marL="0" indent="0">
              <a:buNone/>
            </a:pPr>
            <a:endParaRPr lang="en-US" altLang="es-MX" sz="2000" dirty="0"/>
          </a:p>
          <a:p>
            <a:pPr marL="0" indent="0">
              <a:buNone/>
            </a:pPr>
            <a:endParaRPr lang="en-US" altLang="es-MX" sz="2000" dirty="0" smtClean="0"/>
          </a:p>
          <a:p>
            <a:pPr marL="0" indent="0">
              <a:buNone/>
            </a:pPr>
            <a:endParaRPr lang="en-US" altLang="es-MX" sz="2000" dirty="0"/>
          </a:p>
          <a:p>
            <a:pPr marL="0" indent="0">
              <a:buNone/>
            </a:pPr>
            <a:endParaRPr lang="en-US" altLang="es-MX" sz="2000" dirty="0"/>
          </a:p>
          <a:p>
            <a:pPr marL="0" indent="0">
              <a:buNone/>
            </a:pPr>
            <a:r>
              <a:rPr lang="en-US" altLang="es-MX" sz="2000" b="1" dirty="0" smtClean="0"/>
              <a:t>The Global State of a consistent cut comprises: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s-MX" sz="2000" dirty="0" smtClean="0"/>
              <a:t>Local  state of each process at the time cut event happens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s-MX" sz="2000" dirty="0" smtClean="0"/>
              <a:t>Set of all messages sent but not yet received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Global State of Consistent </a:t>
            </a:r>
            <a:r>
              <a:rPr lang="en-US" altLang="es-MX" sz="3600" noProof="0" dirty="0">
                <a:solidFill>
                  <a:schemeClr val="tx1"/>
                </a:solidFill>
              </a:rPr>
              <a:t>Cuts</a:t>
            </a:r>
          </a:p>
        </p:txBody>
      </p:sp>
      <p:grpSp>
        <p:nvGrpSpPr>
          <p:cNvPr id="145410" name="Grupo 145409"/>
          <p:cNvGrpSpPr/>
          <p:nvPr/>
        </p:nvGrpSpPr>
        <p:grpSpPr>
          <a:xfrm>
            <a:off x="2379600" y="2761223"/>
            <a:ext cx="675000" cy="392045"/>
            <a:chOff x="2379600" y="2761223"/>
            <a:chExt cx="675000" cy="392045"/>
          </a:xfrm>
        </p:grpSpPr>
        <p:sp>
          <p:nvSpPr>
            <p:cNvPr id="3" name="CuadroTexto 2"/>
            <p:cNvSpPr txBox="1"/>
            <p:nvPr/>
          </p:nvSpPr>
          <p:spPr>
            <a:xfrm>
              <a:off x="2379600" y="2761223"/>
              <a:ext cx="67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e11</a:t>
              </a:r>
              <a:endParaRPr lang="en-US" sz="1400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2412000" y="2999380"/>
              <a:ext cx="153888" cy="1538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412" name="Grupo 145411"/>
          <p:cNvGrpSpPr/>
          <p:nvPr/>
        </p:nvGrpSpPr>
        <p:grpSpPr>
          <a:xfrm>
            <a:off x="3100056" y="4443750"/>
            <a:ext cx="751944" cy="391050"/>
            <a:chOff x="3100056" y="4443750"/>
            <a:chExt cx="751944" cy="391050"/>
          </a:xfrm>
        </p:grpSpPr>
        <p:sp>
          <p:nvSpPr>
            <p:cNvPr id="15" name="CuadroTexto 14"/>
            <p:cNvSpPr txBox="1"/>
            <p:nvPr/>
          </p:nvSpPr>
          <p:spPr>
            <a:xfrm>
              <a:off x="3177000" y="4527023"/>
              <a:ext cx="67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e41</a:t>
              </a:r>
              <a:endParaRPr lang="en-US" sz="14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3100056" y="4443750"/>
              <a:ext cx="153888" cy="1538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5971067" y="3262928"/>
            <a:ext cx="768759" cy="398304"/>
            <a:chOff x="5971067" y="3262928"/>
            <a:chExt cx="768759" cy="398304"/>
          </a:xfrm>
        </p:grpSpPr>
        <p:sp>
          <p:nvSpPr>
            <p:cNvPr id="12" name="CuadroTexto 11"/>
            <p:cNvSpPr txBox="1"/>
            <p:nvPr/>
          </p:nvSpPr>
          <p:spPr>
            <a:xfrm>
              <a:off x="6064826" y="3262928"/>
              <a:ext cx="67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e22</a:t>
              </a:r>
              <a:endParaRPr lang="en-US" sz="1400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5971067" y="3507344"/>
              <a:ext cx="153888" cy="1538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414" name="Grupo 145413"/>
          <p:cNvGrpSpPr/>
          <p:nvPr/>
        </p:nvGrpSpPr>
        <p:grpSpPr>
          <a:xfrm>
            <a:off x="5193847" y="4443750"/>
            <a:ext cx="675000" cy="403025"/>
            <a:chOff x="5193847" y="4443750"/>
            <a:chExt cx="675000" cy="403025"/>
          </a:xfrm>
        </p:grpSpPr>
        <p:sp>
          <p:nvSpPr>
            <p:cNvPr id="13" name="CuadroTexto 12"/>
            <p:cNvSpPr txBox="1"/>
            <p:nvPr/>
          </p:nvSpPr>
          <p:spPr>
            <a:xfrm>
              <a:off x="5193847" y="4538998"/>
              <a:ext cx="67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e42</a:t>
              </a:r>
              <a:endParaRPr lang="en-US" sz="1400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5543112" y="4443750"/>
              <a:ext cx="153888" cy="1538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uadroTexto 23"/>
          <p:cNvSpPr txBox="1"/>
          <p:nvPr/>
        </p:nvSpPr>
        <p:spPr>
          <a:xfrm>
            <a:off x="1872051" y="2915111"/>
            <a:ext cx="67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890888" y="3430389"/>
            <a:ext cx="67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871875" y="3911855"/>
            <a:ext cx="67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871875" y="4362059"/>
            <a:ext cx="67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2228388" y="3076324"/>
            <a:ext cx="4323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228388" y="3584277"/>
            <a:ext cx="4323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228388" y="4071402"/>
            <a:ext cx="4323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2228388" y="4517988"/>
            <a:ext cx="4323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436" name="Grupo 145435"/>
          <p:cNvGrpSpPr/>
          <p:nvPr/>
        </p:nvGrpSpPr>
        <p:grpSpPr>
          <a:xfrm>
            <a:off x="3536276" y="2761223"/>
            <a:ext cx="1710724" cy="1376541"/>
            <a:chOff x="3536276" y="2761223"/>
            <a:chExt cx="1710724" cy="1376541"/>
          </a:xfrm>
        </p:grpSpPr>
        <p:grpSp>
          <p:nvGrpSpPr>
            <p:cNvPr id="145408" name="Grupo 145407"/>
            <p:cNvGrpSpPr/>
            <p:nvPr/>
          </p:nvGrpSpPr>
          <p:grpSpPr>
            <a:xfrm>
              <a:off x="4492462" y="3256222"/>
              <a:ext cx="754538" cy="405000"/>
              <a:chOff x="4492462" y="3256222"/>
              <a:chExt cx="754538" cy="405000"/>
            </a:xfrm>
          </p:grpSpPr>
          <p:sp>
            <p:nvSpPr>
              <p:cNvPr id="14" name="CuadroTexto 13"/>
              <p:cNvSpPr txBox="1"/>
              <p:nvPr/>
            </p:nvSpPr>
            <p:spPr>
              <a:xfrm>
                <a:off x="4572000" y="3256222"/>
                <a:ext cx="67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e21</a:t>
                </a:r>
                <a:endParaRPr lang="en-US" sz="1400" dirty="0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4492462" y="3507334"/>
                <a:ext cx="153888" cy="153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409" name="Grupo 145408"/>
            <p:cNvGrpSpPr/>
            <p:nvPr/>
          </p:nvGrpSpPr>
          <p:grpSpPr>
            <a:xfrm>
              <a:off x="4157556" y="2761223"/>
              <a:ext cx="751944" cy="389687"/>
              <a:chOff x="4157556" y="2761223"/>
              <a:chExt cx="751944" cy="389687"/>
            </a:xfrm>
          </p:grpSpPr>
          <p:sp>
            <p:nvSpPr>
              <p:cNvPr id="11" name="CuadroTexto 10"/>
              <p:cNvSpPr txBox="1"/>
              <p:nvPr/>
            </p:nvSpPr>
            <p:spPr>
              <a:xfrm>
                <a:off x="4234500" y="2761223"/>
                <a:ext cx="67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e12</a:t>
                </a:r>
                <a:endParaRPr lang="en-US" sz="1400" dirty="0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157556" y="2997022"/>
                <a:ext cx="153888" cy="153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413" name="Grupo 145412"/>
            <p:cNvGrpSpPr/>
            <p:nvPr/>
          </p:nvGrpSpPr>
          <p:grpSpPr>
            <a:xfrm>
              <a:off x="3536276" y="3734100"/>
              <a:ext cx="675000" cy="403664"/>
              <a:chOff x="3536276" y="3734100"/>
              <a:chExt cx="675000" cy="403664"/>
            </a:xfrm>
          </p:grpSpPr>
          <p:sp>
            <p:nvSpPr>
              <p:cNvPr id="18" name="Elipse 17"/>
              <p:cNvSpPr/>
              <p:nvPr/>
            </p:nvSpPr>
            <p:spPr>
              <a:xfrm>
                <a:off x="3849406" y="3983876"/>
                <a:ext cx="153888" cy="153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3536276" y="3734100"/>
                <a:ext cx="67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e31</a:t>
                </a:r>
                <a:endParaRPr lang="en-US" sz="1400" dirty="0"/>
              </a:p>
            </p:txBody>
          </p:sp>
        </p:grpSp>
      </p:grpSp>
      <p:grpSp>
        <p:nvGrpSpPr>
          <p:cNvPr id="145417" name="Grupo 145416"/>
          <p:cNvGrpSpPr/>
          <p:nvPr/>
        </p:nvGrpSpPr>
        <p:grpSpPr>
          <a:xfrm>
            <a:off x="4167000" y="3223357"/>
            <a:ext cx="497510" cy="430643"/>
            <a:chOff x="4167000" y="3223357"/>
            <a:chExt cx="497510" cy="430643"/>
          </a:xfrm>
        </p:grpSpPr>
        <p:sp>
          <p:nvSpPr>
            <p:cNvPr id="9" name="Rectángulo 8"/>
            <p:cNvSpPr/>
            <p:nvPr/>
          </p:nvSpPr>
          <p:spPr>
            <a:xfrm>
              <a:off x="4167000" y="3474000"/>
              <a:ext cx="180000" cy="180000"/>
            </a:xfrm>
            <a:prstGeom prst="rect">
              <a:avLst/>
            </a:prstGeom>
            <a:noFill/>
            <a:ln w="28575"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415" name="CuadroTexto 145414"/>
            <p:cNvSpPr txBox="1"/>
            <p:nvPr/>
          </p:nvSpPr>
          <p:spPr>
            <a:xfrm>
              <a:off x="4239366" y="3223357"/>
              <a:ext cx="425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c2</a:t>
              </a:r>
              <a:endParaRPr lang="en-US" sz="1400" dirty="0"/>
            </a:p>
          </p:txBody>
        </p:sp>
      </p:grpSp>
      <p:grpSp>
        <p:nvGrpSpPr>
          <p:cNvPr id="145418" name="Grupo 145417"/>
          <p:cNvGrpSpPr/>
          <p:nvPr/>
        </p:nvGrpSpPr>
        <p:grpSpPr>
          <a:xfrm>
            <a:off x="3762000" y="2737159"/>
            <a:ext cx="458126" cy="421841"/>
            <a:chOff x="3762000" y="2737159"/>
            <a:chExt cx="458126" cy="421841"/>
          </a:xfrm>
        </p:grpSpPr>
        <p:sp>
          <p:nvSpPr>
            <p:cNvPr id="2" name="Rectángulo 1"/>
            <p:cNvSpPr/>
            <p:nvPr/>
          </p:nvSpPr>
          <p:spPr>
            <a:xfrm>
              <a:off x="3762000" y="2979000"/>
              <a:ext cx="180000" cy="180000"/>
            </a:xfrm>
            <a:prstGeom prst="rect">
              <a:avLst/>
            </a:prstGeom>
            <a:noFill/>
            <a:ln w="28575"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794982" y="2737159"/>
              <a:ext cx="425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c1</a:t>
              </a:r>
              <a:endParaRPr lang="en-US" sz="1400" dirty="0"/>
            </a:p>
          </p:txBody>
        </p:sp>
      </p:grpSp>
      <p:grpSp>
        <p:nvGrpSpPr>
          <p:cNvPr id="145416" name="Grupo 145415"/>
          <p:cNvGrpSpPr/>
          <p:nvPr/>
        </p:nvGrpSpPr>
        <p:grpSpPr>
          <a:xfrm>
            <a:off x="3068404" y="3795322"/>
            <a:ext cx="558596" cy="353678"/>
            <a:chOff x="3068404" y="3795322"/>
            <a:chExt cx="558596" cy="353678"/>
          </a:xfrm>
        </p:grpSpPr>
        <p:sp>
          <p:nvSpPr>
            <p:cNvPr id="7" name="Rectángulo 6"/>
            <p:cNvSpPr/>
            <p:nvPr/>
          </p:nvSpPr>
          <p:spPr>
            <a:xfrm>
              <a:off x="3447000" y="3969000"/>
              <a:ext cx="180000" cy="180000"/>
            </a:xfrm>
            <a:prstGeom prst="rect">
              <a:avLst/>
            </a:prstGeom>
            <a:noFill/>
            <a:ln w="28575"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068404" y="3795322"/>
              <a:ext cx="425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c3</a:t>
              </a:r>
              <a:endParaRPr lang="en-US" sz="1400" dirty="0"/>
            </a:p>
          </p:txBody>
        </p:sp>
      </p:grpSp>
      <p:grpSp>
        <p:nvGrpSpPr>
          <p:cNvPr id="145419" name="Grupo 145418"/>
          <p:cNvGrpSpPr/>
          <p:nvPr/>
        </p:nvGrpSpPr>
        <p:grpSpPr>
          <a:xfrm>
            <a:off x="5922000" y="4419000"/>
            <a:ext cx="521885" cy="431207"/>
            <a:chOff x="5922000" y="4419000"/>
            <a:chExt cx="521885" cy="431207"/>
          </a:xfrm>
        </p:grpSpPr>
        <p:sp>
          <p:nvSpPr>
            <p:cNvPr id="8" name="Rectángulo 7"/>
            <p:cNvSpPr/>
            <p:nvPr/>
          </p:nvSpPr>
          <p:spPr>
            <a:xfrm>
              <a:off x="5922000" y="4419000"/>
              <a:ext cx="180000" cy="180000"/>
            </a:xfrm>
            <a:prstGeom prst="rect">
              <a:avLst/>
            </a:prstGeom>
            <a:noFill/>
            <a:ln w="28575"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018741" y="4542430"/>
              <a:ext cx="425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c4</a:t>
              </a:r>
              <a:endParaRPr lang="en-US" sz="1400" dirty="0"/>
            </a:p>
          </p:txBody>
        </p:sp>
      </p:grpSp>
      <p:grpSp>
        <p:nvGrpSpPr>
          <p:cNvPr id="145435" name="Grupo 145434"/>
          <p:cNvGrpSpPr/>
          <p:nvPr/>
        </p:nvGrpSpPr>
        <p:grpSpPr>
          <a:xfrm>
            <a:off x="2418460" y="3025933"/>
            <a:ext cx="3575143" cy="1494761"/>
            <a:chOff x="2418460" y="3025933"/>
            <a:chExt cx="3575143" cy="1494761"/>
          </a:xfrm>
        </p:grpSpPr>
        <p:cxnSp>
          <p:nvCxnSpPr>
            <p:cNvPr id="145423" name="Conector recto de flecha 145422"/>
            <p:cNvCxnSpPr/>
            <p:nvPr/>
          </p:nvCxnSpPr>
          <p:spPr>
            <a:xfrm>
              <a:off x="2539559" y="3111012"/>
              <a:ext cx="3018597" cy="1397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endCxn id="17" idx="1"/>
            </p:cNvCxnSpPr>
            <p:nvPr/>
          </p:nvCxnSpPr>
          <p:spPr>
            <a:xfrm>
              <a:off x="2418460" y="3025933"/>
              <a:ext cx="704132" cy="144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>
              <a:stCxn id="17" idx="6"/>
              <a:endCxn id="18" idx="3"/>
            </p:cNvCxnSpPr>
            <p:nvPr/>
          </p:nvCxnSpPr>
          <p:spPr>
            <a:xfrm flipV="1">
              <a:off x="3253944" y="4115228"/>
              <a:ext cx="617998" cy="4054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endCxn id="19" idx="3"/>
            </p:cNvCxnSpPr>
            <p:nvPr/>
          </p:nvCxnSpPr>
          <p:spPr>
            <a:xfrm flipV="1">
              <a:off x="3941098" y="3638686"/>
              <a:ext cx="573900" cy="4118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endCxn id="20" idx="3"/>
            </p:cNvCxnSpPr>
            <p:nvPr/>
          </p:nvCxnSpPr>
          <p:spPr>
            <a:xfrm flipV="1">
              <a:off x="5589972" y="3638696"/>
              <a:ext cx="403631" cy="865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endCxn id="22" idx="4"/>
            </p:cNvCxnSpPr>
            <p:nvPr/>
          </p:nvCxnSpPr>
          <p:spPr>
            <a:xfrm flipV="1">
              <a:off x="3905470" y="3150910"/>
              <a:ext cx="329030" cy="8758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2485944" y="3111012"/>
            <a:ext cx="3507659" cy="1430006"/>
            <a:chOff x="7928434" y="6045275"/>
            <a:chExt cx="3507659" cy="1430006"/>
          </a:xfrm>
        </p:grpSpPr>
        <p:cxnSp>
          <p:nvCxnSpPr>
            <p:cNvPr id="145439" name="Conector recto de flecha 145438"/>
            <p:cNvCxnSpPr/>
            <p:nvPr/>
          </p:nvCxnSpPr>
          <p:spPr>
            <a:xfrm>
              <a:off x="7928434" y="6053654"/>
              <a:ext cx="447130" cy="1332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7966990" y="6066154"/>
              <a:ext cx="1316044" cy="13292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>
              <a:endCxn id="20" idx="3"/>
            </p:cNvCxnSpPr>
            <p:nvPr/>
          </p:nvCxnSpPr>
          <p:spPr>
            <a:xfrm flipV="1">
              <a:off x="9363284" y="6572959"/>
              <a:ext cx="2072809" cy="902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10198634" y="6045275"/>
              <a:ext cx="258540" cy="8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/>
            <p:nvPr/>
          </p:nvCxnSpPr>
          <p:spPr>
            <a:xfrm flipV="1">
              <a:off x="10219018" y="6527788"/>
              <a:ext cx="567302" cy="4315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/>
            <p:nvPr/>
          </p:nvCxnSpPr>
          <p:spPr>
            <a:xfrm flipV="1">
              <a:off x="8397000" y="7011583"/>
              <a:ext cx="1723948" cy="4290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75"/>
          <p:cNvCxnSpPr/>
          <p:nvPr/>
        </p:nvCxnSpPr>
        <p:spPr>
          <a:xfrm>
            <a:off x="4254187" y="2529000"/>
            <a:ext cx="0" cy="2417575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hlinkClick r:id="rId2" action="ppaction://hlinksldjump"/>
          </p:cNvPr>
          <p:cNvSpPr/>
          <p:nvPr/>
        </p:nvSpPr>
        <p:spPr>
          <a:xfrm>
            <a:off x="7150020" y="4499844"/>
            <a:ext cx="1132475" cy="28507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Compare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6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7777 3.3333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4392 -1.1111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1908 -4.44444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0.02413 1.1111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0.18976 -4.8148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8785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25" y="2529000"/>
            <a:ext cx="3816413" cy="18810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00" y="2663999"/>
            <a:ext cx="3915000" cy="1771193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Global State of Consistent </a:t>
            </a:r>
            <a:r>
              <a:rPr lang="en-US" altLang="es-MX" sz="3600" noProof="0" dirty="0">
                <a:solidFill>
                  <a:schemeClr val="tx1"/>
                </a:solidFill>
              </a:rPr>
              <a:t>Cuts</a:t>
            </a:r>
          </a:p>
        </p:txBody>
      </p:sp>
      <p:sp>
        <p:nvSpPr>
          <p:cNvPr id="12" name="Flecha derecha 11">
            <a:hlinkClick r:id="rId4" action="ppaction://hlinksldjump"/>
          </p:cNvPr>
          <p:cNvSpPr/>
          <p:nvPr/>
        </p:nvSpPr>
        <p:spPr>
          <a:xfrm flipH="1">
            <a:off x="3762000" y="4906128"/>
            <a:ext cx="1800000" cy="103500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363272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s-MX" sz="2400" noProof="0" dirty="0" smtClean="0"/>
              <a:t>Identifiable only by succession of events (doesn’t flow like real time)</a:t>
            </a:r>
          </a:p>
          <a:p>
            <a:pPr marL="0" indent="0">
              <a:buNone/>
            </a:pPr>
            <a:r>
              <a:rPr lang="en-US" altLang="es-MX" sz="2400" noProof="0" dirty="0" smtClean="0"/>
              <a:t>Implemented with counters (Time domain: Natural numbers)</a:t>
            </a:r>
          </a:p>
          <a:p>
            <a:pPr marL="0" indent="0">
              <a:buNone/>
            </a:pPr>
            <a:r>
              <a:rPr lang="en-US" altLang="es-MX" sz="2400" b="1" noProof="0" dirty="0" smtClean="0"/>
              <a:t>Logical Clock: </a:t>
            </a:r>
            <a:r>
              <a:rPr lang="en-US" altLang="es-MX" sz="2400" noProof="0" dirty="0" smtClean="0"/>
              <a:t>abstract mechanism where for e ϵ E </a:t>
            </a:r>
            <a:r>
              <a:rPr lang="en-US" altLang="es-MX" sz="2400" noProof="0" dirty="0" smtClean="0">
                <a:sym typeface="Wingdings" panose="05000000000000000000" pitchFamily="2" charset="2"/>
              </a:rPr>
              <a:t> </a:t>
            </a:r>
            <a:r>
              <a:rPr lang="en-US" altLang="es-MX" sz="2400" noProof="0" dirty="0" smtClean="0"/>
              <a:t>C(e) is the timestamp of e</a:t>
            </a:r>
          </a:p>
          <a:p>
            <a:pPr marL="0" indent="0">
              <a:buNone/>
            </a:pPr>
            <a:endParaRPr lang="en-US" altLang="es-MX" sz="900" dirty="0"/>
          </a:p>
          <a:p>
            <a:pPr marL="0" indent="0">
              <a:buNone/>
            </a:pPr>
            <a:r>
              <a:rPr lang="en-US" altLang="es-MX" sz="2400" noProof="0" dirty="0" smtClean="0"/>
              <a:t>Properties:</a:t>
            </a:r>
          </a:p>
          <a:p>
            <a:pPr marL="0" indent="0" algn="ctr">
              <a:buNone/>
            </a:pPr>
            <a:r>
              <a:rPr lang="en-US" altLang="es-MX" sz="2400" noProof="0" dirty="0" smtClean="0"/>
              <a:t>	if e &lt; e’ then C(e) &lt; C(e’)</a:t>
            </a:r>
          </a:p>
          <a:p>
            <a:pPr marL="0" indent="0">
              <a:buNone/>
            </a:pPr>
            <a:r>
              <a:rPr lang="en-US" altLang="es-MX" sz="2400" noProof="0" dirty="0" smtClean="0"/>
              <a:t>Messages context:</a:t>
            </a:r>
          </a:p>
          <a:p>
            <a:pPr marL="0" indent="0" algn="ctr">
              <a:buNone/>
            </a:pPr>
            <a:r>
              <a:rPr lang="en-US" altLang="es-MX" sz="2400" noProof="0" dirty="0" smtClean="0"/>
              <a:t>	C(</a:t>
            </a:r>
            <a:r>
              <a:rPr lang="en-US" altLang="es-MX" sz="2400" noProof="0" dirty="0" err="1" smtClean="0"/>
              <a:t>sent</a:t>
            </a:r>
            <a:r>
              <a:rPr lang="en-US" altLang="es-MX" sz="2400" baseline="-25000" noProof="0" dirty="0" err="1" smtClean="0"/>
              <a:t>Pij</a:t>
            </a:r>
            <a:r>
              <a:rPr lang="en-US" altLang="es-MX" sz="2400" noProof="0" dirty="0" smtClean="0"/>
              <a:t>) &lt; C(</a:t>
            </a:r>
            <a:r>
              <a:rPr lang="en-US" altLang="es-MX" sz="2400" noProof="0" dirty="0" err="1" smtClean="0"/>
              <a:t>recieve</a:t>
            </a:r>
            <a:r>
              <a:rPr lang="en-US" altLang="es-MX" sz="2400" baseline="-25000" noProof="0" dirty="0" err="1" smtClean="0"/>
              <a:t>Pji</a:t>
            </a:r>
            <a:r>
              <a:rPr lang="en-US" altLang="es-MX" sz="2400" noProof="0" dirty="0" smtClean="0"/>
              <a:t>) </a:t>
            </a:r>
            <a:endParaRPr lang="en-US" altLang="es-MX" sz="2400" baseline="-25000" noProof="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Virtual Time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Virtual Time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25563" y="-254017"/>
            <a:ext cx="2520281" cy="78700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28079" y="206501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d=1</a:t>
            </a:r>
            <a:endParaRPr lang="en-US" dirty="0"/>
          </a:p>
        </p:txBody>
      </p:sp>
      <p:grpSp>
        <p:nvGrpSpPr>
          <p:cNvPr id="14" name="Grupo 13"/>
          <p:cNvGrpSpPr/>
          <p:nvPr/>
        </p:nvGrpSpPr>
        <p:grpSpPr>
          <a:xfrm>
            <a:off x="2663788" y="4221088"/>
            <a:ext cx="1332148" cy="1431827"/>
            <a:chOff x="2663788" y="4221088"/>
            <a:chExt cx="1332148" cy="1431827"/>
          </a:xfrm>
        </p:grpSpPr>
        <p:sp>
          <p:nvSpPr>
            <p:cNvPr id="7" name="CuadroTexto 6"/>
            <p:cNvSpPr txBox="1"/>
            <p:nvPr/>
          </p:nvSpPr>
          <p:spPr>
            <a:xfrm>
              <a:off x="2663788" y="5283583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{msg,ts:2}</a:t>
              </a:r>
              <a:endParaRPr lang="en-US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 flipV="1">
              <a:off x="3275856" y="4221088"/>
              <a:ext cx="288032" cy="10624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3995936" y="4571839"/>
            <a:ext cx="2196383" cy="779311"/>
            <a:chOff x="3995936" y="4571839"/>
            <a:chExt cx="2196383" cy="779311"/>
          </a:xfrm>
        </p:grpSpPr>
        <p:sp>
          <p:nvSpPr>
            <p:cNvPr id="3" name="CuadroTexto 2"/>
            <p:cNvSpPr txBox="1"/>
            <p:nvPr/>
          </p:nvSpPr>
          <p:spPr>
            <a:xfrm>
              <a:off x="3995936" y="4571839"/>
              <a:ext cx="360040" cy="369332"/>
            </a:xfrm>
            <a:custGeom>
              <a:avLst/>
              <a:gdLst>
                <a:gd name="connsiteX0" fmla="*/ 0 w 360040"/>
                <a:gd name="connsiteY0" fmla="*/ 0 h 369332"/>
                <a:gd name="connsiteX1" fmla="*/ 360040 w 360040"/>
                <a:gd name="connsiteY1" fmla="*/ 0 h 369332"/>
                <a:gd name="connsiteX2" fmla="*/ 360040 w 360040"/>
                <a:gd name="connsiteY2" fmla="*/ 369332 h 369332"/>
                <a:gd name="connsiteX3" fmla="*/ 0 w 360040"/>
                <a:gd name="connsiteY3" fmla="*/ 369332 h 369332"/>
                <a:gd name="connsiteX4" fmla="*/ 0 w 360040"/>
                <a:gd name="connsiteY4" fmla="*/ 0 h 369332"/>
                <a:gd name="connsiteX0" fmla="*/ 0 w 360040"/>
                <a:gd name="connsiteY0" fmla="*/ 0 h 369332"/>
                <a:gd name="connsiteX1" fmla="*/ 242565 w 360040"/>
                <a:gd name="connsiteY1" fmla="*/ 133350 h 369332"/>
                <a:gd name="connsiteX2" fmla="*/ 360040 w 360040"/>
                <a:gd name="connsiteY2" fmla="*/ 369332 h 369332"/>
                <a:gd name="connsiteX3" fmla="*/ 0 w 360040"/>
                <a:gd name="connsiteY3" fmla="*/ 369332 h 369332"/>
                <a:gd name="connsiteX4" fmla="*/ 0 w 360040"/>
                <a:gd name="connsiteY4" fmla="*/ 0 h 369332"/>
                <a:gd name="connsiteX0" fmla="*/ 0 w 360040"/>
                <a:gd name="connsiteY0" fmla="*/ 0 h 369332"/>
                <a:gd name="connsiteX1" fmla="*/ 264790 w 360040"/>
                <a:gd name="connsiteY1" fmla="*/ 101600 h 369332"/>
                <a:gd name="connsiteX2" fmla="*/ 360040 w 360040"/>
                <a:gd name="connsiteY2" fmla="*/ 369332 h 369332"/>
                <a:gd name="connsiteX3" fmla="*/ 0 w 360040"/>
                <a:gd name="connsiteY3" fmla="*/ 369332 h 369332"/>
                <a:gd name="connsiteX4" fmla="*/ 0 w 360040"/>
                <a:gd name="connsiteY4" fmla="*/ 0 h 369332"/>
                <a:gd name="connsiteX0" fmla="*/ 0 w 360040"/>
                <a:gd name="connsiteY0" fmla="*/ 0 h 369332"/>
                <a:gd name="connsiteX1" fmla="*/ 137914 w 360040"/>
                <a:gd name="connsiteY1" fmla="*/ 16036 h 369332"/>
                <a:gd name="connsiteX2" fmla="*/ 264790 w 360040"/>
                <a:gd name="connsiteY2" fmla="*/ 101600 h 369332"/>
                <a:gd name="connsiteX3" fmla="*/ 360040 w 360040"/>
                <a:gd name="connsiteY3" fmla="*/ 369332 h 369332"/>
                <a:gd name="connsiteX4" fmla="*/ 0 w 360040"/>
                <a:gd name="connsiteY4" fmla="*/ 369332 h 369332"/>
                <a:gd name="connsiteX5" fmla="*/ 0 w 360040"/>
                <a:gd name="connsiteY5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40" h="369332">
                  <a:moveTo>
                    <a:pt x="0" y="0"/>
                  </a:moveTo>
                  <a:cubicBezTo>
                    <a:pt x="40680" y="13812"/>
                    <a:pt x="97234" y="2224"/>
                    <a:pt x="137914" y="16036"/>
                  </a:cubicBezTo>
                  <a:lnTo>
                    <a:pt x="264790" y="101600"/>
                  </a:lnTo>
                  <a:lnTo>
                    <a:pt x="360040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4170211" y="4797152"/>
              <a:ext cx="2022108" cy="553998"/>
              <a:chOff x="4170211" y="4797152"/>
              <a:chExt cx="2022108" cy="553998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4170211" y="4981818"/>
                <a:ext cx="2022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Ci = max(1,2) + d</a:t>
                </a:r>
                <a:endParaRPr lang="en-US" dirty="0"/>
              </a:p>
            </p:txBody>
          </p:sp>
          <p:cxnSp>
            <p:nvCxnSpPr>
              <p:cNvPr id="11" name="Conector recto de flecha 10"/>
              <p:cNvCxnSpPr/>
              <p:nvPr/>
            </p:nvCxnSpPr>
            <p:spPr>
              <a:xfrm flipH="1" flipV="1">
                <a:off x="4250906" y="4797152"/>
                <a:ext cx="570319" cy="2681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107505" y="4149081"/>
            <a:ext cx="1944215" cy="956569"/>
            <a:chOff x="312405" y="4149081"/>
            <a:chExt cx="1276502" cy="956569"/>
          </a:xfrm>
        </p:grpSpPr>
        <p:sp>
          <p:nvSpPr>
            <p:cNvPr id="5" name="CuadroTexto 4"/>
            <p:cNvSpPr txBox="1"/>
            <p:nvPr/>
          </p:nvSpPr>
          <p:spPr>
            <a:xfrm>
              <a:off x="312405" y="4459319"/>
              <a:ext cx="1276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Tick: C</a:t>
              </a:r>
              <a:r>
                <a:rPr lang="en-US" baseline="-25000" dirty="0" smtClean="0"/>
                <a:t>i</a:t>
              </a:r>
              <a:r>
                <a:rPr lang="en-US" dirty="0" smtClean="0"/>
                <a:t> = C</a:t>
              </a:r>
              <a:r>
                <a:rPr lang="en-US" baseline="-25000" dirty="0" smtClean="0"/>
                <a:t>i</a:t>
              </a:r>
              <a:r>
                <a:rPr lang="en-US" dirty="0" smtClean="0"/>
                <a:t> + d</a:t>
              </a:r>
              <a:endParaRPr lang="en-US" dirty="0"/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1021572" y="4149081"/>
              <a:ext cx="236389" cy="310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1475656" y="587727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</a:rPr>
              <a:t>Note: C(e) &lt; C(e’) </a:t>
            </a:r>
            <a:r>
              <a:rPr lang="en-US" b="1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¬(‘e&lt;e) BUT (e║e’ OR e &lt; e’ )??</a:t>
            </a:r>
            <a:endParaRPr lang="en-US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s-MX" sz="2800" dirty="0" smtClean="0"/>
              <a:t>Vector of one Clock for each process</a:t>
            </a:r>
          </a:p>
          <a:p>
            <a:pPr marL="0" indent="0">
              <a:buNone/>
            </a:pPr>
            <a:r>
              <a:rPr lang="en-US" altLang="es-MX" sz="2800" dirty="0" smtClean="0"/>
              <a:t>P</a:t>
            </a:r>
            <a:r>
              <a:rPr lang="en-US" altLang="es-MX" sz="2800" baseline="-25000" dirty="0" smtClean="0"/>
              <a:t>i</a:t>
            </a:r>
            <a:r>
              <a:rPr lang="en-US" altLang="es-MX" sz="2800" dirty="0" smtClean="0"/>
              <a:t> has C</a:t>
            </a:r>
            <a:r>
              <a:rPr lang="en-US" altLang="es-MX" sz="2800" baseline="-25000" dirty="0" smtClean="0"/>
              <a:t>i</a:t>
            </a:r>
            <a:r>
              <a:rPr lang="en-US" altLang="es-MX" sz="2800" dirty="0" smtClean="0"/>
              <a:t> </a:t>
            </a:r>
            <a:r>
              <a:rPr lang="en-US" altLang="es-MX" sz="2800" dirty="0" smtClean="0"/>
              <a:t>as a </a:t>
            </a:r>
            <a:r>
              <a:rPr lang="en-US" altLang="es-MX" sz="2800" dirty="0" smtClean="0"/>
              <a:t>vector of n processes’ clocks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Vector Time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52825" y="1755687"/>
            <a:ext cx="3096345" cy="543485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16216" y="292494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 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C</a:t>
            </a:r>
            <a:r>
              <a:rPr lang="en-US" baseline="-25000" dirty="0" smtClean="0"/>
              <a:t>i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]+1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6516216" y="3717032"/>
            <a:ext cx="210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Updating on receive: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= sup(C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ts</a:t>
            </a:r>
            <a:r>
              <a:rPr lang="en-US" dirty="0" smtClean="0"/>
              <a:t>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786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5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55788"/>
                <a:ext cx="8229600" cy="4525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s-MX" sz="1800" b="1" noProof="0" dirty="0" smtClean="0"/>
                  <a:t>Theorem 5</a:t>
                </a:r>
              </a:p>
              <a:p>
                <a:pPr marL="0" indent="0">
                  <a:buNone/>
                </a:pPr>
                <a:r>
                  <a:rPr lang="en-US" altLang="es-MX" sz="1800" dirty="0" smtClean="0"/>
                  <a:t>At any instant of real time </a:t>
                </a:r>
                <a14:m>
                  <m:oMath xmlns:m="http://schemas.openxmlformats.org/officeDocument/2006/math">
                    <m:r>
                      <a:rPr lang="en-US" altLang="es-MX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MX" altLang="es-MX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s-MX" altLang="es-MX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MX" altLang="es-MX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es-MX" sz="1800" b="1" noProof="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MX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MX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s-MX" altLang="es-MX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MX" altLang="es-MX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altLang="es-MX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MX" altLang="es-MX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MX" altLang="es-MX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MX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s-MX" altLang="es-MX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MX" altLang="es-MX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MX" altLang="es-MX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s-MX" altLang="es-MX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s-MX" sz="1800" b="1" dirty="0"/>
              </a:p>
              <a:p>
                <a:pPr marL="0" indent="0">
                  <a:buNone/>
                </a:pPr>
                <a:r>
                  <a:rPr lang="en-US" altLang="es-MX" sz="1800" b="1" noProof="0" dirty="0" smtClean="0"/>
                  <a:t>Definition 4</a:t>
                </a:r>
              </a:p>
              <a:p>
                <a:pPr marL="0" indent="0">
                  <a:buNone/>
                </a:pPr>
                <a:r>
                  <a:rPr lang="en-US" altLang="es-MX" sz="1800" dirty="0" smtClean="0"/>
                  <a:t>For two time vectors </a:t>
                </a:r>
                <a14:m>
                  <m:oMath xmlns:m="http://schemas.openxmlformats.org/officeDocument/2006/math">
                    <m:r>
                      <a:rPr lang="en-US" altLang="es-MX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s-MX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s-MX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s-MX" sz="1800" dirty="0" smtClean="0"/>
                  <a:t>:</a:t>
                </a:r>
              </a:p>
              <a:p>
                <a:pPr indent="-2540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s-MX" altLang="es-MX" sz="1800" b="0" i="1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s-MX" sz="1800" dirty="0"/>
                  <a:t> </a:t>
                </a:r>
                <a:r>
                  <a:rPr lang="en-US" altLang="es-MX" sz="1400" dirty="0"/>
                  <a:t>𝒊𝒇𝒇</a:t>
                </a:r>
                <a:r>
                  <a:rPr lang="en-US" altLang="es-MX" sz="1800" dirty="0"/>
                  <a:t> </a:t>
                </a:r>
                <a14:m>
                  <m:oMath xmlns:m="http://schemas.openxmlformats.org/officeDocument/2006/math">
                    <m:r>
                      <a:rPr lang="en-US" altLang="es-MX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]≤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MX" altLang="es-MX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s-MX" sz="1800" noProof="0" dirty="0" smtClean="0"/>
              </a:p>
              <a:p>
                <a:pPr indent="-2540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s-MX" altLang="es-MX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altLang="es-MX" sz="1800" i="1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s-MX" altLang="es-MX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s-MX" sz="1800" dirty="0"/>
                  <a:t> </a:t>
                </a:r>
                <a14:m>
                  <m:oMath xmlns:m="http://schemas.openxmlformats.org/officeDocument/2006/math">
                    <m:r>
                      <a:rPr lang="en-US" altLang="es-MX" sz="1400" b="1" i="1" dirty="0">
                        <a:latin typeface="Cambria Math" panose="02040503050406030204" pitchFamily="18" charset="0"/>
                      </a:rPr>
                      <m:t>𝒊𝒇𝒇</m:t>
                    </m:r>
                  </m:oMath>
                </a14:m>
                <a:r>
                  <a:rPr lang="en-US" altLang="es-MX" sz="1800" dirty="0" smtClean="0"/>
                  <a:t> </a:t>
                </a:r>
                <a14:m>
                  <m:oMath xmlns:m="http://schemas.openxmlformats.org/officeDocument/2006/math">
                    <m:r>
                      <a:rPr lang="es-MX" altLang="es-MX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MX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MX" altLang="es-MX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s-MX" sz="1800" dirty="0" smtClean="0"/>
              </a:p>
              <a:p>
                <a:pPr indent="-2540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s-MX" altLang="es-MX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altLang="es-MX" sz="1800" i="1">
                        <a:latin typeface="Cambria Math" panose="02040503050406030204" pitchFamily="18" charset="0"/>
                      </a:rPr>
                      <m:t> ∥</m:t>
                    </m:r>
                    <m:r>
                      <a:rPr lang="es-MX" altLang="es-MX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s-MX" sz="1800" dirty="0"/>
                  <a:t> </a:t>
                </a:r>
                <a14:m>
                  <m:oMath xmlns:m="http://schemas.openxmlformats.org/officeDocument/2006/math">
                    <m:r>
                      <a:rPr lang="en-US" altLang="es-MX" sz="1400" b="1" i="1" dirty="0" smtClean="0">
                        <a:latin typeface="Cambria Math" panose="02040503050406030204" pitchFamily="18" charset="0"/>
                      </a:rPr>
                      <m:t>𝒊𝒇𝒇</m:t>
                    </m:r>
                  </m:oMath>
                </a14:m>
                <a:r>
                  <a:rPr lang="en-US" altLang="es-MX" sz="1800" dirty="0" smtClean="0"/>
                  <a:t> </a:t>
                </a:r>
                <a14:m>
                  <m:oMath xmlns:m="http://schemas.openxmlformats.org/officeDocument/2006/math">
                    <m:r>
                      <a:rPr lang="es-MX" altLang="es-MX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altLang="es-MX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MX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MX" altLang="es-MX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altLang="es-MX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&amp;¬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MX" altLang="es-MX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MX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s-MX" sz="1800" noProof="0" dirty="0" smtClean="0"/>
              </a:p>
              <a:p>
                <a:pPr marL="0" indent="0">
                  <a:buNone/>
                </a:pPr>
                <a:r>
                  <a:rPr lang="en-US" altLang="es-MX" sz="1800" b="1" dirty="0"/>
                  <a:t>Definition </a:t>
                </a:r>
                <a:r>
                  <a:rPr lang="en-US" altLang="es-MX" sz="1800" b="1" dirty="0" smtClean="0"/>
                  <a:t>5</a:t>
                </a:r>
              </a:p>
              <a:p>
                <a:pPr marL="0" indent="0">
                  <a:buNone/>
                </a:pPr>
                <a:r>
                  <a:rPr lang="en-US" altLang="es-MX" sz="1800" dirty="0" smtClean="0"/>
                  <a:t>X be a cut and C</a:t>
                </a:r>
                <a:r>
                  <a:rPr lang="en-US" altLang="es-MX" sz="1800" baseline="-25000" dirty="0" smtClean="0"/>
                  <a:t>i</a:t>
                </a:r>
                <a:r>
                  <a:rPr lang="en-US" altLang="es-MX" sz="1800" dirty="0" smtClean="0"/>
                  <a:t> the cut event of process P</a:t>
                </a:r>
                <a:r>
                  <a:rPr lang="en-US" altLang="es-MX" sz="1800" baseline="-25000" dirty="0" smtClean="0"/>
                  <a:t>i</a:t>
                </a:r>
              </a:p>
              <a:p>
                <a:pPr marL="0" indent="0">
                  <a:buNone/>
                </a:pPr>
                <a:r>
                  <a:rPr lang="en-US" altLang="es-MX" sz="1800" dirty="0" err="1" smtClean="0"/>
                  <a:t>t</a:t>
                </a:r>
                <a:r>
                  <a:rPr lang="en-US" altLang="es-MX" sz="1800" baseline="-25000" dirty="0" err="1" smtClean="0"/>
                  <a:t>X</a:t>
                </a:r>
                <a:r>
                  <a:rPr lang="en-US" altLang="es-MX" sz="1800" dirty="0" smtClean="0"/>
                  <a:t> = sup(C(c</a:t>
                </a:r>
                <a:r>
                  <a:rPr lang="en-US" altLang="es-MX" sz="1800" baseline="-25000" dirty="0" smtClean="0"/>
                  <a:t>1</a:t>
                </a:r>
                <a:r>
                  <a:rPr lang="en-US" altLang="es-MX" sz="1800" dirty="0" smtClean="0"/>
                  <a:t>),…,C(</a:t>
                </a:r>
                <a:r>
                  <a:rPr lang="en-US" altLang="es-MX" sz="1800" dirty="0" err="1" smtClean="0"/>
                  <a:t>c</a:t>
                </a:r>
                <a:r>
                  <a:rPr lang="en-US" altLang="es-MX" sz="1800" baseline="-25000" dirty="0" err="1" smtClean="0"/>
                  <a:t>n</a:t>
                </a:r>
                <a:r>
                  <a:rPr lang="en-US" altLang="es-MX" sz="1800" dirty="0" smtClean="0"/>
                  <a:t>)) </a:t>
                </a:r>
                <a:r>
                  <a:rPr lang="en-US" altLang="es-MX" sz="1800" dirty="0" smtClean="0">
                    <a:sym typeface="Wingdings" panose="05000000000000000000" pitchFamily="2" charset="2"/>
                  </a:rPr>
                  <a:t> global time cut X</a:t>
                </a:r>
                <a:endParaRPr lang="en-US" altLang="es-MX" sz="1800" dirty="0" smtClean="0"/>
              </a:p>
              <a:p>
                <a:pPr marL="0" indent="0">
                  <a:buNone/>
                </a:pPr>
                <a:r>
                  <a:rPr lang="en-US" altLang="es-MX" sz="1800" b="1" dirty="0" smtClean="0"/>
                  <a:t>Theorem 6</a:t>
                </a:r>
              </a:p>
              <a:p>
                <a:pPr marL="0" indent="0">
                  <a:buNone/>
                </a:pPr>
                <a:r>
                  <a:rPr lang="en-US" altLang="es-MX" sz="1800" dirty="0" smtClean="0"/>
                  <a:t>X as in D5 is </a:t>
                </a:r>
                <a:r>
                  <a:rPr lang="en-US" altLang="es-MX" sz="1800" i="1" dirty="0" smtClean="0"/>
                  <a:t>consistent </a:t>
                </a:r>
                <a14:m>
                  <m:oMath xmlns:m="http://schemas.openxmlformats.org/officeDocument/2006/math">
                    <m:r>
                      <a:rPr lang="en-US" altLang="es-MX" sz="1600" b="1" i="1" dirty="0">
                        <a:latin typeface="Cambria Math" panose="02040503050406030204" pitchFamily="18" charset="0"/>
                      </a:rPr>
                      <m:t>𝒊𝒇𝒇</m:t>
                    </m:r>
                  </m:oMath>
                </a14:m>
                <a:r>
                  <a:rPr lang="en-US" altLang="es-MX" sz="1600" b="1" dirty="0" smtClean="0"/>
                  <a:t> </a:t>
                </a:r>
                <a:r>
                  <a:rPr lang="en-US" altLang="es-MX" sz="1600" dirty="0" err="1" smtClean="0"/>
                  <a:t>t</a:t>
                </a:r>
                <a:r>
                  <a:rPr lang="en-US" altLang="es-MX" sz="1600" baseline="-25000" dirty="0" err="1" smtClean="0"/>
                  <a:t>X</a:t>
                </a:r>
                <a:r>
                  <a:rPr lang="en-US" altLang="es-MX" sz="1600" dirty="0" smtClean="0"/>
                  <a:t>= (C(c</a:t>
                </a:r>
                <a:r>
                  <a:rPr lang="en-US" altLang="es-MX" sz="1600" baseline="-25000" dirty="0" smtClean="0"/>
                  <a:t>1</a:t>
                </a:r>
                <a:r>
                  <a:rPr lang="en-US" altLang="es-MX" sz="1600" dirty="0" smtClean="0"/>
                  <a:t>)[1],…,C(</a:t>
                </a:r>
                <a:r>
                  <a:rPr lang="en-US" altLang="es-MX" sz="1600" dirty="0" err="1" smtClean="0"/>
                  <a:t>c</a:t>
                </a:r>
                <a:r>
                  <a:rPr lang="en-US" altLang="es-MX" sz="1600" baseline="-25000" dirty="0" err="1" smtClean="0"/>
                  <a:t>n</a:t>
                </a:r>
                <a:r>
                  <a:rPr lang="en-US" altLang="es-MX" sz="1600" dirty="0" smtClean="0"/>
                  <a:t>)[n])</a:t>
                </a:r>
                <a:endParaRPr lang="en-US" altLang="es-MX" sz="1600" baseline="-25000" dirty="0"/>
              </a:p>
              <a:p>
                <a:pPr marL="0" indent="0">
                  <a:buNone/>
                </a:pPr>
                <a:endParaRPr lang="en-US" altLang="es-MX" sz="1800" b="1" noProof="0" dirty="0" smtClean="0"/>
              </a:p>
            </p:txBody>
          </p:sp>
        </mc:Choice>
        <mc:Fallback>
          <p:sp>
            <p:nvSpPr>
              <p:cNvPr id="145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55788"/>
                <a:ext cx="8229600" cy="4525962"/>
              </a:xfrm>
              <a:blipFill rotWithShape="0">
                <a:blip r:embed="rId2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Vector Time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1495" t="3913"/>
          <a:stretch/>
        </p:blipFill>
        <p:spPr>
          <a:xfrm rot="5400000">
            <a:off x="5383125" y="1762875"/>
            <a:ext cx="3330000" cy="39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s-MX" sz="2000" dirty="0" smtClean="0"/>
              <a:t>Create snapshots in Distributed Systems when messages are received in a different order than sent</a:t>
            </a:r>
          </a:p>
          <a:p>
            <a:pPr marL="0" indent="0">
              <a:buNone/>
            </a:pPr>
            <a:r>
              <a:rPr lang="en-US" altLang="es-MX" sz="2000" dirty="0" smtClean="0"/>
              <a:t>Theorem: </a:t>
            </a:r>
            <a:r>
              <a:rPr lang="en-US" altLang="es-MX" sz="2000" dirty="0" smtClean="0"/>
              <a:t>when Ci ticks: ¬</a:t>
            </a:r>
            <a:r>
              <a:rPr lang="en-US" altLang="es-MX" sz="2000" dirty="0" err="1" smtClean="0"/>
              <a:t>Ǝj</a:t>
            </a:r>
            <a:r>
              <a:rPr lang="en-US" altLang="es-MX" sz="2000" dirty="0" smtClean="0"/>
              <a:t> : C</a:t>
            </a:r>
            <a:r>
              <a:rPr lang="en-US" altLang="es-MX" sz="2000" baseline="-25000" dirty="0" smtClean="0"/>
              <a:t>i</a:t>
            </a:r>
            <a:r>
              <a:rPr lang="en-US" altLang="es-MX" sz="2000" dirty="0" smtClean="0"/>
              <a:t> &lt; </a:t>
            </a:r>
            <a:r>
              <a:rPr lang="en-US" altLang="es-MX" sz="2000" dirty="0" err="1" smtClean="0"/>
              <a:t>C</a:t>
            </a:r>
            <a:r>
              <a:rPr lang="en-US" altLang="es-MX" sz="2000" baseline="-25000" dirty="0" err="1" smtClean="0"/>
              <a:t>j</a:t>
            </a:r>
            <a:endParaRPr lang="en-US" altLang="es-MX" sz="2000" baseline="-25000" dirty="0" smtClean="0"/>
          </a:p>
          <a:p>
            <a:pPr marL="0" indent="0">
              <a:buNone/>
            </a:pPr>
            <a:r>
              <a:rPr lang="en-US" altLang="es-MX" sz="2000" dirty="0" smtClean="0"/>
              <a:t>First idea</a:t>
            </a:r>
            <a:r>
              <a:rPr lang="en-US" altLang="es-MX" sz="2000" dirty="0" smtClean="0"/>
              <a:t>:</a:t>
            </a:r>
            <a:endParaRPr lang="en-US" altLang="es-MX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es-MX" sz="2000" dirty="0" smtClean="0"/>
              <a:t>P</a:t>
            </a:r>
            <a:r>
              <a:rPr lang="en-US" altLang="es-MX" sz="2000" baseline="-25000" dirty="0" smtClean="0"/>
              <a:t>i</a:t>
            </a:r>
            <a:r>
              <a:rPr lang="en-US" altLang="es-MX" sz="2000" dirty="0" smtClean="0"/>
              <a:t> ticks and fix “next” time </a:t>
            </a:r>
            <a:r>
              <a:rPr lang="en-US" altLang="es-MX" sz="2000" i="1" dirty="0"/>
              <a:t>S</a:t>
            </a:r>
            <a:r>
              <a:rPr lang="en-US" altLang="es-MX" sz="2000" dirty="0" smtClean="0"/>
              <a:t> as common snapshot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s-MX" sz="2000" dirty="0" smtClean="0"/>
              <a:t>P</a:t>
            </a:r>
            <a:r>
              <a:rPr lang="en-US" altLang="es-MX" sz="2000" baseline="-25000" dirty="0" smtClean="0"/>
              <a:t>i</a:t>
            </a:r>
            <a:r>
              <a:rPr lang="en-US" altLang="es-MX" sz="2000" dirty="0" smtClean="0"/>
              <a:t> broadcast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s-MX" sz="2000" dirty="0" smtClean="0"/>
              <a:t>P</a:t>
            </a:r>
            <a:r>
              <a:rPr lang="en-US" altLang="es-MX" sz="2000" baseline="-25000" dirty="0" smtClean="0"/>
              <a:t>i</a:t>
            </a:r>
            <a:r>
              <a:rPr lang="en-US" altLang="es-MX" sz="2000" dirty="0" smtClean="0"/>
              <a:t> froze until knows that all other processes know </a:t>
            </a:r>
            <a:r>
              <a:rPr lang="en-US" altLang="es-MX" sz="2000" i="1" dirty="0" smtClean="0"/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s-MX" sz="2000" dirty="0" smtClean="0"/>
              <a:t>P</a:t>
            </a:r>
            <a:r>
              <a:rPr lang="en-US" altLang="es-MX" sz="2000" baseline="-25000" dirty="0" smtClean="0"/>
              <a:t>i </a:t>
            </a:r>
            <a:r>
              <a:rPr lang="en-US" altLang="es-MX" sz="2000" dirty="0" smtClean="0"/>
              <a:t>ticks again and send dummy messages (all processes) ≥ </a:t>
            </a:r>
            <a:r>
              <a:rPr lang="en-US" altLang="es-MX" sz="2000" i="1" dirty="0" smtClean="0"/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s-MX" sz="2000" dirty="0" smtClean="0"/>
              <a:t>Each process takes local snapshot and send it to P</a:t>
            </a:r>
            <a:r>
              <a:rPr lang="en-US" altLang="es-MX" sz="2000" baseline="-25000" dirty="0" smtClean="0"/>
              <a:t>i</a:t>
            </a:r>
            <a:r>
              <a:rPr lang="en-US" altLang="es-MX" sz="2000" dirty="0" smtClean="0"/>
              <a:t> when local clock = </a:t>
            </a:r>
            <a:r>
              <a:rPr lang="en-US" altLang="es-MX" sz="2000" i="1" dirty="0" smtClean="0"/>
              <a:t>S</a:t>
            </a:r>
            <a:r>
              <a:rPr lang="en-US" altLang="es-MX" sz="2000" dirty="0" smtClean="0"/>
              <a:t> or jump from smaller than </a:t>
            </a:r>
            <a:r>
              <a:rPr lang="en-US" altLang="es-MX" sz="2000" i="1" dirty="0" smtClean="0"/>
              <a:t>S</a:t>
            </a:r>
            <a:r>
              <a:rPr lang="en-US" altLang="es-MX" sz="2000" dirty="0" smtClean="0"/>
              <a:t> to a value larger than </a:t>
            </a:r>
            <a:r>
              <a:rPr lang="en-US" altLang="es-MX" sz="2000" i="1" dirty="0" smtClean="0"/>
              <a:t>S</a:t>
            </a:r>
          </a:p>
          <a:p>
            <a:pPr marL="0" indent="0">
              <a:buNone/>
            </a:pPr>
            <a:endParaRPr lang="en-US" altLang="es-MX" sz="2000" i="1" dirty="0"/>
          </a:p>
          <a:p>
            <a:pPr marL="0" indent="0">
              <a:buNone/>
            </a:pPr>
            <a:r>
              <a:rPr lang="en-US" altLang="es-MX" sz="2000" b="1" i="1" dirty="0" smtClean="0"/>
              <a:t>Drawback:</a:t>
            </a:r>
            <a:r>
              <a:rPr lang="en-US" altLang="es-MX" sz="2000" i="1" dirty="0" smtClean="0"/>
              <a:t> P</a:t>
            </a:r>
            <a:r>
              <a:rPr lang="en-US" altLang="es-MX" sz="2000" i="1" baseline="-25000" dirty="0" smtClean="0"/>
              <a:t>i</a:t>
            </a:r>
            <a:r>
              <a:rPr lang="en-US" altLang="es-MX" sz="2000" i="1" dirty="0" smtClean="0"/>
              <a:t> FROZE</a:t>
            </a:r>
            <a:endParaRPr lang="en-US" altLang="es-MX" sz="2000" i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Computing global states on systems without FIFO channels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5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3375" y="1674000"/>
                <a:ext cx="8229600" cy="4950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s-MX" sz="2000" dirty="0" smtClean="0"/>
                  <a:t>Instead of using integer counter 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es-MX" sz="2000" dirty="0" smtClean="0"/>
                  <a:t> modulo 2 counter:</a:t>
                </a:r>
              </a:p>
              <a:p>
                <a:r>
                  <a:rPr lang="en-US" altLang="es-MX" sz="2000" dirty="0" smtClean="0"/>
                  <a:t>Two states </a:t>
                </a:r>
                <a:r>
                  <a:rPr lang="en-US" altLang="es-MX" sz="2000" dirty="0">
                    <a:solidFill>
                      <a:srgbClr val="000099"/>
                    </a:solidFill>
                  </a:rPr>
                  <a:t>white</a:t>
                </a:r>
                <a:r>
                  <a:rPr lang="en-US" altLang="es-MX" sz="2000" dirty="0" smtClean="0"/>
                  <a:t> (before snapshot) and </a:t>
                </a:r>
                <a:r>
                  <a:rPr lang="en-US" altLang="es-MX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altLang="es-MX" sz="2000" dirty="0" smtClean="0"/>
                  <a:t> (after snapshot) for Processes and messages (</a:t>
                </a:r>
                <a:r>
                  <a:rPr lang="en-US" altLang="es-MX" sz="2000" dirty="0" err="1">
                    <a:solidFill>
                      <a:srgbClr val="000099"/>
                    </a:solidFill>
                  </a:rPr>
                  <a:t>wp</a:t>
                </a:r>
                <a:r>
                  <a:rPr lang="en-US" altLang="es-MX" sz="2000" dirty="0" smtClean="0"/>
                  <a:t> 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s-MX" sz="2000" dirty="0" err="1">
                    <a:solidFill>
                      <a:srgbClr val="000099"/>
                    </a:solidFill>
                    <a:sym typeface="Wingdings" panose="05000000000000000000" pitchFamily="2" charset="2"/>
                  </a:rPr>
                  <a:t>wm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  &amp; </a:t>
                </a:r>
                <a:r>
                  <a:rPr lang="en-US" altLang="es-MX" sz="2000" dirty="0" err="1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rp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  </a:t>
                </a:r>
                <a:r>
                  <a:rPr lang="en-US" altLang="es-MX" sz="2000" dirty="0" err="1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rm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)</a:t>
                </a:r>
                <a:endParaRPr lang="en-US" altLang="es-MX" sz="2000" dirty="0" smtClean="0"/>
              </a:p>
              <a:p>
                <a:r>
                  <a:rPr lang="en-US" altLang="es-MX" sz="2000" dirty="0" smtClean="0"/>
                  <a:t>All processes begin as </a:t>
                </a:r>
                <a:r>
                  <a:rPr lang="en-US" altLang="es-MX" sz="2000" dirty="0" smtClean="0">
                    <a:solidFill>
                      <a:srgbClr val="000099"/>
                    </a:solidFill>
                  </a:rPr>
                  <a:t>white</a:t>
                </a:r>
              </a:p>
              <a:p>
                <a:r>
                  <a:rPr lang="en-US" altLang="es-MX" sz="2000" dirty="0" smtClean="0"/>
                  <a:t>Initiator becomes </a:t>
                </a:r>
                <a:r>
                  <a:rPr lang="en-US" altLang="es-MX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altLang="es-MX" sz="2000" dirty="0" smtClean="0"/>
                  <a:t> spontaneously </a:t>
                </a:r>
              </a:p>
              <a:p>
                <a:r>
                  <a:rPr lang="en-US" altLang="es-MX" sz="2000" dirty="0" smtClean="0"/>
                  <a:t>The </a:t>
                </a:r>
                <a:r>
                  <a:rPr lang="en-US" altLang="es-MX" sz="2000" dirty="0"/>
                  <a:t>1</a:t>
                </a:r>
                <a:r>
                  <a:rPr lang="en-US" altLang="es-MX" sz="2000" baseline="30000" dirty="0"/>
                  <a:t>st</a:t>
                </a:r>
                <a:r>
                  <a:rPr lang="en-US" altLang="es-MX" sz="2000" dirty="0"/>
                  <a:t> time </a:t>
                </a:r>
                <a:r>
                  <a:rPr lang="en-US" altLang="es-MX" sz="2000" dirty="0" smtClean="0"/>
                  <a:t>a process receive </a:t>
                </a:r>
                <a:r>
                  <a:rPr lang="en-US" altLang="es-MX" sz="2000" dirty="0" smtClean="0">
                    <a:solidFill>
                      <a:srgbClr val="C00000"/>
                    </a:solidFill>
                  </a:rPr>
                  <a:t>red message</a:t>
                </a:r>
                <a:r>
                  <a:rPr lang="en-US" altLang="es-MX" sz="2000" dirty="0" smtClean="0"/>
                  <a:t> becomes </a:t>
                </a:r>
                <a:r>
                  <a:rPr lang="en-US" altLang="es-MX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altLang="es-MX" sz="2000" dirty="0" smtClean="0"/>
                  <a:t> 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s-MX" sz="2000" dirty="0"/>
                  <a:t>takes </a:t>
                </a:r>
                <a:r>
                  <a:rPr lang="en-US" altLang="es-MX" sz="2000" dirty="0" smtClean="0"/>
                  <a:t>snapshot 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 virtual broadcast</a:t>
                </a:r>
                <a:endParaRPr lang="en-US" altLang="es-MX" sz="20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altLang="es-MX" sz="2000" dirty="0" smtClean="0">
                    <a:sym typeface="Wingdings" panose="05000000000000000000" pitchFamily="2" charset="2"/>
                  </a:rPr>
                  <a:t>Cut consistent (no </a:t>
                </a:r>
                <a:r>
                  <a:rPr lang="en-US" altLang="es-MX" sz="20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rm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 received by </a:t>
                </a:r>
                <a:r>
                  <a:rPr lang="en-US" altLang="es-MX" sz="2000" dirty="0" err="1">
                    <a:solidFill>
                      <a:srgbClr val="000099"/>
                    </a:solidFill>
                    <a:sym typeface="Wingdings" panose="05000000000000000000" pitchFamily="2" charset="2"/>
                  </a:rPr>
                  <a:t>wp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 because as soon as a </a:t>
                </a:r>
                <a:r>
                  <a:rPr lang="en-US" altLang="es-MX" sz="2000" dirty="0" err="1">
                    <a:solidFill>
                      <a:srgbClr val="000099"/>
                    </a:solidFill>
                    <a:sym typeface="Wingdings" panose="05000000000000000000" pitchFamily="2" charset="2"/>
                  </a:rPr>
                  <a:t>wp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 receives a </a:t>
                </a:r>
                <a:r>
                  <a:rPr lang="en-US" altLang="es-MX" sz="20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rm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 becomes </a:t>
                </a:r>
                <a:r>
                  <a:rPr lang="en-US" altLang="es-MX" sz="20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red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altLang="es-MX" sz="2000" dirty="0" smtClean="0">
                    <a:sym typeface="Wingdings" panose="05000000000000000000" pitchFamily="2" charset="2"/>
                  </a:rPr>
                  <a:t>Full global state = local states and messages in transit</a:t>
                </a:r>
              </a:p>
              <a:p>
                <a:r>
                  <a:rPr lang="en-US" altLang="es-MX" sz="2000" dirty="0" smtClean="0">
                    <a:solidFill>
                      <a:srgbClr val="000099"/>
                    </a:solidFill>
                    <a:sym typeface="Wingdings" panose="05000000000000000000" pitchFamily="2" charset="2"/>
                  </a:rPr>
                  <a:t>White </a:t>
                </a:r>
                <a:r>
                  <a:rPr lang="en-US" altLang="es-MX" sz="2000" dirty="0">
                    <a:solidFill>
                      <a:srgbClr val="000099"/>
                    </a:solidFill>
                    <a:sym typeface="Wingdings" panose="05000000000000000000" pitchFamily="2" charset="2"/>
                  </a:rPr>
                  <a:t>messages 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received by a </a:t>
                </a:r>
                <a:r>
                  <a:rPr lang="en-US" altLang="es-MX" sz="20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red process 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are copied back to initiator</a:t>
                </a:r>
                <a:endParaRPr lang="en-US" altLang="es-MX" sz="2000" dirty="0" smtClean="0"/>
              </a:p>
              <a:p>
                <a:r>
                  <a:rPr lang="en-US" altLang="es-MX" sz="2000" b="1" dirty="0" smtClean="0"/>
                  <a:t>Termination: </a:t>
                </a:r>
                <a:r>
                  <a:rPr lang="en-US" altLang="es-MX" sz="2000" dirty="0" smtClean="0"/>
                  <a:t>Counter </a:t>
                </a:r>
                <a14:m>
                  <m:oMath xmlns:m="http://schemas.openxmlformats.org/officeDocument/2006/math">
                    <m:r>
                      <a:rPr lang="en-US" alt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es-MX" sz="2000" dirty="0" smtClean="0"/>
                  <a:t>process #</a:t>
                </a:r>
                <a:r>
                  <a:rPr lang="en-US" altLang="es-MX" sz="2000" dirty="0" err="1" smtClean="0"/>
                  <a:t>msg</a:t>
                </a:r>
                <a:r>
                  <a:rPr lang="en-US" altLang="es-MX" sz="2000" dirty="0" smtClean="0"/>
                  <a:t> sent - #</a:t>
                </a:r>
                <a:r>
                  <a:rPr lang="en-US" altLang="es-MX" sz="2000" dirty="0" err="1" smtClean="0"/>
                  <a:t>msg</a:t>
                </a:r>
                <a:r>
                  <a:rPr lang="en-US" altLang="es-MX" sz="2000" dirty="0" smtClean="0"/>
                  <a:t> received, Initiator gathers counters &amp; snapshots 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 determine the end</a:t>
                </a:r>
                <a:r>
                  <a:rPr lang="en-US" altLang="es-MX" sz="2000" dirty="0" smtClean="0">
                    <a:sym typeface="Wingdings" panose="05000000000000000000" pitchFamily="2" charset="2"/>
                  </a:rPr>
                  <a:t>.</a:t>
                </a:r>
                <a:endParaRPr lang="en-US" altLang="es-MX" sz="2000" dirty="0" smtClean="0"/>
              </a:p>
            </p:txBody>
          </p:sp>
        </mc:Choice>
        <mc:Fallback>
          <p:sp>
            <p:nvSpPr>
              <p:cNvPr id="145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3375" y="1674000"/>
                <a:ext cx="8229600" cy="4950000"/>
              </a:xfrm>
              <a:blipFill rotWithShape="0">
                <a:blip r:embed="rId2"/>
                <a:stretch>
                  <a:fillRect l="-815" t="-616" r="-1407" b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9000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Computing global states on systems without FIFO channels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1737000" y="4419000"/>
            <a:ext cx="5850000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1731375" y="4414335"/>
            <a:ext cx="6075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1647000" y="3879000"/>
            <a:ext cx="6075000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1647000" y="3879000"/>
            <a:ext cx="6075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1647000" y="3249000"/>
            <a:ext cx="5940000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1647000" y="3249000"/>
            <a:ext cx="6075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1647000" y="2664000"/>
            <a:ext cx="5850000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1641375" y="2661667"/>
            <a:ext cx="6075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 flipV="1">
            <a:off x="3326831" y="2689487"/>
            <a:ext cx="2083196" cy="1126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endCxn id="98" idx="1"/>
          </p:cNvCxnSpPr>
          <p:nvPr/>
        </p:nvCxnSpPr>
        <p:spPr>
          <a:xfrm>
            <a:off x="3375390" y="3962015"/>
            <a:ext cx="2060997" cy="3886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5708736" y="3284779"/>
            <a:ext cx="179735" cy="4568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>
            <a:off x="5723678" y="3277277"/>
            <a:ext cx="356380" cy="3926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 flipV="1">
            <a:off x="5614246" y="2982206"/>
            <a:ext cx="548451" cy="2950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V="1">
            <a:off x="3326831" y="2804051"/>
            <a:ext cx="1869718" cy="1005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0" idx="7"/>
            <a:endCxn id="68" idx="3"/>
          </p:cNvCxnSpPr>
          <p:nvPr/>
        </p:nvCxnSpPr>
        <p:spPr>
          <a:xfrm flipV="1">
            <a:off x="3383360" y="3325755"/>
            <a:ext cx="1260000" cy="5105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3375390" y="3962015"/>
            <a:ext cx="1016610" cy="2109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77725" y="2494836"/>
            <a:ext cx="9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P1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1175" y="3064334"/>
            <a:ext cx="9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P2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81175" y="3694334"/>
            <a:ext cx="9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P3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77725" y="4234334"/>
            <a:ext cx="9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P4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829475" y="25716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2395125" y="3159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de flecha 23"/>
          <p:cNvCxnSpPr>
            <a:stCxn id="19" idx="5"/>
            <a:endCxn id="21" idx="1"/>
          </p:cNvCxnSpPr>
          <p:nvPr/>
        </p:nvCxnSpPr>
        <p:spPr>
          <a:xfrm>
            <a:off x="1983115" y="2725307"/>
            <a:ext cx="438370" cy="460054"/>
          </a:xfrm>
          <a:prstGeom prst="straightConnector1">
            <a:avLst/>
          </a:prstGeom>
          <a:ln w="28575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20" idx="7"/>
            <a:endCxn id="22" idx="3"/>
          </p:cNvCxnSpPr>
          <p:nvPr/>
        </p:nvCxnSpPr>
        <p:spPr>
          <a:xfrm flipV="1">
            <a:off x="2250640" y="3899974"/>
            <a:ext cx="502720" cy="443588"/>
          </a:xfrm>
          <a:prstGeom prst="straightConnector1">
            <a:avLst/>
          </a:prstGeom>
          <a:ln w="28575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727000" y="3746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/>
          <p:cNvSpPr txBox="1"/>
          <p:nvPr/>
        </p:nvSpPr>
        <p:spPr>
          <a:xfrm>
            <a:off x="882000" y="3694334"/>
            <a:ext cx="9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P3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3153942" y="2571667"/>
            <a:ext cx="608058" cy="763935"/>
            <a:chOff x="3153942" y="2571667"/>
            <a:chExt cx="608058" cy="763935"/>
          </a:xfrm>
        </p:grpSpPr>
        <p:sp>
          <p:nvSpPr>
            <p:cNvPr id="34" name="Elipse 33"/>
            <p:cNvSpPr/>
            <p:nvPr/>
          </p:nvSpPr>
          <p:spPr>
            <a:xfrm>
              <a:off x="3153942" y="31556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582000" y="25716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ector recto de flecha 35"/>
            <p:cNvCxnSpPr>
              <a:stCxn id="34" idx="7"/>
              <a:endCxn id="35" idx="3"/>
            </p:cNvCxnSpPr>
            <p:nvPr/>
          </p:nvCxnSpPr>
          <p:spPr>
            <a:xfrm flipV="1">
              <a:off x="3307582" y="2725307"/>
              <a:ext cx="300778" cy="456655"/>
            </a:xfrm>
            <a:prstGeom prst="straightConnector1">
              <a:avLst/>
            </a:prstGeom>
            <a:ln w="28575"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ector recto de flecha 40"/>
          <p:cNvCxnSpPr/>
          <p:nvPr/>
        </p:nvCxnSpPr>
        <p:spPr>
          <a:xfrm>
            <a:off x="3349344" y="3962015"/>
            <a:ext cx="471050" cy="940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40" idx="7"/>
          </p:cNvCxnSpPr>
          <p:nvPr/>
        </p:nvCxnSpPr>
        <p:spPr>
          <a:xfrm flipV="1">
            <a:off x="3383360" y="3669924"/>
            <a:ext cx="349080" cy="1664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0" idx="0"/>
          </p:cNvCxnSpPr>
          <p:nvPr/>
        </p:nvCxnSpPr>
        <p:spPr>
          <a:xfrm flipV="1">
            <a:off x="3319720" y="3335602"/>
            <a:ext cx="884127" cy="4743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3229720" y="38099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4.iconfinder.com/data/icons/ionicons/512/icon-camera-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79" y="3904861"/>
            <a:ext cx="302320" cy="3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lipse 19"/>
          <p:cNvSpPr/>
          <p:nvPr/>
        </p:nvSpPr>
        <p:spPr>
          <a:xfrm>
            <a:off x="2097000" y="431720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upo 54"/>
          <p:cNvGrpSpPr/>
          <p:nvPr/>
        </p:nvGrpSpPr>
        <p:grpSpPr>
          <a:xfrm>
            <a:off x="3540892" y="3789000"/>
            <a:ext cx="746360" cy="720000"/>
            <a:chOff x="3540892" y="3789000"/>
            <a:chExt cx="746360" cy="720000"/>
          </a:xfrm>
        </p:grpSpPr>
        <p:cxnSp>
          <p:nvCxnSpPr>
            <p:cNvPr id="54" name="Conector recto de flecha 53"/>
            <p:cNvCxnSpPr/>
            <p:nvPr/>
          </p:nvCxnSpPr>
          <p:spPr>
            <a:xfrm flipV="1">
              <a:off x="3630892" y="3921667"/>
              <a:ext cx="491108" cy="460053"/>
            </a:xfrm>
            <a:prstGeom prst="straightConnector1">
              <a:avLst/>
            </a:prstGeom>
            <a:ln w="28575"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3540892" y="432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ipse 55"/>
            <p:cNvSpPr/>
            <p:nvPr/>
          </p:nvSpPr>
          <p:spPr>
            <a:xfrm>
              <a:off x="4107252" y="378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821392" y="4824430"/>
            <a:ext cx="134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Wm transit: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042515" y="4843781"/>
            <a:ext cx="53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039520" y="4852535"/>
            <a:ext cx="5326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Elipse 67"/>
          <p:cNvSpPr/>
          <p:nvPr/>
        </p:nvSpPr>
        <p:spPr>
          <a:xfrm>
            <a:off x="4617000" y="31721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upo 76"/>
          <p:cNvGrpSpPr/>
          <p:nvPr/>
        </p:nvGrpSpPr>
        <p:grpSpPr>
          <a:xfrm>
            <a:off x="4678875" y="2558421"/>
            <a:ext cx="745650" cy="767334"/>
            <a:chOff x="4678875" y="2558421"/>
            <a:chExt cx="745650" cy="767334"/>
          </a:xfrm>
        </p:grpSpPr>
        <p:sp>
          <p:nvSpPr>
            <p:cNvPr id="78" name="Elipse 77"/>
            <p:cNvSpPr/>
            <p:nvPr/>
          </p:nvSpPr>
          <p:spPr>
            <a:xfrm>
              <a:off x="4678875" y="255842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ipse 78"/>
            <p:cNvSpPr/>
            <p:nvPr/>
          </p:nvSpPr>
          <p:spPr>
            <a:xfrm>
              <a:off x="5244525" y="31457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onector recto de flecha 79"/>
            <p:cNvCxnSpPr>
              <a:stCxn id="78" idx="5"/>
              <a:endCxn id="79" idx="1"/>
            </p:cNvCxnSpPr>
            <p:nvPr/>
          </p:nvCxnSpPr>
          <p:spPr>
            <a:xfrm>
              <a:off x="4832515" y="2712061"/>
              <a:ext cx="438370" cy="460054"/>
            </a:xfrm>
            <a:prstGeom prst="straightConnector1">
              <a:avLst/>
            </a:prstGeom>
            <a:ln w="28575"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uadroTexto 81"/>
          <p:cNvSpPr txBox="1"/>
          <p:nvPr/>
        </p:nvSpPr>
        <p:spPr>
          <a:xfrm>
            <a:off x="2036525" y="4852535"/>
            <a:ext cx="5326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882000" y="3067200"/>
            <a:ext cx="9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P2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4" name="Picture 2" descr="https://cdn4.iconfinder.com/data/icons/ionicons/512/icon-camera-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88" y="3386888"/>
            <a:ext cx="302320" cy="3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Elipse 84"/>
          <p:cNvSpPr/>
          <p:nvPr/>
        </p:nvSpPr>
        <p:spPr>
          <a:xfrm>
            <a:off x="5609702" y="315560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ipse 97"/>
          <p:cNvSpPr/>
          <p:nvPr/>
        </p:nvSpPr>
        <p:spPr>
          <a:xfrm>
            <a:off x="5410027" y="4324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ipse 100"/>
          <p:cNvSpPr/>
          <p:nvPr/>
        </p:nvSpPr>
        <p:spPr>
          <a:xfrm>
            <a:off x="5389598" y="25716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adroTexto 105"/>
          <p:cNvSpPr txBox="1"/>
          <p:nvPr/>
        </p:nvSpPr>
        <p:spPr>
          <a:xfrm>
            <a:off x="877725" y="4237733"/>
            <a:ext cx="9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877725" y="2491869"/>
            <a:ext cx="9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P1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8" name="Picture 2" descr="https://cdn4.iconfinder.com/data/icons/ionicons/512/icon-camera-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727" y="4511469"/>
            <a:ext cx="302320" cy="3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https://cdn4.iconfinder.com/data/icons/ionicons/512/icon-camera-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82" y="2315388"/>
            <a:ext cx="302320" cy="3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2"/>
          <p:cNvSpPr txBox="1">
            <a:spLocks noChangeArrowheads="1"/>
          </p:cNvSpPr>
          <p:nvPr/>
        </p:nvSpPr>
        <p:spPr>
          <a:xfrm>
            <a:off x="395288" y="144000"/>
            <a:ext cx="8229600" cy="108008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3600" dirty="0" smtClean="0">
                <a:solidFill>
                  <a:schemeClr val="tx1"/>
                </a:solidFill>
              </a:rPr>
              <a:t>Computing global states on systems without FIFO channels</a:t>
            </a:r>
            <a:endParaRPr lang="en-US" altLang="es-MX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 animBg="1"/>
      <p:bldP spid="60" grpId="0" animBg="1"/>
      <p:bldP spid="68" grpId="0" animBg="1"/>
      <p:bldP spid="82" grpId="0" animBg="1"/>
      <p:bldP spid="83" grpId="0"/>
      <p:bldP spid="85" grpId="0" animBg="1"/>
      <p:bldP spid="98" grpId="0" animBg="1"/>
      <p:bldP spid="101" grpId="0" animBg="1"/>
      <p:bldP spid="106" grpId="0"/>
      <p:bldP spid="1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32956"/>
            <a:ext cx="8229600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s-MX" sz="4400" noProof="0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112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noProof="0" dirty="0" smtClean="0">
                <a:solidFill>
                  <a:schemeClr val="tx1"/>
                </a:solidFill>
              </a:rPr>
              <a:t>Main paper Contribution</a:t>
            </a:r>
            <a:endParaRPr lang="en-US" altLang="es-MX" noProof="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s-MX" sz="2800" noProof="0" dirty="0" smtClean="0"/>
              <a:t>Propose a generalized non-standard model of time (vector of clocks) for distributed systems</a:t>
            </a:r>
          </a:p>
          <a:p>
            <a:pPr marL="0" indent="0">
              <a:buNone/>
            </a:pPr>
            <a:endParaRPr lang="en-US" altLang="es-MX" sz="2800" noProof="0" dirty="0" smtClean="0"/>
          </a:p>
          <a:p>
            <a:pPr marL="0" indent="0">
              <a:buNone/>
            </a:pPr>
            <a:r>
              <a:rPr lang="en-US" altLang="es-MX" sz="2800" noProof="0" dirty="0" smtClean="0"/>
              <a:t>A new algorithm to compute a global snapshot of a distributed system with no strict order in message arrival</a:t>
            </a:r>
            <a:endParaRPr lang="en-US" altLang="es-MX" sz="2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s-MX" sz="2600" noProof="0" dirty="0" smtClean="0"/>
              <a:t>Several processes</a:t>
            </a:r>
          </a:p>
          <a:p>
            <a:r>
              <a:rPr lang="en-US" altLang="es-MX" sz="2600" noProof="0" dirty="0" smtClean="0"/>
              <a:t>No common memory</a:t>
            </a:r>
          </a:p>
          <a:p>
            <a:r>
              <a:rPr lang="en-US" altLang="es-MX" sz="2600" noProof="0" dirty="0" smtClean="0"/>
              <a:t>Communication messages only with unpredictable delays</a:t>
            </a:r>
          </a:p>
          <a:p>
            <a:r>
              <a:rPr lang="en-US" altLang="es-MX" sz="2600" noProof="0" dirty="0" smtClean="0"/>
              <a:t>Global time/ Global State </a:t>
            </a:r>
            <a:r>
              <a:rPr lang="en-US" altLang="es-MX" sz="2600" noProof="0" dirty="0" smtClean="0">
                <a:sym typeface="Wingdings" panose="05000000000000000000" pitchFamily="2" charset="2"/>
              </a:rPr>
              <a:t> hard to know</a:t>
            </a:r>
            <a:endParaRPr lang="en-US" altLang="es-MX" sz="2600" noProof="0" dirty="0" smtClean="0"/>
          </a:p>
          <a:p>
            <a:r>
              <a:rPr lang="en-US" altLang="es-MX" sz="2600" noProof="0" dirty="0" smtClean="0"/>
              <a:t>Among other  (termination, deadlock detection, symmetry breaking, election problem, etc.)</a:t>
            </a:r>
            <a:endParaRPr lang="en-US" altLang="es-MX" sz="2600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What we know of a distributed system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s-MX" sz="2800" noProof="0" dirty="0" smtClean="0"/>
              <a:t>Atomic actions that occur within a process</a:t>
            </a:r>
          </a:p>
          <a:p>
            <a:pPr marL="0" indent="0">
              <a:buNone/>
            </a:pPr>
            <a:r>
              <a:rPr lang="en-US" altLang="es-MX" sz="2800" noProof="0" dirty="0" smtClean="0"/>
              <a:t>Types (Internal, Send, Receive)</a:t>
            </a:r>
          </a:p>
          <a:p>
            <a:pPr marL="0" indent="0">
              <a:buNone/>
            </a:pPr>
            <a:r>
              <a:rPr lang="en-US" altLang="es-MX" sz="2800" noProof="0" dirty="0" smtClean="0"/>
              <a:t>Related: </a:t>
            </a:r>
          </a:p>
          <a:p>
            <a:pPr marL="0" indent="0" algn="ctr">
              <a:buNone/>
            </a:pPr>
            <a:r>
              <a:rPr lang="en-US" altLang="es-MX" sz="2800" noProof="0" dirty="0" smtClean="0"/>
              <a:t>IF </a:t>
            </a:r>
            <a:r>
              <a:rPr lang="en-US" altLang="es-MX" sz="2800" noProof="0" dirty="0" err="1" smtClean="0">
                <a:solidFill>
                  <a:srgbClr val="000099"/>
                </a:solidFill>
              </a:rPr>
              <a:t>receive</a:t>
            </a:r>
            <a:r>
              <a:rPr lang="en-US" altLang="es-MX" sz="2800" baseline="-25000" noProof="0" dirty="0" err="1" smtClean="0">
                <a:solidFill>
                  <a:srgbClr val="000099"/>
                </a:solidFill>
              </a:rPr>
              <a:t>e</a:t>
            </a:r>
            <a:r>
              <a:rPr lang="en-US" altLang="es-MX" sz="2800" noProof="0" dirty="0" smtClean="0"/>
              <a:t> exists THEN </a:t>
            </a:r>
            <a:r>
              <a:rPr lang="en-US" altLang="es-MX" sz="2800" noProof="0" dirty="0" err="1" smtClean="0">
                <a:solidFill>
                  <a:srgbClr val="000099"/>
                </a:solidFill>
              </a:rPr>
              <a:t>send</a:t>
            </a:r>
            <a:r>
              <a:rPr lang="en-US" altLang="es-MX" sz="2800" baseline="-25000" noProof="0" dirty="0" err="1" smtClean="0">
                <a:solidFill>
                  <a:srgbClr val="000099"/>
                </a:solidFill>
              </a:rPr>
              <a:t>e</a:t>
            </a:r>
            <a:r>
              <a:rPr lang="en-US" altLang="es-MX" sz="2800" baseline="-25000" noProof="0" dirty="0" smtClean="0"/>
              <a:t> </a:t>
            </a:r>
            <a:r>
              <a:rPr lang="en-US" altLang="es-MX" sz="2800" noProof="0" dirty="0" smtClean="0"/>
              <a:t>must exist</a:t>
            </a:r>
          </a:p>
          <a:p>
            <a:pPr marL="0" indent="0">
              <a:buNone/>
            </a:pPr>
            <a:r>
              <a:rPr lang="en-US" altLang="es-MX" sz="2800" noProof="0" dirty="0" smtClean="0"/>
              <a:t>Structure (</a:t>
            </a:r>
            <a:r>
              <a:rPr lang="en-US" altLang="es-MX" sz="2800" noProof="0" dirty="0"/>
              <a:t>E</a:t>
            </a:r>
            <a:r>
              <a:rPr lang="en-US" altLang="es-MX" sz="2800" noProof="0" dirty="0" smtClean="0"/>
              <a:t>,&lt;):</a:t>
            </a:r>
          </a:p>
          <a:p>
            <a:pPr marL="0" indent="0">
              <a:buNone/>
            </a:pPr>
            <a:r>
              <a:rPr lang="en-US" altLang="es-MX" sz="2800" noProof="0" dirty="0" smtClean="0"/>
              <a:t>E </a:t>
            </a:r>
            <a:r>
              <a:rPr lang="en-US" altLang="es-MX" sz="2800" noProof="0" dirty="0" smtClean="0">
                <a:sym typeface="Wingdings" panose="05000000000000000000" pitchFamily="2" charset="2"/>
              </a:rPr>
              <a:t></a:t>
            </a:r>
            <a:r>
              <a:rPr lang="en-US" altLang="es-MX" sz="2800" noProof="0" dirty="0" smtClean="0"/>
              <a:t> {Set of events:e</a:t>
            </a:r>
            <a:r>
              <a:rPr lang="en-US" altLang="es-MX" sz="2800" baseline="-25000" noProof="0" dirty="0" smtClean="0"/>
              <a:t>1</a:t>
            </a:r>
            <a:r>
              <a:rPr lang="en-US" altLang="es-MX" sz="2800" noProof="0" dirty="0" smtClean="0"/>
              <a:t>…</a:t>
            </a:r>
            <a:r>
              <a:rPr lang="en-US" altLang="es-MX" sz="2800" noProof="0" dirty="0" err="1" smtClean="0"/>
              <a:t>e</a:t>
            </a:r>
            <a:r>
              <a:rPr lang="en-US" altLang="es-MX" sz="2800" baseline="-25000" noProof="0" dirty="0" err="1" smtClean="0"/>
              <a:t>n</a:t>
            </a:r>
            <a:r>
              <a:rPr lang="en-US" altLang="es-MX" sz="2800" noProof="0" dirty="0" smtClean="0"/>
              <a:t>}</a:t>
            </a:r>
          </a:p>
          <a:p>
            <a:pPr marL="0" indent="0">
              <a:buNone/>
            </a:pPr>
            <a:r>
              <a:rPr lang="en-US" altLang="es-MX" sz="2800" noProof="0" dirty="0" smtClean="0"/>
              <a:t>&lt; </a:t>
            </a:r>
            <a:r>
              <a:rPr lang="en-US" altLang="es-MX" sz="2800" noProof="0" dirty="0" smtClean="0">
                <a:sym typeface="Wingdings" panose="05000000000000000000" pitchFamily="2" charset="2"/>
              </a:rPr>
              <a:t></a:t>
            </a:r>
            <a:r>
              <a:rPr lang="en-US" altLang="es-MX" sz="2800" noProof="0" dirty="0" smtClean="0"/>
              <a:t> partial order “causality relation”</a:t>
            </a:r>
          </a:p>
          <a:p>
            <a:pPr marL="0" indent="0" algn="ctr">
              <a:buNone/>
            </a:pPr>
            <a:r>
              <a:rPr lang="en-US" altLang="es-MX" sz="2800" i="1" noProof="0" dirty="0" smtClean="0">
                <a:solidFill>
                  <a:srgbClr val="C00000"/>
                </a:solidFill>
              </a:rPr>
              <a:t>“the future cannot influence the past”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Events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Events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8369"/>
          <a:stretch/>
        </p:blipFill>
        <p:spPr>
          <a:xfrm rot="5400000">
            <a:off x="5184068" y="2240868"/>
            <a:ext cx="3168352" cy="3096344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683568" y="2211030"/>
            <a:ext cx="4104456" cy="2592288"/>
            <a:chOff x="405632" y="2218921"/>
            <a:chExt cx="4104456" cy="259228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/>
            <a:srcRect l="21943" t="31350" b="3020"/>
            <a:stretch/>
          </p:blipFill>
          <p:spPr>
            <a:xfrm rot="5400000">
              <a:off x="1449748" y="1174805"/>
              <a:ext cx="2016224" cy="410445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/>
            <a:srcRect l="72123" t="4682" b="69802"/>
            <a:stretch/>
          </p:blipFill>
          <p:spPr>
            <a:xfrm rot="5400000">
              <a:off x="2097820" y="3653276"/>
              <a:ext cx="720080" cy="1595786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364088" y="5445224"/>
            <a:ext cx="255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Causal structure of the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Events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288" y="1989329"/>
            <a:ext cx="8229600" cy="79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s-MX" sz="2800" dirty="0" smtClean="0"/>
              <a:t>Assuming the process lines as “Rubber Bands”: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5192496"/>
            <a:ext cx="8229600" cy="79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s-MX" sz="2800" dirty="0" smtClean="0"/>
              <a:t>An equivalent event diagram is found.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3123928" y="3140968"/>
            <a:ext cx="33944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3274994" y="3070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3340312" y="35095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3835312" y="3519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4240312" y="3519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4645312" y="3519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4992548" y="35095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6338400" y="39671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5905312" y="3070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5292224" y="30613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3258648" y="396709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29"/>
          <p:cNvSpPr txBox="1"/>
          <p:nvPr/>
        </p:nvSpPr>
        <p:spPr>
          <a:xfrm>
            <a:off x="3267944" y="2813227"/>
            <a:ext cx="5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e11</a:t>
            </a:r>
            <a:endParaRPr lang="en-US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194288" y="2805658"/>
            <a:ext cx="5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e12</a:t>
            </a:r>
            <a:endParaRPr lang="en-US" sz="1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760504" y="2812454"/>
            <a:ext cx="5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e13</a:t>
            </a:r>
            <a:endParaRPr lang="en-US" sz="1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294506" y="4072930"/>
            <a:ext cx="5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e34</a:t>
            </a:r>
            <a:endParaRPr lang="en-US" sz="14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92080" y="3280374"/>
            <a:ext cx="5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e24</a:t>
            </a:r>
            <a:endParaRPr lang="en-US" sz="14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128766" y="3267538"/>
            <a:ext cx="5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e23 </a:t>
            </a:r>
            <a:endParaRPr lang="en-US" sz="1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762268" y="3267537"/>
            <a:ext cx="5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e22 </a:t>
            </a:r>
            <a:endParaRPr lang="en-US" sz="1400" dirty="0"/>
          </a:p>
        </p:txBody>
      </p:sp>
      <p:cxnSp>
        <p:nvCxnSpPr>
          <p:cNvPr id="41" name="Conector recto de flecha 40"/>
          <p:cNvCxnSpPr>
            <a:stCxn id="25" idx="4"/>
            <a:endCxn id="24" idx="1"/>
          </p:cNvCxnSpPr>
          <p:nvPr/>
        </p:nvCxnSpPr>
        <p:spPr>
          <a:xfrm>
            <a:off x="5995312" y="3250820"/>
            <a:ext cx="369448" cy="742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36" idx="2"/>
            <a:endCxn id="26" idx="3"/>
          </p:cNvCxnSpPr>
          <p:nvPr/>
        </p:nvCxnSpPr>
        <p:spPr>
          <a:xfrm flipV="1">
            <a:off x="4765445" y="3214954"/>
            <a:ext cx="553139" cy="37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773708" y="396709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4747528" y="4072930"/>
            <a:ext cx="5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e32</a:t>
            </a:r>
            <a:endParaRPr lang="en-US" sz="1400" dirty="0"/>
          </a:p>
        </p:txBody>
      </p:sp>
      <p:grpSp>
        <p:nvGrpSpPr>
          <p:cNvPr id="66" name="Grupo 65"/>
          <p:cNvGrpSpPr/>
          <p:nvPr/>
        </p:nvGrpSpPr>
        <p:grpSpPr>
          <a:xfrm>
            <a:off x="5045160" y="3267538"/>
            <a:ext cx="999837" cy="1113169"/>
            <a:chOff x="5045160" y="3267538"/>
            <a:chExt cx="999837" cy="1113169"/>
          </a:xfrm>
        </p:grpSpPr>
        <p:sp>
          <p:nvSpPr>
            <p:cNvPr id="23" name="Elipse 22"/>
            <p:cNvSpPr/>
            <p:nvPr/>
          </p:nvSpPr>
          <p:spPr>
            <a:xfrm>
              <a:off x="5542001" y="39671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498267" y="4072930"/>
              <a:ext cx="546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e33</a:t>
              </a:r>
              <a:endParaRPr lang="en-US" sz="14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5045160" y="3267538"/>
              <a:ext cx="546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e25 </a:t>
              </a:r>
              <a:endParaRPr lang="en-US" sz="1400" dirty="0"/>
            </a:p>
          </p:txBody>
        </p:sp>
        <p:cxnSp>
          <p:nvCxnSpPr>
            <p:cNvPr id="48" name="Conector recto de flecha 47"/>
            <p:cNvCxnSpPr>
              <a:stCxn id="22" idx="5"/>
              <a:endCxn id="23" idx="1"/>
            </p:cNvCxnSpPr>
            <p:nvPr/>
          </p:nvCxnSpPr>
          <p:spPr>
            <a:xfrm>
              <a:off x="5146188" y="3663165"/>
              <a:ext cx="422173" cy="330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ector recto de flecha 49"/>
          <p:cNvCxnSpPr>
            <a:stCxn id="28" idx="7"/>
            <a:endCxn id="20" idx="3"/>
          </p:cNvCxnSpPr>
          <p:nvPr/>
        </p:nvCxnSpPr>
        <p:spPr>
          <a:xfrm flipV="1">
            <a:off x="3412288" y="3672640"/>
            <a:ext cx="854384" cy="320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17" idx="5"/>
            <a:endCxn id="19" idx="1"/>
          </p:cNvCxnSpPr>
          <p:nvPr/>
        </p:nvCxnSpPr>
        <p:spPr>
          <a:xfrm>
            <a:off x="3428634" y="3224460"/>
            <a:ext cx="433038" cy="320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545464" y="2982345"/>
            <a:ext cx="54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2589026" y="3588150"/>
            <a:ext cx="3920758" cy="20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orldartsme.com/images/hand-pick-clipart-1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54" y="3350485"/>
            <a:ext cx="613837" cy="4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uadroTexto 56"/>
          <p:cNvSpPr txBox="1"/>
          <p:nvPr/>
        </p:nvSpPr>
        <p:spPr>
          <a:xfrm>
            <a:off x="2532772" y="3399939"/>
            <a:ext cx="6124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cxnSp>
        <p:nvCxnSpPr>
          <p:cNvPr id="95" name="Conector recto 94"/>
          <p:cNvCxnSpPr>
            <a:stCxn id="58" idx="1"/>
          </p:cNvCxnSpPr>
          <p:nvPr/>
        </p:nvCxnSpPr>
        <p:spPr>
          <a:xfrm>
            <a:off x="2522270" y="4032478"/>
            <a:ext cx="4094277" cy="1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 descr="http://worldartsme.com/images/hand-pick-clipart-1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17" y="3791739"/>
            <a:ext cx="613837" cy="4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uadroTexto 57"/>
          <p:cNvSpPr txBox="1"/>
          <p:nvPr/>
        </p:nvSpPr>
        <p:spPr>
          <a:xfrm>
            <a:off x="2522270" y="3878589"/>
            <a:ext cx="58558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cxnSp>
        <p:nvCxnSpPr>
          <p:cNvPr id="68" name="Conector recto 67"/>
          <p:cNvCxnSpPr/>
          <p:nvPr/>
        </p:nvCxnSpPr>
        <p:spPr>
          <a:xfrm>
            <a:off x="5382000" y="2664000"/>
            <a:ext cx="0" cy="1800000"/>
          </a:xfrm>
          <a:prstGeom prst="line">
            <a:avLst/>
          </a:prstGeom>
          <a:ln w="28575">
            <a:solidFill>
              <a:srgbClr val="33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0.03906 -0.001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0.06233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3281 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0.03906 -0.0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0.06233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03143 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5677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0.0246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7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53820" y="990796"/>
            <a:ext cx="2784600" cy="5788801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3632200" y="3035306"/>
            <a:ext cx="3216962" cy="2254244"/>
            <a:chOff x="3632200" y="3035306"/>
            <a:chExt cx="3216962" cy="2254244"/>
          </a:xfrm>
        </p:grpSpPr>
        <p:sp>
          <p:nvSpPr>
            <p:cNvPr id="7" name="Forma libre 6"/>
            <p:cNvSpPr/>
            <p:nvPr/>
          </p:nvSpPr>
          <p:spPr>
            <a:xfrm>
              <a:off x="3632200" y="3162300"/>
              <a:ext cx="3155950" cy="2127250"/>
            </a:xfrm>
            <a:custGeom>
              <a:avLst/>
              <a:gdLst>
                <a:gd name="connsiteX0" fmla="*/ 241300 w 3155950"/>
                <a:gd name="connsiteY0" fmla="*/ 0 h 2120900"/>
                <a:gd name="connsiteX1" fmla="*/ 3098800 w 3155950"/>
                <a:gd name="connsiteY1" fmla="*/ 25400 h 2120900"/>
                <a:gd name="connsiteX2" fmla="*/ 3155950 w 3155950"/>
                <a:gd name="connsiteY2" fmla="*/ 2101850 h 2120900"/>
                <a:gd name="connsiteX3" fmla="*/ 2476500 w 3155950"/>
                <a:gd name="connsiteY3" fmla="*/ 2120900 h 2120900"/>
                <a:gd name="connsiteX4" fmla="*/ 2622550 w 3155950"/>
                <a:gd name="connsiteY4" fmla="*/ 1835150 h 2120900"/>
                <a:gd name="connsiteX5" fmla="*/ 2552700 w 3155950"/>
                <a:gd name="connsiteY5" fmla="*/ 1644650 h 2120900"/>
                <a:gd name="connsiteX6" fmla="*/ 2178050 w 3155950"/>
                <a:gd name="connsiteY6" fmla="*/ 1492250 h 2120900"/>
                <a:gd name="connsiteX7" fmla="*/ 1727200 w 3155950"/>
                <a:gd name="connsiteY7" fmla="*/ 1460500 h 2120900"/>
                <a:gd name="connsiteX8" fmla="*/ 1060450 w 3155950"/>
                <a:gd name="connsiteY8" fmla="*/ 1454150 h 2120900"/>
                <a:gd name="connsiteX9" fmla="*/ 482600 w 3155950"/>
                <a:gd name="connsiteY9" fmla="*/ 1428750 h 2120900"/>
                <a:gd name="connsiteX10" fmla="*/ 69850 w 3155950"/>
                <a:gd name="connsiteY10" fmla="*/ 1301750 h 2120900"/>
                <a:gd name="connsiteX11" fmla="*/ 0 w 3155950"/>
                <a:gd name="connsiteY11" fmla="*/ 1219200 h 2120900"/>
                <a:gd name="connsiteX12" fmla="*/ 6350 w 3155950"/>
                <a:gd name="connsiteY12" fmla="*/ 1079500 h 2120900"/>
                <a:gd name="connsiteX13" fmla="*/ 101600 w 3155950"/>
                <a:gd name="connsiteY13" fmla="*/ 1028700 h 2120900"/>
                <a:gd name="connsiteX14" fmla="*/ 514350 w 3155950"/>
                <a:gd name="connsiteY14" fmla="*/ 946150 h 2120900"/>
                <a:gd name="connsiteX15" fmla="*/ 717550 w 3155950"/>
                <a:gd name="connsiteY15" fmla="*/ 863600 h 2120900"/>
                <a:gd name="connsiteX16" fmla="*/ 825500 w 3155950"/>
                <a:gd name="connsiteY16" fmla="*/ 742950 h 2120900"/>
                <a:gd name="connsiteX17" fmla="*/ 806450 w 3155950"/>
                <a:gd name="connsiteY17" fmla="*/ 584200 h 2120900"/>
                <a:gd name="connsiteX18" fmla="*/ 736600 w 3155950"/>
                <a:gd name="connsiteY18" fmla="*/ 533400 h 2120900"/>
                <a:gd name="connsiteX19" fmla="*/ 546100 w 3155950"/>
                <a:gd name="connsiteY19" fmla="*/ 406400 h 2120900"/>
                <a:gd name="connsiteX20" fmla="*/ 355600 w 3155950"/>
                <a:gd name="connsiteY20" fmla="*/ 254000 h 2120900"/>
                <a:gd name="connsiteX21" fmla="*/ 260350 w 3155950"/>
                <a:gd name="connsiteY21" fmla="*/ 165100 h 2120900"/>
                <a:gd name="connsiteX22" fmla="*/ 241300 w 3155950"/>
                <a:gd name="connsiteY22" fmla="*/ 0 h 2120900"/>
                <a:gd name="connsiteX0" fmla="*/ 241300 w 3155950"/>
                <a:gd name="connsiteY0" fmla="*/ 0 h 2120900"/>
                <a:gd name="connsiteX1" fmla="*/ 3140075 w 3155950"/>
                <a:gd name="connsiteY1" fmla="*/ 25400 h 2120900"/>
                <a:gd name="connsiteX2" fmla="*/ 3155950 w 3155950"/>
                <a:gd name="connsiteY2" fmla="*/ 2101850 h 2120900"/>
                <a:gd name="connsiteX3" fmla="*/ 2476500 w 3155950"/>
                <a:gd name="connsiteY3" fmla="*/ 2120900 h 2120900"/>
                <a:gd name="connsiteX4" fmla="*/ 2622550 w 3155950"/>
                <a:gd name="connsiteY4" fmla="*/ 1835150 h 2120900"/>
                <a:gd name="connsiteX5" fmla="*/ 2552700 w 3155950"/>
                <a:gd name="connsiteY5" fmla="*/ 1644650 h 2120900"/>
                <a:gd name="connsiteX6" fmla="*/ 2178050 w 3155950"/>
                <a:gd name="connsiteY6" fmla="*/ 1492250 h 2120900"/>
                <a:gd name="connsiteX7" fmla="*/ 1727200 w 3155950"/>
                <a:gd name="connsiteY7" fmla="*/ 1460500 h 2120900"/>
                <a:gd name="connsiteX8" fmla="*/ 1060450 w 3155950"/>
                <a:gd name="connsiteY8" fmla="*/ 1454150 h 2120900"/>
                <a:gd name="connsiteX9" fmla="*/ 482600 w 3155950"/>
                <a:gd name="connsiteY9" fmla="*/ 1428750 h 2120900"/>
                <a:gd name="connsiteX10" fmla="*/ 69850 w 3155950"/>
                <a:gd name="connsiteY10" fmla="*/ 1301750 h 2120900"/>
                <a:gd name="connsiteX11" fmla="*/ 0 w 3155950"/>
                <a:gd name="connsiteY11" fmla="*/ 1219200 h 2120900"/>
                <a:gd name="connsiteX12" fmla="*/ 6350 w 3155950"/>
                <a:gd name="connsiteY12" fmla="*/ 1079500 h 2120900"/>
                <a:gd name="connsiteX13" fmla="*/ 101600 w 3155950"/>
                <a:gd name="connsiteY13" fmla="*/ 1028700 h 2120900"/>
                <a:gd name="connsiteX14" fmla="*/ 514350 w 3155950"/>
                <a:gd name="connsiteY14" fmla="*/ 946150 h 2120900"/>
                <a:gd name="connsiteX15" fmla="*/ 717550 w 3155950"/>
                <a:gd name="connsiteY15" fmla="*/ 863600 h 2120900"/>
                <a:gd name="connsiteX16" fmla="*/ 825500 w 3155950"/>
                <a:gd name="connsiteY16" fmla="*/ 742950 h 2120900"/>
                <a:gd name="connsiteX17" fmla="*/ 806450 w 3155950"/>
                <a:gd name="connsiteY17" fmla="*/ 584200 h 2120900"/>
                <a:gd name="connsiteX18" fmla="*/ 736600 w 3155950"/>
                <a:gd name="connsiteY18" fmla="*/ 533400 h 2120900"/>
                <a:gd name="connsiteX19" fmla="*/ 546100 w 3155950"/>
                <a:gd name="connsiteY19" fmla="*/ 406400 h 2120900"/>
                <a:gd name="connsiteX20" fmla="*/ 355600 w 3155950"/>
                <a:gd name="connsiteY20" fmla="*/ 254000 h 2120900"/>
                <a:gd name="connsiteX21" fmla="*/ 260350 w 3155950"/>
                <a:gd name="connsiteY21" fmla="*/ 165100 h 2120900"/>
                <a:gd name="connsiteX22" fmla="*/ 241300 w 3155950"/>
                <a:gd name="connsiteY22" fmla="*/ 0 h 2120900"/>
                <a:gd name="connsiteX0" fmla="*/ 241300 w 3155950"/>
                <a:gd name="connsiteY0" fmla="*/ 6350 h 2127250"/>
                <a:gd name="connsiteX1" fmla="*/ 3136900 w 3155950"/>
                <a:gd name="connsiteY1" fmla="*/ 0 h 2127250"/>
                <a:gd name="connsiteX2" fmla="*/ 3155950 w 3155950"/>
                <a:gd name="connsiteY2" fmla="*/ 2108200 h 2127250"/>
                <a:gd name="connsiteX3" fmla="*/ 2476500 w 3155950"/>
                <a:gd name="connsiteY3" fmla="*/ 2127250 h 2127250"/>
                <a:gd name="connsiteX4" fmla="*/ 2622550 w 3155950"/>
                <a:gd name="connsiteY4" fmla="*/ 1841500 h 2127250"/>
                <a:gd name="connsiteX5" fmla="*/ 2552700 w 3155950"/>
                <a:gd name="connsiteY5" fmla="*/ 1651000 h 2127250"/>
                <a:gd name="connsiteX6" fmla="*/ 2178050 w 3155950"/>
                <a:gd name="connsiteY6" fmla="*/ 1498600 h 2127250"/>
                <a:gd name="connsiteX7" fmla="*/ 1727200 w 3155950"/>
                <a:gd name="connsiteY7" fmla="*/ 1466850 h 2127250"/>
                <a:gd name="connsiteX8" fmla="*/ 1060450 w 3155950"/>
                <a:gd name="connsiteY8" fmla="*/ 1460500 h 2127250"/>
                <a:gd name="connsiteX9" fmla="*/ 482600 w 3155950"/>
                <a:gd name="connsiteY9" fmla="*/ 1435100 h 2127250"/>
                <a:gd name="connsiteX10" fmla="*/ 69850 w 3155950"/>
                <a:gd name="connsiteY10" fmla="*/ 1308100 h 2127250"/>
                <a:gd name="connsiteX11" fmla="*/ 0 w 3155950"/>
                <a:gd name="connsiteY11" fmla="*/ 1225550 h 2127250"/>
                <a:gd name="connsiteX12" fmla="*/ 6350 w 3155950"/>
                <a:gd name="connsiteY12" fmla="*/ 1085850 h 2127250"/>
                <a:gd name="connsiteX13" fmla="*/ 101600 w 3155950"/>
                <a:gd name="connsiteY13" fmla="*/ 1035050 h 2127250"/>
                <a:gd name="connsiteX14" fmla="*/ 514350 w 3155950"/>
                <a:gd name="connsiteY14" fmla="*/ 952500 h 2127250"/>
                <a:gd name="connsiteX15" fmla="*/ 717550 w 3155950"/>
                <a:gd name="connsiteY15" fmla="*/ 869950 h 2127250"/>
                <a:gd name="connsiteX16" fmla="*/ 825500 w 3155950"/>
                <a:gd name="connsiteY16" fmla="*/ 749300 h 2127250"/>
                <a:gd name="connsiteX17" fmla="*/ 806450 w 3155950"/>
                <a:gd name="connsiteY17" fmla="*/ 590550 h 2127250"/>
                <a:gd name="connsiteX18" fmla="*/ 736600 w 3155950"/>
                <a:gd name="connsiteY18" fmla="*/ 539750 h 2127250"/>
                <a:gd name="connsiteX19" fmla="*/ 546100 w 3155950"/>
                <a:gd name="connsiteY19" fmla="*/ 412750 h 2127250"/>
                <a:gd name="connsiteX20" fmla="*/ 355600 w 3155950"/>
                <a:gd name="connsiteY20" fmla="*/ 260350 h 2127250"/>
                <a:gd name="connsiteX21" fmla="*/ 260350 w 3155950"/>
                <a:gd name="connsiteY21" fmla="*/ 171450 h 2127250"/>
                <a:gd name="connsiteX22" fmla="*/ 241300 w 3155950"/>
                <a:gd name="connsiteY22" fmla="*/ 6350 h 212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55950" h="2127250">
                  <a:moveTo>
                    <a:pt x="241300" y="6350"/>
                  </a:moveTo>
                  <a:lnTo>
                    <a:pt x="3136900" y="0"/>
                  </a:lnTo>
                  <a:lnTo>
                    <a:pt x="3155950" y="2108200"/>
                  </a:lnTo>
                  <a:lnTo>
                    <a:pt x="2476500" y="2127250"/>
                  </a:lnTo>
                  <a:lnTo>
                    <a:pt x="2622550" y="1841500"/>
                  </a:lnTo>
                  <a:lnTo>
                    <a:pt x="2552700" y="1651000"/>
                  </a:lnTo>
                  <a:lnTo>
                    <a:pt x="2178050" y="1498600"/>
                  </a:lnTo>
                  <a:lnTo>
                    <a:pt x="1727200" y="1466850"/>
                  </a:lnTo>
                  <a:lnTo>
                    <a:pt x="1060450" y="1460500"/>
                  </a:lnTo>
                  <a:lnTo>
                    <a:pt x="482600" y="1435100"/>
                  </a:lnTo>
                  <a:lnTo>
                    <a:pt x="69850" y="1308100"/>
                  </a:lnTo>
                  <a:lnTo>
                    <a:pt x="0" y="1225550"/>
                  </a:lnTo>
                  <a:lnTo>
                    <a:pt x="6350" y="1085850"/>
                  </a:lnTo>
                  <a:lnTo>
                    <a:pt x="101600" y="1035050"/>
                  </a:lnTo>
                  <a:lnTo>
                    <a:pt x="514350" y="952500"/>
                  </a:lnTo>
                  <a:lnTo>
                    <a:pt x="717550" y="869950"/>
                  </a:lnTo>
                  <a:lnTo>
                    <a:pt x="825500" y="749300"/>
                  </a:lnTo>
                  <a:lnTo>
                    <a:pt x="806450" y="590550"/>
                  </a:lnTo>
                  <a:lnTo>
                    <a:pt x="736600" y="539750"/>
                  </a:lnTo>
                  <a:lnTo>
                    <a:pt x="546100" y="412750"/>
                  </a:lnTo>
                  <a:lnTo>
                    <a:pt x="355600" y="260350"/>
                  </a:lnTo>
                  <a:lnTo>
                    <a:pt x="260350" y="171450"/>
                  </a:lnTo>
                  <a:lnTo>
                    <a:pt x="241300" y="6350"/>
                  </a:lnTo>
                  <a:close/>
                </a:path>
              </a:pathLst>
            </a:custGeom>
            <a:solidFill>
              <a:srgbClr val="00B05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00579" y="3035306"/>
              <a:ext cx="184858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FUTURE</a:t>
              </a:r>
              <a:endPara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903348" y="3167977"/>
            <a:ext cx="4316478" cy="2108872"/>
            <a:chOff x="1903348" y="3167977"/>
            <a:chExt cx="4316478" cy="2108872"/>
          </a:xfrm>
        </p:grpSpPr>
        <p:sp>
          <p:nvSpPr>
            <p:cNvPr id="6" name="Forma libre 5"/>
            <p:cNvSpPr/>
            <p:nvPr/>
          </p:nvSpPr>
          <p:spPr>
            <a:xfrm>
              <a:off x="1990707" y="3167977"/>
              <a:ext cx="4229119" cy="2108872"/>
            </a:xfrm>
            <a:custGeom>
              <a:avLst/>
              <a:gdLst>
                <a:gd name="connsiteX0" fmla="*/ 2505075 w 4886325"/>
                <a:gd name="connsiteY0" fmla="*/ 38100 h 2362200"/>
                <a:gd name="connsiteX1" fmla="*/ 0 w 4886325"/>
                <a:gd name="connsiteY1" fmla="*/ 0 h 2362200"/>
                <a:gd name="connsiteX2" fmla="*/ 38100 w 4886325"/>
                <a:gd name="connsiteY2" fmla="*/ 2362200 h 2362200"/>
                <a:gd name="connsiteX3" fmla="*/ 4714875 w 4886325"/>
                <a:gd name="connsiteY3" fmla="*/ 2343150 h 2362200"/>
                <a:gd name="connsiteX4" fmla="*/ 4819650 w 4886325"/>
                <a:gd name="connsiteY4" fmla="*/ 2038350 h 2362200"/>
                <a:gd name="connsiteX5" fmla="*/ 4886325 w 4886325"/>
                <a:gd name="connsiteY5" fmla="*/ 1847850 h 2362200"/>
                <a:gd name="connsiteX6" fmla="*/ 4838700 w 4886325"/>
                <a:gd name="connsiteY6" fmla="*/ 1685925 h 2362200"/>
                <a:gd name="connsiteX7" fmla="*/ 4495800 w 4886325"/>
                <a:gd name="connsiteY7" fmla="*/ 1562100 h 2362200"/>
                <a:gd name="connsiteX8" fmla="*/ 3952875 w 4886325"/>
                <a:gd name="connsiteY8" fmla="*/ 1485900 h 2362200"/>
                <a:gd name="connsiteX9" fmla="*/ 2876550 w 4886325"/>
                <a:gd name="connsiteY9" fmla="*/ 1476375 h 2362200"/>
                <a:gd name="connsiteX10" fmla="*/ 2486025 w 4886325"/>
                <a:gd name="connsiteY10" fmla="*/ 1343025 h 2362200"/>
                <a:gd name="connsiteX11" fmla="*/ 2295525 w 4886325"/>
                <a:gd name="connsiteY11" fmla="*/ 1219200 h 2362200"/>
                <a:gd name="connsiteX12" fmla="*/ 2314575 w 4886325"/>
                <a:gd name="connsiteY12" fmla="*/ 1066800 h 2362200"/>
                <a:gd name="connsiteX13" fmla="*/ 2514600 w 4886325"/>
                <a:gd name="connsiteY13" fmla="*/ 1019175 h 2362200"/>
                <a:gd name="connsiteX14" fmla="*/ 2895600 w 4886325"/>
                <a:gd name="connsiteY14" fmla="*/ 904875 h 2362200"/>
                <a:gd name="connsiteX15" fmla="*/ 3076575 w 4886325"/>
                <a:gd name="connsiteY15" fmla="*/ 790575 h 2362200"/>
                <a:gd name="connsiteX16" fmla="*/ 3114675 w 4886325"/>
                <a:gd name="connsiteY16" fmla="*/ 600075 h 2362200"/>
                <a:gd name="connsiteX17" fmla="*/ 2819400 w 4886325"/>
                <a:gd name="connsiteY17" fmla="*/ 381000 h 2362200"/>
                <a:gd name="connsiteX18" fmla="*/ 2619375 w 4886325"/>
                <a:gd name="connsiteY18" fmla="*/ 257175 h 2362200"/>
                <a:gd name="connsiteX19" fmla="*/ 2505075 w 4886325"/>
                <a:gd name="connsiteY19" fmla="*/ 38100 h 2362200"/>
                <a:gd name="connsiteX0" fmla="*/ 2487320 w 4868570"/>
                <a:gd name="connsiteY0" fmla="*/ 0 h 2324100"/>
                <a:gd name="connsiteX1" fmla="*/ 0 w 4868570"/>
                <a:gd name="connsiteY1" fmla="*/ 15166 h 2324100"/>
                <a:gd name="connsiteX2" fmla="*/ 20345 w 4868570"/>
                <a:gd name="connsiteY2" fmla="*/ 2324100 h 2324100"/>
                <a:gd name="connsiteX3" fmla="*/ 4697120 w 4868570"/>
                <a:gd name="connsiteY3" fmla="*/ 2305050 h 2324100"/>
                <a:gd name="connsiteX4" fmla="*/ 4801895 w 4868570"/>
                <a:gd name="connsiteY4" fmla="*/ 2000250 h 2324100"/>
                <a:gd name="connsiteX5" fmla="*/ 4868570 w 4868570"/>
                <a:gd name="connsiteY5" fmla="*/ 1809750 h 2324100"/>
                <a:gd name="connsiteX6" fmla="*/ 4820945 w 4868570"/>
                <a:gd name="connsiteY6" fmla="*/ 1647825 h 2324100"/>
                <a:gd name="connsiteX7" fmla="*/ 4478045 w 4868570"/>
                <a:gd name="connsiteY7" fmla="*/ 1524000 h 2324100"/>
                <a:gd name="connsiteX8" fmla="*/ 3935120 w 4868570"/>
                <a:gd name="connsiteY8" fmla="*/ 1447800 h 2324100"/>
                <a:gd name="connsiteX9" fmla="*/ 2858795 w 4868570"/>
                <a:gd name="connsiteY9" fmla="*/ 1438275 h 2324100"/>
                <a:gd name="connsiteX10" fmla="*/ 2468270 w 4868570"/>
                <a:gd name="connsiteY10" fmla="*/ 1304925 h 2324100"/>
                <a:gd name="connsiteX11" fmla="*/ 2277770 w 4868570"/>
                <a:gd name="connsiteY11" fmla="*/ 1181100 h 2324100"/>
                <a:gd name="connsiteX12" fmla="*/ 2296820 w 4868570"/>
                <a:gd name="connsiteY12" fmla="*/ 1028700 h 2324100"/>
                <a:gd name="connsiteX13" fmla="*/ 2496845 w 4868570"/>
                <a:gd name="connsiteY13" fmla="*/ 981075 h 2324100"/>
                <a:gd name="connsiteX14" fmla="*/ 2877845 w 4868570"/>
                <a:gd name="connsiteY14" fmla="*/ 866775 h 2324100"/>
                <a:gd name="connsiteX15" fmla="*/ 3058820 w 4868570"/>
                <a:gd name="connsiteY15" fmla="*/ 752475 h 2324100"/>
                <a:gd name="connsiteX16" fmla="*/ 3096920 w 4868570"/>
                <a:gd name="connsiteY16" fmla="*/ 561975 h 2324100"/>
                <a:gd name="connsiteX17" fmla="*/ 2801645 w 4868570"/>
                <a:gd name="connsiteY17" fmla="*/ 342900 h 2324100"/>
                <a:gd name="connsiteX18" fmla="*/ 2601620 w 4868570"/>
                <a:gd name="connsiteY18" fmla="*/ 219075 h 2324100"/>
                <a:gd name="connsiteX19" fmla="*/ 2487320 w 4868570"/>
                <a:gd name="connsiteY19" fmla="*/ 0 h 2324100"/>
                <a:gd name="connsiteX0" fmla="*/ 2496198 w 4877448"/>
                <a:gd name="connsiteY0" fmla="*/ 0 h 2324100"/>
                <a:gd name="connsiteX1" fmla="*/ 0 w 4877448"/>
                <a:gd name="connsiteY1" fmla="*/ 15166 h 2324100"/>
                <a:gd name="connsiteX2" fmla="*/ 29223 w 4877448"/>
                <a:gd name="connsiteY2" fmla="*/ 2324100 h 2324100"/>
                <a:gd name="connsiteX3" fmla="*/ 4705998 w 4877448"/>
                <a:gd name="connsiteY3" fmla="*/ 2305050 h 2324100"/>
                <a:gd name="connsiteX4" fmla="*/ 4810773 w 4877448"/>
                <a:gd name="connsiteY4" fmla="*/ 2000250 h 2324100"/>
                <a:gd name="connsiteX5" fmla="*/ 4877448 w 4877448"/>
                <a:gd name="connsiteY5" fmla="*/ 1809750 h 2324100"/>
                <a:gd name="connsiteX6" fmla="*/ 4829823 w 4877448"/>
                <a:gd name="connsiteY6" fmla="*/ 1647825 h 2324100"/>
                <a:gd name="connsiteX7" fmla="*/ 4486923 w 4877448"/>
                <a:gd name="connsiteY7" fmla="*/ 1524000 h 2324100"/>
                <a:gd name="connsiteX8" fmla="*/ 3943998 w 4877448"/>
                <a:gd name="connsiteY8" fmla="*/ 1447800 h 2324100"/>
                <a:gd name="connsiteX9" fmla="*/ 2867673 w 4877448"/>
                <a:gd name="connsiteY9" fmla="*/ 1438275 h 2324100"/>
                <a:gd name="connsiteX10" fmla="*/ 2477148 w 4877448"/>
                <a:gd name="connsiteY10" fmla="*/ 1304925 h 2324100"/>
                <a:gd name="connsiteX11" fmla="*/ 2286648 w 4877448"/>
                <a:gd name="connsiteY11" fmla="*/ 1181100 h 2324100"/>
                <a:gd name="connsiteX12" fmla="*/ 2305698 w 4877448"/>
                <a:gd name="connsiteY12" fmla="*/ 1028700 h 2324100"/>
                <a:gd name="connsiteX13" fmla="*/ 2505723 w 4877448"/>
                <a:gd name="connsiteY13" fmla="*/ 981075 h 2324100"/>
                <a:gd name="connsiteX14" fmla="*/ 2886723 w 4877448"/>
                <a:gd name="connsiteY14" fmla="*/ 866775 h 2324100"/>
                <a:gd name="connsiteX15" fmla="*/ 3067698 w 4877448"/>
                <a:gd name="connsiteY15" fmla="*/ 752475 h 2324100"/>
                <a:gd name="connsiteX16" fmla="*/ 3105798 w 4877448"/>
                <a:gd name="connsiteY16" fmla="*/ 561975 h 2324100"/>
                <a:gd name="connsiteX17" fmla="*/ 2810523 w 4877448"/>
                <a:gd name="connsiteY17" fmla="*/ 342900 h 2324100"/>
                <a:gd name="connsiteX18" fmla="*/ 2610498 w 4877448"/>
                <a:gd name="connsiteY18" fmla="*/ 219075 h 2324100"/>
                <a:gd name="connsiteX19" fmla="*/ 2496198 w 4877448"/>
                <a:gd name="connsiteY19" fmla="*/ 0 h 2324100"/>
                <a:gd name="connsiteX0" fmla="*/ 2487320 w 4868570"/>
                <a:gd name="connsiteY0" fmla="*/ 11467 h 2335567"/>
                <a:gd name="connsiteX1" fmla="*/ 0 w 4868570"/>
                <a:gd name="connsiteY1" fmla="*/ 0 h 2335567"/>
                <a:gd name="connsiteX2" fmla="*/ 20345 w 4868570"/>
                <a:gd name="connsiteY2" fmla="*/ 2335567 h 2335567"/>
                <a:gd name="connsiteX3" fmla="*/ 4697120 w 4868570"/>
                <a:gd name="connsiteY3" fmla="*/ 2316517 h 2335567"/>
                <a:gd name="connsiteX4" fmla="*/ 4801895 w 4868570"/>
                <a:gd name="connsiteY4" fmla="*/ 2011717 h 2335567"/>
                <a:gd name="connsiteX5" fmla="*/ 4868570 w 4868570"/>
                <a:gd name="connsiteY5" fmla="*/ 1821217 h 2335567"/>
                <a:gd name="connsiteX6" fmla="*/ 4820945 w 4868570"/>
                <a:gd name="connsiteY6" fmla="*/ 1659292 h 2335567"/>
                <a:gd name="connsiteX7" fmla="*/ 4478045 w 4868570"/>
                <a:gd name="connsiteY7" fmla="*/ 1535467 h 2335567"/>
                <a:gd name="connsiteX8" fmla="*/ 3935120 w 4868570"/>
                <a:gd name="connsiteY8" fmla="*/ 1459267 h 2335567"/>
                <a:gd name="connsiteX9" fmla="*/ 2858795 w 4868570"/>
                <a:gd name="connsiteY9" fmla="*/ 1449742 h 2335567"/>
                <a:gd name="connsiteX10" fmla="*/ 2468270 w 4868570"/>
                <a:gd name="connsiteY10" fmla="*/ 1316392 h 2335567"/>
                <a:gd name="connsiteX11" fmla="*/ 2277770 w 4868570"/>
                <a:gd name="connsiteY11" fmla="*/ 1192567 h 2335567"/>
                <a:gd name="connsiteX12" fmla="*/ 2296820 w 4868570"/>
                <a:gd name="connsiteY12" fmla="*/ 1040167 h 2335567"/>
                <a:gd name="connsiteX13" fmla="*/ 2496845 w 4868570"/>
                <a:gd name="connsiteY13" fmla="*/ 992542 h 2335567"/>
                <a:gd name="connsiteX14" fmla="*/ 2877845 w 4868570"/>
                <a:gd name="connsiteY14" fmla="*/ 878242 h 2335567"/>
                <a:gd name="connsiteX15" fmla="*/ 3058820 w 4868570"/>
                <a:gd name="connsiteY15" fmla="*/ 763942 h 2335567"/>
                <a:gd name="connsiteX16" fmla="*/ 3096920 w 4868570"/>
                <a:gd name="connsiteY16" fmla="*/ 573442 h 2335567"/>
                <a:gd name="connsiteX17" fmla="*/ 2801645 w 4868570"/>
                <a:gd name="connsiteY17" fmla="*/ 354367 h 2335567"/>
                <a:gd name="connsiteX18" fmla="*/ 2601620 w 4868570"/>
                <a:gd name="connsiteY18" fmla="*/ 230542 h 2335567"/>
                <a:gd name="connsiteX19" fmla="*/ 2487320 w 4868570"/>
                <a:gd name="connsiteY19" fmla="*/ 11467 h 2335567"/>
                <a:gd name="connsiteX0" fmla="*/ 2487320 w 4868570"/>
                <a:gd name="connsiteY0" fmla="*/ 0 h 2324100"/>
                <a:gd name="connsiteX1" fmla="*/ 0 w 4868570"/>
                <a:gd name="connsiteY1" fmla="*/ 19013 h 2324100"/>
                <a:gd name="connsiteX2" fmla="*/ 20345 w 4868570"/>
                <a:gd name="connsiteY2" fmla="*/ 2324100 h 2324100"/>
                <a:gd name="connsiteX3" fmla="*/ 4697120 w 4868570"/>
                <a:gd name="connsiteY3" fmla="*/ 2305050 h 2324100"/>
                <a:gd name="connsiteX4" fmla="*/ 4801895 w 4868570"/>
                <a:gd name="connsiteY4" fmla="*/ 2000250 h 2324100"/>
                <a:gd name="connsiteX5" fmla="*/ 4868570 w 4868570"/>
                <a:gd name="connsiteY5" fmla="*/ 1809750 h 2324100"/>
                <a:gd name="connsiteX6" fmla="*/ 4820945 w 4868570"/>
                <a:gd name="connsiteY6" fmla="*/ 1647825 h 2324100"/>
                <a:gd name="connsiteX7" fmla="*/ 4478045 w 4868570"/>
                <a:gd name="connsiteY7" fmla="*/ 1524000 h 2324100"/>
                <a:gd name="connsiteX8" fmla="*/ 3935120 w 4868570"/>
                <a:gd name="connsiteY8" fmla="*/ 1447800 h 2324100"/>
                <a:gd name="connsiteX9" fmla="*/ 2858795 w 4868570"/>
                <a:gd name="connsiteY9" fmla="*/ 1438275 h 2324100"/>
                <a:gd name="connsiteX10" fmla="*/ 2468270 w 4868570"/>
                <a:gd name="connsiteY10" fmla="*/ 1304925 h 2324100"/>
                <a:gd name="connsiteX11" fmla="*/ 2277770 w 4868570"/>
                <a:gd name="connsiteY11" fmla="*/ 1181100 h 2324100"/>
                <a:gd name="connsiteX12" fmla="*/ 2296820 w 4868570"/>
                <a:gd name="connsiteY12" fmla="*/ 1028700 h 2324100"/>
                <a:gd name="connsiteX13" fmla="*/ 2496845 w 4868570"/>
                <a:gd name="connsiteY13" fmla="*/ 981075 h 2324100"/>
                <a:gd name="connsiteX14" fmla="*/ 2877845 w 4868570"/>
                <a:gd name="connsiteY14" fmla="*/ 866775 h 2324100"/>
                <a:gd name="connsiteX15" fmla="*/ 3058820 w 4868570"/>
                <a:gd name="connsiteY15" fmla="*/ 752475 h 2324100"/>
                <a:gd name="connsiteX16" fmla="*/ 3096920 w 4868570"/>
                <a:gd name="connsiteY16" fmla="*/ 561975 h 2324100"/>
                <a:gd name="connsiteX17" fmla="*/ 2801645 w 4868570"/>
                <a:gd name="connsiteY17" fmla="*/ 342900 h 2324100"/>
                <a:gd name="connsiteX18" fmla="*/ 2601620 w 4868570"/>
                <a:gd name="connsiteY18" fmla="*/ 219075 h 2324100"/>
                <a:gd name="connsiteX19" fmla="*/ 2487320 w 4868570"/>
                <a:gd name="connsiteY19" fmla="*/ 0 h 2324100"/>
                <a:gd name="connsiteX0" fmla="*/ 2487320 w 4868570"/>
                <a:gd name="connsiteY0" fmla="*/ 0 h 2324100"/>
                <a:gd name="connsiteX1" fmla="*/ 0 w 4868570"/>
                <a:gd name="connsiteY1" fmla="*/ 19013 h 2324100"/>
                <a:gd name="connsiteX2" fmla="*/ 20345 w 4868570"/>
                <a:gd name="connsiteY2" fmla="*/ 2324100 h 2324100"/>
                <a:gd name="connsiteX3" fmla="*/ 4749507 w 4868570"/>
                <a:gd name="connsiteY3" fmla="*/ 2105025 h 2324100"/>
                <a:gd name="connsiteX4" fmla="*/ 4801895 w 4868570"/>
                <a:gd name="connsiteY4" fmla="*/ 2000250 h 2324100"/>
                <a:gd name="connsiteX5" fmla="*/ 4868570 w 4868570"/>
                <a:gd name="connsiteY5" fmla="*/ 1809750 h 2324100"/>
                <a:gd name="connsiteX6" fmla="*/ 4820945 w 4868570"/>
                <a:gd name="connsiteY6" fmla="*/ 1647825 h 2324100"/>
                <a:gd name="connsiteX7" fmla="*/ 4478045 w 4868570"/>
                <a:gd name="connsiteY7" fmla="*/ 1524000 h 2324100"/>
                <a:gd name="connsiteX8" fmla="*/ 3935120 w 4868570"/>
                <a:gd name="connsiteY8" fmla="*/ 1447800 h 2324100"/>
                <a:gd name="connsiteX9" fmla="*/ 2858795 w 4868570"/>
                <a:gd name="connsiteY9" fmla="*/ 1438275 h 2324100"/>
                <a:gd name="connsiteX10" fmla="*/ 2468270 w 4868570"/>
                <a:gd name="connsiteY10" fmla="*/ 1304925 h 2324100"/>
                <a:gd name="connsiteX11" fmla="*/ 2277770 w 4868570"/>
                <a:gd name="connsiteY11" fmla="*/ 1181100 h 2324100"/>
                <a:gd name="connsiteX12" fmla="*/ 2296820 w 4868570"/>
                <a:gd name="connsiteY12" fmla="*/ 1028700 h 2324100"/>
                <a:gd name="connsiteX13" fmla="*/ 2496845 w 4868570"/>
                <a:gd name="connsiteY13" fmla="*/ 981075 h 2324100"/>
                <a:gd name="connsiteX14" fmla="*/ 2877845 w 4868570"/>
                <a:gd name="connsiteY14" fmla="*/ 866775 h 2324100"/>
                <a:gd name="connsiteX15" fmla="*/ 3058820 w 4868570"/>
                <a:gd name="connsiteY15" fmla="*/ 752475 h 2324100"/>
                <a:gd name="connsiteX16" fmla="*/ 3096920 w 4868570"/>
                <a:gd name="connsiteY16" fmla="*/ 561975 h 2324100"/>
                <a:gd name="connsiteX17" fmla="*/ 2801645 w 4868570"/>
                <a:gd name="connsiteY17" fmla="*/ 342900 h 2324100"/>
                <a:gd name="connsiteX18" fmla="*/ 2601620 w 4868570"/>
                <a:gd name="connsiteY18" fmla="*/ 219075 h 2324100"/>
                <a:gd name="connsiteX19" fmla="*/ 2487320 w 4868570"/>
                <a:gd name="connsiteY19" fmla="*/ 0 h 2324100"/>
                <a:gd name="connsiteX0" fmla="*/ 2487320 w 4868570"/>
                <a:gd name="connsiteY0" fmla="*/ 0 h 2105025"/>
                <a:gd name="connsiteX1" fmla="*/ 0 w 4868570"/>
                <a:gd name="connsiteY1" fmla="*/ 19013 h 2105025"/>
                <a:gd name="connsiteX2" fmla="*/ 639470 w 4868570"/>
                <a:gd name="connsiteY2" fmla="*/ 2095500 h 2105025"/>
                <a:gd name="connsiteX3" fmla="*/ 4749507 w 4868570"/>
                <a:gd name="connsiteY3" fmla="*/ 2105025 h 2105025"/>
                <a:gd name="connsiteX4" fmla="*/ 4801895 w 4868570"/>
                <a:gd name="connsiteY4" fmla="*/ 2000250 h 2105025"/>
                <a:gd name="connsiteX5" fmla="*/ 4868570 w 4868570"/>
                <a:gd name="connsiteY5" fmla="*/ 1809750 h 2105025"/>
                <a:gd name="connsiteX6" fmla="*/ 4820945 w 4868570"/>
                <a:gd name="connsiteY6" fmla="*/ 1647825 h 2105025"/>
                <a:gd name="connsiteX7" fmla="*/ 4478045 w 4868570"/>
                <a:gd name="connsiteY7" fmla="*/ 1524000 h 2105025"/>
                <a:gd name="connsiteX8" fmla="*/ 3935120 w 4868570"/>
                <a:gd name="connsiteY8" fmla="*/ 1447800 h 2105025"/>
                <a:gd name="connsiteX9" fmla="*/ 2858795 w 4868570"/>
                <a:gd name="connsiteY9" fmla="*/ 1438275 h 2105025"/>
                <a:gd name="connsiteX10" fmla="*/ 2468270 w 4868570"/>
                <a:gd name="connsiteY10" fmla="*/ 1304925 h 2105025"/>
                <a:gd name="connsiteX11" fmla="*/ 2277770 w 4868570"/>
                <a:gd name="connsiteY11" fmla="*/ 1181100 h 2105025"/>
                <a:gd name="connsiteX12" fmla="*/ 2296820 w 4868570"/>
                <a:gd name="connsiteY12" fmla="*/ 1028700 h 2105025"/>
                <a:gd name="connsiteX13" fmla="*/ 2496845 w 4868570"/>
                <a:gd name="connsiteY13" fmla="*/ 981075 h 2105025"/>
                <a:gd name="connsiteX14" fmla="*/ 2877845 w 4868570"/>
                <a:gd name="connsiteY14" fmla="*/ 866775 h 2105025"/>
                <a:gd name="connsiteX15" fmla="*/ 3058820 w 4868570"/>
                <a:gd name="connsiteY15" fmla="*/ 752475 h 2105025"/>
                <a:gd name="connsiteX16" fmla="*/ 3096920 w 4868570"/>
                <a:gd name="connsiteY16" fmla="*/ 561975 h 2105025"/>
                <a:gd name="connsiteX17" fmla="*/ 2801645 w 4868570"/>
                <a:gd name="connsiteY17" fmla="*/ 342900 h 2105025"/>
                <a:gd name="connsiteX18" fmla="*/ 2601620 w 4868570"/>
                <a:gd name="connsiteY18" fmla="*/ 219075 h 2105025"/>
                <a:gd name="connsiteX19" fmla="*/ 2487320 w 4868570"/>
                <a:gd name="connsiteY19" fmla="*/ 0 h 2105025"/>
                <a:gd name="connsiteX0" fmla="*/ 1849145 w 4230395"/>
                <a:gd name="connsiteY0" fmla="*/ 0 h 2105025"/>
                <a:gd name="connsiteX1" fmla="*/ 0 w 4230395"/>
                <a:gd name="connsiteY1" fmla="*/ 19013 h 2105025"/>
                <a:gd name="connsiteX2" fmla="*/ 1295 w 4230395"/>
                <a:gd name="connsiteY2" fmla="*/ 2095500 h 2105025"/>
                <a:gd name="connsiteX3" fmla="*/ 4111332 w 4230395"/>
                <a:gd name="connsiteY3" fmla="*/ 2105025 h 2105025"/>
                <a:gd name="connsiteX4" fmla="*/ 4163720 w 4230395"/>
                <a:gd name="connsiteY4" fmla="*/ 2000250 h 2105025"/>
                <a:gd name="connsiteX5" fmla="*/ 4230395 w 4230395"/>
                <a:gd name="connsiteY5" fmla="*/ 1809750 h 2105025"/>
                <a:gd name="connsiteX6" fmla="*/ 4182770 w 4230395"/>
                <a:gd name="connsiteY6" fmla="*/ 1647825 h 2105025"/>
                <a:gd name="connsiteX7" fmla="*/ 3839870 w 4230395"/>
                <a:gd name="connsiteY7" fmla="*/ 1524000 h 2105025"/>
                <a:gd name="connsiteX8" fmla="*/ 3296945 w 4230395"/>
                <a:gd name="connsiteY8" fmla="*/ 1447800 h 2105025"/>
                <a:gd name="connsiteX9" fmla="*/ 2220620 w 4230395"/>
                <a:gd name="connsiteY9" fmla="*/ 1438275 h 2105025"/>
                <a:gd name="connsiteX10" fmla="*/ 1830095 w 4230395"/>
                <a:gd name="connsiteY10" fmla="*/ 1304925 h 2105025"/>
                <a:gd name="connsiteX11" fmla="*/ 1639595 w 4230395"/>
                <a:gd name="connsiteY11" fmla="*/ 1181100 h 2105025"/>
                <a:gd name="connsiteX12" fmla="*/ 1658645 w 4230395"/>
                <a:gd name="connsiteY12" fmla="*/ 1028700 h 2105025"/>
                <a:gd name="connsiteX13" fmla="*/ 1858670 w 4230395"/>
                <a:gd name="connsiteY13" fmla="*/ 981075 h 2105025"/>
                <a:gd name="connsiteX14" fmla="*/ 2239670 w 4230395"/>
                <a:gd name="connsiteY14" fmla="*/ 866775 h 2105025"/>
                <a:gd name="connsiteX15" fmla="*/ 2420645 w 4230395"/>
                <a:gd name="connsiteY15" fmla="*/ 752475 h 2105025"/>
                <a:gd name="connsiteX16" fmla="*/ 2458745 w 4230395"/>
                <a:gd name="connsiteY16" fmla="*/ 561975 h 2105025"/>
                <a:gd name="connsiteX17" fmla="*/ 2163470 w 4230395"/>
                <a:gd name="connsiteY17" fmla="*/ 342900 h 2105025"/>
                <a:gd name="connsiteX18" fmla="*/ 1963445 w 4230395"/>
                <a:gd name="connsiteY18" fmla="*/ 219075 h 2105025"/>
                <a:gd name="connsiteX19" fmla="*/ 1849145 w 4230395"/>
                <a:gd name="connsiteY19" fmla="*/ 0 h 2105025"/>
                <a:gd name="connsiteX0" fmla="*/ 1849145 w 4230395"/>
                <a:gd name="connsiteY0" fmla="*/ 0 h 2105025"/>
                <a:gd name="connsiteX1" fmla="*/ 0 w 4230395"/>
                <a:gd name="connsiteY1" fmla="*/ 19013 h 2105025"/>
                <a:gd name="connsiteX2" fmla="*/ 1295 w 4230395"/>
                <a:gd name="connsiteY2" fmla="*/ 2095500 h 2105025"/>
                <a:gd name="connsiteX3" fmla="*/ 4111332 w 4230395"/>
                <a:gd name="connsiteY3" fmla="*/ 2105025 h 2105025"/>
                <a:gd name="connsiteX4" fmla="*/ 4163720 w 4230395"/>
                <a:gd name="connsiteY4" fmla="*/ 2000250 h 2105025"/>
                <a:gd name="connsiteX5" fmla="*/ 4230395 w 4230395"/>
                <a:gd name="connsiteY5" fmla="*/ 1809750 h 2105025"/>
                <a:gd name="connsiteX6" fmla="*/ 4182770 w 4230395"/>
                <a:gd name="connsiteY6" fmla="*/ 1647825 h 2105025"/>
                <a:gd name="connsiteX7" fmla="*/ 3839870 w 4230395"/>
                <a:gd name="connsiteY7" fmla="*/ 1524000 h 2105025"/>
                <a:gd name="connsiteX8" fmla="*/ 3296945 w 4230395"/>
                <a:gd name="connsiteY8" fmla="*/ 1447800 h 2105025"/>
                <a:gd name="connsiteX9" fmla="*/ 2220620 w 4230395"/>
                <a:gd name="connsiteY9" fmla="*/ 1438275 h 2105025"/>
                <a:gd name="connsiteX10" fmla="*/ 1830095 w 4230395"/>
                <a:gd name="connsiteY10" fmla="*/ 1304925 h 2105025"/>
                <a:gd name="connsiteX11" fmla="*/ 1639595 w 4230395"/>
                <a:gd name="connsiteY11" fmla="*/ 1181100 h 2105025"/>
                <a:gd name="connsiteX12" fmla="*/ 1658645 w 4230395"/>
                <a:gd name="connsiteY12" fmla="*/ 1028700 h 2105025"/>
                <a:gd name="connsiteX13" fmla="*/ 1858670 w 4230395"/>
                <a:gd name="connsiteY13" fmla="*/ 981075 h 2105025"/>
                <a:gd name="connsiteX14" fmla="*/ 2268245 w 4230395"/>
                <a:gd name="connsiteY14" fmla="*/ 897731 h 2105025"/>
                <a:gd name="connsiteX15" fmla="*/ 2420645 w 4230395"/>
                <a:gd name="connsiteY15" fmla="*/ 752475 h 2105025"/>
                <a:gd name="connsiteX16" fmla="*/ 2458745 w 4230395"/>
                <a:gd name="connsiteY16" fmla="*/ 561975 h 2105025"/>
                <a:gd name="connsiteX17" fmla="*/ 2163470 w 4230395"/>
                <a:gd name="connsiteY17" fmla="*/ 342900 h 2105025"/>
                <a:gd name="connsiteX18" fmla="*/ 1963445 w 4230395"/>
                <a:gd name="connsiteY18" fmla="*/ 219075 h 2105025"/>
                <a:gd name="connsiteX19" fmla="*/ 1849145 w 4230395"/>
                <a:gd name="connsiteY19" fmla="*/ 0 h 2105025"/>
                <a:gd name="connsiteX0" fmla="*/ 1847869 w 4229119"/>
                <a:gd name="connsiteY0" fmla="*/ 3847 h 2108872"/>
                <a:gd name="connsiteX1" fmla="*/ 6344 w 4229119"/>
                <a:gd name="connsiteY1" fmla="*/ 0 h 2108872"/>
                <a:gd name="connsiteX2" fmla="*/ 19 w 4229119"/>
                <a:gd name="connsiteY2" fmla="*/ 2099347 h 2108872"/>
                <a:gd name="connsiteX3" fmla="*/ 4110056 w 4229119"/>
                <a:gd name="connsiteY3" fmla="*/ 2108872 h 2108872"/>
                <a:gd name="connsiteX4" fmla="*/ 4162444 w 4229119"/>
                <a:gd name="connsiteY4" fmla="*/ 2004097 h 2108872"/>
                <a:gd name="connsiteX5" fmla="*/ 4229119 w 4229119"/>
                <a:gd name="connsiteY5" fmla="*/ 1813597 h 2108872"/>
                <a:gd name="connsiteX6" fmla="*/ 4181494 w 4229119"/>
                <a:gd name="connsiteY6" fmla="*/ 1651672 h 2108872"/>
                <a:gd name="connsiteX7" fmla="*/ 3838594 w 4229119"/>
                <a:gd name="connsiteY7" fmla="*/ 1527847 h 2108872"/>
                <a:gd name="connsiteX8" fmla="*/ 3295669 w 4229119"/>
                <a:gd name="connsiteY8" fmla="*/ 1451647 h 2108872"/>
                <a:gd name="connsiteX9" fmla="*/ 2219344 w 4229119"/>
                <a:gd name="connsiteY9" fmla="*/ 1442122 h 2108872"/>
                <a:gd name="connsiteX10" fmla="*/ 1828819 w 4229119"/>
                <a:gd name="connsiteY10" fmla="*/ 1308772 h 2108872"/>
                <a:gd name="connsiteX11" fmla="*/ 1638319 w 4229119"/>
                <a:gd name="connsiteY11" fmla="*/ 1184947 h 2108872"/>
                <a:gd name="connsiteX12" fmla="*/ 1657369 w 4229119"/>
                <a:gd name="connsiteY12" fmla="*/ 1032547 h 2108872"/>
                <a:gd name="connsiteX13" fmla="*/ 1857394 w 4229119"/>
                <a:gd name="connsiteY13" fmla="*/ 984922 h 2108872"/>
                <a:gd name="connsiteX14" fmla="*/ 2266969 w 4229119"/>
                <a:gd name="connsiteY14" fmla="*/ 901578 h 2108872"/>
                <a:gd name="connsiteX15" fmla="*/ 2419369 w 4229119"/>
                <a:gd name="connsiteY15" fmla="*/ 756322 h 2108872"/>
                <a:gd name="connsiteX16" fmla="*/ 2457469 w 4229119"/>
                <a:gd name="connsiteY16" fmla="*/ 565822 h 2108872"/>
                <a:gd name="connsiteX17" fmla="*/ 2162194 w 4229119"/>
                <a:gd name="connsiteY17" fmla="*/ 346747 h 2108872"/>
                <a:gd name="connsiteX18" fmla="*/ 1962169 w 4229119"/>
                <a:gd name="connsiteY18" fmla="*/ 222922 h 2108872"/>
                <a:gd name="connsiteX19" fmla="*/ 1847869 w 4229119"/>
                <a:gd name="connsiteY19" fmla="*/ 3847 h 210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29119" h="2108872">
                  <a:moveTo>
                    <a:pt x="1847869" y="3847"/>
                  </a:moveTo>
                  <a:lnTo>
                    <a:pt x="6344" y="0"/>
                  </a:lnTo>
                  <a:cubicBezTo>
                    <a:pt x="6776" y="692162"/>
                    <a:pt x="-413" y="1407185"/>
                    <a:pt x="19" y="2099347"/>
                  </a:cubicBezTo>
                  <a:lnTo>
                    <a:pt x="4110056" y="2108872"/>
                  </a:lnTo>
                  <a:lnTo>
                    <a:pt x="4162444" y="2004097"/>
                  </a:lnTo>
                  <a:lnTo>
                    <a:pt x="4229119" y="1813597"/>
                  </a:lnTo>
                  <a:lnTo>
                    <a:pt x="4181494" y="1651672"/>
                  </a:lnTo>
                  <a:lnTo>
                    <a:pt x="3838594" y="1527847"/>
                  </a:lnTo>
                  <a:lnTo>
                    <a:pt x="3295669" y="1451647"/>
                  </a:lnTo>
                  <a:lnTo>
                    <a:pt x="2219344" y="1442122"/>
                  </a:lnTo>
                  <a:lnTo>
                    <a:pt x="1828819" y="1308772"/>
                  </a:lnTo>
                  <a:lnTo>
                    <a:pt x="1638319" y="1184947"/>
                  </a:lnTo>
                  <a:lnTo>
                    <a:pt x="1657369" y="1032547"/>
                  </a:lnTo>
                  <a:lnTo>
                    <a:pt x="1857394" y="984922"/>
                  </a:lnTo>
                  <a:lnTo>
                    <a:pt x="2266969" y="901578"/>
                  </a:lnTo>
                  <a:lnTo>
                    <a:pt x="2419369" y="756322"/>
                  </a:lnTo>
                  <a:lnTo>
                    <a:pt x="2457469" y="565822"/>
                  </a:lnTo>
                  <a:lnTo>
                    <a:pt x="2162194" y="346747"/>
                  </a:lnTo>
                  <a:lnTo>
                    <a:pt x="1962169" y="222922"/>
                  </a:lnTo>
                  <a:lnTo>
                    <a:pt x="1847869" y="3847"/>
                  </a:lnTo>
                  <a:close/>
                </a:path>
              </a:pathLst>
            </a:custGeom>
            <a:solidFill>
              <a:schemeClr val="bg1">
                <a:lumMod val="7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903348" y="3888994"/>
              <a:ext cx="122661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</a:t>
              </a:r>
              <a:endPara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s-MX" sz="2800" noProof="0" dirty="0" smtClean="0"/>
              <a:t>Due to unpredictable delays in messages: CUT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Consistent Cuts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  <p:sp>
        <p:nvSpPr>
          <p:cNvPr id="3" name="Forma libre 2"/>
          <p:cNvSpPr/>
          <p:nvPr/>
        </p:nvSpPr>
        <p:spPr>
          <a:xfrm>
            <a:off x="3622089" y="3178206"/>
            <a:ext cx="2618913" cy="2006353"/>
          </a:xfrm>
          <a:custGeom>
            <a:avLst/>
            <a:gdLst>
              <a:gd name="connsiteX0" fmla="*/ 230820 w 2618913"/>
              <a:gd name="connsiteY0" fmla="*/ 0 h 2006353"/>
              <a:gd name="connsiteX1" fmla="*/ 292963 w 2618913"/>
              <a:gd name="connsiteY1" fmla="*/ 204186 h 2006353"/>
              <a:gd name="connsiteX2" fmla="*/ 559294 w 2618913"/>
              <a:gd name="connsiteY2" fmla="*/ 390617 h 2006353"/>
              <a:gd name="connsiteX3" fmla="*/ 807868 w 2618913"/>
              <a:gd name="connsiteY3" fmla="*/ 559293 h 2006353"/>
              <a:gd name="connsiteX4" fmla="*/ 843379 w 2618913"/>
              <a:gd name="connsiteY4" fmla="*/ 665825 h 2006353"/>
              <a:gd name="connsiteX5" fmla="*/ 807868 w 2618913"/>
              <a:gd name="connsiteY5" fmla="*/ 772357 h 2006353"/>
              <a:gd name="connsiteX6" fmla="*/ 648070 w 2618913"/>
              <a:gd name="connsiteY6" fmla="*/ 905522 h 2006353"/>
              <a:gd name="connsiteX7" fmla="*/ 523783 w 2618913"/>
              <a:gd name="connsiteY7" fmla="*/ 932155 h 2006353"/>
              <a:gd name="connsiteX8" fmla="*/ 390618 w 2618913"/>
              <a:gd name="connsiteY8" fmla="*/ 958788 h 2006353"/>
              <a:gd name="connsiteX9" fmla="*/ 221942 w 2618913"/>
              <a:gd name="connsiteY9" fmla="*/ 985421 h 2006353"/>
              <a:gd name="connsiteX10" fmla="*/ 35511 w 2618913"/>
              <a:gd name="connsiteY10" fmla="*/ 1038687 h 2006353"/>
              <a:gd name="connsiteX11" fmla="*/ 0 w 2618913"/>
              <a:gd name="connsiteY11" fmla="*/ 1100831 h 2006353"/>
              <a:gd name="connsiteX12" fmla="*/ 8878 w 2618913"/>
              <a:gd name="connsiteY12" fmla="*/ 1198485 h 2006353"/>
              <a:gd name="connsiteX13" fmla="*/ 115410 w 2618913"/>
              <a:gd name="connsiteY13" fmla="*/ 1296140 h 2006353"/>
              <a:gd name="connsiteX14" fmla="*/ 337352 w 2618913"/>
              <a:gd name="connsiteY14" fmla="*/ 1384916 h 2006353"/>
              <a:gd name="connsiteX15" fmla="*/ 648070 w 2618913"/>
              <a:gd name="connsiteY15" fmla="*/ 1429305 h 2006353"/>
              <a:gd name="connsiteX16" fmla="*/ 1162975 w 2618913"/>
              <a:gd name="connsiteY16" fmla="*/ 1438182 h 2006353"/>
              <a:gd name="connsiteX17" fmla="*/ 1695635 w 2618913"/>
              <a:gd name="connsiteY17" fmla="*/ 1447060 h 2006353"/>
              <a:gd name="connsiteX18" fmla="*/ 2006354 w 2618913"/>
              <a:gd name="connsiteY18" fmla="*/ 1464815 h 2006353"/>
              <a:gd name="connsiteX19" fmla="*/ 2281561 w 2618913"/>
              <a:gd name="connsiteY19" fmla="*/ 1518081 h 2006353"/>
              <a:gd name="connsiteX20" fmla="*/ 2494626 w 2618913"/>
              <a:gd name="connsiteY20" fmla="*/ 1606858 h 2006353"/>
              <a:gd name="connsiteX21" fmla="*/ 2610035 w 2618913"/>
              <a:gd name="connsiteY21" fmla="*/ 1722268 h 2006353"/>
              <a:gd name="connsiteX22" fmla="*/ 2618913 w 2618913"/>
              <a:gd name="connsiteY22" fmla="*/ 1837677 h 2006353"/>
              <a:gd name="connsiteX23" fmla="*/ 2530136 w 2618913"/>
              <a:gd name="connsiteY23" fmla="*/ 2006353 h 200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18913" h="2006353">
                <a:moveTo>
                  <a:pt x="230820" y="0"/>
                </a:moveTo>
                <a:lnTo>
                  <a:pt x="292963" y="204186"/>
                </a:lnTo>
                <a:lnTo>
                  <a:pt x="559294" y="390617"/>
                </a:lnTo>
                <a:lnTo>
                  <a:pt x="807868" y="559293"/>
                </a:lnTo>
                <a:lnTo>
                  <a:pt x="843379" y="665825"/>
                </a:lnTo>
                <a:lnTo>
                  <a:pt x="807868" y="772357"/>
                </a:lnTo>
                <a:lnTo>
                  <a:pt x="648070" y="905522"/>
                </a:lnTo>
                <a:lnTo>
                  <a:pt x="523783" y="932155"/>
                </a:lnTo>
                <a:lnTo>
                  <a:pt x="390618" y="958788"/>
                </a:lnTo>
                <a:lnTo>
                  <a:pt x="221942" y="985421"/>
                </a:lnTo>
                <a:lnTo>
                  <a:pt x="35511" y="1038687"/>
                </a:lnTo>
                <a:lnTo>
                  <a:pt x="0" y="1100831"/>
                </a:lnTo>
                <a:lnTo>
                  <a:pt x="8878" y="1198485"/>
                </a:lnTo>
                <a:lnTo>
                  <a:pt x="115410" y="1296140"/>
                </a:lnTo>
                <a:lnTo>
                  <a:pt x="337352" y="1384916"/>
                </a:lnTo>
                <a:lnTo>
                  <a:pt x="648070" y="1429305"/>
                </a:lnTo>
                <a:lnTo>
                  <a:pt x="1162975" y="1438182"/>
                </a:lnTo>
                <a:lnTo>
                  <a:pt x="1695635" y="1447060"/>
                </a:lnTo>
                <a:lnTo>
                  <a:pt x="2006354" y="1464815"/>
                </a:lnTo>
                <a:lnTo>
                  <a:pt x="2281561" y="1518081"/>
                </a:lnTo>
                <a:lnTo>
                  <a:pt x="2494626" y="1606858"/>
                </a:lnTo>
                <a:lnTo>
                  <a:pt x="2610035" y="1722268"/>
                </a:lnTo>
                <a:lnTo>
                  <a:pt x="2618913" y="1837677"/>
                </a:lnTo>
                <a:lnTo>
                  <a:pt x="2530136" y="2006353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5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55788"/>
                <a:ext cx="8229600" cy="4525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s-MX" sz="1800" b="1" noProof="0" dirty="0" smtClean="0"/>
                  <a:t>Definition 1</a:t>
                </a:r>
              </a:p>
              <a:p>
                <a:pPr marL="0" indent="0">
                  <a:buNone/>
                </a:pPr>
                <a:r>
                  <a:rPr lang="en-US" altLang="es-MX" sz="1800" dirty="0" smtClean="0"/>
                  <a:t>A cut C of an event set E is a finite subset C </a:t>
                </a:r>
                <a14:m>
                  <m:oMath xmlns:m="http://schemas.openxmlformats.org/officeDocument/2006/math">
                    <m:r>
                      <a:rPr lang="en-US" altLang="es-MX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es-MX" sz="1800" dirty="0" smtClean="0"/>
                  <a:t> E such that e</a:t>
                </a:r>
                <a:r>
                  <a:rPr lang="el-GR" altLang="es-MX" sz="1800" dirty="0" smtClean="0"/>
                  <a:t>ϵ</a:t>
                </a:r>
                <a:r>
                  <a:rPr lang="es-MX" altLang="es-MX" sz="1800" dirty="0" smtClean="0"/>
                  <a:t> C &amp; e’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MX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MX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  <m:sub>
                        <m:r>
                          <a:rPr lang="es-MX" alt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es-MX" sz="1800" noProof="0" dirty="0" smtClean="0"/>
                  <a:t> e </a:t>
                </a:r>
                <a:r>
                  <a:rPr lang="en-US" altLang="es-MX" sz="1800" noProof="0" dirty="0" smtClean="0">
                    <a:sym typeface="Wingdings" panose="05000000000000000000" pitchFamily="2" charset="2"/>
                  </a:rPr>
                  <a:t> e’</a:t>
                </a:r>
                <a:r>
                  <a:rPr lang="el-GR" altLang="es-MX" sz="1800" dirty="0"/>
                  <a:t> ϵ</a:t>
                </a:r>
                <a:r>
                  <a:rPr lang="es-MX" altLang="es-MX" sz="1800" dirty="0"/>
                  <a:t> C</a:t>
                </a:r>
                <a:r>
                  <a:rPr lang="en-US" altLang="es-MX" sz="1800" noProof="0" dirty="0" smtClean="0">
                    <a:sym typeface="Wingdings" panose="05000000000000000000" pitchFamily="2" charset="2"/>
                  </a:rPr>
                  <a:t> (both e and e’ are in the same process)</a:t>
                </a:r>
              </a:p>
              <a:p>
                <a:pPr marL="0" indent="0">
                  <a:buNone/>
                </a:pPr>
                <a:r>
                  <a:rPr lang="en-US" altLang="es-MX" sz="1800" b="1" dirty="0"/>
                  <a:t>Definition </a:t>
                </a:r>
                <a:r>
                  <a:rPr lang="en-US" altLang="es-MX" sz="1800" b="1" dirty="0" smtClean="0"/>
                  <a:t>2</a:t>
                </a:r>
                <a:endParaRPr lang="en-US" altLang="es-MX" sz="1800" b="1" dirty="0"/>
              </a:p>
              <a:p>
                <a:pPr marL="0" indent="0">
                  <a:buNone/>
                </a:pPr>
                <a:r>
                  <a:rPr lang="en-US" altLang="es-MX" sz="1800" dirty="0"/>
                  <a:t>A cut </a:t>
                </a:r>
                <a:r>
                  <a:rPr lang="en-US" altLang="es-MX" sz="1800" dirty="0" smtClean="0"/>
                  <a:t>C</a:t>
                </a:r>
                <a:r>
                  <a:rPr lang="en-US" altLang="es-MX" sz="1800" baseline="-25000" dirty="0" smtClean="0"/>
                  <a:t>1</a:t>
                </a:r>
                <a:r>
                  <a:rPr lang="en-US" altLang="es-MX" sz="1800" dirty="0" smtClean="0"/>
                  <a:t> is later than a cut C</a:t>
                </a:r>
                <a:r>
                  <a:rPr lang="en-US" altLang="es-MX" sz="1800" baseline="-25000" dirty="0" smtClean="0"/>
                  <a:t>2 </a:t>
                </a:r>
                <a:r>
                  <a:rPr lang="en-US" altLang="es-MX" sz="1800" dirty="0" smtClean="0"/>
                  <a:t>if C</a:t>
                </a:r>
                <a:r>
                  <a:rPr lang="en-US" altLang="es-MX" sz="1800" baseline="-25000" dirty="0" smtClean="0"/>
                  <a:t>1</a:t>
                </a:r>
                <a14:m>
                  <m:oMath xmlns:m="http://schemas.openxmlformats.org/officeDocument/2006/math">
                    <m:r>
                      <a:rPr lang="en-US" altLang="es-MX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US" altLang="es-MX" sz="1800" dirty="0" smtClean="0"/>
                  <a:t> C</a:t>
                </a:r>
                <a:r>
                  <a:rPr lang="en-US" altLang="es-MX" sz="1800" baseline="-25000" dirty="0" smtClean="0"/>
                  <a:t>2</a:t>
                </a:r>
                <a:endParaRPr lang="en-US" altLang="es-MX" sz="1800" dirty="0" smtClean="0"/>
              </a:p>
              <a:p>
                <a:pPr marL="0" indent="0">
                  <a:buNone/>
                </a:pPr>
                <a:r>
                  <a:rPr lang="en-US" altLang="es-MX" sz="1800" b="1" noProof="0" dirty="0" smtClean="0">
                    <a:sym typeface="Wingdings" panose="05000000000000000000" pitchFamily="2" charset="2"/>
                  </a:rPr>
                  <a:t>Theorem 1</a:t>
                </a:r>
              </a:p>
              <a:p>
                <a:pPr marL="0" indent="0">
                  <a:buNone/>
                </a:pPr>
                <a:r>
                  <a:rPr lang="en-US" altLang="es-MX" sz="1800" dirty="0" smtClean="0">
                    <a:sym typeface="Wingdings" panose="05000000000000000000" pitchFamily="2" charset="2"/>
                  </a:rPr>
                  <a:t>With operations and the set of cuts of a partially ordered event set E forms a lattice</a:t>
                </a:r>
              </a:p>
              <a:p>
                <a:pPr marL="0" indent="0">
                  <a:buNone/>
                </a:pPr>
                <a:endParaRPr lang="en-US" altLang="es-MX" sz="1800" noProof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800" noProof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800" noProof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800" noProof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5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55788"/>
                <a:ext cx="8229600" cy="4525962"/>
              </a:xfrm>
              <a:blipFill rotWithShape="0">
                <a:blip r:embed="rId2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Consistent Cuts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5512" t="3026" r="4029"/>
          <a:stretch/>
        </p:blipFill>
        <p:spPr>
          <a:xfrm rot="5400000">
            <a:off x="3810748" y="3065251"/>
            <a:ext cx="1665000" cy="42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5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55788"/>
                <a:ext cx="8479800" cy="4525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s-MX" sz="1600" b="1" noProof="0" dirty="0" smtClean="0"/>
                  <a:t>Definition </a:t>
                </a:r>
                <a:r>
                  <a:rPr lang="en-US" altLang="es-MX" sz="1600" b="1" noProof="0" dirty="0" smtClean="0"/>
                  <a:t>3</a:t>
                </a:r>
              </a:p>
              <a:p>
                <a:pPr marL="0" indent="0">
                  <a:buNone/>
                </a:pPr>
                <a:r>
                  <a:rPr lang="en-US" altLang="es-MX" sz="1600" dirty="0" smtClean="0"/>
                  <a:t>A consistent cut C of an event set E is a finite subset C </a:t>
                </a:r>
                <a14:m>
                  <m:oMath xmlns:m="http://schemas.openxmlformats.org/officeDocument/2006/math">
                    <m:r>
                      <a:rPr lang="en-US" altLang="es-MX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es-MX" sz="1600" dirty="0" smtClean="0"/>
                  <a:t> E such that e</a:t>
                </a:r>
                <a:r>
                  <a:rPr lang="el-GR" altLang="es-MX" sz="1600" dirty="0" smtClean="0"/>
                  <a:t>ϵ</a:t>
                </a:r>
                <a:r>
                  <a:rPr lang="es-MX" altLang="es-MX" sz="1600" dirty="0" smtClean="0"/>
                  <a:t> C &amp; e’ &lt;</a:t>
                </a:r>
                <a:r>
                  <a:rPr lang="en-US" altLang="es-MX" sz="1600" noProof="0" dirty="0" smtClean="0"/>
                  <a:t> e </a:t>
                </a:r>
                <a:r>
                  <a:rPr lang="en-US" altLang="es-MX" sz="1600" noProof="0" dirty="0" smtClean="0">
                    <a:sym typeface="Wingdings" panose="05000000000000000000" pitchFamily="2" charset="2"/>
                  </a:rPr>
                  <a:t> e’</a:t>
                </a:r>
                <a:r>
                  <a:rPr lang="el-GR" altLang="es-MX" sz="1600" dirty="0"/>
                  <a:t> ϵ</a:t>
                </a:r>
                <a:r>
                  <a:rPr lang="es-MX" altLang="es-MX" sz="1600" dirty="0"/>
                  <a:t> C</a:t>
                </a:r>
                <a:r>
                  <a:rPr lang="en-US" altLang="es-MX" sz="1600" noProof="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altLang="es-MX" sz="1600" b="1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600" b="1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600" b="1" dirty="0" smtClean="0"/>
              </a:p>
              <a:p>
                <a:pPr marL="0" indent="0">
                  <a:buNone/>
                </a:pPr>
                <a:endParaRPr lang="en-US" altLang="es-MX" sz="1600" b="1" dirty="0"/>
              </a:p>
              <a:p>
                <a:pPr marL="0" indent="0">
                  <a:buNone/>
                </a:pPr>
                <a:endParaRPr lang="en-US" altLang="es-MX" sz="1600" b="1" dirty="0"/>
              </a:p>
              <a:p>
                <a:pPr marL="0" indent="0">
                  <a:buNone/>
                </a:pPr>
                <a:r>
                  <a:rPr lang="en-US" altLang="es-MX" sz="1600" b="1" noProof="0" dirty="0" smtClean="0">
                    <a:sym typeface="Wingdings" panose="05000000000000000000" pitchFamily="2" charset="2"/>
                  </a:rPr>
                  <a:t>Theorem </a:t>
                </a:r>
                <a:r>
                  <a:rPr lang="en-US" altLang="es-MX" sz="1600" b="1" noProof="0" dirty="0" smtClean="0">
                    <a:sym typeface="Wingdings" panose="05000000000000000000" pitchFamily="2" charset="2"/>
                  </a:rPr>
                  <a:t>2</a:t>
                </a:r>
                <a:endParaRPr lang="en-US" altLang="es-MX" sz="1600" b="1" noProof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es-MX" sz="1600" dirty="0" smtClean="0">
                    <a:sym typeface="Wingdings" panose="05000000000000000000" pitchFamily="2" charset="2"/>
                  </a:rPr>
                  <a:t>The set of consistent cuts is a </a:t>
                </a:r>
                <a:r>
                  <a:rPr lang="en-US" altLang="es-MX" sz="1600" dirty="0" err="1" smtClean="0">
                    <a:sym typeface="Wingdings" panose="05000000000000000000" pitchFamily="2" charset="2"/>
                  </a:rPr>
                  <a:t>sublattice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 of the set of all cuts</a:t>
                </a:r>
                <a:endParaRPr lang="en-US" altLang="es-MX" sz="1600" noProof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es-MX" sz="1600" b="1" dirty="0" smtClean="0">
                    <a:sym typeface="Wingdings" panose="05000000000000000000" pitchFamily="2" charset="2"/>
                  </a:rPr>
                  <a:t>Theorem 3</a:t>
                </a:r>
                <a:endParaRPr lang="en-US" altLang="es-MX" sz="1600" b="1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es-MX" sz="1600" dirty="0" smtClean="0">
                    <a:sym typeface="Wingdings" panose="05000000000000000000" pitchFamily="2" charset="2"/>
                  </a:rPr>
                  <a:t>For a consistent cut consisting of cut events c</a:t>
                </a:r>
                <a:r>
                  <a:rPr lang="en-US" altLang="es-MX" sz="1600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,…,</a:t>
                </a:r>
                <a:r>
                  <a:rPr lang="en-US" altLang="es-MX" sz="1600" dirty="0" err="1" smtClean="0">
                    <a:sym typeface="Wingdings" panose="05000000000000000000" pitchFamily="2" charset="2"/>
                  </a:rPr>
                  <a:t>c</a:t>
                </a:r>
                <a:r>
                  <a:rPr lang="en-US" altLang="es-MX" sz="1600" baseline="-25000" dirty="0" err="1" smtClean="0">
                    <a:sym typeface="Wingdings" panose="05000000000000000000" pitchFamily="2" charset="2"/>
                  </a:rPr>
                  <a:t>n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, no pair of cut-events is causally related </a:t>
                </a:r>
                <a:r>
                  <a:rPr lang="en-US" altLang="es-MX" sz="1600" dirty="0" err="1" smtClean="0">
                    <a:sym typeface="Wingdings" panose="05000000000000000000" pitchFamily="2" charset="2"/>
                  </a:rPr>
                  <a:t>i.e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, for any c</a:t>
                </a:r>
                <a:r>
                  <a:rPr lang="en-US" altLang="es-MX" sz="1600" baseline="-25000" dirty="0" smtClean="0">
                    <a:sym typeface="Wingdings" panose="05000000000000000000" pitchFamily="2" charset="2"/>
                  </a:rPr>
                  <a:t>i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, </a:t>
                </a:r>
                <a:r>
                  <a:rPr lang="en-US" altLang="es-MX" sz="1600" dirty="0" err="1" smtClean="0">
                    <a:sym typeface="Wingdings" panose="05000000000000000000" pitchFamily="2" charset="2"/>
                  </a:rPr>
                  <a:t>c</a:t>
                </a:r>
                <a:r>
                  <a:rPr lang="en-US" altLang="es-MX" sz="1600" baseline="-25000" dirty="0" err="1" smtClean="0">
                    <a:sym typeface="Wingdings" panose="05000000000000000000" pitchFamily="2" charset="2"/>
                  </a:rPr>
                  <a:t>j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 not c</a:t>
                </a:r>
                <a:r>
                  <a:rPr lang="en-US" altLang="es-MX" sz="1600" baseline="-25000" dirty="0" smtClean="0">
                    <a:sym typeface="Wingdings" panose="05000000000000000000" pitchFamily="2" charset="2"/>
                  </a:rPr>
                  <a:t>i 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&lt; </a:t>
                </a:r>
                <a:r>
                  <a:rPr lang="en-US" altLang="es-MX" sz="1600" dirty="0" err="1" smtClean="0">
                    <a:sym typeface="Wingdings" panose="05000000000000000000" pitchFamily="2" charset="2"/>
                  </a:rPr>
                  <a:t>c</a:t>
                </a:r>
                <a:r>
                  <a:rPr lang="en-US" altLang="es-MX" sz="1600" baseline="-25000" dirty="0" err="1" smtClean="0">
                    <a:sym typeface="Wingdings" panose="05000000000000000000" pitchFamily="2" charset="2"/>
                  </a:rPr>
                  <a:t>j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  and </a:t>
                </a:r>
                <a:r>
                  <a:rPr lang="en-US" altLang="es-MX" sz="1600" dirty="0">
                    <a:sym typeface="Wingdings" panose="05000000000000000000" pitchFamily="2" charset="2"/>
                  </a:rPr>
                  <a:t>not </a:t>
                </a:r>
                <a:r>
                  <a:rPr lang="en-US" altLang="es-MX" sz="1600" dirty="0" err="1" smtClean="0">
                    <a:sym typeface="Wingdings" panose="05000000000000000000" pitchFamily="2" charset="2"/>
                  </a:rPr>
                  <a:t>c</a:t>
                </a:r>
                <a:r>
                  <a:rPr lang="en-US" altLang="es-MX" sz="1600" baseline="-25000" dirty="0" err="1" smtClean="0">
                    <a:sym typeface="Wingdings" panose="05000000000000000000" pitchFamily="2" charset="2"/>
                  </a:rPr>
                  <a:t>j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s-MX" sz="1600" dirty="0">
                    <a:sym typeface="Wingdings" panose="05000000000000000000" pitchFamily="2" charset="2"/>
                  </a:rPr>
                  <a:t>&lt; 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c</a:t>
                </a:r>
                <a:r>
                  <a:rPr lang="en-US" altLang="es-MX" sz="1600" baseline="-25000" dirty="0" smtClean="0">
                    <a:sym typeface="Wingdings" panose="05000000000000000000" pitchFamily="2" charset="2"/>
                  </a:rPr>
                  <a:t>i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s-MX" sz="1600" b="1" dirty="0">
                    <a:sym typeface="Wingdings" panose="05000000000000000000" pitchFamily="2" charset="2"/>
                  </a:rPr>
                  <a:t>Theorem </a:t>
                </a:r>
                <a:r>
                  <a:rPr lang="en-US" altLang="es-MX" sz="1600" b="1" dirty="0" smtClean="0">
                    <a:sym typeface="Wingdings" panose="05000000000000000000" pitchFamily="2" charset="2"/>
                  </a:rPr>
                  <a:t>4</a:t>
                </a:r>
                <a:endParaRPr lang="en-US" altLang="es-MX" sz="1600" b="1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es-MX" sz="1600" dirty="0" smtClean="0">
                    <a:sym typeface="Wingdings" panose="05000000000000000000" pitchFamily="2" charset="2"/>
                  </a:rPr>
                  <a:t>For any time diagram with a consistent cut consisting of cut-events </a:t>
                </a:r>
                <a:r>
                  <a:rPr lang="en-US" altLang="es-MX" sz="1600" dirty="0">
                    <a:sym typeface="Wingdings" panose="05000000000000000000" pitchFamily="2" charset="2"/>
                  </a:rPr>
                  <a:t>c</a:t>
                </a:r>
                <a:r>
                  <a:rPr lang="en-US" altLang="es-MX" sz="1600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es-MX" sz="1600" dirty="0">
                    <a:sym typeface="Wingdings" panose="05000000000000000000" pitchFamily="2" charset="2"/>
                  </a:rPr>
                  <a:t>,…,</a:t>
                </a:r>
                <a:r>
                  <a:rPr lang="en-US" altLang="es-MX" sz="1600" dirty="0" err="1">
                    <a:sym typeface="Wingdings" panose="05000000000000000000" pitchFamily="2" charset="2"/>
                  </a:rPr>
                  <a:t>c</a:t>
                </a:r>
                <a:r>
                  <a:rPr lang="en-US" altLang="es-MX" sz="1600" baseline="-25000" dirty="0" err="1">
                    <a:sym typeface="Wingdings" panose="05000000000000000000" pitchFamily="2" charset="2"/>
                  </a:rPr>
                  <a:t>n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, there is an equivalent time diagram where </a:t>
                </a:r>
                <a:r>
                  <a:rPr lang="en-US" altLang="es-MX" sz="1600" dirty="0">
                    <a:sym typeface="Wingdings" panose="05000000000000000000" pitchFamily="2" charset="2"/>
                  </a:rPr>
                  <a:t>c</a:t>
                </a:r>
                <a:r>
                  <a:rPr lang="en-US" altLang="es-MX" sz="1600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es-MX" sz="1600" dirty="0">
                    <a:sym typeface="Wingdings" panose="05000000000000000000" pitchFamily="2" charset="2"/>
                  </a:rPr>
                  <a:t>,…,</a:t>
                </a:r>
                <a:r>
                  <a:rPr lang="en-US" altLang="es-MX" sz="1600" dirty="0" err="1">
                    <a:sym typeface="Wingdings" panose="05000000000000000000" pitchFamily="2" charset="2"/>
                  </a:rPr>
                  <a:t>c</a:t>
                </a:r>
                <a:r>
                  <a:rPr lang="en-US" altLang="es-MX" sz="1600" baseline="-25000" dirty="0" err="1">
                    <a:sym typeface="Wingdings" panose="05000000000000000000" pitchFamily="2" charset="2"/>
                  </a:rPr>
                  <a:t>n</a:t>
                </a:r>
                <a:r>
                  <a:rPr lang="en-US" altLang="es-MX" sz="1600" dirty="0" smtClean="0">
                    <a:sym typeface="Wingdings" panose="05000000000000000000" pitchFamily="2" charset="2"/>
                  </a:rPr>
                  <a:t> occur simultaneously.</a:t>
                </a:r>
                <a:endParaRPr lang="en-US" altLang="es-MX" sz="16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600" baseline="-25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600" noProof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600" noProof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600" noProof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es-MX" sz="1600" noProof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5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55788"/>
                <a:ext cx="8479800" cy="4525962"/>
              </a:xfrm>
              <a:blipFill rotWithShape="0">
                <a:blip r:embed="rId2"/>
                <a:stretch>
                  <a:fillRect l="-359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en-US" altLang="es-MX" sz="3600" noProof="0" dirty="0" smtClean="0">
                <a:solidFill>
                  <a:schemeClr val="tx1"/>
                </a:solidFill>
              </a:rPr>
              <a:t>Consistent Cuts</a:t>
            </a:r>
            <a:endParaRPr lang="en-US" altLang="es-MX" sz="3600" noProof="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8546" t="8655"/>
          <a:stretch/>
        </p:blipFill>
        <p:spPr>
          <a:xfrm rot="5400000">
            <a:off x="3797977" y="1383646"/>
            <a:ext cx="1548047" cy="39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854</Words>
  <Application>Microsoft Office PowerPoint</Application>
  <PresentationFormat>Presentación en pantalla (4:3)</PresentationFormat>
  <Paragraphs>174</Paragraphs>
  <Slides>19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Wingdings</vt:lpstr>
      <vt:lpstr>Diseño predeterminado</vt:lpstr>
      <vt:lpstr>Virtual Time and Global States of Distributed Systems</vt:lpstr>
      <vt:lpstr>Main paper Contribution</vt:lpstr>
      <vt:lpstr>What we know of a distributed system</vt:lpstr>
      <vt:lpstr>Events</vt:lpstr>
      <vt:lpstr>Events</vt:lpstr>
      <vt:lpstr>Events</vt:lpstr>
      <vt:lpstr>Consistent Cuts</vt:lpstr>
      <vt:lpstr>Consistent Cuts</vt:lpstr>
      <vt:lpstr>Consistent Cuts</vt:lpstr>
      <vt:lpstr>Global State of Consistent Cuts</vt:lpstr>
      <vt:lpstr>Global State of Consistent Cuts</vt:lpstr>
      <vt:lpstr>Virtual Time</vt:lpstr>
      <vt:lpstr>Virtual Time</vt:lpstr>
      <vt:lpstr>Vector Time</vt:lpstr>
      <vt:lpstr>Vector Time</vt:lpstr>
      <vt:lpstr>Computing global states on systems without FIFO channels</vt:lpstr>
      <vt:lpstr>Computing global states on systems without FIFO channels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TheCruzader</cp:lastModifiedBy>
  <cp:revision>652</cp:revision>
  <dcterms:created xsi:type="dcterms:W3CDTF">2010-05-23T14:28:12Z</dcterms:created>
  <dcterms:modified xsi:type="dcterms:W3CDTF">2016-02-26T05:48:32Z</dcterms:modified>
</cp:coreProperties>
</file>