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24"/>
  </p:notesMasterIdLst>
  <p:sldIdLst>
    <p:sldId id="256" r:id="rId5"/>
    <p:sldId id="279" r:id="rId6"/>
    <p:sldId id="298" r:id="rId7"/>
    <p:sldId id="299" r:id="rId8"/>
    <p:sldId id="300" r:id="rId9"/>
    <p:sldId id="301" r:id="rId10"/>
    <p:sldId id="307" r:id="rId11"/>
    <p:sldId id="314" r:id="rId12"/>
    <p:sldId id="308" r:id="rId13"/>
    <p:sldId id="302" r:id="rId14"/>
    <p:sldId id="309" r:id="rId15"/>
    <p:sldId id="310" r:id="rId16"/>
    <p:sldId id="315" r:id="rId17"/>
    <p:sldId id="311" r:id="rId18"/>
    <p:sldId id="312" r:id="rId19"/>
    <p:sldId id="313" r:id="rId20"/>
    <p:sldId id="303" r:id="rId21"/>
    <p:sldId id="316" r:id="rId22"/>
    <p:sldId id="306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ËTAN PETRI - HI" initials="GP" lastIdx="2" clrIdx="0">
    <p:extLst>
      <p:ext uri="{19B8F6BF-5375-455C-9EA6-DF929625EA0E}">
        <p15:presenceInfo xmlns:p15="http://schemas.microsoft.com/office/powerpoint/2012/main" userId="S::gap12@hi.is::b9316c2e-1050-44c5-ae3c-2626e812628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099F"/>
    <a:srgbClr val="10089F"/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5FFA39-EE8E-E74C-A874-6E30D6AA6DBB}" v="596" dt="2024-11-06T09:25:30.067"/>
    <p1510:client id="{4C9418C3-51F5-495A-95D5-90348A5E7856}" v="1277" dt="2024-11-06T00:32:28.5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8"/>
  </p:normalViewPr>
  <p:slideViewPr>
    <p:cSldViewPr snapToGrid="0">
      <p:cViewPr varScale="1">
        <p:scale>
          <a:sx n="133" d="100"/>
          <a:sy n="133" d="100"/>
        </p:scale>
        <p:origin x="104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8120919b4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e8120919b4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err="1"/>
              <a:t>If</a:t>
            </a:r>
            <a:r>
              <a:rPr lang="de-DE"/>
              <a:t> </a:t>
            </a:r>
            <a:r>
              <a:rPr lang="de-DE" err="1"/>
              <a:t>we</a:t>
            </a:r>
            <a:r>
              <a:rPr lang="de-DE"/>
              <a:t> </a:t>
            </a:r>
            <a:r>
              <a:rPr lang="de-DE" err="1"/>
              <a:t>are</a:t>
            </a:r>
            <a:r>
              <a:rPr lang="de-DE"/>
              <a:t> </a:t>
            </a:r>
            <a:r>
              <a:rPr lang="de-DE" err="1"/>
              <a:t>asked</a:t>
            </a:r>
            <a:r>
              <a:rPr lang="de-DE"/>
              <a:t> </a:t>
            </a:r>
            <a:r>
              <a:rPr lang="de-DE" err="1"/>
              <a:t>why</a:t>
            </a:r>
            <a:r>
              <a:rPr lang="de-DE"/>
              <a:t> </a:t>
            </a:r>
            <a:r>
              <a:rPr lang="de-DE" err="1"/>
              <a:t>we</a:t>
            </a:r>
            <a:r>
              <a:rPr lang="de-DE"/>
              <a:t> </a:t>
            </a:r>
            <a:r>
              <a:rPr lang="de-DE" err="1"/>
              <a:t>add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days</a:t>
            </a:r>
            <a:r>
              <a:rPr lang="de-DE"/>
              <a:t>: </a:t>
            </a:r>
          </a:p>
          <a:p>
            <a:r>
              <a:rPr lang="de-DE"/>
              <a:t>Just </a:t>
            </a:r>
            <a:r>
              <a:rPr lang="de-DE" err="1"/>
              <a:t>multiplying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capacities</a:t>
            </a:r>
            <a:r>
              <a:rPr lang="de-DE"/>
              <a:t> </a:t>
            </a:r>
            <a:r>
              <a:rPr lang="de-DE" err="1"/>
              <a:t>omits</a:t>
            </a:r>
            <a:r>
              <a:rPr lang="de-DE"/>
              <a:t> a LOT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information</a:t>
            </a:r>
            <a:endParaRPr lang="de-DE"/>
          </a:p>
          <a:p>
            <a:pPr lvl="1"/>
            <a:r>
              <a:rPr lang="de-DE" err="1"/>
              <a:t>You</a:t>
            </a:r>
            <a:r>
              <a:rPr lang="de-DE"/>
              <a:t> </a:t>
            </a:r>
            <a:r>
              <a:rPr lang="de-DE" err="1"/>
              <a:t>are</a:t>
            </a:r>
            <a:r>
              <a:rPr lang="de-DE"/>
              <a:t> </a:t>
            </a:r>
            <a:r>
              <a:rPr lang="de-DE" err="1"/>
              <a:t>unable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allocate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orders</a:t>
            </a:r>
            <a:r>
              <a:rPr lang="de-DE"/>
              <a:t> </a:t>
            </a:r>
            <a:r>
              <a:rPr lang="de-DE" err="1"/>
              <a:t>correctly</a:t>
            </a:r>
            <a:r>
              <a:rPr lang="de-DE"/>
              <a:t> </a:t>
            </a:r>
            <a:r>
              <a:rPr lang="de-DE" err="1"/>
              <a:t>keeping</a:t>
            </a:r>
            <a:r>
              <a:rPr lang="de-DE"/>
              <a:t> </a:t>
            </a:r>
            <a:r>
              <a:rPr lang="de-DE" err="1"/>
              <a:t>inside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order</a:t>
            </a:r>
            <a:r>
              <a:rPr lang="de-DE"/>
              <a:t> </a:t>
            </a:r>
            <a:r>
              <a:rPr lang="de-DE" err="1"/>
              <a:t>limits</a:t>
            </a:r>
            <a:endParaRPr lang="de-DE"/>
          </a:p>
          <a:p>
            <a:pPr lvl="1"/>
            <a:r>
              <a:rPr lang="de-DE" err="1"/>
              <a:t>Hypothetically</a:t>
            </a:r>
            <a:r>
              <a:rPr lang="de-DE"/>
              <a:t> </a:t>
            </a:r>
            <a:r>
              <a:rPr lang="de-DE" err="1"/>
              <a:t>you</a:t>
            </a:r>
            <a:r>
              <a:rPr lang="de-DE"/>
              <a:t> </a:t>
            </a:r>
            <a:r>
              <a:rPr lang="de-DE" err="1"/>
              <a:t>assign</a:t>
            </a:r>
            <a:r>
              <a:rPr lang="de-DE"/>
              <a:t> </a:t>
            </a:r>
            <a:r>
              <a:rPr lang="de-DE" err="1"/>
              <a:t>too</a:t>
            </a:r>
            <a:r>
              <a:rPr lang="de-DE"/>
              <a:t> </a:t>
            </a:r>
            <a:r>
              <a:rPr lang="de-DE" err="1"/>
              <a:t>many</a:t>
            </a:r>
            <a:r>
              <a:rPr lang="de-DE"/>
              <a:t> </a:t>
            </a:r>
            <a:r>
              <a:rPr lang="de-DE" err="1"/>
              <a:t>orders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a plant on a </a:t>
            </a:r>
            <a:r>
              <a:rPr lang="de-DE" err="1"/>
              <a:t>day</a:t>
            </a:r>
            <a:r>
              <a:rPr lang="de-DE"/>
              <a:t> and </a:t>
            </a:r>
            <a:r>
              <a:rPr lang="de-DE" err="1"/>
              <a:t>it</a:t>
            </a:r>
            <a:r>
              <a:rPr lang="de-DE"/>
              <a:t> </a:t>
            </a:r>
            <a:r>
              <a:rPr lang="de-DE" err="1"/>
              <a:t>becomes</a:t>
            </a:r>
            <a:r>
              <a:rPr lang="de-DE"/>
              <a:t> </a:t>
            </a:r>
            <a:r>
              <a:rPr lang="de-DE" err="1"/>
              <a:t>overloaded</a:t>
            </a:r>
            <a:r>
              <a:rPr lang="de-DE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2429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rgbClr val="10089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0089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0089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0089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10089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rgbClr val="10089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rgbClr val="10089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CF07871B-3EA6-6642-374D-7E427C7B2BFD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140591" y="63629"/>
            <a:ext cx="1925392" cy="762792"/>
          </a:xfrm>
          <a:prstGeom prst="rect">
            <a:avLst/>
          </a:prstGeom>
        </p:spPr>
      </p:pic>
      <p:sp>
        <p:nvSpPr>
          <p:cNvPr id="3" name="Google Shape;19;p4">
            <a:extLst>
              <a:ext uri="{FF2B5EF4-FFF2-40B4-BE49-F238E27FC236}">
                <a16:creationId xmlns:a16="http://schemas.microsoft.com/office/drawing/2014/main" id="{2B1A9D91-609E-E7AE-2705-A612084DDEF2}"/>
              </a:ext>
            </a:extLst>
          </p:cNvPr>
          <p:cNvSpPr txBox="1">
            <a:spLocks/>
          </p:cNvSpPr>
          <p:nvPr userDrawn="1"/>
        </p:nvSpPr>
        <p:spPr>
          <a:xfrm>
            <a:off x="125507" y="4672182"/>
            <a:ext cx="8940476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cap="all">
                <a:solidFill>
                  <a:schemeClr val="bg1">
                    <a:lumMod val="65000"/>
                  </a:schemeClr>
                </a:solidFill>
                <a:latin typeface="Jost Medium" pitchFamily="2" charset="77"/>
                <a:ea typeface="Jost Medium" pitchFamily="2" charset="77"/>
              </a:rPr>
              <a:t>VÉL113F Design and Optimization                    </a:t>
            </a:r>
            <a:r>
              <a:rPr lang="de-DE" sz="1200" b="0" i="0" u="none" strike="noStrike">
                <a:solidFill>
                  <a:srgbClr val="10099F"/>
                </a:solidFill>
                <a:effectLst/>
                <a:latin typeface="Jost"/>
              </a:rPr>
              <a:t>Faculty of Industrial Engineering, Mechanical Engineering and Computer Science            </a:t>
            </a:r>
            <a:fld id="{00000000-1234-1234-1234-123412341234}" type="slidenum">
              <a:rPr lang="is" sz="1200" smtClean="0"/>
              <a:pPr/>
              <a:t>‹Nr.›</a:t>
            </a:fld>
            <a:r>
              <a:rPr lang="is" sz="1200"/>
              <a:t> </a:t>
            </a:r>
            <a:r>
              <a:rPr lang="de-DE" sz="1200" b="0" i="0" u="none" strike="noStrike">
                <a:solidFill>
                  <a:srgbClr val="212529"/>
                </a:solidFill>
                <a:effectLst/>
                <a:latin typeface="Jost"/>
              </a:rPr>
              <a:t>  </a:t>
            </a:r>
            <a:endParaRPr sz="12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FF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runel.figshare.com/articles/dataset/Supply_Chain_Logistics_Problem_Dataset/7558679?file=20162015" TargetMode="External"/><Relationship Id="rId2" Type="http://schemas.openxmlformats.org/officeDocument/2006/relationships/slide" Target="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149214" y="682411"/>
            <a:ext cx="6845571" cy="19322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500" b="1" cap="small">
                <a:solidFill>
                  <a:schemeClr val="tx1"/>
                </a:solidFill>
              </a:rPr>
              <a:t>DESIGN AND OPTIMIZATION PROJECT</a:t>
            </a:r>
            <a:br>
              <a:rPr lang="en-GB" sz="2500" b="1">
                <a:solidFill>
                  <a:schemeClr val="tx1"/>
                </a:solidFill>
              </a:rPr>
            </a:br>
            <a:r>
              <a:rPr lang="en-US" sz="2500" cap="small">
                <a:solidFill>
                  <a:srgbClr val="10099F"/>
                </a:solidFill>
              </a:rPr>
              <a:t>Optimizing Supply Chain Order Allocation with Mixed Integer Programming </a:t>
            </a:r>
            <a:r>
              <a:rPr lang="en-US" sz="2000" cap="small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sz="2000" cap="small">
                <a:solidFill>
                  <a:schemeClr val="bg1">
                    <a:lumMod val="50000"/>
                  </a:schemeClr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r>
              <a:rPr lang="en-US" sz="2000" cap="small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en-GB" sz="2500" cap="small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ubtitle 6">
            <a:extLst>
              <a:ext uri="{FF2B5EF4-FFF2-40B4-BE49-F238E27FC236}">
                <a16:creationId xmlns:a16="http://schemas.microsoft.com/office/drawing/2014/main" id="{4D522607-F9E8-78D5-8330-130B1A04D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060" y="2325447"/>
            <a:ext cx="7767996" cy="2276493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is-IS" altLang="en-US" sz="240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Design</a:t>
            </a:r>
            <a:r>
              <a:rPr lang="is-IS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s-IS" altLang="en-US" sz="240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is-IS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 Optimization – VÉL113F</a:t>
            </a:r>
          </a:p>
          <a:p>
            <a:pPr>
              <a:defRPr/>
            </a:pPr>
            <a:endParaRPr lang="is-IS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r>
              <a:rPr lang="is-IS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Paul </a:t>
            </a:r>
            <a:r>
              <a:rPr lang="is-IS" altLang="en-US" sz="200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Grassi</a:t>
            </a:r>
            <a:r>
              <a:rPr lang="is-IS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is-IS" altLang="en-US" sz="200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Leander</a:t>
            </a:r>
            <a:r>
              <a:rPr lang="is-IS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s-IS" altLang="en-US" sz="200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Merbecks</a:t>
            </a:r>
            <a:r>
              <a:rPr lang="is-IS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is-IS" altLang="en-US" sz="2000" err="1">
                <a:solidFill>
                  <a:schemeClr val="tx1">
                    <a:lumMod val="75000"/>
                    <a:lumOff val="25000"/>
                  </a:schemeClr>
                </a:solidFill>
              </a:rPr>
              <a:t>Gaëtan</a:t>
            </a:r>
            <a:r>
              <a:rPr lang="is-IS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 Petri, </a:t>
            </a:r>
            <a:r>
              <a:rPr lang="is-IS" altLang="en-US" sz="200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Valentin</a:t>
            </a:r>
            <a:r>
              <a:rPr lang="is-IS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s-IS" altLang="en-US" sz="200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Schmeller</a:t>
            </a:r>
            <a:endParaRPr lang="is-IS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endParaRPr lang="is-IS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defRPr/>
            </a:pPr>
            <a:r>
              <a:rPr lang="is-IS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06th </a:t>
            </a:r>
            <a:r>
              <a:rPr lang="is-IS" altLang="en-US" sz="160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November</a:t>
            </a:r>
            <a:r>
              <a:rPr lang="is-IS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, 2024</a:t>
            </a:r>
          </a:p>
          <a:p>
            <a:endParaRPr lang="x-none">
              <a:latin typeface="Jost" pitchFamily="2" charset="77"/>
              <a:ea typeface="Jost" pitchFamily="2" charset="7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BDA0A4-D9B4-048F-9C2A-81B2ADB4C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48F0AA-4628-A542-39DD-DBA197392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EQUALITY CONSTRAINTS (part.1)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7F3AC769-9977-46FE-CBC2-A7F3D2B7CE6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/>
                  <a:t>Order Plant Allocation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Each order </a:t>
                </a:r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rgbClr val="10099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lang="fr-FR" b="1" i="1" smtClean="0">
                        <a:solidFill>
                          <a:srgbClr val="10099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produced at exactly one plant </a:t>
                </a:r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rgbClr val="10099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on one day </a:t>
                </a:r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rgbClr val="10099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</m:t>
                    </m:r>
                  </m:oMath>
                </a14:m>
                <a:endParaRPr lang="en-US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143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fr-FR" b="1" i="1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b="1" i="1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fr-FR" b="1" i="1">
                                  <a:solidFill>
                                    <a:srgbClr val="10099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1" i="1">
                                  <a:solidFill>
                                    <a:srgbClr val="10099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b="1" i="1">
                                  <a:solidFill>
                                    <a:srgbClr val="10099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>
                                  <a:solidFill>
                                    <a:srgbClr val="10099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b="1" i="1">
                                  <a:solidFill>
                                    <a:srgbClr val="10099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𝑴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fr-FR" b="1" i="1">
                                      <a:solidFill>
                                        <a:srgbClr val="10099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10099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10099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𝒊𝒋𝒅</m:t>
                                  </m:r>
                                </m:sub>
                              </m:sSub>
                              <m:r>
                                <a:rPr lang="en-US" b="1" i="1">
                                  <a:solidFill>
                                    <a:srgbClr val="10099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>
                                  <a:solidFill>
                                    <a:srgbClr val="10099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</m:nary>
                        </m:e>
                      </m:nary>
                      <m:r>
                        <a:rPr lang="fr-FR" b="1" i="1" smtClean="0">
                          <a:solidFill>
                            <a:srgbClr val="1009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b="1" i="1">
                          <a:solidFill>
                            <a:srgbClr val="1009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</m:t>
                      </m:r>
                      <m:r>
                        <a:rPr lang="en-US" b="1" i="1">
                          <a:solidFill>
                            <a:srgbClr val="1009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</m:t>
                      </m:r>
                      <m:r>
                        <a:rPr lang="en-US" b="1" i="1">
                          <a:solidFill>
                            <a:srgbClr val="1009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∈(</m:t>
                      </m:r>
                      <m:r>
                        <a:rPr lang="en-US" b="1" i="1">
                          <a:solidFill>
                            <a:srgbClr val="1009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b="1" i="1">
                          <a:solidFill>
                            <a:srgbClr val="1009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1" i="1">
                          <a:solidFill>
                            <a:srgbClr val="1009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</m:t>
                      </m:r>
                      <m:r>
                        <a:rPr lang="en-US" b="1" i="1">
                          <a:solidFill>
                            <a:srgbClr val="1009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i="1">
                  <a:solidFill>
                    <a:srgbClr val="10099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endParaRPr lang="en-US"/>
              </a:p>
              <a:p>
                <a:pPr lvl="1">
                  <a:lnSpc>
                    <a:spcPct val="150000"/>
                  </a:lnSpc>
                </a:pPr>
                <a:r>
                  <a:rPr lang="en-US"/>
                  <a:t>For each order, the sum of allocations across all plants and days must equal 1, ensuring a unique plant-day assignment.</a:t>
                </a:r>
                <a:endParaRPr lang="de-DE"/>
              </a:p>
            </p:txBody>
          </p:sp>
        </mc:Choice>
        <mc:Fallback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7F3AC769-9977-46FE-CBC2-A7F3D2B7CE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8913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E1214-1517-78B9-3CEA-7538FF501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4CEF06-90B9-7196-C234-2D0E45E0C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EQUALITY CONSTRAINTS (part.2)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5B5717F0-CEFE-A0B5-3D41-6C58E347BF8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/>
                  <a:t>Order Port Allocation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Each order </a:t>
                </a:r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rgbClr val="10099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lang="fr-FR" b="1" i="1" smtClean="0">
                        <a:solidFill>
                          <a:srgbClr val="10099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produced at exactly one port </a:t>
                </a:r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rgbClr val="10099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on one day </a:t>
                </a:r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rgbClr val="10099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</m:t>
                    </m:r>
                  </m:oMath>
                </a14:m>
                <a:endParaRPr lang="en-US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1430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fr-FR" b="1" i="1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b="1" i="1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fr-FR" b="1" i="1">
                                  <a:solidFill>
                                    <a:srgbClr val="10099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1" i="1">
                                  <a:solidFill>
                                    <a:srgbClr val="10099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1" i="1">
                                  <a:solidFill>
                                    <a:srgbClr val="10099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>
                                  <a:solidFill>
                                    <a:srgbClr val="10099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b="1" i="1">
                                  <a:solidFill>
                                    <a:srgbClr val="10099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𝑲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fr-FR" b="1" i="1">
                                      <a:solidFill>
                                        <a:srgbClr val="10099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10099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10099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𝒊𝒌</m:t>
                                  </m:r>
                                  <m:r>
                                    <a:rPr lang="fr-FR" b="1" i="1" smtClean="0">
                                      <a:solidFill>
                                        <a:srgbClr val="10099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</m:t>
                                  </m:r>
                                </m:sub>
                              </m:sSub>
                              <m:r>
                                <a:rPr lang="en-US" b="1" i="1">
                                  <a:solidFill>
                                    <a:srgbClr val="10099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>
                                  <a:solidFill>
                                    <a:srgbClr val="10099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</m:nary>
                        </m:e>
                      </m:nary>
                      <m:r>
                        <a:rPr lang="en-US" b="1" i="1">
                          <a:solidFill>
                            <a:srgbClr val="1009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∀ </m:t>
                      </m:r>
                      <m:r>
                        <a:rPr lang="en-US" b="1" i="1">
                          <a:solidFill>
                            <a:srgbClr val="1009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</m:t>
                      </m:r>
                      <m:r>
                        <a:rPr lang="en-US" b="1" i="1">
                          <a:solidFill>
                            <a:srgbClr val="1009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∈(</m:t>
                      </m:r>
                      <m:r>
                        <a:rPr lang="en-US" b="1" i="1">
                          <a:solidFill>
                            <a:srgbClr val="1009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b="1" i="1">
                          <a:solidFill>
                            <a:srgbClr val="1009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1" i="1">
                          <a:solidFill>
                            <a:srgbClr val="1009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</m:t>
                      </m:r>
                      <m:r>
                        <a:rPr lang="en-US" b="1" i="1">
                          <a:solidFill>
                            <a:srgbClr val="1009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i="1">
                  <a:solidFill>
                    <a:srgbClr val="10099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70000"/>
                  </a:lnSpc>
                </a:pPr>
                <a:endParaRPr lang="en-US"/>
              </a:p>
              <a:p>
                <a:pPr lvl="1">
                  <a:lnSpc>
                    <a:spcPct val="170000"/>
                  </a:lnSpc>
                </a:pPr>
                <a:r>
                  <a:rPr lang="en-US"/>
                  <a:t>For each order, the sum of assignments across all ports and days must equal 1, meaning it is shipped through a single port only.</a:t>
                </a:r>
                <a:endParaRPr lang="de-DE"/>
              </a:p>
            </p:txBody>
          </p:sp>
        </mc:Choice>
        <mc:Fallback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5B5717F0-CEFE-A0B5-3D41-6C58E347BF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7214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5E4CCD-9752-00A8-2E26-628B5BFB9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312131-495C-5E38-FEEE-98BF9E424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EQUALITY CONSTRAINTS (part.3a)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EE0D9D5F-97BD-C023-3E47-71D0DEF3B7D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/>
                  <a:t>VMI Customers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/>
                  <a:t>For all orders </a:t>
                </a:r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rgbClr val="10099F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solidFill>
                              <a:srgbClr val="10099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solidFill>
                              <a:srgbClr val="10099F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de-DE" b="1" i="1" smtClean="0">
                            <a:solidFill>
                              <a:srgbClr val="10099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i="1">
                    <a:solidFill>
                      <a:srgbClr val="10099F"/>
                    </a:solidFill>
                  </a:rPr>
                  <a:t> </a:t>
                </a:r>
                <a:r>
                  <a:rPr lang="en-US">
                    <a:solidFill>
                      <a:schemeClr val="bg2"/>
                    </a:solidFill>
                  </a:rPr>
                  <a:t>is the set of plants that have a VMI agreement with costumer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solidFill>
                              <a:srgbClr val="10099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solidFill>
                              <a:srgbClr val="10099F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de-DE" b="1" i="1" smtClean="0">
                            <a:solidFill>
                              <a:srgbClr val="10099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b="1" i="1">
                  <a:solidFill>
                    <a:srgbClr val="10099F"/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de-DE" err="1"/>
                  <a:t>If</a:t>
                </a:r>
                <a:r>
                  <a:rPr lang="de-DE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>
                            <a:solidFill>
                              <a:srgbClr val="10099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>
                            <a:solidFill>
                              <a:srgbClr val="10099F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de-DE" b="1" i="1">
                            <a:solidFill>
                              <a:srgbClr val="10099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de-DE" b="1" i="1">
                        <a:solidFill>
                          <a:srgbClr val="10099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err="1"/>
                  <a:t>is</a:t>
                </a:r>
                <a:r>
                  <a:rPr lang="de-DE"/>
                  <a:t> not </a:t>
                </a:r>
                <a:r>
                  <a:rPr lang="de-DE" err="1"/>
                  <a:t>empty</a:t>
                </a:r>
                <a:r>
                  <a:rPr lang="de-DE"/>
                  <a:t>, all plants </a:t>
                </a:r>
                <a:r>
                  <a:rPr lang="de-DE" err="1"/>
                  <a:t>that</a:t>
                </a:r>
                <a:r>
                  <a:rPr lang="de-DE"/>
                  <a:t> </a:t>
                </a:r>
                <a:r>
                  <a:rPr lang="de-DE" err="1"/>
                  <a:t>are</a:t>
                </a:r>
                <a:r>
                  <a:rPr lang="de-DE"/>
                  <a:t> not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solidFill>
                              <a:srgbClr val="10099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solidFill>
                              <a:srgbClr val="10099F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de-DE" b="1" i="1" smtClean="0">
                            <a:solidFill>
                              <a:srgbClr val="10099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>
                    <a:solidFill>
                      <a:srgbClr val="10099F"/>
                    </a:solidFill>
                  </a:rPr>
                  <a:t> </a:t>
                </a:r>
                <a:r>
                  <a:rPr lang="en-US">
                    <a:solidFill>
                      <a:schemeClr val="bg2"/>
                    </a:solidFill>
                  </a:rPr>
                  <a:t>get the constraint: </a:t>
                </a:r>
                <a:endParaRPr lang="en-US" b="1">
                  <a:solidFill>
                    <a:srgbClr val="10099F"/>
                  </a:solidFill>
                </a:endParaRPr>
              </a:p>
              <a:p>
                <a:pPr marL="11430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de-DE" b="1" i="1" smtClean="0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b="1" i="1" smtClean="0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de-DE" b="1" i="1" smtClean="0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b="1" i="1" smtClean="0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b="1" i="1" smtClean="0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p>
                        <m:e>
                          <m:sSub>
                            <m:sSubPr>
                              <m:ctrlPr>
                                <a:rPr lang="de-DE" b="1" i="1" smtClean="0">
                                  <a:solidFill>
                                    <a:srgbClr val="10099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1" i="1" smtClean="0">
                                  <a:solidFill>
                                    <a:srgbClr val="10099F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de-DE" b="1" i="1" smtClean="0">
                                  <a:solidFill>
                                    <a:srgbClr val="10099F"/>
                                  </a:solidFill>
                                  <a:latin typeface="Cambria Math" panose="02040503050406030204" pitchFamily="18" charset="0"/>
                                </a:rPr>
                                <m:t>𝒊𝒋𝒅</m:t>
                              </m:r>
                            </m:sub>
                          </m:sSub>
                        </m:e>
                      </m:nary>
                      <m:r>
                        <a:rPr lang="de-DE" b="1" i="1" smtClean="0">
                          <a:solidFill>
                            <a:srgbClr val="10099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1" i="1" smtClean="0">
                          <a:solidFill>
                            <a:srgbClr val="10099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de-DE" b="1" i="1" smtClean="0">
                          <a:solidFill>
                            <a:srgbClr val="10099F"/>
                          </a:solidFill>
                          <a:latin typeface="Cambria Math" panose="02040503050406030204" pitchFamily="18" charset="0"/>
                        </a:rPr>
                        <m:t>, ∀ </m:t>
                      </m:r>
                      <m:r>
                        <a:rPr lang="de-DE" b="1" i="1" smtClean="0">
                          <a:solidFill>
                            <a:srgbClr val="10099F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de-DE" b="1" i="1" smtClean="0">
                          <a:solidFill>
                            <a:srgbClr val="10099F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de-DE" b="1" i="1" smtClean="0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1" i="1" smtClean="0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b="1" i="1" smtClean="0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1" i="1" smtClean="0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</m:d>
                      <m:r>
                        <a:rPr lang="de-DE" b="1" i="1" smtClean="0">
                          <a:solidFill>
                            <a:srgbClr val="10099F"/>
                          </a:solidFill>
                          <a:latin typeface="Cambria Math" panose="02040503050406030204" pitchFamily="18" charset="0"/>
                        </a:rPr>
                        <m:t>\</m:t>
                      </m:r>
                      <m:sSub>
                        <m:sSubPr>
                          <m:ctrlPr>
                            <a:rPr lang="de-DE" b="1" i="1" smtClean="0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de-DE" b="1" i="1" smtClean="0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de-DE" b="1" i="1" smtClean="0">
                          <a:solidFill>
                            <a:srgbClr val="10099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1">
                  <a:solidFill>
                    <a:srgbClr val="10099F"/>
                  </a:solidFill>
                </a:endParaRPr>
              </a:p>
              <a:p>
                <a:pPr lvl="1">
                  <a:lnSpc>
                    <a:spcPct val="170000"/>
                  </a:lnSpc>
                </a:pPr>
                <a:r>
                  <a:rPr lang="de-DE" err="1"/>
                  <a:t>Ensures</a:t>
                </a:r>
                <a:r>
                  <a:rPr lang="de-DE"/>
                  <a:t> </a:t>
                </a:r>
                <a:r>
                  <a:rPr lang="de-DE" err="1"/>
                  <a:t>algorithm</a:t>
                </a:r>
                <a:r>
                  <a:rPr lang="de-DE"/>
                  <a:t> </a:t>
                </a:r>
                <a:r>
                  <a:rPr lang="de-DE" err="1"/>
                  <a:t>can</a:t>
                </a:r>
                <a:r>
                  <a:rPr lang="de-DE"/>
                  <a:t> still </a:t>
                </a:r>
                <a:r>
                  <a:rPr lang="de-DE" err="1"/>
                  <a:t>choose</a:t>
                </a:r>
                <a:r>
                  <a:rPr lang="de-DE"/>
                  <a:t> </a:t>
                </a:r>
                <a:r>
                  <a:rPr lang="de-DE" err="1"/>
                  <a:t>between</a:t>
                </a:r>
                <a:r>
                  <a:rPr lang="de-DE"/>
                  <a:t> plants </a:t>
                </a:r>
                <a:r>
                  <a:rPr lang="de-DE" err="1"/>
                  <a:t>that</a:t>
                </a:r>
                <a:r>
                  <a:rPr lang="de-DE"/>
                  <a:t> </a:t>
                </a:r>
                <a:r>
                  <a:rPr lang="de-DE" err="1"/>
                  <a:t>have</a:t>
                </a:r>
                <a:r>
                  <a:rPr lang="de-DE"/>
                  <a:t> VMI </a:t>
                </a:r>
                <a:r>
                  <a:rPr lang="de-DE" err="1"/>
                  <a:t>with</a:t>
                </a:r>
                <a:r>
                  <a:rPr lang="de-DE"/>
                  <a:t> </a:t>
                </a:r>
                <a:r>
                  <a:rPr lang="de-DE" err="1"/>
                  <a:t>customer</a:t>
                </a:r>
                <a:endParaRPr lang="de-DE"/>
              </a:p>
              <a:p>
                <a:pPr lvl="2">
                  <a:lnSpc>
                    <a:spcPct val="170000"/>
                  </a:lnSpc>
                </a:pPr>
                <a:r>
                  <a:rPr lang="de-DE" err="1"/>
                  <a:t>One</a:t>
                </a:r>
                <a:r>
                  <a:rPr lang="de-DE"/>
                  <a:t> </a:t>
                </a:r>
                <a:r>
                  <a:rPr lang="de-DE" err="1"/>
                  <a:t>customer</a:t>
                </a:r>
                <a:r>
                  <a:rPr lang="de-DE"/>
                  <a:t> </a:t>
                </a:r>
                <a:r>
                  <a:rPr lang="de-DE" err="1"/>
                  <a:t>can</a:t>
                </a:r>
                <a:r>
                  <a:rPr lang="de-DE"/>
                  <a:t> </a:t>
                </a:r>
                <a:r>
                  <a:rPr lang="de-DE" err="1"/>
                  <a:t>have</a:t>
                </a:r>
                <a:r>
                  <a:rPr lang="de-DE"/>
                  <a:t> a VMI </a:t>
                </a:r>
                <a:r>
                  <a:rPr lang="de-DE" err="1"/>
                  <a:t>with</a:t>
                </a:r>
                <a:r>
                  <a:rPr lang="de-DE"/>
                  <a:t> </a:t>
                </a:r>
                <a:r>
                  <a:rPr lang="de-DE" err="1"/>
                  <a:t>more</a:t>
                </a:r>
                <a:r>
                  <a:rPr lang="de-DE"/>
                  <a:t> </a:t>
                </a:r>
                <a:r>
                  <a:rPr lang="de-DE" err="1"/>
                  <a:t>than</a:t>
                </a:r>
                <a:r>
                  <a:rPr lang="de-DE"/>
                  <a:t> </a:t>
                </a:r>
                <a:r>
                  <a:rPr lang="de-DE" err="1"/>
                  <a:t>one</a:t>
                </a:r>
                <a:r>
                  <a:rPr lang="de-DE"/>
                  <a:t> plant</a:t>
                </a:r>
              </a:p>
            </p:txBody>
          </p:sp>
        </mc:Choice>
        <mc:Fallback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EE0D9D5F-97BD-C023-3E47-71D0DEF3B7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b="-85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8411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AC439-7BC4-FBAB-C67B-253766E37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6FCFA4-CC9D-13EE-CAC7-EE615C0D4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EQUALITY CONSTRAINTS (part.3b)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B092DD67-908D-2E96-E2B4-884FFA5D543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/>
                  <a:t>VMI Customers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de-DE"/>
                  <a:t>Data </a:t>
                </a:r>
                <a:r>
                  <a:rPr lang="de-DE" err="1"/>
                  <a:t>contains</a:t>
                </a:r>
                <a:r>
                  <a:rPr lang="de-DE"/>
                  <a:t> </a:t>
                </a:r>
                <a:r>
                  <a:rPr lang="de-DE" err="1"/>
                  <a:t>discrepancies</a:t>
                </a:r>
                <a:r>
                  <a:rPr lang="de-DE"/>
                  <a:t> </a:t>
                </a:r>
                <a:r>
                  <a:rPr lang="de-DE">
                    <a:sym typeface="Wingdings" panose="05000000000000000000" pitchFamily="2" charset="2"/>
                  </a:rPr>
                  <a:t> </a:t>
                </a:r>
                <a:r>
                  <a:rPr lang="de-DE" err="1">
                    <a:sym typeface="Wingdings" panose="05000000000000000000" pitchFamily="2" charset="2"/>
                  </a:rPr>
                  <a:t>constraint</a:t>
                </a:r>
                <a:r>
                  <a:rPr lang="de-DE">
                    <a:sym typeface="Wingdings" panose="05000000000000000000" pitchFamily="2" charset="2"/>
                  </a:rPr>
                  <a:t> </a:t>
                </a:r>
                <a:r>
                  <a:rPr lang="de-DE" err="1">
                    <a:sym typeface="Wingdings" panose="05000000000000000000" pitchFamily="2" charset="2"/>
                  </a:rPr>
                  <a:t>cannot</a:t>
                </a:r>
                <a:r>
                  <a:rPr lang="de-DE">
                    <a:sym typeface="Wingdings" panose="05000000000000000000" pitchFamily="2" charset="2"/>
                  </a:rPr>
                  <a:t> </a:t>
                </a:r>
                <a:r>
                  <a:rPr lang="de-DE" err="1">
                    <a:sym typeface="Wingdings" panose="05000000000000000000" pitchFamily="2" charset="2"/>
                  </a:rPr>
                  <a:t>be</a:t>
                </a:r>
                <a:r>
                  <a:rPr lang="de-DE">
                    <a:sym typeface="Wingdings" panose="05000000000000000000" pitchFamily="2" charset="2"/>
                  </a:rPr>
                  <a:t> </a:t>
                </a:r>
                <a:r>
                  <a:rPr lang="de-DE" err="1">
                    <a:sym typeface="Wingdings" panose="05000000000000000000" pitchFamily="2" charset="2"/>
                  </a:rPr>
                  <a:t>fulfilled</a:t>
                </a:r>
                <a:endParaRPr lang="de-DE">
                  <a:sym typeface="Wingdings" panose="05000000000000000000" pitchFamily="2" charset="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de-DE">
                    <a:solidFill>
                      <a:schemeClr val="bg2"/>
                    </a:solidFill>
                    <a:sym typeface="Wingdings" panose="05000000000000000000" pitchFamily="2" charset="2"/>
                  </a:rPr>
                  <a:t>Solution: </a:t>
                </a:r>
                <a:r>
                  <a:rPr lang="de-DE" err="1">
                    <a:solidFill>
                      <a:schemeClr val="bg2"/>
                    </a:solidFill>
                    <a:sym typeface="Wingdings" panose="05000000000000000000" pitchFamily="2" charset="2"/>
                  </a:rPr>
                  <a:t>slack</a:t>
                </a:r>
                <a:r>
                  <a:rPr lang="de-DE">
                    <a:solidFill>
                      <a:schemeClr val="bg2"/>
                    </a:solidFill>
                    <a:sym typeface="Wingdings" panose="05000000000000000000" pitchFamily="2" charset="2"/>
                  </a:rPr>
                  <a:t>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solidFill>
                              <a:srgbClr val="10099F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solidFill>
                              <a:srgbClr val="10099F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𝒗𝒔</m:t>
                        </m:r>
                      </m:e>
                      <m:sub>
                        <m:r>
                          <a:rPr lang="de-DE" b="1" i="1">
                            <a:solidFill>
                              <a:srgbClr val="10099F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𝒊</m:t>
                        </m:r>
                        <m:r>
                          <a:rPr lang="de-DE" b="1" i="1" smtClean="0">
                            <a:solidFill>
                              <a:srgbClr val="10099F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𝒋</m:t>
                        </m:r>
                      </m:sub>
                    </m:sSub>
                    <m:r>
                      <a:rPr lang="de-DE" b="1" i="1">
                        <a:solidFill>
                          <a:srgbClr val="10099F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de-DE">
                    <a:solidFill>
                      <a:schemeClr val="bg2"/>
                    </a:solidFill>
                    <a:sym typeface="Wingdings" panose="05000000000000000000" pitchFamily="2" charset="2"/>
                  </a:rPr>
                  <a:t>and </a:t>
                </a:r>
                <a:r>
                  <a:rPr lang="de-DE" err="1">
                    <a:solidFill>
                      <a:schemeClr val="bg2"/>
                    </a:solidFill>
                    <a:sym typeface="Wingdings" panose="05000000000000000000" pitchFamily="2" charset="2"/>
                  </a:rPr>
                  <a:t>penalty</a:t>
                </a:r>
                <a:r>
                  <a:rPr lang="de-DE">
                    <a:solidFill>
                      <a:schemeClr val="bg2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de-DE" err="1">
                    <a:solidFill>
                      <a:schemeClr val="bg2"/>
                    </a:solidFill>
                    <a:sym typeface="Wingdings" panose="05000000000000000000" pitchFamily="2" charset="2"/>
                  </a:rPr>
                  <a:t>multiplier</a:t>
                </a:r>
                <a:r>
                  <a:rPr lang="de-DE">
                    <a:solidFill>
                      <a:schemeClr val="bg2"/>
                    </a:solidFill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de-DE" b="1" i="1" smtClean="0">
                        <a:solidFill>
                          <a:srgbClr val="10099F"/>
                        </a:solidFill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𝑷</m:t>
                    </m:r>
                  </m:oMath>
                </a14:m>
                <a:endParaRPr lang="en-US" b="1">
                  <a:solidFill>
                    <a:srgbClr val="10099F"/>
                  </a:solidFill>
                </a:endParaRPr>
              </a:p>
              <a:p>
                <a:pPr marL="11430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de-DE" b="1" i="1" smtClean="0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b="1" i="1" smtClean="0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de-DE" b="1" i="1" smtClean="0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b="1" i="1" smtClean="0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b="1" i="1" smtClean="0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p>
                        <m:e>
                          <m:sSub>
                            <m:sSubPr>
                              <m:ctrlPr>
                                <a:rPr lang="de-DE" b="1" i="1" smtClean="0">
                                  <a:solidFill>
                                    <a:srgbClr val="10099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1" i="1" smtClean="0">
                                  <a:solidFill>
                                    <a:srgbClr val="10099F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de-DE" b="1" i="1" smtClean="0">
                                  <a:solidFill>
                                    <a:srgbClr val="10099F"/>
                                  </a:solidFill>
                                  <a:latin typeface="Cambria Math" panose="02040503050406030204" pitchFamily="18" charset="0"/>
                                </a:rPr>
                                <m:t>𝒊𝒋𝒅</m:t>
                              </m:r>
                            </m:sub>
                          </m:sSub>
                        </m:e>
                      </m:nary>
                      <m:r>
                        <a:rPr lang="de-DE" b="1" i="1" smtClean="0">
                          <a:solidFill>
                            <a:srgbClr val="10099F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de-DE" b="1" i="1" smtClean="0">
                          <a:solidFill>
                            <a:srgbClr val="10099F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de-DE" b="1" i="1" smtClean="0">
                          <a:solidFill>
                            <a:srgbClr val="10099F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DE" b="1" i="1" smtClean="0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</a:rPr>
                            <m:t>𝒗𝒔</m:t>
                          </m:r>
                        </m:e>
                        <m:sub>
                          <m:r>
                            <a:rPr lang="de-DE" b="1" i="1" smtClean="0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de-DE" b="1" i="1" smtClean="0">
                          <a:solidFill>
                            <a:srgbClr val="10099F"/>
                          </a:solidFill>
                          <a:latin typeface="Cambria Math" panose="02040503050406030204" pitchFamily="18" charset="0"/>
                        </a:rPr>
                        <m:t>, ∀ </m:t>
                      </m:r>
                      <m:r>
                        <a:rPr lang="de-DE" b="1" i="1" smtClean="0">
                          <a:solidFill>
                            <a:srgbClr val="10099F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de-DE" b="1" i="1" smtClean="0">
                          <a:solidFill>
                            <a:srgbClr val="10099F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de-DE" b="1" i="1" smtClean="0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1" i="1" smtClean="0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b="1" i="1" smtClean="0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1" i="1" smtClean="0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</m:d>
                      <m:r>
                        <a:rPr lang="de-DE" b="1" i="1" smtClean="0">
                          <a:solidFill>
                            <a:srgbClr val="10099F"/>
                          </a:solidFill>
                          <a:latin typeface="Cambria Math" panose="02040503050406030204" pitchFamily="18" charset="0"/>
                        </a:rPr>
                        <m:t>\</m:t>
                      </m:r>
                      <m:sSub>
                        <m:sSubPr>
                          <m:ctrlPr>
                            <a:rPr lang="de-DE" b="1" i="1" smtClean="0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de-DE" b="1" i="1" smtClean="0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de-DE" b="1" i="1" smtClean="0">
                          <a:solidFill>
                            <a:srgbClr val="10099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1">
                  <a:solidFill>
                    <a:srgbClr val="10099F"/>
                  </a:solidFill>
                </a:endParaRPr>
              </a:p>
              <a:p>
                <a:pPr lvl="1">
                  <a:lnSpc>
                    <a:spcPct val="170000"/>
                  </a:lnSpc>
                </a:pPr>
                <a:r>
                  <a:rPr lang="de-DE" err="1"/>
                  <a:t>Constraints</a:t>
                </a:r>
                <a:r>
                  <a:rPr lang="de-DE"/>
                  <a:t> </a:t>
                </a:r>
                <a:r>
                  <a:rPr lang="de-DE" err="1"/>
                  <a:t>can</a:t>
                </a:r>
                <a:r>
                  <a:rPr lang="de-DE"/>
                  <a:t> </a:t>
                </a:r>
                <a:r>
                  <a:rPr lang="de-DE" err="1"/>
                  <a:t>be</a:t>
                </a:r>
                <a:r>
                  <a:rPr lang="de-DE"/>
                  <a:t> </a:t>
                </a:r>
                <a:r>
                  <a:rPr lang="de-DE" err="1"/>
                  <a:t>violated</a:t>
                </a:r>
                <a:endParaRPr lang="de-DE"/>
              </a:p>
              <a:p>
                <a:pPr lvl="1">
                  <a:lnSpc>
                    <a:spcPct val="170000"/>
                  </a:lnSpc>
                </a:pPr>
                <a:r>
                  <a:rPr lang="de-DE"/>
                  <a:t>Orders </a:t>
                </a:r>
                <a:r>
                  <a:rPr lang="de-DE" err="1"/>
                  <a:t>would</a:t>
                </a:r>
                <a:r>
                  <a:rPr lang="de-DE"/>
                  <a:t> </a:t>
                </a:r>
                <a:r>
                  <a:rPr lang="de-DE" err="1"/>
                  <a:t>need</a:t>
                </a:r>
                <a:r>
                  <a:rPr lang="de-DE"/>
                  <a:t> </a:t>
                </a:r>
                <a:r>
                  <a:rPr lang="de-DE" err="1"/>
                  <a:t>negotiation</a:t>
                </a:r>
                <a:r>
                  <a:rPr lang="de-DE"/>
                  <a:t> </a:t>
                </a:r>
                <a:r>
                  <a:rPr lang="de-DE" err="1"/>
                  <a:t>with</a:t>
                </a:r>
                <a:r>
                  <a:rPr lang="de-DE"/>
                  <a:t> </a:t>
                </a:r>
                <a:r>
                  <a:rPr lang="de-DE" err="1"/>
                  <a:t>customer</a:t>
                </a:r>
                <a:endParaRPr lang="de-DE"/>
              </a:p>
            </p:txBody>
          </p:sp>
        </mc:Choice>
        <mc:Fallback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B092DD67-908D-2E96-E2B4-884FFA5D54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2041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191EC1-E631-7589-ED4D-9C576E8C8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661C1F-A88A-58FA-BA3C-75EF71BB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EQUALITY CONSTRAINTS (part.4)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017FEB96-F673-1EF3-E0FF-073D6E36E5D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832300" cy="34164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/>
                  <a:t>Plant Product Capabilities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Each order </a:t>
                </a:r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rgbClr val="10099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lang="fr-FR" b="1" i="1" smtClean="0">
                        <a:solidFill>
                          <a:srgbClr val="10099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only assigned to a plant </a:t>
                </a:r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rgbClr val="10099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 capable of producing the requested product on day </a:t>
                </a:r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rgbClr val="10099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</m:t>
                    </m:r>
                  </m:oMath>
                </a14:m>
                <a:endParaRPr lang="en-US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1430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fr-FR" b="1" i="1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b="1" i="1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</m:t>
                          </m:r>
                        </m:sup>
                        <m:e>
                          <m:sSub>
                            <m:sSubPr>
                              <m:ctrlPr>
                                <a:rPr lang="fr-FR" b="1" i="1">
                                  <a:solidFill>
                                    <a:srgbClr val="10099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10099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10099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𝒊𝒋𝒅</m:t>
                              </m:r>
                            </m:sub>
                          </m:sSub>
                        </m:e>
                      </m:nary>
                      <m:r>
                        <a:rPr lang="en-US" b="1" i="1">
                          <a:solidFill>
                            <a:srgbClr val="1009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rgbClr val="1009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b="1" i="1">
                          <a:solidFill>
                            <a:srgbClr val="1009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solidFill>
                            <a:srgbClr val="1009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𝒊𝒇</m:t>
                      </m:r>
                      <m:r>
                        <a:rPr lang="en-US" b="1" i="1">
                          <a:solidFill>
                            <a:srgbClr val="1009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b="1" i="1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𝑶𝑷𝑰𝑫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>
                          <a:solidFill>
                            <a:srgbClr val="1009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∉ </m:t>
                      </m:r>
                      <m:sSub>
                        <m:sSubPr>
                          <m:ctrlPr>
                            <a:rPr lang="fr-FR" b="1" i="1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𝑷𝑷𝑰𝑫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b="1" i="1">
                          <a:solidFill>
                            <a:srgbClr val="1009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∀ </m:t>
                      </m:r>
                      <m:r>
                        <a:rPr lang="en-US" b="1" i="1">
                          <a:solidFill>
                            <a:srgbClr val="1009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</m:t>
                      </m:r>
                      <m:r>
                        <a:rPr lang="en-US" b="1" i="1">
                          <a:solidFill>
                            <a:srgbClr val="1009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fr-FR" b="1" i="1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𝑵</m:t>
                          </m:r>
                        </m:e>
                      </m:d>
                      <m:r>
                        <a:rPr lang="en-US" b="1" i="1">
                          <a:solidFill>
                            <a:srgbClr val="1009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1" i="1">
                          <a:solidFill>
                            <a:srgbClr val="1009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𝒋</m:t>
                      </m:r>
                      <m:r>
                        <a:rPr lang="en-US" b="1" i="1">
                          <a:solidFill>
                            <a:srgbClr val="1009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fr-FR" b="1" i="1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</m:e>
                      </m:d>
                    </m:oMath>
                  </m:oMathPara>
                </a14:m>
                <a:endParaRPr lang="en-US" b="1" i="1">
                  <a:solidFill>
                    <a:srgbClr val="10099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70000"/>
                  </a:lnSpc>
                </a:pPr>
                <a:endParaRPr lang="en-US"/>
              </a:p>
              <a:p>
                <a:pPr lvl="1">
                  <a:lnSpc>
                    <a:spcPct val="170000"/>
                  </a:lnSpc>
                </a:pPr>
                <a:r>
                  <a:rPr lang="en-US"/>
                  <a:t>Not all plants can produce every product type, so orders must be assigned only to compatible plants.</a:t>
                </a:r>
                <a:endParaRPr lang="de-DE"/>
              </a:p>
            </p:txBody>
          </p:sp>
        </mc:Choice>
        <mc:Fallback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017FEB96-F673-1EF3-E0FF-073D6E36E5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832300" cy="34164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3573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183C84-51F3-AC08-03D1-0083629D7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C1203B-D9E0-1BD6-F93B-31A06EFB4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INEQUALITY CONSTRAINTS (part.1)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67B81695-8A39-1631-9CE3-523505F6186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832300" cy="3416400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fr-FR"/>
                  <a:t>Plant </a:t>
                </a:r>
                <a:r>
                  <a:rPr lang="fr-FR" err="1"/>
                  <a:t>Capacity</a:t>
                </a:r>
                <a:r>
                  <a:rPr lang="fr-FR"/>
                  <a:t> Limit</a:t>
                </a:r>
                <a:endParaRPr lang="en-US"/>
              </a:p>
              <a:p>
                <a:pPr lvl="1">
                  <a:lnSpc>
                    <a:spcPct val="150000"/>
                  </a:lnSpc>
                </a:pPr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Each plant </a:t>
                </a:r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rgbClr val="10099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b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does not exceed its daily capacity limit for processing orders</a:t>
                </a:r>
              </a:p>
              <a:p>
                <a:pPr marL="11430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fr-FR" sz="1900" b="1" i="1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900" b="1" i="1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1900" b="1" i="1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900" b="1" i="1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900" b="1" i="1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sSub>
                            <m:sSubPr>
                              <m:ctrlPr>
                                <a:rPr lang="fr-FR" sz="1900" b="1" i="1">
                                  <a:solidFill>
                                    <a:srgbClr val="10099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b="1" i="1">
                                  <a:solidFill>
                                    <a:srgbClr val="10099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900" b="1" i="1">
                                  <a:solidFill>
                                    <a:srgbClr val="10099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𝒊𝒋𝒅</m:t>
                              </m:r>
                            </m:sub>
                          </m:sSub>
                          <m:r>
                            <a:rPr lang="en-US" sz="1900" b="1" i="1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fr-FR" sz="1900" b="1" i="1">
                                  <a:solidFill>
                                    <a:srgbClr val="10099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b="1" i="1">
                                  <a:solidFill>
                                    <a:srgbClr val="10099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𝑫𝑪</m:t>
                              </m:r>
                            </m:e>
                            <m:sub>
                              <m:r>
                                <a:rPr lang="en-US" sz="1900" b="1" i="1">
                                  <a:solidFill>
                                    <a:srgbClr val="10099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1900" b="1" i="1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 ∀ </m:t>
                          </m:r>
                          <m:r>
                            <a:rPr lang="en-US" sz="1900" b="1" i="1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1900" b="1" i="1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ctrlPr>
                                <a:rPr lang="fr-FR" sz="1900" b="1" i="1">
                                  <a:solidFill>
                                    <a:srgbClr val="10099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b="1" i="1">
                                  <a:solidFill>
                                    <a:srgbClr val="10099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1900" b="1" i="1">
                                  <a:solidFill>
                                    <a:srgbClr val="10099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900" b="1" i="1">
                                  <a:solidFill>
                                    <a:srgbClr val="10099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𝑴</m:t>
                              </m:r>
                            </m:e>
                          </m:d>
                        </m:e>
                      </m:nary>
                      <m:r>
                        <a:rPr lang="en-US" sz="1900" b="1" i="1">
                          <a:solidFill>
                            <a:srgbClr val="1009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1900" b="1" i="1">
                          <a:solidFill>
                            <a:srgbClr val="1009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</m:t>
                      </m:r>
                      <m:r>
                        <a:rPr lang="en-US" sz="1900" b="1" i="1">
                          <a:solidFill>
                            <a:srgbClr val="1009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∈(</m:t>
                      </m:r>
                      <m:r>
                        <a:rPr lang="en-US" sz="1900" b="1" i="1">
                          <a:solidFill>
                            <a:srgbClr val="1009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900" b="1" i="1">
                          <a:solidFill>
                            <a:srgbClr val="1009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1900" b="1" i="1">
                          <a:solidFill>
                            <a:srgbClr val="1009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</m:t>
                      </m:r>
                      <m:r>
                        <a:rPr lang="en-US" sz="1900" b="1" i="1">
                          <a:solidFill>
                            <a:srgbClr val="1009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i="1">
                  <a:solidFill>
                    <a:srgbClr val="10099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70000"/>
                  </a:lnSpc>
                </a:pPr>
                <a:r>
                  <a:rPr lang="en-US"/>
                  <a:t>Each plant has a maximum number of orders it can handle per day. To ensure this limit is respected, we sum the assignments of all orders </a:t>
                </a:r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rgbClr val="10099F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/>
                  <a:t> for each plant </a:t>
                </a:r>
                <a14:m>
                  <m:oMath xmlns:m="http://schemas.openxmlformats.org/officeDocument/2006/math">
                    <m:r>
                      <a:rPr lang="fr-FR" b="1" i="1">
                        <a:solidFill>
                          <a:srgbClr val="10099F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/>
                  <a:t> on each day </a:t>
                </a:r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rgbClr val="10099F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/>
                  <a:t> and constrain it by the plant's capacity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>
                            <a:solidFill>
                              <a:srgbClr val="10099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10099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𝑫𝑪</m:t>
                        </m:r>
                      </m:e>
                      <m:sub>
                        <m:r>
                          <a:rPr lang="en-US" b="1" i="1">
                            <a:solidFill>
                              <a:srgbClr val="10099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de-DE"/>
                  <a:t>.</a:t>
                </a:r>
              </a:p>
            </p:txBody>
          </p:sp>
        </mc:Choice>
        <mc:Fallback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67B81695-8A39-1631-9CE3-523505F618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832300" cy="3416400"/>
              </a:xfrm>
              <a:blipFill>
                <a:blip r:embed="rId2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175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8DF10-92F0-A3E2-00EE-92BE458075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1935D9-0355-C74C-2345-78CE0B3E0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INEQUALITY CONSTRAINTS (part.2)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00C940A4-80C7-B7EF-7126-E0058BEE569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832300" cy="34164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fr-FR"/>
                  <a:t>Plant-Port Connection</a:t>
                </a:r>
                <a:endParaRPr lang="en-US"/>
              </a:p>
              <a:p>
                <a:pPr lvl="1">
                  <a:lnSpc>
                    <a:spcPct val="150000"/>
                  </a:lnSpc>
                </a:pPr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Each order </a:t>
                </a:r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rgbClr val="10099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lang="fr-FR" b="1" i="1" smtClean="0">
                        <a:solidFill>
                          <a:srgbClr val="10099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only shipped via ports </a:t>
                </a:r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rgbClr val="10099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that are connected to its assigned plant </a:t>
                </a:r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rgbClr val="10099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marL="11430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fr-FR" b="1" i="1" smtClean="0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b="1" i="1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p>
                        <m:e>
                          <m:sSub>
                            <m:sSubPr>
                              <m:ctrlPr>
                                <a:rPr lang="fr-FR" b="1" i="1">
                                  <a:solidFill>
                                    <a:srgbClr val="10099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10099F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10099F"/>
                                  </a:solidFill>
                                  <a:latin typeface="Cambria Math" panose="02040503050406030204" pitchFamily="18" charset="0"/>
                                </a:rPr>
                                <m:t>𝒊𝒋𝒅</m:t>
                              </m:r>
                            </m:sub>
                          </m:sSub>
                          <m:r>
                            <a:rPr lang="en-US" b="1" i="1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</a:rPr>
                            <m:t> + </m:t>
                          </m:r>
                          <m:sSub>
                            <m:sSubPr>
                              <m:ctrlPr>
                                <a:rPr lang="fr-FR" b="1" i="1">
                                  <a:solidFill>
                                    <a:srgbClr val="10099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10099F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10099F"/>
                                  </a:solidFill>
                                  <a:latin typeface="Cambria Math" panose="02040503050406030204" pitchFamily="18" charset="0"/>
                                </a:rPr>
                                <m:t>𝒊𝒌𝒅</m:t>
                              </m:r>
                            </m:sub>
                          </m:sSub>
                        </m:e>
                      </m:nary>
                      <m:r>
                        <a:rPr lang="en-US" b="1" i="1">
                          <a:solidFill>
                            <a:srgbClr val="10099F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1" i="1">
                          <a:solidFill>
                            <a:srgbClr val="10099F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>
                          <a:solidFill>
                            <a:srgbClr val="10099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solidFill>
                            <a:srgbClr val="10099F"/>
                          </a:solidFill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b="1" i="1">
                          <a:solidFill>
                            <a:srgbClr val="10099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solidFill>
                            <a:srgbClr val="10099F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b="1" i="1">
                          <a:solidFill>
                            <a:srgbClr val="10099F"/>
                          </a:solidFill>
                          <a:latin typeface="Cambria Math" panose="02040503050406030204" pitchFamily="18" charset="0"/>
                        </a:rPr>
                        <m:t>∉ </m:t>
                      </m:r>
                      <m:sSub>
                        <m:sSubPr>
                          <m:ctrlPr>
                            <a:rPr lang="fr-FR" b="1" i="1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</a:rPr>
                            <m:t>𝑪𝑷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b="1" i="1">
                          <a:solidFill>
                            <a:srgbClr val="10099F"/>
                          </a:solidFill>
                          <a:latin typeface="Cambria Math" panose="02040503050406030204" pitchFamily="18" charset="0"/>
                        </a:rPr>
                        <m:t>,  ∀ </m:t>
                      </m:r>
                      <m:r>
                        <a:rPr lang="en-US" b="1" i="1">
                          <a:solidFill>
                            <a:srgbClr val="10099F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b="1" i="1">
                          <a:solidFill>
                            <a:srgbClr val="10099F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fr-FR" b="1" i="1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b="1" i="1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b="1" i="1">
                          <a:solidFill>
                            <a:srgbClr val="10099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>
                          <a:solidFill>
                            <a:srgbClr val="10099F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b="1" i="1">
                          <a:solidFill>
                            <a:srgbClr val="10099F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fr-FR" b="1" i="1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b="1" i="1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b="1" i="1">
                          <a:solidFill>
                            <a:srgbClr val="10099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>
                          <a:solidFill>
                            <a:srgbClr val="10099F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b="1" i="1">
                          <a:solidFill>
                            <a:srgbClr val="10099F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fr-FR" b="1" i="1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a:rPr lang="en-US" b="1" i="1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/>
              </a:p>
              <a:p>
                <a:pPr lvl="1">
                  <a:lnSpc>
                    <a:spcPct val="170000"/>
                  </a:lnSpc>
                </a:pPr>
                <a:r>
                  <a:rPr lang="en-US"/>
                  <a:t>Not all ports are accessible from every plant. For each order </a:t>
                </a:r>
                <a14:m>
                  <m:oMath xmlns:m="http://schemas.openxmlformats.org/officeDocument/2006/math">
                    <m:r>
                      <a:rPr lang="fr-FR" b="1" i="1">
                        <a:solidFill>
                          <a:srgbClr val="10099F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/>
                  <a:t>, if a plant </a:t>
                </a:r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rgbClr val="10099F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/>
                  <a:t> cannot access a port </a:t>
                </a:r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rgbClr val="10099F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/>
                  <a:t> (i.e.,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10099F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>
                        <a:solidFill>
                          <a:srgbClr val="10099F"/>
                        </a:solidFill>
                        <a:latin typeface="Cambria Math" panose="02040503050406030204" pitchFamily="18" charset="0"/>
                      </a:rPr>
                      <m:t>∉ </m:t>
                    </m:r>
                    <m:sSub>
                      <m:sSubPr>
                        <m:ctrlPr>
                          <a:rPr lang="fr-FR" b="1" i="1">
                            <a:solidFill>
                              <a:srgbClr val="10099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10099F"/>
                            </a:solidFill>
                            <a:latin typeface="Cambria Math" panose="02040503050406030204" pitchFamily="18" charset="0"/>
                          </a:rPr>
                          <m:t>𝑪𝑷</m:t>
                        </m:r>
                      </m:e>
                      <m:sub>
                        <m:r>
                          <a:rPr lang="en-US" b="1" i="1">
                            <a:solidFill>
                              <a:srgbClr val="10099F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/>
                  <a:t>​,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>
                            <a:solidFill>
                              <a:srgbClr val="10099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10099F"/>
                            </a:solidFill>
                            <a:latin typeface="Cambria Math" panose="02040503050406030204" pitchFamily="18" charset="0"/>
                          </a:rPr>
                          <m:t>𝑪𝑷</m:t>
                        </m:r>
                      </m:e>
                      <m:sub>
                        <m:r>
                          <a:rPr lang="en-US" b="1" i="1">
                            <a:solidFill>
                              <a:srgbClr val="10099F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/>
                  <a:t> represents the set of ports connected to plant </a:t>
                </a:r>
                <a14:m>
                  <m:oMath xmlns:m="http://schemas.openxmlformats.org/officeDocument/2006/math">
                    <m:r>
                      <a:rPr lang="fr-FR" b="1" i="1">
                        <a:solidFill>
                          <a:srgbClr val="10099F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/>
                  <a:t>), then the plant allocation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>
                            <a:solidFill>
                              <a:srgbClr val="10099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10099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rgbClr val="10099F"/>
                            </a:solidFill>
                            <a:latin typeface="Cambria Math" panose="02040503050406030204" pitchFamily="18" charset="0"/>
                          </a:rPr>
                          <m:t>𝒊𝒋𝒅</m:t>
                        </m:r>
                      </m:sub>
                    </m:sSub>
                    <m:r>
                      <a:rPr lang="en-US" b="1" i="1">
                        <a:solidFill>
                          <a:srgbClr val="10099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and port allocation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>
                            <a:solidFill>
                              <a:srgbClr val="10099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10099F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>
                            <a:solidFill>
                              <a:srgbClr val="10099F"/>
                            </a:solidFill>
                            <a:latin typeface="Cambria Math" panose="02040503050406030204" pitchFamily="18" charset="0"/>
                          </a:rPr>
                          <m:t>𝒊𝒌𝒅</m:t>
                        </m:r>
                      </m:sub>
                    </m:sSub>
                    <m:r>
                      <a:rPr lang="en-US" b="1" i="1">
                        <a:solidFill>
                          <a:srgbClr val="10099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 cannot both be 1 over all days.</a:t>
                </a:r>
                <a:endParaRPr lang="de-DE"/>
              </a:p>
            </p:txBody>
          </p:sp>
        </mc:Choice>
        <mc:Fallback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00C940A4-80C7-B7EF-7126-E0058BEE56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832300" cy="3416400"/>
              </a:xfrm>
              <a:blipFill>
                <a:blip r:embed="rId2"/>
                <a:stretch>
                  <a:fillRect l="-6322" r="-7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5822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2ED1F-BE1A-9DDC-8718-155337F7A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29D4C2-C6DC-A6D6-F7A3-602F3F84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RESULTS</a:t>
            </a:r>
          </a:p>
        </p:txBody>
      </p:sp>
      <p:pic>
        <p:nvPicPr>
          <p:cNvPr id="6" name="Grafik 5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A00DA1D2-7466-8E5C-5576-AB6869BCB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980" y="953354"/>
            <a:ext cx="5400040" cy="354457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CFC63F2-1E85-89C4-1AF8-66B98B66D5FC}"/>
              </a:ext>
            </a:extLst>
          </p:cNvPr>
          <p:cNvSpPr txBox="1"/>
          <p:nvPr/>
        </p:nvSpPr>
        <p:spPr>
          <a:xfrm>
            <a:off x="2816086" y="4190146"/>
            <a:ext cx="35118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000"/>
              </a:spcAft>
            </a:pPr>
            <a:r>
              <a:rPr lang="en-US" sz="1400" i="1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 1: Sankey diagram of order allocation</a:t>
            </a:r>
            <a:endParaRPr lang="fr-FR" sz="1400" i="1">
              <a:solidFill>
                <a:srgbClr val="44546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B83495A-603A-B7EF-B2DE-D6B8D80412E1}"/>
                  </a:ext>
                </a:extLst>
              </p:cNvPr>
              <p:cNvSpPr txBox="1"/>
              <p:nvPr/>
            </p:nvSpPr>
            <p:spPr>
              <a:xfrm>
                <a:off x="2286000" y="645576"/>
                <a:ext cx="45720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𝟏𝟔</m:t>
                      </m:r>
                      <m:r>
                        <a:rPr lang="fr-FR" b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𝟏𝟖</m:t>
                      </m:r>
                      <m:r>
                        <a:rPr lang="fr-FR" b="1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1" i="1">
                          <a:latin typeface="Cambria Math" panose="02040503050406030204" pitchFamily="18" charset="0"/>
                        </a:rPr>
                        <m:t>𝑴𝒊𝒐</m:t>
                      </m:r>
                      <m:r>
                        <a:rPr lang="fr-FR" b="1" i="0"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fr-FR" b="1"/>
              </a:p>
            </p:txBody>
          </p:sp>
        </mc:Choice>
        <mc:Fallback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B83495A-603A-B7EF-B2DE-D6B8D8041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645576"/>
                <a:ext cx="4572000" cy="307777"/>
              </a:xfrm>
              <a:prstGeom prst="rect">
                <a:avLst/>
              </a:prstGeom>
              <a:blipFill>
                <a:blip r:embed="rId3"/>
                <a:stretch>
                  <a:fillRect b="-115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0246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3D9CC-E6B8-CB99-03A1-6921D0B0C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2AD423-86B3-D135-EF62-AD24EF781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RESULTS</a:t>
            </a:r>
          </a:p>
        </p:txBody>
      </p:sp>
      <p:pic>
        <p:nvPicPr>
          <p:cNvPr id="3" name="Grafik 4" descr="Ein Bild, das Text, Screenshot, Diagramm, Electric Blue (Farbe) enthält.&#10;&#10;Automatisch generierte Beschreibung">
            <a:extLst>
              <a:ext uri="{FF2B5EF4-FFF2-40B4-BE49-F238E27FC236}">
                <a16:creationId xmlns:a16="http://schemas.microsoft.com/office/drawing/2014/main" id="{1478CB92-5047-DF4A-6834-695511EA5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980" y="799465"/>
            <a:ext cx="5400040" cy="354457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6C784E4-3136-2693-F018-E19B7F63E89E}"/>
              </a:ext>
            </a:extLst>
          </p:cNvPr>
          <p:cNvSpPr txBox="1"/>
          <p:nvPr/>
        </p:nvSpPr>
        <p:spPr>
          <a:xfrm>
            <a:off x="1649895" y="4098354"/>
            <a:ext cx="58442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000"/>
              </a:spcAft>
            </a:pPr>
            <a:r>
              <a:rPr lang="en-US" sz="1400" i="1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 2: Sankey diagram of order allocation with VMI violations highlighted</a:t>
            </a:r>
            <a:endParaRPr lang="fr-FR" sz="1400" i="1">
              <a:solidFill>
                <a:srgbClr val="44546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502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40CEBA-8341-CAC3-40E0-D917078C0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0BA104-416B-D492-15FF-7A5B123BC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REFERENCES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09DA0E-C92F-CF03-B32A-4F55F19E1D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</a:t>
            </a:r>
            <a:r>
              <a:rPr lang="en-US" sz="180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 </a:t>
            </a:r>
            <a:r>
              <a:rPr lang="en-US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Kalganova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Tatiana, &amp; </a:t>
            </a:r>
            <a:r>
              <a:rPr lang="en-US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Dzalbs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Ilja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(2019). </a:t>
            </a:r>
            <a:r>
              <a:rPr lang="en-US" sz="18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Supply Chain Logistics Problem Dataset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Brunel University London, 2019. Available: </a:t>
            </a:r>
            <a:r>
              <a:rPr lang="en-US" sz="1800" u="sng">
                <a:solidFill>
                  <a:srgbClr val="10099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https://brunel.figshare.com/articles/dataset/Supply_Chain_Logistics_Problem_Dataset/7558679?file=20162015</a:t>
            </a:r>
            <a:endParaRPr lang="de-DE">
              <a:solidFill>
                <a:srgbClr val="1009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886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3698ED-9850-ABE2-D4B4-C342FDE1B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PROBLEM DEFINITION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51C2A73-2B78-149C-B896-7B90A78743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r>
              <a:rPr lang="fr-FR" err="1"/>
              <a:t>Industrial</a:t>
            </a:r>
            <a:r>
              <a:rPr lang="fr-FR"/>
              <a:t> engineering </a:t>
            </a:r>
            <a:r>
              <a:rPr lang="fr-FR" err="1"/>
              <a:t>problem</a:t>
            </a:r>
            <a:endParaRPr lang="fr-FR"/>
          </a:p>
          <a:p>
            <a:r>
              <a:rPr lang="en-US"/>
              <a:t>Double optimization: order production and product delivery</a:t>
            </a:r>
            <a:endParaRPr lang="fr-FR"/>
          </a:p>
          <a:p>
            <a:r>
              <a:rPr lang="fr-FR" err="1"/>
              <a:t>Meet</a:t>
            </a:r>
            <a:r>
              <a:rPr lang="fr-FR"/>
              <a:t> </a:t>
            </a:r>
            <a:r>
              <a:rPr lang="fr-FR" err="1"/>
              <a:t>customer</a:t>
            </a:r>
            <a:r>
              <a:rPr lang="fr-FR"/>
              <a:t> </a:t>
            </a:r>
            <a:r>
              <a:rPr lang="fr-FR" err="1"/>
              <a:t>demand</a:t>
            </a:r>
            <a:r>
              <a:rPr lang="fr-FR"/>
              <a:t> </a:t>
            </a:r>
            <a:r>
              <a:rPr lang="fr-FR" err="1"/>
              <a:t>while</a:t>
            </a:r>
            <a:r>
              <a:rPr lang="fr-FR"/>
              <a:t> </a:t>
            </a:r>
            <a:r>
              <a:rPr lang="fr-FR" err="1"/>
              <a:t>minimizing</a:t>
            </a:r>
            <a:r>
              <a:rPr lang="fr-FR"/>
              <a:t> </a:t>
            </a:r>
            <a:r>
              <a:rPr lang="fr-FR" err="1"/>
              <a:t>overall</a:t>
            </a:r>
            <a:r>
              <a:rPr lang="fr-FR"/>
              <a:t> </a:t>
            </a:r>
            <a:r>
              <a:rPr lang="fr-FR" err="1"/>
              <a:t>operational</a:t>
            </a:r>
            <a:r>
              <a:rPr lang="fr-FR"/>
              <a:t> </a:t>
            </a:r>
            <a:r>
              <a:rPr lang="fr-FR" err="1"/>
              <a:t>costs</a:t>
            </a:r>
            <a:endParaRPr lang="fr-FR"/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AA634F8B-30E5-B66B-DF48-AF2AE104F9CB}"/>
              </a:ext>
            </a:extLst>
          </p:cNvPr>
          <p:cNvGrpSpPr/>
          <p:nvPr/>
        </p:nvGrpSpPr>
        <p:grpSpPr>
          <a:xfrm>
            <a:off x="823297" y="1117557"/>
            <a:ext cx="7493949" cy="2190558"/>
            <a:chOff x="823297" y="1007829"/>
            <a:chExt cx="7493949" cy="2190558"/>
          </a:xfrm>
        </p:grpSpPr>
        <p:pic>
          <p:nvPicPr>
            <p:cNvPr id="1026" name="Picture 2" descr="Silhouette of a factory plant clipart factory clip art silhouette  decoration cut file plant vector decoration clipart svg, png, dfx, eps">
              <a:extLst>
                <a:ext uri="{FF2B5EF4-FFF2-40B4-BE49-F238E27FC236}">
                  <a16:creationId xmlns:a16="http://schemas.microsoft.com/office/drawing/2014/main" id="{C96146E9-D236-F4D9-8FEF-56D227B548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9654" y="1308559"/>
              <a:ext cx="1619380" cy="13333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Vector black and white sea port icon. Marine harbor terminal line clipart  with lifting cranes, cargo, barge. Seaport illustration or coloring page.  ...">
              <a:extLst>
                <a:ext uri="{FF2B5EF4-FFF2-40B4-BE49-F238E27FC236}">
                  <a16:creationId xmlns:a16="http://schemas.microsoft.com/office/drawing/2014/main" id="{0A5046A9-6AB7-18D4-8760-4485F61259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72"/>
            <a:stretch/>
          </p:blipFill>
          <p:spPr bwMode="auto">
            <a:xfrm>
              <a:off x="6697866" y="1330048"/>
              <a:ext cx="1619380" cy="10967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ustomers Black White: Over 127,944 Royalty-Free Licensable Stock ...">
              <a:extLst>
                <a:ext uri="{FF2B5EF4-FFF2-40B4-BE49-F238E27FC236}">
                  <a16:creationId xmlns:a16="http://schemas.microsoft.com/office/drawing/2014/main" id="{CDED55EB-CF3A-7181-9BE5-4DFA3D7F89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97" y="1238384"/>
              <a:ext cx="1333366" cy="13333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F2C76EBF-DA80-8F00-7161-F3F406237928}"/>
                </a:ext>
              </a:extLst>
            </p:cNvPr>
            <p:cNvSpPr txBox="1"/>
            <p:nvPr/>
          </p:nvSpPr>
          <p:spPr>
            <a:xfrm>
              <a:off x="958933" y="1168060"/>
              <a:ext cx="13333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err="1"/>
                <a:t>Customers</a:t>
              </a:r>
              <a:endParaRPr lang="fr-FR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3EAF8CB6-C9BB-718F-6BB9-69E6CD1C59B1}"/>
                </a:ext>
              </a:extLst>
            </p:cNvPr>
            <p:cNvSpPr txBox="1"/>
            <p:nvPr/>
          </p:nvSpPr>
          <p:spPr>
            <a:xfrm>
              <a:off x="4113292" y="1014171"/>
              <a:ext cx="9174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/>
                <a:t>Plants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8F50A4D9-7D14-E068-FC33-54B86072882F}"/>
                </a:ext>
              </a:extLst>
            </p:cNvPr>
            <p:cNvSpPr txBox="1"/>
            <p:nvPr/>
          </p:nvSpPr>
          <p:spPr>
            <a:xfrm>
              <a:off x="7298764" y="1007829"/>
              <a:ext cx="9174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/>
                <a:t>Ports</a:t>
              </a:r>
            </a:p>
          </p:txBody>
        </p:sp>
        <p:cxnSp>
          <p:nvCxnSpPr>
            <p:cNvPr id="10" name="Connecteur : en arc 9">
              <a:extLst>
                <a:ext uri="{FF2B5EF4-FFF2-40B4-BE49-F238E27FC236}">
                  <a16:creationId xmlns:a16="http://schemas.microsoft.com/office/drawing/2014/main" id="{617BB918-D58C-53FF-50A1-2A2B589BBB7A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rot="16200000" flipH="1">
              <a:off x="2206314" y="587362"/>
              <a:ext cx="737008" cy="1898404"/>
            </a:xfrm>
            <a:prstGeom prst="curvedConnector4">
              <a:avLst>
                <a:gd name="adj1" fmla="val -31017"/>
                <a:gd name="adj2" fmla="val 67559"/>
              </a:avLst>
            </a:prstGeom>
            <a:ln>
              <a:solidFill>
                <a:srgbClr val="1009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 : en arc 13">
              <a:extLst>
                <a:ext uri="{FF2B5EF4-FFF2-40B4-BE49-F238E27FC236}">
                  <a16:creationId xmlns:a16="http://schemas.microsoft.com/office/drawing/2014/main" id="{8A715447-67A2-D595-79CD-C49E1AF31482}"/>
                </a:ext>
              </a:extLst>
            </p:cNvPr>
            <p:cNvCxnSpPr>
              <a:cxnSpLocks/>
              <a:stCxn id="7" idx="0"/>
              <a:endCxn id="1028" idx="1"/>
            </p:cNvCxnSpPr>
            <p:nvPr/>
          </p:nvCxnSpPr>
          <p:spPr>
            <a:xfrm rot="16200000" flipH="1">
              <a:off x="5202813" y="383357"/>
              <a:ext cx="864239" cy="2125866"/>
            </a:xfrm>
            <a:prstGeom prst="curvedConnector4">
              <a:avLst>
                <a:gd name="adj1" fmla="val -26451"/>
                <a:gd name="adj2" fmla="val 60789"/>
              </a:avLst>
            </a:prstGeom>
            <a:ln>
              <a:solidFill>
                <a:srgbClr val="1009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3959E2D0-AF12-1576-D364-3CAF54172499}"/>
                </a:ext>
              </a:extLst>
            </p:cNvPr>
            <p:cNvSpPr txBox="1"/>
            <p:nvPr/>
          </p:nvSpPr>
          <p:spPr>
            <a:xfrm rot="2625579">
              <a:off x="2090056" y="1625013"/>
              <a:ext cx="155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>
                  <a:solidFill>
                    <a:srgbClr val="10099F"/>
                  </a:solidFill>
                </a:rPr>
                <a:t>Product </a:t>
              </a:r>
              <a:r>
                <a:rPr lang="fr-FR" err="1">
                  <a:solidFill>
                    <a:srgbClr val="10099F"/>
                  </a:solidFill>
                </a:rPr>
                <a:t>orders</a:t>
              </a:r>
              <a:endParaRPr lang="fr-FR">
                <a:solidFill>
                  <a:srgbClr val="10099F"/>
                </a:solidFill>
              </a:endParaRP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7AA04E96-ABFC-DFF9-8D75-E5C620E9C8A3}"/>
                </a:ext>
              </a:extLst>
            </p:cNvPr>
            <p:cNvSpPr txBox="1"/>
            <p:nvPr/>
          </p:nvSpPr>
          <p:spPr>
            <a:xfrm rot="2625579">
              <a:off x="5028709" y="1598651"/>
              <a:ext cx="17414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>
                  <a:solidFill>
                    <a:srgbClr val="10099F"/>
                  </a:solidFill>
                </a:rPr>
                <a:t>Product to </a:t>
              </a:r>
              <a:r>
                <a:rPr lang="fr-FR" err="1">
                  <a:solidFill>
                    <a:srgbClr val="10099F"/>
                  </a:solidFill>
                </a:rPr>
                <a:t>deliver</a:t>
              </a:r>
              <a:endParaRPr lang="fr-FR">
                <a:solidFill>
                  <a:srgbClr val="10099F"/>
                </a:solidFill>
              </a:endParaRPr>
            </a:p>
          </p:txBody>
        </p:sp>
        <p:cxnSp>
          <p:nvCxnSpPr>
            <p:cNvPr id="21" name="Connecteur : en arc 20">
              <a:extLst>
                <a:ext uri="{FF2B5EF4-FFF2-40B4-BE49-F238E27FC236}">
                  <a16:creationId xmlns:a16="http://schemas.microsoft.com/office/drawing/2014/main" id="{AFBBA442-F505-91E6-62F3-89D008F3EABE}"/>
                </a:ext>
              </a:extLst>
            </p:cNvPr>
            <p:cNvCxnSpPr>
              <a:cxnSpLocks/>
              <a:stCxn id="1028" idx="3"/>
              <a:endCxn id="1030" idx="1"/>
            </p:cNvCxnSpPr>
            <p:nvPr/>
          </p:nvCxnSpPr>
          <p:spPr>
            <a:xfrm flipH="1">
              <a:off x="823297" y="1878410"/>
              <a:ext cx="7493949" cy="26657"/>
            </a:xfrm>
            <a:prstGeom prst="curvedConnector5">
              <a:avLst>
                <a:gd name="adj1" fmla="val -3050"/>
                <a:gd name="adj2" fmla="val 3824421"/>
                <a:gd name="adj3" fmla="val 103050"/>
              </a:avLst>
            </a:prstGeom>
            <a:ln>
              <a:solidFill>
                <a:srgbClr val="1009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F242C498-3BB0-FA7E-2F31-FD516CB7120B}"/>
                </a:ext>
              </a:extLst>
            </p:cNvPr>
            <p:cNvSpPr txBox="1"/>
            <p:nvPr/>
          </p:nvSpPr>
          <p:spPr>
            <a:xfrm>
              <a:off x="3532997" y="2890610"/>
              <a:ext cx="22379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>
                  <a:solidFill>
                    <a:srgbClr val="10099F"/>
                  </a:solidFill>
                </a:rPr>
                <a:t>Customer satisfaction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2241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D1F5B7-8B77-880D-EB74-0B36B2471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0CF781-2C18-A30E-CC24-5343A4DA9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DATASET OVERVIEW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D60748-AE59-5BFA-6D1B-5894E4B87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</p:spPr>
        <p:txBody>
          <a:bodyPr>
            <a:normAutofit lnSpcReduction="10000"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/>
              <a:t>Data from a large Excel file based on a real case study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/>
              <a:t>7 tables described below :</a:t>
            </a:r>
          </a:p>
          <a:p>
            <a:pPr>
              <a:lnSpc>
                <a:spcPct val="150000"/>
              </a:lnSpc>
            </a:pPr>
            <a:r>
              <a:rPr lang="de-DE" sz="1600" b="1">
                <a:solidFill>
                  <a:srgbClr val="10099F"/>
                </a:solidFill>
              </a:rPr>
              <a:t>Order List</a:t>
            </a:r>
            <a:r>
              <a:rPr lang="de-DE" sz="1600"/>
              <a:t>: Order </a:t>
            </a:r>
            <a:r>
              <a:rPr lang="de-DE" sz="1600" err="1"/>
              <a:t>details</a:t>
            </a:r>
            <a:r>
              <a:rPr lang="de-DE" sz="1600"/>
              <a:t> like </a:t>
            </a:r>
            <a:r>
              <a:rPr lang="de-DE" sz="1600" err="1"/>
              <a:t>product</a:t>
            </a:r>
            <a:r>
              <a:rPr lang="de-DE" sz="1600"/>
              <a:t> ID, </a:t>
            </a:r>
            <a:r>
              <a:rPr lang="de-DE" sz="1600" err="1"/>
              <a:t>customer</a:t>
            </a:r>
            <a:r>
              <a:rPr lang="de-DE" sz="1600"/>
              <a:t>, </a:t>
            </a:r>
            <a:r>
              <a:rPr lang="de-DE" sz="1600" err="1"/>
              <a:t>destination</a:t>
            </a:r>
            <a:r>
              <a:rPr lang="de-DE" sz="1600"/>
              <a:t> </a:t>
            </a:r>
            <a:r>
              <a:rPr lang="de-DE" sz="1600" err="1"/>
              <a:t>port</a:t>
            </a:r>
            <a:r>
              <a:rPr lang="de-DE" sz="1600"/>
              <a:t>, </a:t>
            </a:r>
            <a:r>
              <a:rPr lang="de-DE" sz="1600" err="1"/>
              <a:t>quantity</a:t>
            </a:r>
            <a:r>
              <a:rPr lang="de-DE" sz="1600"/>
              <a:t>, </a:t>
            </a:r>
            <a:r>
              <a:rPr lang="de-DE" sz="1600" err="1"/>
              <a:t>weight</a:t>
            </a:r>
            <a:r>
              <a:rPr lang="de-DE" sz="1600"/>
              <a:t>.</a:t>
            </a:r>
          </a:p>
          <a:p>
            <a:pPr>
              <a:lnSpc>
                <a:spcPct val="150000"/>
              </a:lnSpc>
            </a:pPr>
            <a:r>
              <a:rPr lang="de-DE" sz="1600" b="1" err="1">
                <a:solidFill>
                  <a:srgbClr val="10099F"/>
                </a:solidFill>
              </a:rPr>
              <a:t>FreightRates</a:t>
            </a:r>
            <a:r>
              <a:rPr lang="de-DE" sz="1600"/>
              <a:t>: Shipping </a:t>
            </a:r>
            <a:r>
              <a:rPr lang="de-DE" sz="1600" err="1"/>
              <a:t>rates</a:t>
            </a:r>
            <a:r>
              <a:rPr lang="de-DE" sz="1600"/>
              <a:t> </a:t>
            </a:r>
            <a:r>
              <a:rPr lang="de-DE" sz="1600" err="1"/>
              <a:t>based</a:t>
            </a:r>
            <a:r>
              <a:rPr lang="de-DE" sz="1600"/>
              <a:t> on </a:t>
            </a:r>
            <a:r>
              <a:rPr lang="de-DE" sz="1600" err="1"/>
              <a:t>origin</a:t>
            </a:r>
            <a:r>
              <a:rPr lang="de-DE" sz="1600"/>
              <a:t>, </a:t>
            </a:r>
            <a:r>
              <a:rPr lang="de-DE" sz="1600" err="1"/>
              <a:t>destination</a:t>
            </a:r>
            <a:r>
              <a:rPr lang="de-DE" sz="1600"/>
              <a:t>, and </a:t>
            </a:r>
            <a:r>
              <a:rPr lang="de-DE" sz="1600" err="1"/>
              <a:t>weight</a:t>
            </a:r>
            <a:r>
              <a:rPr lang="de-DE" sz="1600"/>
              <a:t>.</a:t>
            </a:r>
          </a:p>
          <a:p>
            <a:pPr>
              <a:lnSpc>
                <a:spcPct val="150000"/>
              </a:lnSpc>
            </a:pPr>
            <a:r>
              <a:rPr lang="de-DE" sz="1600" b="1" err="1">
                <a:solidFill>
                  <a:srgbClr val="10099F"/>
                </a:solidFill>
              </a:rPr>
              <a:t>WhCosts</a:t>
            </a:r>
            <a:r>
              <a:rPr lang="de-DE" sz="1600"/>
              <a:t>: Storage </a:t>
            </a:r>
            <a:r>
              <a:rPr lang="de-DE" sz="1600" err="1"/>
              <a:t>costs</a:t>
            </a:r>
            <a:r>
              <a:rPr lang="de-DE" sz="1600"/>
              <a:t> </a:t>
            </a:r>
            <a:r>
              <a:rPr lang="de-DE" sz="1600" err="1"/>
              <a:t>for</a:t>
            </a:r>
            <a:r>
              <a:rPr lang="de-DE" sz="1600"/>
              <a:t> </a:t>
            </a:r>
            <a:r>
              <a:rPr lang="de-DE" sz="1600" err="1"/>
              <a:t>each</a:t>
            </a:r>
            <a:r>
              <a:rPr lang="de-DE" sz="1600"/>
              <a:t> plant.</a:t>
            </a:r>
          </a:p>
          <a:p>
            <a:pPr>
              <a:lnSpc>
                <a:spcPct val="150000"/>
              </a:lnSpc>
            </a:pPr>
            <a:r>
              <a:rPr lang="de-DE" sz="1600" b="1" err="1">
                <a:solidFill>
                  <a:srgbClr val="10099F"/>
                </a:solidFill>
              </a:rPr>
              <a:t>WhCapacities</a:t>
            </a:r>
            <a:r>
              <a:rPr lang="de-DE" sz="1600"/>
              <a:t>: Daily </a:t>
            </a:r>
            <a:r>
              <a:rPr lang="de-DE" sz="1600" err="1"/>
              <a:t>capacity</a:t>
            </a:r>
            <a:r>
              <a:rPr lang="de-DE" sz="1600"/>
              <a:t> </a:t>
            </a:r>
            <a:r>
              <a:rPr lang="de-DE" sz="1600" err="1"/>
              <a:t>limits</a:t>
            </a:r>
            <a:r>
              <a:rPr lang="de-DE" sz="1600"/>
              <a:t> per plant.</a:t>
            </a:r>
          </a:p>
          <a:p>
            <a:pPr>
              <a:lnSpc>
                <a:spcPct val="150000"/>
              </a:lnSpc>
            </a:pPr>
            <a:r>
              <a:rPr lang="de-DE" sz="1600" b="1" err="1">
                <a:solidFill>
                  <a:srgbClr val="10099F"/>
                </a:solidFill>
              </a:rPr>
              <a:t>ProductsPerPlant</a:t>
            </a:r>
            <a:r>
              <a:rPr lang="de-DE" sz="1600"/>
              <a:t>: </a:t>
            </a:r>
            <a:r>
              <a:rPr lang="de-DE" sz="1600" err="1"/>
              <a:t>Product</a:t>
            </a:r>
            <a:r>
              <a:rPr lang="de-DE" sz="1600"/>
              <a:t> </a:t>
            </a:r>
            <a:r>
              <a:rPr lang="de-DE" sz="1600" err="1"/>
              <a:t>compatibility</a:t>
            </a:r>
            <a:r>
              <a:rPr lang="de-DE" sz="1600"/>
              <a:t> </a:t>
            </a:r>
            <a:r>
              <a:rPr lang="de-DE" sz="1600" err="1"/>
              <a:t>by</a:t>
            </a:r>
            <a:r>
              <a:rPr lang="de-DE" sz="1600"/>
              <a:t> plant.</a:t>
            </a:r>
          </a:p>
          <a:p>
            <a:pPr>
              <a:lnSpc>
                <a:spcPct val="150000"/>
              </a:lnSpc>
            </a:pPr>
            <a:r>
              <a:rPr lang="de-DE" sz="1600" b="1" err="1">
                <a:solidFill>
                  <a:srgbClr val="10099F"/>
                </a:solidFill>
              </a:rPr>
              <a:t>VmiCustomers</a:t>
            </a:r>
            <a:r>
              <a:rPr lang="de-DE" sz="1600"/>
              <a:t>: </a:t>
            </a:r>
            <a:r>
              <a:rPr lang="de-DE" sz="1600" err="1"/>
              <a:t>Exclusive</a:t>
            </a:r>
            <a:r>
              <a:rPr lang="de-DE" sz="1600"/>
              <a:t> plant </a:t>
            </a:r>
            <a:r>
              <a:rPr lang="de-DE" sz="1600" err="1"/>
              <a:t>assignments</a:t>
            </a:r>
            <a:r>
              <a:rPr lang="de-DE" sz="1600"/>
              <a:t> </a:t>
            </a:r>
            <a:r>
              <a:rPr lang="de-DE" sz="1600" err="1"/>
              <a:t>for</a:t>
            </a:r>
            <a:r>
              <a:rPr lang="de-DE" sz="1600"/>
              <a:t> </a:t>
            </a:r>
            <a:r>
              <a:rPr lang="de-DE" sz="1600" err="1"/>
              <a:t>certain</a:t>
            </a:r>
            <a:r>
              <a:rPr lang="de-DE" sz="1600"/>
              <a:t> </a:t>
            </a:r>
            <a:r>
              <a:rPr lang="de-DE" sz="1600" err="1"/>
              <a:t>customers</a:t>
            </a:r>
            <a:r>
              <a:rPr lang="de-DE" sz="1600"/>
              <a:t>.</a:t>
            </a:r>
          </a:p>
          <a:p>
            <a:pPr>
              <a:lnSpc>
                <a:spcPct val="150000"/>
              </a:lnSpc>
            </a:pPr>
            <a:r>
              <a:rPr lang="de-DE" sz="1600" b="1" err="1">
                <a:solidFill>
                  <a:srgbClr val="10099F"/>
                </a:solidFill>
              </a:rPr>
              <a:t>PlantPorts</a:t>
            </a:r>
            <a:r>
              <a:rPr lang="de-DE" sz="1600"/>
              <a:t>: Connections </a:t>
            </a:r>
            <a:r>
              <a:rPr lang="de-DE" sz="1600" err="1"/>
              <a:t>between</a:t>
            </a:r>
            <a:r>
              <a:rPr lang="de-DE" sz="1600"/>
              <a:t> plants and </a:t>
            </a:r>
            <a:r>
              <a:rPr lang="de-DE" sz="1600" err="1"/>
              <a:t>ports</a:t>
            </a:r>
            <a:r>
              <a:rPr lang="de-DE" sz="16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5261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C48824-8C9D-4FA0-7848-30B42B741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0A4C59-74EE-C462-64DE-416732988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DATA PROCESSING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979F13-DB31-0577-E6A1-4DEB3EC2F5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/>
              <a:t>Sometimes confusing data. Below are the choices we made in data processing:</a:t>
            </a:r>
            <a:endParaRPr lang="de-DE"/>
          </a:p>
          <a:p>
            <a:pPr>
              <a:lnSpc>
                <a:spcPct val="150000"/>
              </a:lnSpc>
            </a:pPr>
            <a:r>
              <a:rPr lang="en-US" b="1" err="1">
                <a:solidFill>
                  <a:srgbClr val="10099F"/>
                </a:solidFill>
              </a:rPr>
              <a:t>OrderList</a:t>
            </a:r>
            <a:r>
              <a:rPr lang="en-US"/>
              <a:t>: Key details only—product, destination port, customer, quantity, and weight. Omitted irrelevant fields like order origin, service level, and plant code</a:t>
            </a:r>
          </a:p>
          <a:p>
            <a:pPr>
              <a:lnSpc>
                <a:spcPct val="150000"/>
              </a:lnSpc>
            </a:pPr>
            <a:r>
              <a:rPr lang="en-US" b="1" err="1">
                <a:solidFill>
                  <a:srgbClr val="10099F"/>
                </a:solidFill>
              </a:rPr>
              <a:t>FreightRates</a:t>
            </a:r>
            <a:r>
              <a:rPr lang="en-US"/>
              <a:t>: Mean averaged fixed and weight dependent costs per each origin port to minimize shipping costs</a:t>
            </a:r>
          </a:p>
          <a:p>
            <a:pPr>
              <a:lnSpc>
                <a:spcPct val="150000"/>
              </a:lnSpc>
            </a:pPr>
            <a:r>
              <a:rPr lang="en-US" b="1" err="1">
                <a:solidFill>
                  <a:srgbClr val="10099F"/>
                </a:solidFill>
              </a:rPr>
              <a:t>WhCosts</a:t>
            </a:r>
            <a:r>
              <a:rPr lang="en-US"/>
              <a:t>: Per-unit costs for production cost calculations</a:t>
            </a:r>
          </a:p>
          <a:p>
            <a:pPr>
              <a:lnSpc>
                <a:spcPct val="150000"/>
              </a:lnSpc>
            </a:pPr>
            <a:r>
              <a:rPr lang="en-US" b="1" err="1">
                <a:solidFill>
                  <a:srgbClr val="10099F"/>
                </a:solidFill>
              </a:rPr>
              <a:t>WhCapacities</a:t>
            </a:r>
            <a:r>
              <a:rPr lang="en-US"/>
              <a:t>, </a:t>
            </a:r>
            <a:r>
              <a:rPr lang="en-US" b="1" err="1">
                <a:solidFill>
                  <a:srgbClr val="10099F"/>
                </a:solidFill>
              </a:rPr>
              <a:t>ProductsPerPlant</a:t>
            </a:r>
            <a:r>
              <a:rPr lang="en-US"/>
              <a:t>, </a:t>
            </a:r>
            <a:r>
              <a:rPr lang="en-US" b="1" err="1">
                <a:solidFill>
                  <a:srgbClr val="10099F"/>
                </a:solidFill>
              </a:rPr>
              <a:t>VmiCustomers</a:t>
            </a:r>
            <a:r>
              <a:rPr lang="en-US"/>
              <a:t>, </a:t>
            </a:r>
            <a:r>
              <a:rPr lang="en-US" b="1" err="1">
                <a:solidFill>
                  <a:srgbClr val="10099F"/>
                </a:solidFill>
              </a:rPr>
              <a:t>PlantPorts</a:t>
            </a:r>
            <a:r>
              <a:rPr lang="en-US"/>
              <a:t>: No adjustments needed; directly imposed as constraints for plant capacity, product compatibility, exclusive customer assignments, and plant-port connections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9514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904181-6DCA-658E-B937-F8D5FABA68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D218A4-271C-4B96-2173-59615DCED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DECISION VARIABLES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4EC7868-5A44-3267-DA4C-14D6B528E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260297" cy="3416400"/>
          </a:xfrm>
        </p:spPr>
        <p:txBody>
          <a:bodyPr/>
          <a:lstStyle/>
          <a:p>
            <a:endParaRPr lang="fr-FR"/>
          </a:p>
          <a:p>
            <a:endParaRPr lang="fr-FR"/>
          </a:p>
          <a:p>
            <a:endParaRPr lang="fr-FR"/>
          </a:p>
        </p:txBody>
      </p:sp>
      <p:pic>
        <p:nvPicPr>
          <p:cNvPr id="6" name="Picture 2" descr="Silhouette of a factory plant clipart factory clip art silhouette  decoration cut file plant vector decoration clipart svg, png, dfx, eps">
            <a:extLst>
              <a:ext uri="{FF2B5EF4-FFF2-40B4-BE49-F238E27FC236}">
                <a16:creationId xmlns:a16="http://schemas.microsoft.com/office/drawing/2014/main" id="{5E9C0D69-C793-35D4-432C-F64CEE157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500" y="1181655"/>
            <a:ext cx="802617" cy="660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Vector black and white sea port icon. Marine harbor terminal line clipart  with lifting cranes, cargo, barge. Seaport illustration or coloring page.  ...">
            <a:extLst>
              <a:ext uri="{FF2B5EF4-FFF2-40B4-BE49-F238E27FC236}">
                <a16:creationId xmlns:a16="http://schemas.microsoft.com/office/drawing/2014/main" id="{B136EC0D-645C-97CB-6410-42F1D5949D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72"/>
          <a:stretch/>
        </p:blipFill>
        <p:spPr bwMode="auto">
          <a:xfrm>
            <a:off x="6270747" y="1243982"/>
            <a:ext cx="697604" cy="47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22372E8-B96F-5A6B-4F0F-40CA2934A14A}"/>
              </a:ext>
            </a:extLst>
          </p:cNvPr>
          <p:cNvSpPr txBox="1"/>
          <p:nvPr/>
        </p:nvSpPr>
        <p:spPr>
          <a:xfrm>
            <a:off x="2042010" y="931699"/>
            <a:ext cx="917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Plants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F067593-D537-4CE3-2472-0687047381F7}"/>
              </a:ext>
            </a:extLst>
          </p:cNvPr>
          <p:cNvSpPr txBox="1"/>
          <p:nvPr/>
        </p:nvSpPr>
        <p:spPr>
          <a:xfrm>
            <a:off x="6293547" y="916955"/>
            <a:ext cx="917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Ports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D2753C9F-9AC1-DFED-A81D-E021781E1DB1}"/>
              </a:ext>
            </a:extLst>
          </p:cNvPr>
          <p:cNvCxnSpPr>
            <a:cxnSpLocks/>
          </p:cNvCxnSpPr>
          <p:nvPr/>
        </p:nvCxnSpPr>
        <p:spPr>
          <a:xfrm>
            <a:off x="4572000" y="1245431"/>
            <a:ext cx="0" cy="3021769"/>
          </a:xfrm>
          <a:prstGeom prst="line">
            <a:avLst/>
          </a:prstGeom>
          <a:ln>
            <a:solidFill>
              <a:srgbClr val="1009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44D65CF5-7003-E737-6CDF-C0B96DEE3112}"/>
              </a:ext>
            </a:extLst>
          </p:cNvPr>
          <p:cNvCxnSpPr>
            <a:cxnSpLocks/>
          </p:cNvCxnSpPr>
          <p:nvPr/>
        </p:nvCxnSpPr>
        <p:spPr>
          <a:xfrm flipH="1">
            <a:off x="585216" y="1749750"/>
            <a:ext cx="7851648" cy="0"/>
          </a:xfrm>
          <a:prstGeom prst="line">
            <a:avLst/>
          </a:prstGeom>
          <a:ln>
            <a:solidFill>
              <a:srgbClr val="1009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Espace réservé du texte 4">
                <a:extLst>
                  <a:ext uri="{FF2B5EF4-FFF2-40B4-BE49-F238E27FC236}">
                    <a16:creationId xmlns:a16="http://schemas.microsoft.com/office/drawing/2014/main" id="{15DF8A23-9655-C576-3EAA-DE1D93A864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5961" y="1749750"/>
                <a:ext cx="4260297" cy="28827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Arial"/>
                  <a:buChar char="●"/>
                  <a:defRPr sz="18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 algn="just">
                  <a:spcAft>
                    <a:spcPts val="3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1" i="1" smtClean="0">
                            <a:solidFill>
                              <a:srgbClr val="10099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10099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10099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𝒊𝒋𝒅</m:t>
                        </m:r>
                      </m:sub>
                    </m:sSub>
                  </m:oMath>
                </a14:m>
                <a:r>
                  <a:rPr lang="en-US" sz="1600" b="1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 </a:t>
                </a:r>
                <a:r>
                  <a:rPr lang="en-US" sz="160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  <a:r>
                  <a:rPr lang="en-US" sz="16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Binary variable which is equal to 1 if </a:t>
                </a:r>
                <a:r>
                  <a:rPr lang="en-US" sz="160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order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10099F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160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produced in plant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10099F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sz="160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on day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10099F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sz="160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, 0 otherwise.</a:t>
                </a:r>
              </a:p>
              <a:p>
                <a:pPr marL="114300" indent="0" algn="just">
                  <a:spcAft>
                    <a:spcPts val="300"/>
                  </a:spcAft>
                  <a:buNone/>
                </a:pPr>
                <a:endParaRPr lang="en-US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114300" indent="0" algn="just">
                  <a:spcAft>
                    <a:spcPts val="300"/>
                  </a:spcAft>
                  <a:buNone/>
                </a:pPr>
                <a:r>
                  <a:rPr lang="fr-FR" sz="1400">
                    <a:latin typeface="+mn-lt"/>
                    <a:ea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:r>
                  <a:rPr lang="en-US" sz="1400">
                    <a:effectLst/>
                    <a:latin typeface="+mn-lt"/>
                    <a:ea typeface="Times New Roman" panose="02020603050405020304" pitchFamily="18" charset="0"/>
                  </a:rPr>
                  <a:t>Used for defining production costs for each order, based on the plant assignment.</a:t>
                </a:r>
                <a:endParaRPr lang="fr-FR" sz="1400">
                  <a:effectLst/>
                  <a:latin typeface="+mn-lt"/>
                  <a:ea typeface="Times New Roman" panose="02020603050405020304" pitchFamily="18" charset="0"/>
                </a:endParaRPr>
              </a:p>
              <a:p>
                <a:endParaRPr lang="fr-FR"/>
              </a:p>
            </p:txBody>
          </p:sp>
        </mc:Choice>
        <mc:Fallback>
          <p:sp>
            <p:nvSpPr>
              <p:cNvPr id="19" name="Espace réservé du texte 4">
                <a:extLst>
                  <a:ext uri="{FF2B5EF4-FFF2-40B4-BE49-F238E27FC236}">
                    <a16:creationId xmlns:a16="http://schemas.microsoft.com/office/drawing/2014/main" id="{15DF8A23-9655-C576-3EAA-DE1D93A86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61" y="1749750"/>
                <a:ext cx="4260297" cy="2882708"/>
              </a:xfrm>
              <a:prstGeom prst="rect">
                <a:avLst/>
              </a:prstGeom>
              <a:blipFill>
                <a:blip r:embed="rId5"/>
                <a:stretch>
                  <a:fillRect r="-59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Espace réservé du texte 4">
                <a:extLst>
                  <a:ext uri="{FF2B5EF4-FFF2-40B4-BE49-F238E27FC236}">
                    <a16:creationId xmlns:a16="http://schemas.microsoft.com/office/drawing/2014/main" id="{3D4131D4-9B98-7B26-4D19-7B6F549789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6258" y="1766907"/>
                <a:ext cx="4251781" cy="2512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Arial"/>
                  <a:buChar char="●"/>
                  <a:defRPr sz="18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 algn="just">
                  <a:spcAft>
                    <a:spcPts val="3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1" i="1" smtClean="0">
                            <a:solidFill>
                              <a:srgbClr val="10099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1" i="1" smtClean="0">
                            <a:solidFill>
                              <a:srgbClr val="10099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10099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fr-FR" sz="1600" b="1" i="1" smtClean="0">
                            <a:solidFill>
                              <a:srgbClr val="10099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  <m:r>
                          <a:rPr lang="en-US" sz="1600" b="1" i="1">
                            <a:solidFill>
                              <a:srgbClr val="10099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</m:sub>
                    </m:sSub>
                  </m:oMath>
                </a14:m>
                <a:r>
                  <a:rPr lang="en-US" sz="160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  <a:r>
                  <a:rPr lang="en-US" sz="16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Binary variable which is 1 if command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10099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16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produced in port </a:t>
                </a:r>
                <a14:m>
                  <m:oMath xmlns:m="http://schemas.openxmlformats.org/officeDocument/2006/math">
                    <m:r>
                      <a:rPr lang="fr-FR" sz="1600" b="1" i="1" smtClean="0">
                        <a:solidFill>
                          <a:srgbClr val="10099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sz="16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on day</a:t>
                </a:r>
                <a14:m>
                  <m:oMath xmlns:m="http://schemas.openxmlformats.org/officeDocument/2006/math">
                    <m:r>
                      <a:rPr lang="fr-F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sz="1600" b="1" i="1" smtClean="0">
                        <a:solidFill>
                          <a:srgbClr val="10099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sz="16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0 otherwise.</a:t>
                </a:r>
              </a:p>
              <a:p>
                <a:pPr marL="114300" indent="0" algn="just">
                  <a:spcAft>
                    <a:spcPts val="300"/>
                  </a:spcAft>
                  <a:buNone/>
                </a:pPr>
                <a:endParaRPr lang="en-US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114300" indent="0" algn="just">
                  <a:spcAft>
                    <a:spcPts val="300"/>
                  </a:spcAft>
                  <a:buNone/>
                </a:pPr>
                <a:endParaRPr lang="en-US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114300" indent="0" algn="just">
                  <a:spcAft>
                    <a:spcPts val="300"/>
                  </a:spcAft>
                  <a:buNone/>
                </a:pPr>
                <a:r>
                  <a:rPr lang="fr-FR" sz="1400">
                    <a:latin typeface="+mn-lt"/>
                    <a:ea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:r>
                  <a:rPr lang="en-US" sz="1400">
                    <a:effectLst/>
                    <a:latin typeface="+mn-lt"/>
                    <a:ea typeface="Times New Roman" panose="02020603050405020304" pitchFamily="18" charset="0"/>
                  </a:rPr>
                  <a:t>Used to define the shipping costs for each order, depending on the port selected.</a:t>
                </a:r>
                <a:endParaRPr lang="fr-FR" sz="1400">
                  <a:latin typeface="+mn-lt"/>
                </a:endParaRPr>
              </a:p>
            </p:txBody>
          </p:sp>
        </mc:Choice>
        <mc:Fallback>
          <p:sp>
            <p:nvSpPr>
              <p:cNvPr id="20" name="Espace réservé du texte 4">
                <a:extLst>
                  <a:ext uri="{FF2B5EF4-FFF2-40B4-BE49-F238E27FC236}">
                    <a16:creationId xmlns:a16="http://schemas.microsoft.com/office/drawing/2014/main" id="{3D4131D4-9B98-7B26-4D19-7B6F549789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258" y="1766907"/>
                <a:ext cx="4251781" cy="2512646"/>
              </a:xfrm>
              <a:prstGeom prst="rect">
                <a:avLst/>
              </a:prstGeom>
              <a:blipFill>
                <a:blip r:embed="rId6"/>
                <a:stretch>
                  <a:fillRect r="-29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6602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BF44DF-D64B-35EF-B88B-C0C190BA2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E87459-FA7D-7FCF-076E-39616D7EC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OBJECTIVE FUNCTION (part.1)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CDF40BAA-0817-C549-398C-C4BD9240053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114300" indent="0">
                  <a:lnSpc>
                    <a:spcPct val="150000"/>
                  </a:lnSpc>
                  <a:buNone/>
                </a:pPr>
                <a:r>
                  <a:rPr lang="en-US" sz="1500">
                    <a:solidFill>
                      <a:schemeClr val="tx1"/>
                    </a:solidFill>
                  </a:rPr>
                  <a:t>Minimize the total production and shipping costs for all orders across plants, ports, and days :                </a:t>
                </a:r>
                <a:r>
                  <a:rPr lang="en-US" sz="150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</a:t>
                </a:r>
                <a:r>
                  <a:rPr lang="en-US" sz="1500">
                    <a:solidFill>
                      <a:schemeClr val="tx1"/>
                    </a:solidFill>
                  </a:rPr>
                  <a:t>Combination of two objective sub-functions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/>
                  <a:t>Cost of Production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𝐶𝑜𝑃</m:t>
                    </m:r>
                    <m:r>
                      <a:rPr lang="fr-FR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500" b="1" i="1" smtClean="0">
                            <a:solidFill>
                              <a:srgbClr val="10099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1" i="1">
                            <a:solidFill>
                              <a:srgbClr val="10099F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𝒄𝒑𝒖</m:t>
                        </m:r>
                      </m:e>
                      <m:sub>
                        <m:r>
                          <a:rPr lang="en-US" sz="1500" b="1" i="1">
                            <a:solidFill>
                              <a:srgbClr val="10099F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300"/>
                  <a:t>:</a:t>
                </a:r>
                <a:r>
                  <a:rPr lang="fr-FR" sz="1300"/>
                  <a:t>  </a:t>
                </a:r>
                <a:r>
                  <a:rPr lang="en-US">
                    <a:latin typeface="Cambria Math" panose="02040503050406030204" pitchFamily="18" charset="0"/>
                  </a:rPr>
                  <a:t>Unit production cost at plant </a:t>
                </a:r>
                <a14:m>
                  <m:oMath xmlns:m="http://schemas.openxmlformats.org/officeDocument/2006/math">
                    <m:r>
                      <a:rPr lang="fr-FR" sz="1500" b="1" i="1" smtClean="0">
                        <a:solidFill>
                          <a:srgbClr val="10099F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i="1">
                    <a:latin typeface="Cambria Math" panose="02040503050406030204" pitchFamily="18" charset="0"/>
                  </a:rPr>
                  <a:t>.</a:t>
                </a:r>
                <a:endParaRPr lang="fr-FR" i="1">
                  <a:effectLst/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500" b="1" i="1" smtClean="0">
                            <a:solidFill>
                              <a:srgbClr val="10099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1" i="1">
                            <a:solidFill>
                              <a:srgbClr val="10099F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𝑵𝒐𝑰</m:t>
                        </m:r>
                      </m:e>
                      <m:sub>
                        <m:r>
                          <a:rPr lang="en-US" sz="1500" b="1" i="1">
                            <a:solidFill>
                              <a:srgbClr val="10099F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/>
                  <a:t>:</a:t>
                </a:r>
                <a:r>
                  <a:rPr lang="fr-FR" i="1">
                    <a:effectLst/>
                    <a:latin typeface="Cambria Math" panose="02040503050406030204" pitchFamily="18" charset="0"/>
                  </a:rPr>
                  <a:t> </a:t>
                </a:r>
                <a:r>
                  <a:rPr lang="en-US">
                    <a:latin typeface="Cambria Math" panose="02040503050406030204" pitchFamily="18" charset="0"/>
                  </a:rPr>
                  <a:t>Quantity required for order </a:t>
                </a:r>
                <a14:m>
                  <m:oMath xmlns:m="http://schemas.openxmlformats.org/officeDocument/2006/math">
                    <m:r>
                      <a:rPr lang="fr-FR" sz="1500" b="1" i="1" smtClean="0">
                        <a:solidFill>
                          <a:srgbClr val="10099F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i="1">
                    <a:latin typeface="Cambria Math" panose="02040503050406030204" pitchFamily="18" charset="0"/>
                  </a:rPr>
                  <a:t> </a:t>
                </a:r>
                <a:endParaRPr lang="fr-FR" i="1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500" b="1" i="1" smtClean="0">
                            <a:solidFill>
                              <a:srgbClr val="10099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1" i="1">
                            <a:solidFill>
                              <a:srgbClr val="10099F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500" b="1" i="1">
                            <a:solidFill>
                              <a:srgbClr val="10099F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𝒊𝒋𝒅</m:t>
                        </m:r>
                      </m:sub>
                    </m:sSub>
                  </m:oMath>
                </a14:m>
                <a:r>
                  <a:rPr lang="en-US"/>
                  <a:t>: </a:t>
                </a:r>
                <a:r>
                  <a:rPr lang="en-US">
                    <a:latin typeface="Cambria Math" panose="02040503050406030204" pitchFamily="18" charset="0"/>
                  </a:rPr>
                  <a:t>Binary variable (1 if order </a:t>
                </a:r>
                <a14:m>
                  <m:oMath xmlns:m="http://schemas.openxmlformats.org/officeDocument/2006/math">
                    <m:r>
                      <a:rPr lang="fr-FR" sz="1500" b="1" i="1">
                        <a:solidFill>
                          <a:srgbClr val="10099F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>
                    <a:latin typeface="Cambria Math" panose="02040503050406030204" pitchFamily="18" charset="0"/>
                  </a:rPr>
                  <a:t> is produced at plant </a:t>
                </a:r>
                <a14:m>
                  <m:oMath xmlns:m="http://schemas.openxmlformats.org/officeDocument/2006/math">
                    <m:r>
                      <a:rPr lang="fr-FR" sz="1500" b="1" i="1">
                        <a:solidFill>
                          <a:srgbClr val="10099F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>
                    <a:latin typeface="Cambria Math" panose="02040503050406030204" pitchFamily="18" charset="0"/>
                  </a:rPr>
                  <a:t> on day </a:t>
                </a:r>
                <a14:m>
                  <m:oMath xmlns:m="http://schemas.openxmlformats.org/officeDocument/2006/math">
                    <m:r>
                      <a:rPr lang="fr-FR" sz="1500" b="1" i="1" smtClean="0">
                        <a:solidFill>
                          <a:srgbClr val="10099F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>
                    <a:latin typeface="Cambria Math" panose="02040503050406030204" pitchFamily="18" charset="0"/>
                  </a:rPr>
                  <a:t>, 0 otherwise)</a:t>
                </a:r>
              </a:p>
              <a:p>
                <a:pPr marL="1143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1" i="1" smtClean="0">
                          <a:solidFill>
                            <a:srgbClr val="10099F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𝑪𝒐𝑷</m:t>
                      </m:r>
                      <m:r>
                        <a:rPr lang="en-US" sz="1900" b="1" i="1" smtClean="0">
                          <a:solidFill>
                            <a:srgbClr val="10099F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900" b="1" i="1" smtClean="0">
                          <a:solidFill>
                            <a:srgbClr val="10099F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US" sz="1900" b="1" i="1" smtClean="0">
                          <a:solidFill>
                            <a:srgbClr val="10099F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fr-FR" sz="1900" b="1" i="1">
                              <a:solidFill>
                                <a:srgbClr val="10099F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900" b="1" i="1">
                              <a:solidFill>
                                <a:srgbClr val="10099F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𝒅</m:t>
                          </m:r>
                          <m:r>
                            <a:rPr lang="en-US" sz="1900" b="1" i="1">
                              <a:solidFill>
                                <a:srgbClr val="10099F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1900" b="1" i="1">
                              <a:solidFill>
                                <a:srgbClr val="10099F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900" b="1" i="1">
                              <a:solidFill>
                                <a:srgbClr val="10099F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𝑫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fr-FR" sz="1900" b="1" i="1">
                                  <a:solidFill>
                                    <a:srgbClr val="10099F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900" b="1" i="1">
                                  <a:solidFill>
                                    <a:srgbClr val="10099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  <m:r>
                                <a:rPr lang="en-US" sz="1900" b="1" i="1">
                                  <a:solidFill>
                                    <a:srgbClr val="10099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sz="1900" b="1" i="1">
                                  <a:solidFill>
                                    <a:srgbClr val="10099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1900" b="1" i="1">
                                  <a:solidFill>
                                    <a:srgbClr val="10099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𝑵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fr-FR" sz="1900" b="1" i="1">
                                      <a:solidFill>
                                        <a:srgbClr val="10099F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900" b="1" i="1">
                                      <a:solidFill>
                                        <a:srgbClr val="10099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𝒋</m:t>
                                  </m:r>
                                  <m:r>
                                    <a:rPr lang="en-US" sz="1900" b="1" i="1">
                                      <a:solidFill>
                                        <a:srgbClr val="10099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r>
                                    <a:rPr lang="en-US" sz="1900" b="1" i="1">
                                      <a:solidFill>
                                        <a:srgbClr val="10099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sz="1900" b="1" i="1">
                                      <a:solidFill>
                                        <a:srgbClr val="10099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𝑴</m:t>
                                  </m:r>
                                </m:sup>
                                <m:e>
                                  <m:r>
                                    <a:rPr lang="en-US" sz="1900" b="1" i="1">
                                      <a:solidFill>
                                        <a:srgbClr val="10099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fr-FR" sz="1900" b="1" i="1">
                                          <a:solidFill>
                                            <a:srgbClr val="10099F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900" b="1" i="1">
                                          <a:solidFill>
                                            <a:srgbClr val="10099F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𝒄𝒑𝒖</m:t>
                                      </m:r>
                                    </m:e>
                                    <m:sub>
                                      <m:r>
                                        <a:rPr lang="en-US" sz="1900" b="1" i="1">
                                          <a:solidFill>
                                            <a:srgbClr val="10099F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  <m:r>
                                    <a:rPr lang="en-US" sz="1900" b="1" i="1">
                                      <a:solidFill>
                                        <a:srgbClr val="10099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∙ </m:t>
                                  </m:r>
                                  <m:sSub>
                                    <m:sSubPr>
                                      <m:ctrlPr>
                                        <a:rPr lang="fr-FR" sz="1900" b="1" i="1">
                                          <a:solidFill>
                                            <a:srgbClr val="10099F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900" b="1" i="1">
                                          <a:solidFill>
                                            <a:srgbClr val="10099F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𝑵𝒐𝑰</m:t>
                                      </m:r>
                                    </m:e>
                                    <m:sub>
                                      <m:r>
                                        <a:rPr lang="en-US" sz="1900" b="1" i="1">
                                          <a:solidFill>
                                            <a:srgbClr val="10099F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sz="1900" b="1" i="1">
                                      <a:solidFill>
                                        <a:srgbClr val="10099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∙ </m:t>
                                  </m:r>
                                  <m:sSub>
                                    <m:sSubPr>
                                      <m:ctrlPr>
                                        <a:rPr lang="fr-FR" sz="1900" b="1" i="1">
                                          <a:solidFill>
                                            <a:srgbClr val="10099F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900" b="1" i="1">
                                          <a:solidFill>
                                            <a:srgbClr val="10099F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1900" b="1" i="1">
                                          <a:solidFill>
                                            <a:srgbClr val="10099F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𝒊𝒋𝒅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b="1"/>
              </a:p>
            </p:txBody>
          </p:sp>
        </mc:Choice>
        <mc:Fallback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CDF40BAA-0817-C549-398C-C4BD92400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668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3CA6A2-2C25-9444-0A29-628BC1E47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C6857C-D791-AD67-DE98-80062732D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OBJECTIVE FUNCTION (part.2)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2CD62AE3-1329-728B-1F5F-A1EF0BF3E96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/>
                  <a:t>Cost of Shipping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𝐶𝑜</m:t>
                    </m:r>
                    <m:r>
                      <a:rPr lang="fr-FR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fr-FR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solidFill>
                              <a:srgbClr val="10099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10099F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𝒄</m:t>
                        </m:r>
                        <m:r>
                          <a:rPr lang="fr-FR" b="1" i="1" smtClean="0">
                            <a:solidFill>
                              <a:srgbClr val="10099F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𝒇</m:t>
                        </m:r>
                      </m:e>
                      <m:sub>
                        <m:r>
                          <a:rPr lang="fr-FR" b="1" i="1" smtClean="0">
                            <a:solidFill>
                              <a:srgbClr val="10099F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>
                    <a:latin typeface="+mn-lt"/>
                  </a:rPr>
                  <a:t>:</a:t>
                </a:r>
                <a:r>
                  <a:rPr lang="fr-FR" i="1">
                    <a:latin typeface="+mn-lt"/>
                  </a:rPr>
                  <a:t> </a:t>
                </a:r>
                <a:r>
                  <a:rPr lang="en-US">
                    <a:latin typeface="Cambria Math" panose="02040503050406030204" pitchFamily="18" charset="0"/>
                  </a:rPr>
                  <a:t>Fixed cost for shipping at port </a:t>
                </a:r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rgbClr val="10099F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fr-FR" b="1" i="1">
                  <a:solidFill>
                    <a:srgbClr val="10099F"/>
                  </a:solidFill>
                  <a:effectLst/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solidFill>
                              <a:srgbClr val="10099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solidFill>
                              <a:srgbClr val="10099F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𝒄𝒑</m:t>
                        </m:r>
                        <m:r>
                          <a:rPr lang="fr-FR" sz="1400" b="1" i="1" smtClean="0">
                            <a:solidFill>
                              <a:srgbClr val="10099F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</m:e>
                      <m:sub>
                        <m:r>
                          <a:rPr lang="fr-FR" sz="1400" b="1" i="1" smtClean="0">
                            <a:solidFill>
                              <a:srgbClr val="10099F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/>
                  <a:t>: </a:t>
                </a:r>
                <a:r>
                  <a:rPr lang="en-US">
                    <a:latin typeface="Cambria Math" panose="02040503050406030204" pitchFamily="18" charset="0"/>
                  </a:rPr>
                  <a:t>Variable shipping cost per unit weight at port </a:t>
                </a:r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rgbClr val="10099F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fr-FR" i="1">
                  <a:effectLst/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solidFill>
                              <a:srgbClr val="10099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solidFill>
                              <a:srgbClr val="10099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sz="1400" b="1" i="1">
                            <a:solidFill>
                              <a:srgbClr val="10099F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𝒐</m:t>
                        </m:r>
                        <m:r>
                          <a:rPr lang="fr-FR" sz="1400" b="1" i="1" smtClean="0">
                            <a:solidFill>
                              <a:srgbClr val="10099F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𝑶</m:t>
                        </m:r>
                      </m:e>
                      <m:sub>
                        <m:r>
                          <a:rPr lang="en-US" sz="1400" b="1" i="1">
                            <a:solidFill>
                              <a:srgbClr val="10099F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/>
                  <a:t>:</a:t>
                </a:r>
                <a:r>
                  <a:rPr lang="fr-FR" i="1">
                    <a:effectLst/>
                    <a:latin typeface="Cambria Math" panose="02040503050406030204" pitchFamily="18" charset="0"/>
                  </a:rPr>
                  <a:t> </a:t>
                </a:r>
                <a:r>
                  <a:rPr lang="en-US">
                    <a:latin typeface="Cambria Math" panose="02040503050406030204" pitchFamily="18" charset="0"/>
                  </a:rPr>
                  <a:t>Weight of order </a:t>
                </a:r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rgbClr val="10099F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i="1">
                    <a:latin typeface="Cambria Math" panose="02040503050406030204" pitchFamily="18" charset="0"/>
                  </a:rPr>
                  <a:t> </a:t>
                </a:r>
                <a:endParaRPr lang="fr-FR" i="1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solidFill>
                              <a:srgbClr val="10099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solidFill>
                              <a:srgbClr val="10099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>
                            <a:solidFill>
                              <a:srgbClr val="10099F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  <m:r>
                          <a:rPr lang="fr-FR" b="1" i="1" smtClean="0">
                            <a:solidFill>
                              <a:srgbClr val="10099F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en-US" b="1" i="1">
                            <a:solidFill>
                              <a:srgbClr val="10099F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𝒅</m:t>
                        </m:r>
                      </m:sub>
                    </m:sSub>
                  </m:oMath>
                </a14:m>
                <a:r>
                  <a:rPr lang="en-US"/>
                  <a:t>: </a:t>
                </a:r>
                <a:r>
                  <a:rPr lang="en-US">
                    <a:latin typeface="Cambria Math" panose="02040503050406030204" pitchFamily="18" charset="0"/>
                  </a:rPr>
                  <a:t>Binary variable (1 if order </a:t>
                </a:r>
                <a14:m>
                  <m:oMath xmlns:m="http://schemas.openxmlformats.org/officeDocument/2006/math">
                    <m:r>
                      <a:rPr lang="fr-FR" b="1" i="1">
                        <a:solidFill>
                          <a:srgbClr val="10099F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>
                    <a:latin typeface="Cambria Math" panose="02040503050406030204" pitchFamily="18" charset="0"/>
                  </a:rPr>
                  <a:t> is shipped via port </a:t>
                </a:r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rgbClr val="10099F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>
                    <a:latin typeface="Cambria Math" panose="02040503050406030204" pitchFamily="18" charset="0"/>
                  </a:rPr>
                  <a:t> on day </a:t>
                </a:r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rgbClr val="10099F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>
                    <a:latin typeface="Cambria Math" panose="02040503050406030204" pitchFamily="18" charset="0"/>
                  </a:rPr>
                  <a:t>, 0 otherwise)</a:t>
                </a:r>
              </a:p>
              <a:p>
                <a:pPr marL="1143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1009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𝑪𝒐𝑺</m:t>
                      </m:r>
                      <m:r>
                        <a:rPr lang="en-US" b="1" i="1" smtClean="0">
                          <a:solidFill>
                            <a:srgbClr val="1009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1009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solidFill>
                            <a:srgbClr val="1009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 </m:t>
                      </m:r>
                      <m:nary>
                        <m:naryPr>
                          <m:chr m:val="∑"/>
                          <m:ctrlPr>
                            <a:rPr lang="fr-FR" b="1" i="1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b="1" i="1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fr-FR" b="1" i="1">
                                  <a:solidFill>
                                    <a:srgbClr val="10099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1" i="1">
                                  <a:solidFill>
                                    <a:srgbClr val="10099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b="1" i="1">
                                  <a:solidFill>
                                    <a:srgbClr val="10099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>
                                  <a:solidFill>
                                    <a:srgbClr val="10099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b="1" i="1">
                                  <a:solidFill>
                                    <a:srgbClr val="10099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𝑵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fr-FR" b="1" i="1">
                                      <a:solidFill>
                                        <a:srgbClr val="10099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solidFill>
                                        <a:srgbClr val="10099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b="1" i="1">
                                      <a:solidFill>
                                        <a:srgbClr val="10099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1" i="1">
                                      <a:solidFill>
                                        <a:srgbClr val="10099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b="1" i="1">
                                      <a:solidFill>
                                        <a:srgbClr val="10099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𝑲</m:t>
                                  </m:r>
                                </m:sup>
                                <m:e>
                                  <m:r>
                                    <a:rPr lang="en-US" b="1" i="1">
                                      <a:solidFill>
                                        <a:srgbClr val="10099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ctrlPr>
                                        <a:rPr lang="fr-FR" b="1" i="1">
                                          <a:solidFill>
                                            <a:srgbClr val="10099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solidFill>
                                            <a:srgbClr val="10099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𝒄</m:t>
                                      </m:r>
                                      <m:sSub>
                                        <m:sSubPr>
                                          <m:ctrlPr>
                                            <a:rPr lang="fr-FR" b="1" i="1">
                                              <a:solidFill>
                                                <a:srgbClr val="10099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solidFill>
                                                <a:srgbClr val="10099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𝒇</m:t>
                                          </m:r>
                                        </m:e>
                                        <m:sub>
                                          <m:r>
                                            <a:rPr lang="en-US" b="1" i="1">
                                              <a:solidFill>
                                                <a:srgbClr val="10099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sub>
                                      </m:sSub>
                                      <m:r>
                                        <a:rPr lang="en-US" b="1" i="1">
                                          <a:solidFill>
                                            <a:srgbClr val="10099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fr-FR" b="1" i="1">
                                              <a:solidFill>
                                                <a:srgbClr val="10099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solidFill>
                                                <a:srgbClr val="10099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𝒄𝒑𝒘</m:t>
                                          </m:r>
                                        </m:e>
                                        <m:sub>
                                          <m:r>
                                            <a:rPr lang="en-US" b="1" i="1">
                                              <a:solidFill>
                                                <a:srgbClr val="10099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sub>
                                      </m:sSub>
                                      <m:r>
                                        <a:rPr lang="en-US" b="1" i="1">
                                          <a:solidFill>
                                            <a:srgbClr val="10099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 </m:t>
                                      </m:r>
                                      <m:sSub>
                                        <m:sSubPr>
                                          <m:ctrlPr>
                                            <a:rPr lang="fr-FR" b="1" i="1">
                                              <a:solidFill>
                                                <a:srgbClr val="10099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solidFill>
                                                <a:srgbClr val="10099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𝑾𝒐𝑶</m:t>
                                          </m:r>
                                        </m:e>
                                        <m:sub>
                                          <m:r>
                                            <a:rPr lang="en-US" b="1" i="1">
                                              <a:solidFill>
                                                <a:srgbClr val="10099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1" i="1">
                                      <a:solidFill>
                                        <a:srgbClr val="10099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 </m:t>
                                  </m:r>
                                  <m:sSub>
                                    <m:sSubPr>
                                      <m:ctrlPr>
                                        <a:rPr lang="fr-FR" b="1" i="1">
                                          <a:solidFill>
                                            <a:srgbClr val="10099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solidFill>
                                            <a:srgbClr val="10099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solidFill>
                                            <a:srgbClr val="10099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𝒊𝒌𝒅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fr-FR" b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14300" indent="0">
                  <a:lnSpc>
                    <a:spcPct val="150000"/>
                  </a:lnSpc>
                  <a:buNone/>
                </a:pPr>
                <a:endParaRPr lang="en-US" b="1"/>
              </a:p>
            </p:txBody>
          </p:sp>
        </mc:Choice>
        <mc:Fallback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2CD62AE3-1329-728B-1F5F-A1EF0BF3E9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5249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AC7C3-440B-7144-8F9C-6028D9592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4A8154-6E0C-7BA5-F53F-ECD72ADF1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OBJECTIVE FUNCTION (part.3)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316A2EB6-441A-54D0-2ED3-C845450F65F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/>
                  <a:t>Penalty function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de-DE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𝑝𝑒𝑛𝑎𝑙𝑡𝑦</m:t>
                    </m:r>
                    <m:r>
                      <a:rPr lang="fr-FR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de-DE" b="1" i="1" smtClean="0">
                        <a:solidFill>
                          <a:srgbClr val="10099F"/>
                        </a:solidFill>
                        <a:effectLst/>
                        <a:latin typeface="Cambria Math" panose="02040503050406030204" pitchFamily="18" charset="0"/>
                      </a:rPr>
                      <m:t>𝒑𝒆𝒏𝒂𝒍𝒕𝒚</m:t>
                    </m:r>
                    <m:r>
                      <a:rPr lang="de-DE" b="1" i="1" smtClean="0">
                        <a:solidFill>
                          <a:srgbClr val="10099F"/>
                        </a:solidFill>
                        <a:effectLst/>
                        <a:latin typeface="Cambria Math" panose="02040503050406030204" pitchFamily="18" charset="0"/>
                      </a:rPr>
                      <m:t>_</m:t>
                    </m:r>
                    <m:r>
                      <a:rPr lang="de-DE" b="1" i="1" smtClean="0">
                        <a:solidFill>
                          <a:srgbClr val="10099F"/>
                        </a:solidFill>
                        <a:effectLst/>
                        <a:latin typeface="Cambria Math" panose="02040503050406030204" pitchFamily="18" charset="0"/>
                      </a:rPr>
                      <m:t>𝒎𝒖𝒍𝒕𝒊𝒑𝒍𝒊𝒆𝒓</m:t>
                    </m:r>
                  </m:oMath>
                </a14:m>
                <a:r>
                  <a:rPr lang="en-US">
                    <a:latin typeface="+mn-lt"/>
                  </a:rPr>
                  <a:t>:</a:t>
                </a:r>
                <a:r>
                  <a:rPr lang="fr-FR" i="1">
                    <a:latin typeface="+mn-lt"/>
                  </a:rPr>
                  <a:t> </a:t>
                </a:r>
                <a:r>
                  <a:rPr lang="de-DE" err="1">
                    <a:latin typeface="+mn-lt"/>
                  </a:rPr>
                  <a:t>Sufficiently</a:t>
                </a:r>
                <a:r>
                  <a:rPr lang="de-DE">
                    <a:latin typeface="+mn-lt"/>
                  </a:rPr>
                  <a:t> high </a:t>
                </a:r>
                <a:r>
                  <a:rPr lang="de-DE" err="1">
                    <a:latin typeface="+mn-lt"/>
                  </a:rPr>
                  <a:t>given</a:t>
                </a:r>
                <a:r>
                  <a:rPr lang="de-DE">
                    <a:latin typeface="+mn-lt"/>
                  </a:rPr>
                  <a:t> </a:t>
                </a:r>
                <a:r>
                  <a:rPr lang="de-DE" err="1">
                    <a:latin typeface="+mn-lt"/>
                  </a:rPr>
                  <a:t>multiplier</a:t>
                </a:r>
                <a:r>
                  <a:rPr lang="de-DE">
                    <a:latin typeface="+mn-lt"/>
                  </a:rPr>
                  <a:t> </a:t>
                </a:r>
                <a:r>
                  <a:rPr lang="de-DE" err="1">
                    <a:latin typeface="+mn-lt"/>
                  </a:rPr>
                  <a:t>for</a:t>
                </a:r>
                <a:r>
                  <a:rPr lang="de-DE">
                    <a:latin typeface="+mn-lt"/>
                  </a:rPr>
                  <a:t> </a:t>
                </a:r>
                <a:r>
                  <a:rPr lang="de-DE" err="1">
                    <a:latin typeface="+mn-lt"/>
                  </a:rPr>
                  <a:t>each</a:t>
                </a:r>
                <a:r>
                  <a:rPr lang="de-DE">
                    <a:latin typeface="+mn-lt"/>
                  </a:rPr>
                  <a:t> </a:t>
                </a:r>
                <a:r>
                  <a:rPr lang="de-DE" err="1">
                    <a:latin typeface="+mn-lt"/>
                  </a:rPr>
                  <a:t>violated</a:t>
                </a:r>
                <a:r>
                  <a:rPr lang="de-DE">
                    <a:latin typeface="+mn-lt"/>
                  </a:rPr>
                  <a:t> </a:t>
                </a:r>
                <a:r>
                  <a:rPr lang="de-DE" err="1">
                    <a:latin typeface="+mn-lt"/>
                  </a:rPr>
                  <a:t>constraint</a:t>
                </a:r>
                <a:endParaRPr lang="fr-FR" b="1" i="1">
                  <a:solidFill>
                    <a:srgbClr val="10099F"/>
                  </a:solidFill>
                  <a:effectLst/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solidFill>
                              <a:srgbClr val="10099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solidFill>
                              <a:srgbClr val="10099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𝒗𝒎𝒊</m:t>
                        </m:r>
                        <m:r>
                          <a:rPr lang="de-DE" b="1" i="1" smtClean="0">
                            <a:solidFill>
                              <a:srgbClr val="10099F"/>
                            </a:solidFill>
                            <a:effectLst/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de-DE" b="1" i="1" smtClean="0">
                            <a:solidFill>
                              <a:srgbClr val="10099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𝒔𝒍𝒂𝒄𝒌</m:t>
                        </m:r>
                      </m:e>
                      <m:sub>
                        <m:r>
                          <a:rPr lang="de-DE" sz="1400" b="1" i="1" smtClean="0">
                            <a:solidFill>
                              <a:srgbClr val="10099F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en-US"/>
                  <a:t>: </a:t>
                </a:r>
                <a:r>
                  <a:rPr lang="de-DE">
                    <a:latin typeface="Cambria Math" panose="02040503050406030204" pitchFamily="18" charset="0"/>
                  </a:rPr>
                  <a:t>Binary variable </a:t>
                </a:r>
                <a:r>
                  <a:rPr lang="de-DE" err="1">
                    <a:latin typeface="Cambria Math" panose="02040503050406030204" pitchFamily="18" charset="0"/>
                  </a:rPr>
                  <a:t>determining</a:t>
                </a:r>
                <a:r>
                  <a:rPr lang="de-DE">
                    <a:latin typeface="Cambria Math" panose="02040503050406030204" pitchFamily="18" charset="0"/>
                  </a:rPr>
                  <a:t>, </a:t>
                </a:r>
                <a:r>
                  <a:rPr lang="de-DE" err="1">
                    <a:latin typeface="Cambria Math" panose="02040503050406030204" pitchFamily="18" charset="0"/>
                  </a:rPr>
                  <a:t>weather</a:t>
                </a:r>
                <a:r>
                  <a:rPr lang="de-DE">
                    <a:latin typeface="Cambria Math" panose="02040503050406030204" pitchFamily="18" charset="0"/>
                  </a:rPr>
                  <a:t> </a:t>
                </a:r>
                <a:r>
                  <a:rPr lang="de-DE" err="1">
                    <a:latin typeface="Cambria Math" panose="02040503050406030204" pitchFamily="18" charset="0"/>
                  </a:rPr>
                  <a:t>it</a:t>
                </a:r>
                <a:r>
                  <a:rPr lang="de-DE">
                    <a:latin typeface="Cambria Math" panose="02040503050406030204" pitchFamily="18" charset="0"/>
                  </a:rPr>
                  <a:t> </a:t>
                </a:r>
                <a:r>
                  <a:rPr lang="de-DE" err="1">
                    <a:latin typeface="Cambria Math" panose="02040503050406030204" pitchFamily="18" charset="0"/>
                  </a:rPr>
                  <a:t>is</a:t>
                </a:r>
                <a:r>
                  <a:rPr lang="de-DE">
                    <a:latin typeface="Cambria Math" panose="02040503050406030204" pitchFamily="18" charset="0"/>
                  </a:rPr>
                  <a:t> possible </a:t>
                </a:r>
                <a:r>
                  <a:rPr lang="de-DE" err="1">
                    <a:latin typeface="Cambria Math" panose="02040503050406030204" pitchFamily="18" charset="0"/>
                  </a:rPr>
                  <a:t>for</a:t>
                </a:r>
                <a:r>
                  <a:rPr lang="de-DE">
                    <a:latin typeface="Cambria Math" panose="02040503050406030204" pitchFamily="18" charset="0"/>
                  </a:rPr>
                  <a:t> </a:t>
                </a:r>
                <a:r>
                  <a:rPr lang="de-DE" err="1">
                    <a:latin typeface="Cambria Math" panose="02040503050406030204" pitchFamily="18" charset="0"/>
                  </a:rPr>
                  <a:t>each</a:t>
                </a:r>
                <a:r>
                  <a:rPr lang="de-DE">
                    <a:latin typeface="Cambria Math" panose="02040503050406030204" pitchFamily="18" charset="0"/>
                  </a:rPr>
                  <a:t> </a:t>
                </a:r>
                <a:r>
                  <a:rPr lang="de-DE" err="1">
                    <a:latin typeface="Cambria Math" panose="02040503050406030204" pitchFamily="18" charset="0"/>
                  </a:rPr>
                  <a:t>order</a:t>
                </a:r>
                <a:r>
                  <a:rPr lang="de-DE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b="1" i="1">
                        <a:solidFill>
                          <a:srgbClr val="10099F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i="1">
                    <a:latin typeface="Cambria Math" panose="02040503050406030204" pitchFamily="18" charset="0"/>
                  </a:rPr>
                  <a:t> </a:t>
                </a:r>
                <a:r>
                  <a:rPr lang="fr-FR">
                    <a:latin typeface="Cambria Math" panose="02040503050406030204" pitchFamily="18" charset="0"/>
                  </a:rPr>
                  <a:t>and </a:t>
                </a:r>
                <a:r>
                  <a:rPr lang="fr-FR" err="1">
                    <a:latin typeface="Cambria Math" panose="02040503050406030204" pitchFamily="18" charset="0"/>
                  </a:rPr>
                  <a:t>each</a:t>
                </a:r>
                <a:r>
                  <a:rPr lang="fr-FR">
                    <a:latin typeface="Cambria Math" panose="02040503050406030204" pitchFamily="18" charset="0"/>
                  </a:rPr>
                  <a:t> plant </a:t>
                </a:r>
                <a14:m>
                  <m:oMath xmlns:m="http://schemas.openxmlformats.org/officeDocument/2006/math">
                    <m:r>
                      <a:rPr lang="de-DE" b="1" i="1" smtClean="0">
                        <a:solidFill>
                          <a:srgbClr val="10099F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>
                    <a:latin typeface="Cambria Math" panose="02040503050406030204" pitchFamily="18" charset="0"/>
                  </a:rPr>
                  <a:t> to fulfill a given VMI constraint, in case there is one</a:t>
                </a:r>
                <a:r>
                  <a:rPr lang="en-US" i="1">
                    <a:latin typeface="Cambria Math" panose="02040503050406030204" pitchFamily="18" charset="0"/>
                  </a:rPr>
                  <a:t> </a:t>
                </a:r>
                <a:endParaRPr lang="fr-FR" i="1">
                  <a:effectLst/>
                  <a:latin typeface="Cambria Math" panose="02040503050406030204" pitchFamily="18" charset="0"/>
                </a:endParaRPr>
              </a:p>
              <a:p>
                <a:pPr marL="1143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rgbClr val="1009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𝒑𝒆𝒏𝒂𝒍𝒕𝒚</m:t>
                      </m:r>
                      <m:r>
                        <a:rPr lang="en-US" b="1" i="1" smtClean="0">
                          <a:solidFill>
                            <a:srgbClr val="1009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b="1" i="1" smtClean="0">
                          <a:solidFill>
                            <a:srgbClr val="1009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𝒗𝒎𝒊</m:t>
                      </m:r>
                      <m:r>
                        <a:rPr lang="de-DE" b="1" i="1" smtClean="0">
                          <a:solidFill>
                            <a:srgbClr val="1009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a:rPr lang="de-DE" b="1" i="1" smtClean="0">
                          <a:solidFill>
                            <a:srgbClr val="1009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𝒔𝒍𝒂𝒄𝒌</m:t>
                      </m:r>
                      <m:r>
                        <a:rPr lang="en-US" b="1" i="1" smtClean="0">
                          <a:solidFill>
                            <a:srgbClr val="1009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de-DE" b="1" i="1" smtClean="0">
                          <a:solidFill>
                            <a:srgbClr val="1009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𝒑𝒆𝒏𝒂𝒍𝒕𝒚</m:t>
                      </m:r>
                      <m:r>
                        <a:rPr lang="de-DE" b="1" i="1" smtClean="0">
                          <a:solidFill>
                            <a:srgbClr val="1009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a:rPr lang="de-DE" b="1" i="1" smtClean="0">
                          <a:solidFill>
                            <a:srgbClr val="1009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𝒎𝒖𝒍𝒕𝒊𝒑𝒍𝒊𝒆𝒓</m:t>
                      </m:r>
                      <m:r>
                        <a:rPr lang="en-US" b="1" i="1">
                          <a:solidFill>
                            <a:srgbClr val="1009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nary>
                        <m:naryPr>
                          <m:chr m:val="∑"/>
                          <m:ctrlPr>
                            <a:rPr lang="fr-FR" b="1" i="1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b="1" i="1" smtClean="0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b="1" i="1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b="1" i="1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b="1" i="1" smtClean="0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𝑵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fr-FR" b="1" i="1">
                                  <a:solidFill>
                                    <a:srgbClr val="10099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b="1" i="1" smtClean="0">
                                  <a:solidFill>
                                    <a:srgbClr val="10099F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𝒋</m:t>
                              </m:r>
                              <m:r>
                                <a:rPr lang="en-US" b="1" i="1">
                                  <a:solidFill>
                                    <a:srgbClr val="10099F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b="1" i="1">
                                  <a:solidFill>
                                    <a:srgbClr val="10099F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de-DE" b="1" i="1" smtClean="0">
                                  <a:solidFill>
                                    <a:srgbClr val="10099F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𝑴</m:t>
                              </m:r>
                            </m:sup>
                            <m:e>
                              <m:r>
                                <a:rPr lang="de-DE" b="1" i="1" smtClean="0">
                                  <a:solidFill>
                                    <a:srgbClr val="10099F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𝒗𝒎𝒊</m:t>
                              </m:r>
                              <m:r>
                                <a:rPr lang="de-DE" b="1" i="1" smtClean="0">
                                  <a:solidFill>
                                    <a:srgbClr val="10099F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_</m:t>
                              </m:r>
                              <m:r>
                                <a:rPr lang="de-DE" b="1" i="1" smtClean="0">
                                  <a:solidFill>
                                    <a:srgbClr val="10099F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𝒔𝒍𝒂𝒄</m:t>
                              </m:r>
                              <m:sSub>
                                <m:sSubPr>
                                  <m:ctrlPr>
                                    <a:rPr lang="de-DE" b="1" i="1" smtClean="0">
                                      <a:solidFill>
                                        <a:srgbClr val="10099F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1" i="1" smtClean="0">
                                      <a:solidFill>
                                        <a:srgbClr val="10099F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de-DE" b="1" i="1" smtClean="0">
                                      <a:solidFill>
                                        <a:srgbClr val="10099F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𝒊𝒋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fr-FR" b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14300" indent="0">
                  <a:lnSpc>
                    <a:spcPct val="150000"/>
                  </a:lnSpc>
                  <a:buNone/>
                </a:pPr>
                <a:endParaRPr lang="en-US" b="1"/>
              </a:p>
            </p:txBody>
          </p:sp>
        </mc:Choice>
        <mc:Fallback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316A2EB6-441A-54D0-2ED3-C845450F65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b="-181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3069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3AF688-4D2A-0A23-0EBB-B3E99532C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B98AF-8A65-8A57-EC5A-90FFD0D2E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OBJECTIVE FUNCTION (part.4)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39E84356-B6F9-9530-5E2A-E7C2FE27A8A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/>
                  <a:t>Sum of production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10099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𝑪𝒐𝑷</m:t>
                    </m:r>
                    <m:d>
                      <m:dPr>
                        <m:ctrlPr>
                          <a:rPr lang="fr-FR" b="1" i="1">
                            <a:solidFill>
                              <a:srgbClr val="10099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10099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/>
                  <a:t>, shipping costs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10099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𝑪𝒐𝑺</m:t>
                    </m:r>
                    <m:r>
                      <a:rPr lang="en-US" b="1" i="1">
                        <a:solidFill>
                          <a:srgbClr val="10099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solidFill>
                          <a:srgbClr val="10099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b="1" i="1">
                        <a:solidFill>
                          <a:srgbClr val="10099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and penalty function </a:t>
                </a:r>
                <a14:m>
                  <m:oMath xmlns:m="http://schemas.openxmlformats.org/officeDocument/2006/math">
                    <m:r>
                      <a:rPr lang="de-DE" b="1" i="1" smtClean="0">
                        <a:solidFill>
                          <a:srgbClr val="10099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𝒑𝒆𝒏𝒂𝒍𝒕𝒚</m:t>
                    </m:r>
                    <m:r>
                      <a:rPr lang="de-DE" b="1" i="1" smtClean="0">
                        <a:solidFill>
                          <a:srgbClr val="10099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b="1" i="1" smtClean="0">
                        <a:solidFill>
                          <a:srgbClr val="10099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𝒗𝒎𝒊</m:t>
                    </m:r>
                    <m:r>
                      <a:rPr lang="de-DE" b="1" i="1" smtClean="0">
                        <a:solidFill>
                          <a:srgbClr val="10099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de-DE" b="1" i="1" smtClean="0">
                        <a:solidFill>
                          <a:srgbClr val="10099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𝒔𝒍𝒂𝒄𝒌</m:t>
                    </m:r>
                    <m:r>
                      <a:rPr lang="de-DE" b="1" i="1" smtClean="0">
                        <a:solidFill>
                          <a:srgbClr val="10099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, minimized across all orders, plants, ports, and days:</a:t>
                </a:r>
              </a:p>
              <a:p>
                <a:pPr>
                  <a:lnSpc>
                    <a:spcPct val="150000"/>
                  </a:lnSpc>
                </a:pPr>
                <a:endParaRPr lang="en-US">
                  <a:latin typeface="Cambria Math" panose="02040503050406030204" pitchFamily="18" charset="0"/>
                </a:endParaRPr>
              </a:p>
              <a:p>
                <a:pPr marL="1143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1009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𝑶𝑭</m:t>
                      </m:r>
                      <m:d>
                        <m:dPr>
                          <m:ctrlPr>
                            <a:rPr lang="fr-FR" b="1" i="1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b="1" i="1">
                          <a:solidFill>
                            <a:srgbClr val="1009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rgbClr val="1009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𝑪𝒐𝑷</m:t>
                      </m:r>
                      <m:d>
                        <m:dPr>
                          <m:ctrlPr>
                            <a:rPr lang="fr-FR" b="1" i="1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1" i="1">
                          <a:solidFill>
                            <a:srgbClr val="1009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solidFill>
                            <a:srgbClr val="1009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𝑪𝒐𝑺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1009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de-DE" b="1" i="1">
                          <a:solidFill>
                            <a:srgbClr val="1009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de-DE" b="1" i="1">
                          <a:solidFill>
                            <a:srgbClr val="1009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𝒑𝒆𝒏𝒂𝒍𝒕𝒚</m:t>
                      </m:r>
                      <m:r>
                        <a:rPr lang="de-DE" b="1" i="1">
                          <a:solidFill>
                            <a:srgbClr val="1009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b="1" i="1">
                          <a:solidFill>
                            <a:srgbClr val="1009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𝒗𝒎𝒊</m:t>
                      </m:r>
                      <m:r>
                        <a:rPr lang="de-DE" b="1" i="1">
                          <a:solidFill>
                            <a:srgbClr val="1009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a:rPr lang="de-DE" b="1" i="1">
                          <a:solidFill>
                            <a:srgbClr val="1009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𝒔𝒍𝒂𝒄𝒌</m:t>
                      </m:r>
                      <m:r>
                        <a:rPr lang="de-DE" b="1" i="1">
                          <a:solidFill>
                            <a:srgbClr val="1009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i="1">
                  <a:solidFill>
                    <a:srgbClr val="10099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14300" indent="0">
                  <a:lnSpc>
                    <a:spcPct val="150000"/>
                  </a:lnSpc>
                  <a:buNone/>
                </a:pPr>
                <a:endParaRPr lang="en-US"/>
              </a:p>
              <a:p>
                <a:pPr>
                  <a:lnSpc>
                    <a:spcPct val="150000"/>
                  </a:lnSpc>
                </a:pPr>
                <a:r>
                  <a:rPr lang="fr-FR" err="1"/>
                  <a:t>Linear</a:t>
                </a:r>
                <a:r>
                  <a:rPr lang="fr-FR"/>
                  <a:t> structure </a:t>
                </a:r>
                <a:r>
                  <a:rPr lang="fr-FR" err="1"/>
                  <a:t>because</a:t>
                </a:r>
                <a:r>
                  <a:rPr lang="fr-FR"/>
                  <a:t> e</a:t>
                </a:r>
                <a:r>
                  <a:rPr lang="en-US"/>
                  <a:t>ach term is a linear combination of variables</a:t>
                </a:r>
              </a:p>
              <a:p>
                <a:pPr>
                  <a:lnSpc>
                    <a:spcPct val="150000"/>
                  </a:lnSpc>
                </a:pPr>
                <a:r>
                  <a:rPr lang="fr-FR"/>
                  <a:t>MIP (Mixed Integer </a:t>
                </a:r>
                <a:r>
                  <a:rPr lang="fr-FR" err="1"/>
                  <a:t>Programming</a:t>
                </a:r>
                <a:r>
                  <a:rPr lang="fr-FR"/>
                  <a:t>) compatibility</a:t>
                </a:r>
                <a:endParaRPr lang="en-US"/>
              </a:p>
            </p:txBody>
          </p:sp>
        </mc:Choice>
        <mc:Fallback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39E84356-B6F9-9530-5E2A-E7C2FE27A8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829655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8E195C4286BD940931516A21338F253" ma:contentTypeVersion="6" ma:contentTypeDescription="Create a new document." ma:contentTypeScope="" ma:versionID="27a80634caed351c9d7d2f400ac3fe32">
  <xsd:schema xmlns:xsd="http://www.w3.org/2001/XMLSchema" xmlns:xs="http://www.w3.org/2001/XMLSchema" xmlns:p="http://schemas.microsoft.com/office/2006/metadata/properties" xmlns:ns3="641fe7eb-8ffe-4457-b3f2-1dd012dd6272" targetNamespace="http://schemas.microsoft.com/office/2006/metadata/properties" ma:root="true" ma:fieldsID="8b19cbc57936d44f5e0bfad9c1e512f0" ns3:_="">
    <xsd:import namespace="641fe7eb-8ffe-4457-b3f2-1dd012dd6272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1fe7eb-8ffe-4457-b3f2-1dd012dd6272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41fe7eb-8ffe-4457-b3f2-1dd012dd6272" xsi:nil="true"/>
  </documentManagement>
</p:properties>
</file>

<file path=customXml/itemProps1.xml><?xml version="1.0" encoding="utf-8"?>
<ds:datastoreItem xmlns:ds="http://schemas.openxmlformats.org/officeDocument/2006/customXml" ds:itemID="{7202ED2F-823A-4439-961C-500A34B7123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75EA08F-03B3-4EEC-9DC7-1D32D69F80AE}">
  <ds:schemaRefs>
    <ds:schemaRef ds:uri="641fe7eb-8ffe-4457-b3f2-1dd012dd627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5083F8E-C160-48EF-B95A-56D71BE72FEA}">
  <ds:schemaRefs>
    <ds:schemaRef ds:uri="http://purl.org/dc/dcmitype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641fe7eb-8ffe-4457-b3f2-1dd012dd6272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1256</Words>
  <Application>Microsoft Macintosh PowerPoint</Application>
  <PresentationFormat>Bildschirmpräsentation (16:9)</PresentationFormat>
  <Paragraphs>129</Paragraphs>
  <Slides>19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6" baseType="lpstr">
      <vt:lpstr>Arial</vt:lpstr>
      <vt:lpstr>Cambria Math</vt:lpstr>
      <vt:lpstr>Jost</vt:lpstr>
      <vt:lpstr>Jost Medium</vt:lpstr>
      <vt:lpstr>Times New Roman</vt:lpstr>
      <vt:lpstr>Wingdings</vt:lpstr>
      <vt:lpstr>Simple Light</vt:lpstr>
      <vt:lpstr>DESIGN AND OPTIMIZATION PROJECT Optimizing Supply Chain Order Allocation with Mixed Integer Programming [1]</vt:lpstr>
      <vt:lpstr>PROBLEM DEFINITION</vt:lpstr>
      <vt:lpstr>DATASET OVERVIEW</vt:lpstr>
      <vt:lpstr>DATA PROCESSING</vt:lpstr>
      <vt:lpstr>DECISION VARIABLES</vt:lpstr>
      <vt:lpstr>OBJECTIVE FUNCTION (part.1)</vt:lpstr>
      <vt:lpstr>OBJECTIVE FUNCTION (part.2)</vt:lpstr>
      <vt:lpstr>OBJECTIVE FUNCTION (part.3)</vt:lpstr>
      <vt:lpstr>OBJECTIVE FUNCTION (part.4)</vt:lpstr>
      <vt:lpstr>EQUALITY CONSTRAINTS (part.1)</vt:lpstr>
      <vt:lpstr>EQUALITY CONSTRAINTS (part.2)</vt:lpstr>
      <vt:lpstr>EQUALITY CONSTRAINTS (part.3a)</vt:lpstr>
      <vt:lpstr>EQUALITY CONSTRAINTS (part.3b)</vt:lpstr>
      <vt:lpstr>EQUALITY CONSTRAINTS (part.4)</vt:lpstr>
      <vt:lpstr>INEQUALITY CONSTRAINTS (part.1)</vt:lpstr>
      <vt:lpstr>INEQUALITY CONSTRAINTS (part.2)</vt:lpstr>
      <vt:lpstr>RESULTS</vt:lpstr>
      <vt:lpstr>RESULTS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ENERGY TRANSFORMATION SCENARIOS IN REYKJAVÍK</dc:title>
  <dc:creator/>
  <cp:lastModifiedBy>Valentin Markus Schmeller - HI</cp:lastModifiedBy>
  <cp:revision>1</cp:revision>
  <dcterms:modified xsi:type="dcterms:W3CDTF">2024-11-06T09:25:30Z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0x01010088E195C4286BD940931516A21338F253</vt:lpwstr>
  </property>
</Properties>
</file>