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a ismail" userId="c060e3a5e1b68c6e" providerId="LiveId" clId="{7BB16DED-25AE-43C1-87FE-93C33D3A1E81}"/>
    <pc:docChg chg="undo custSel addSld delSld modSld sldOrd">
      <pc:chgData name="hida ismail" userId="c060e3a5e1b68c6e" providerId="LiveId" clId="{7BB16DED-25AE-43C1-87FE-93C33D3A1E81}" dt="2025-04-25T14:33:13.144" v="96"/>
      <pc:docMkLst>
        <pc:docMk/>
      </pc:docMkLst>
      <pc:sldChg chg="modSp mod">
        <pc:chgData name="hida ismail" userId="c060e3a5e1b68c6e" providerId="LiveId" clId="{7BB16DED-25AE-43C1-87FE-93C33D3A1E81}" dt="2025-04-25T14:32:24.956" v="73" actId="20577"/>
        <pc:sldMkLst>
          <pc:docMk/>
          <pc:sldMk cId="0" sldId="256"/>
        </pc:sldMkLst>
        <pc:spChg chg="mod">
          <ac:chgData name="hida ismail" userId="c060e3a5e1b68c6e" providerId="LiveId" clId="{7BB16DED-25AE-43C1-87FE-93C33D3A1E81}" dt="2025-04-25T14:32:24.956" v="73" actId="20577"/>
          <ac:spMkLst>
            <pc:docMk/>
            <pc:sldMk cId="0" sldId="256"/>
            <ac:spMk id="3" creationId="{00000000-0000-0000-0000-000000000000}"/>
          </ac:spMkLst>
        </pc:spChg>
      </pc:sldChg>
      <pc:sldChg chg="new add del">
        <pc:chgData name="hida ismail" userId="c060e3a5e1b68c6e" providerId="LiveId" clId="{7BB16DED-25AE-43C1-87FE-93C33D3A1E81}" dt="2025-04-25T14:28:42.364" v="16" actId="680"/>
        <pc:sldMkLst>
          <pc:docMk/>
          <pc:sldMk cId="1752997057" sldId="263"/>
        </pc:sldMkLst>
      </pc:sldChg>
      <pc:sldChg chg="addSp delSp modSp new add del mod">
        <pc:chgData name="hida ismail" userId="c060e3a5e1b68c6e" providerId="LiveId" clId="{7BB16DED-25AE-43C1-87FE-93C33D3A1E81}" dt="2025-04-25T14:33:13.144" v="96"/>
        <pc:sldMkLst>
          <pc:docMk/>
          <pc:sldMk cId="3387341939" sldId="263"/>
        </pc:sldMkLst>
        <pc:spChg chg="mod">
          <ac:chgData name="hida ismail" userId="c060e3a5e1b68c6e" providerId="LiveId" clId="{7BB16DED-25AE-43C1-87FE-93C33D3A1E81}" dt="2025-04-25T14:33:13.144" v="96"/>
          <ac:spMkLst>
            <pc:docMk/>
            <pc:sldMk cId="3387341939" sldId="263"/>
            <ac:spMk id="2" creationId="{3D1C5A57-7203-50E8-AA6F-007D6DA7B956}"/>
          </ac:spMkLst>
        </pc:spChg>
        <pc:spChg chg="mod">
          <ac:chgData name="hida ismail" userId="c060e3a5e1b68c6e" providerId="LiveId" clId="{7BB16DED-25AE-43C1-87FE-93C33D3A1E81}" dt="2025-04-25T14:29:36.267" v="45" actId="6549"/>
          <ac:spMkLst>
            <pc:docMk/>
            <pc:sldMk cId="3387341939" sldId="263"/>
            <ac:spMk id="3" creationId="{09AF9D0C-CA00-9C5C-77FE-CB10DF584200}"/>
          </ac:spMkLst>
        </pc:spChg>
        <pc:spChg chg="mod">
          <ac:chgData name="hida ismail" userId="c060e3a5e1b68c6e" providerId="LiveId" clId="{7BB16DED-25AE-43C1-87FE-93C33D3A1E81}" dt="2025-04-25T14:28:51.655" v="22" actId="27636"/>
          <ac:spMkLst>
            <pc:docMk/>
            <pc:sldMk cId="3387341939" sldId="263"/>
            <ac:spMk id="4" creationId="{8BA47F9F-D237-65B2-11E9-5B8D301D0122}"/>
          </ac:spMkLst>
        </pc:spChg>
        <pc:spChg chg="mod">
          <ac:chgData name="hida ismail" userId="c060e3a5e1b68c6e" providerId="LiveId" clId="{7BB16DED-25AE-43C1-87FE-93C33D3A1E81}" dt="2025-04-25T14:29:22.247" v="27" actId="1076"/>
          <ac:spMkLst>
            <pc:docMk/>
            <pc:sldMk cId="3387341939" sldId="263"/>
            <ac:spMk id="5" creationId="{E7E24E4B-EC4E-7236-7394-FD356557BA59}"/>
          </ac:spMkLst>
        </pc:spChg>
        <pc:spChg chg="mod">
          <ac:chgData name="hida ismail" userId="c060e3a5e1b68c6e" providerId="LiveId" clId="{7BB16DED-25AE-43C1-87FE-93C33D3A1E81}" dt="2025-04-25T14:29:18.004" v="26"/>
          <ac:spMkLst>
            <pc:docMk/>
            <pc:sldMk cId="3387341939" sldId="263"/>
            <ac:spMk id="6" creationId="{D99FE86C-B531-B426-6DA4-223F158B611D}"/>
          </ac:spMkLst>
        </pc:spChg>
        <pc:spChg chg="add del">
          <ac:chgData name="hida ismail" userId="c060e3a5e1b68c6e" providerId="LiveId" clId="{7BB16DED-25AE-43C1-87FE-93C33D3A1E81}" dt="2025-04-25T14:30:49.907" v="57" actId="22"/>
          <ac:spMkLst>
            <pc:docMk/>
            <pc:sldMk cId="3387341939" sldId="263"/>
            <ac:spMk id="8" creationId="{3307C786-EAA3-762D-EE95-5A4BCC558328}"/>
          </ac:spMkLst>
        </pc:spChg>
      </pc:sldChg>
      <pc:sldChg chg="modSp new del mod">
        <pc:chgData name="hida ismail" userId="c060e3a5e1b68c6e" providerId="LiveId" clId="{7BB16DED-25AE-43C1-87FE-93C33D3A1E81}" dt="2025-04-25T14:27:22.180" v="4" actId="47"/>
        <pc:sldMkLst>
          <pc:docMk/>
          <pc:sldMk cId="3721378061" sldId="263"/>
        </pc:sldMkLst>
        <pc:spChg chg="mod">
          <ac:chgData name="hida ismail" userId="c060e3a5e1b68c6e" providerId="LiveId" clId="{7BB16DED-25AE-43C1-87FE-93C33D3A1E81}" dt="2025-04-25T14:26:53.904" v="3" actId="1076"/>
          <ac:spMkLst>
            <pc:docMk/>
            <pc:sldMk cId="3721378061" sldId="263"/>
            <ac:spMk id="3" creationId="{23694147-9B43-F20D-CB28-3ABA009BC115}"/>
          </ac:spMkLst>
        </pc:spChg>
      </pc:sldChg>
      <pc:sldChg chg="modSp add mod">
        <pc:chgData name="hida ismail" userId="c060e3a5e1b68c6e" providerId="LiveId" clId="{7BB16DED-25AE-43C1-87FE-93C33D3A1E81}" dt="2025-04-25T14:33:08.378" v="95"/>
        <pc:sldMkLst>
          <pc:docMk/>
          <pc:sldMk cId="2477351395" sldId="264"/>
        </pc:sldMkLst>
        <pc:spChg chg="mod">
          <ac:chgData name="hida ismail" userId="c060e3a5e1b68c6e" providerId="LiveId" clId="{7BB16DED-25AE-43C1-87FE-93C33D3A1E81}" dt="2025-04-25T14:33:08.378" v="95"/>
          <ac:spMkLst>
            <pc:docMk/>
            <pc:sldMk cId="2477351395" sldId="264"/>
            <ac:spMk id="2" creationId="{49841CE7-A865-640E-CE13-74B51369C4C6}"/>
          </ac:spMkLst>
        </pc:spChg>
        <pc:spChg chg="mod">
          <ac:chgData name="hida ismail" userId="c060e3a5e1b68c6e" providerId="LiveId" clId="{7BB16DED-25AE-43C1-87FE-93C33D3A1E81}" dt="2025-04-25T14:29:53.876" v="47"/>
          <ac:spMkLst>
            <pc:docMk/>
            <pc:sldMk cId="2477351395" sldId="264"/>
            <ac:spMk id="3" creationId="{1101C679-50CE-D810-2736-A1B8C3CC79B1}"/>
          </ac:spMkLst>
        </pc:spChg>
        <pc:spChg chg="mod">
          <ac:chgData name="hida ismail" userId="c060e3a5e1b68c6e" providerId="LiveId" clId="{7BB16DED-25AE-43C1-87FE-93C33D3A1E81}" dt="2025-04-25T14:30:16.989" v="52" actId="14100"/>
          <ac:spMkLst>
            <pc:docMk/>
            <pc:sldMk cId="2477351395" sldId="264"/>
            <ac:spMk id="4" creationId="{3C84E0B5-B33D-7EB1-7810-067C41EED3A9}"/>
          </ac:spMkLst>
        </pc:spChg>
        <pc:spChg chg="mod">
          <ac:chgData name="hida ismail" userId="c060e3a5e1b68c6e" providerId="LiveId" clId="{7BB16DED-25AE-43C1-87FE-93C33D3A1E81}" dt="2025-04-25T14:30:26.307" v="53"/>
          <ac:spMkLst>
            <pc:docMk/>
            <pc:sldMk cId="2477351395" sldId="264"/>
            <ac:spMk id="5" creationId="{3ECA7F9F-CD97-51BA-D27B-3179A2FC7855}"/>
          </ac:spMkLst>
        </pc:spChg>
        <pc:spChg chg="mod">
          <ac:chgData name="hida ismail" userId="c060e3a5e1b68c6e" providerId="LiveId" clId="{7BB16DED-25AE-43C1-87FE-93C33D3A1E81}" dt="2025-04-25T14:30:42.521" v="55" actId="14100"/>
          <ac:spMkLst>
            <pc:docMk/>
            <pc:sldMk cId="2477351395" sldId="264"/>
            <ac:spMk id="6" creationId="{58D7927F-56CC-79A1-6962-7ED6AB6CED8D}"/>
          </ac:spMkLst>
        </pc:spChg>
      </pc:sldChg>
      <pc:sldChg chg="addSp delSp modSp add mod ord">
        <pc:chgData name="hida ismail" userId="c060e3a5e1b68c6e" providerId="LiveId" clId="{7BB16DED-25AE-43C1-87FE-93C33D3A1E81}" dt="2025-04-25T14:33:00.659" v="94" actId="20577"/>
        <pc:sldMkLst>
          <pc:docMk/>
          <pc:sldMk cId="1732316127" sldId="265"/>
        </pc:sldMkLst>
        <pc:spChg chg="mod">
          <ac:chgData name="hida ismail" userId="c060e3a5e1b68c6e" providerId="LiveId" clId="{7BB16DED-25AE-43C1-87FE-93C33D3A1E81}" dt="2025-04-25T14:33:00.659" v="94" actId="20577"/>
          <ac:spMkLst>
            <pc:docMk/>
            <pc:sldMk cId="1732316127" sldId="265"/>
            <ac:spMk id="2" creationId="{629C9DBE-6461-AE3D-164F-77C3DCD48557}"/>
          </ac:spMkLst>
        </pc:spChg>
        <pc:spChg chg="mod">
          <ac:chgData name="hida ismail" userId="c060e3a5e1b68c6e" providerId="LiveId" clId="{7BB16DED-25AE-43C1-87FE-93C33D3A1E81}" dt="2025-04-25T14:31:07.887" v="61"/>
          <ac:spMkLst>
            <pc:docMk/>
            <pc:sldMk cId="1732316127" sldId="265"/>
            <ac:spMk id="3" creationId="{BFD6A245-E77C-6F1F-1C4C-AE1C327C063E}"/>
          </ac:spMkLst>
        </pc:spChg>
        <pc:spChg chg="mod">
          <ac:chgData name="hida ismail" userId="c060e3a5e1b68c6e" providerId="LiveId" clId="{7BB16DED-25AE-43C1-87FE-93C33D3A1E81}" dt="2025-04-25T14:31:18.949" v="66" actId="14100"/>
          <ac:spMkLst>
            <pc:docMk/>
            <pc:sldMk cId="1732316127" sldId="265"/>
            <ac:spMk id="4" creationId="{F8234318-8F0B-A87B-81CA-3B668A31C22F}"/>
          </ac:spMkLst>
        </pc:spChg>
        <pc:spChg chg="del">
          <ac:chgData name="hida ismail" userId="c060e3a5e1b68c6e" providerId="LiveId" clId="{7BB16DED-25AE-43C1-87FE-93C33D3A1E81}" dt="2025-04-25T14:31:21.942" v="67" actId="478"/>
          <ac:spMkLst>
            <pc:docMk/>
            <pc:sldMk cId="1732316127" sldId="265"/>
            <ac:spMk id="5" creationId="{B6C73FCB-22FF-575A-A835-1F07A16B19F2}"/>
          </ac:spMkLst>
        </pc:spChg>
        <pc:spChg chg="del mod">
          <ac:chgData name="hida ismail" userId="c060e3a5e1b68c6e" providerId="LiveId" clId="{7BB16DED-25AE-43C1-87FE-93C33D3A1E81}" dt="2025-04-25T14:31:29.986" v="71" actId="478"/>
          <ac:spMkLst>
            <pc:docMk/>
            <pc:sldMk cId="1732316127" sldId="265"/>
            <ac:spMk id="6" creationId="{CD27893A-0E94-649A-C4E6-6FACC05DD514}"/>
          </ac:spMkLst>
        </pc:spChg>
        <pc:spChg chg="add del mod">
          <ac:chgData name="hida ismail" userId="c060e3a5e1b68c6e" providerId="LiveId" clId="{7BB16DED-25AE-43C1-87FE-93C33D3A1E81}" dt="2025-04-25T14:31:26.376" v="69" actId="478"/>
          <ac:spMkLst>
            <pc:docMk/>
            <pc:sldMk cId="1732316127" sldId="265"/>
            <ac:spMk id="8" creationId="{C7B04CD9-EB88-5B05-E555-DD34618DCAAB}"/>
          </ac:spMkLst>
        </pc:spChg>
        <pc:spChg chg="add del mod">
          <ac:chgData name="hida ismail" userId="c060e3a5e1b68c6e" providerId="LiveId" clId="{7BB16DED-25AE-43C1-87FE-93C33D3A1E81}" dt="2025-04-25T14:31:32.741" v="72" actId="478"/>
          <ac:spMkLst>
            <pc:docMk/>
            <pc:sldMk cId="1732316127" sldId="265"/>
            <ac:spMk id="10" creationId="{CB99992A-C35B-BB74-B209-0C9CD5D824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Finance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Insights from Dashboard </a:t>
            </a:r>
            <a:endParaRPr lang="en-US" dirty="0"/>
          </a:p>
          <a:p>
            <a:r>
              <a:rPr lang="en-IN" dirty="0"/>
              <a:t>- hida ismail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Evaluate and recalibrate discount policies across regions.</a:t>
            </a:r>
          </a:p>
          <a:p>
            <a:r>
              <a:t>Increase investment in high-profit segments and products.</a:t>
            </a:r>
          </a:p>
          <a:p>
            <a:r>
              <a:t>Utilize seasonality insights for marketing and production alignment.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5A57-7203-50E8-AA6F-007D6DA7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9D0C-CA00-9C5C-77FE-CB10DF5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40" y="2362227"/>
            <a:ext cx="3633502" cy="505290"/>
          </a:xfrm>
        </p:spPr>
        <p:txBody>
          <a:bodyPr/>
          <a:lstStyle/>
          <a:p>
            <a:r>
              <a:rPr lang="en-IN" dirty="0"/>
              <a:t>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7F9F-D237-65B2-11E9-5B8D301D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440" y="3012142"/>
            <a:ext cx="3636980" cy="30076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Sales by Product and Segment: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products: </a:t>
            </a:r>
            <a:r>
              <a:rPr lang="en-US" b="1" dirty="0"/>
              <a:t>Paseo</a:t>
            </a:r>
            <a:r>
              <a:rPr lang="en-US" dirty="0"/>
              <a:t>, </a:t>
            </a:r>
            <a:r>
              <a:rPr lang="en-US" b="1" dirty="0"/>
              <a:t>VTT</a:t>
            </a:r>
            <a:r>
              <a:rPr lang="en-US" dirty="0"/>
              <a:t>, </a:t>
            </a:r>
            <a:r>
              <a:rPr lang="en-US" b="1" dirty="0"/>
              <a:t>Velo</a:t>
            </a:r>
            <a:r>
              <a:rPr lang="en-US" dirty="0"/>
              <a:t>, </a:t>
            </a:r>
            <a:r>
              <a:rPr lang="en-US" b="1" dirty="0"/>
              <a:t>Amarilla</a:t>
            </a:r>
            <a:r>
              <a:rPr lang="en-US" dirty="0"/>
              <a:t>, </a:t>
            </a:r>
            <a:r>
              <a:rPr lang="en-US" b="1" dirty="0"/>
              <a:t>Carretera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segments contributing to sales: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Small Business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Midmarket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Enterprise</a:t>
            </a:r>
            <a:endParaRPr lang="en-US" dirty="0"/>
          </a:p>
          <a:p>
            <a:pPr>
              <a:buNone/>
            </a:pPr>
            <a:r>
              <a:rPr lang="en-US" b="1" dirty="0"/>
              <a:t>Observation: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"Small Business" dominates across most products.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4E4B-EC4E-7236-7394-FD356557B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0581" y="2395099"/>
            <a:ext cx="3636979" cy="505290"/>
          </a:xfrm>
        </p:spPr>
        <p:txBody>
          <a:bodyPr/>
          <a:lstStyle/>
          <a:p>
            <a:r>
              <a:rPr lang="en-IN" dirty="0"/>
              <a:t>Units Sold by Country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E86C-B531-B426-6DA4-223F158B6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0581" y="3012143"/>
            <a:ext cx="3636980" cy="30076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Units Sold (in thousands):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United States:</a:t>
            </a:r>
            <a:r>
              <a:rPr lang="en-US" dirty="0"/>
              <a:t> 216K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Germany:</a:t>
            </a:r>
            <a:r>
              <a:rPr lang="en-US" dirty="0"/>
              <a:t> 210K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France:</a:t>
            </a:r>
            <a:r>
              <a:rPr lang="en-US" dirty="0"/>
              <a:t> 201K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Mexico:</a:t>
            </a:r>
            <a:r>
              <a:rPr lang="en-US" dirty="0"/>
              <a:t> 173K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Canada:</a:t>
            </a:r>
            <a:r>
              <a:rPr lang="en-US" dirty="0"/>
              <a:t> 172K</a:t>
            </a:r>
          </a:p>
          <a:p>
            <a:pPr>
              <a:buNone/>
            </a:pPr>
            <a:r>
              <a:rPr lang="en-US" b="1" dirty="0"/>
              <a:t>Observation: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United States has the highest units sold.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3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C2502-EA79-9022-7CE9-7909726A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1CE7-A865-640E-CE13-74B51369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C679-50CE-D810-2736-A1B8C3CC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40" y="2362227"/>
            <a:ext cx="3633502" cy="505290"/>
          </a:xfrm>
        </p:spPr>
        <p:txBody>
          <a:bodyPr/>
          <a:lstStyle/>
          <a:p>
            <a:r>
              <a:rPr lang="en-IN" dirty="0"/>
              <a:t>Profit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E0B5-B33D-7EB1-7810-067C41EE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440" y="3012142"/>
            <a:ext cx="3636980" cy="25190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Total Profit:</a:t>
            </a:r>
            <a:br>
              <a:rPr lang="en-US" dirty="0"/>
            </a:br>
            <a:r>
              <a:rPr lang="en-US" dirty="0"/>
              <a:t>₹1,47,78,947.38</a:t>
            </a:r>
          </a:p>
          <a:p>
            <a:pPr>
              <a:buNone/>
            </a:pPr>
            <a:r>
              <a:rPr lang="en-US" b="1" dirty="0"/>
              <a:t>Monthly Profit Highlights: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monthly profit:</a:t>
            </a:r>
            <a:br>
              <a:rPr lang="en-US" dirty="0"/>
            </a:br>
            <a:r>
              <a:rPr lang="en-US" b="1" dirty="0"/>
              <a:t>December 2014 – ₹20,12,581.15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months:</a:t>
            </a:r>
            <a:br>
              <a:rPr lang="en-US" dirty="0"/>
            </a:br>
            <a:r>
              <a:rPr lang="en-US" b="1" dirty="0"/>
              <a:t>October 2013</a:t>
            </a:r>
            <a:r>
              <a:rPr lang="en-US" dirty="0"/>
              <a:t>, </a:t>
            </a:r>
            <a:r>
              <a:rPr lang="en-US" b="1" dirty="0"/>
              <a:t>June 2014</a:t>
            </a:r>
            <a:r>
              <a:rPr lang="en-US" dirty="0"/>
              <a:t>, </a:t>
            </a:r>
            <a:r>
              <a:rPr lang="en-US" b="1" dirty="0"/>
              <a:t>October 2014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A7F9F-CD97-51BA-D27B-3179A2FC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0581" y="2395099"/>
            <a:ext cx="3636979" cy="505290"/>
          </a:xfrm>
        </p:spPr>
        <p:txBody>
          <a:bodyPr/>
          <a:lstStyle/>
          <a:p>
            <a:r>
              <a:rPr lang="en-IN" dirty="0"/>
              <a:t>Profit by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7927F-56CC-79A1-6962-7ED6AB6CE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0581" y="3012143"/>
            <a:ext cx="3636980" cy="25190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Year-wise Profit Growth: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Steady increase from 2013 to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2014 shows higher overall profit than 2013</a:t>
            </a:r>
          </a:p>
          <a:p>
            <a:pPr>
              <a:buNone/>
            </a:pPr>
            <a:r>
              <a:rPr lang="en-US" b="1" dirty="0"/>
              <a:t>Observation: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Positive financial growth year over year.</a:t>
            </a:r>
          </a:p>
        </p:txBody>
      </p:sp>
    </p:spTree>
    <p:extLst>
      <p:ext uri="{BB962C8B-B14F-4D97-AF65-F5344CB8AC3E}">
        <p14:creationId xmlns:p14="http://schemas.microsoft.com/office/powerpoint/2010/main" val="247735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B5FE3-C0F5-F9D1-FC58-CE325DD9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9DBE-6461-AE3D-164F-77C3DCD4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A245-E77C-6F1F-1C4C-AE1C327C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40" y="2362227"/>
            <a:ext cx="3633502" cy="505290"/>
          </a:xfrm>
        </p:spPr>
        <p:txBody>
          <a:bodyPr/>
          <a:lstStyle/>
          <a:p>
            <a:r>
              <a:rPr lang="en-IN" dirty="0"/>
              <a:t>Profit by Country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34318-8F0B-A87B-81CA-3B668A31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440" y="3012142"/>
            <a:ext cx="3636980" cy="156882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Geographic Profit Distribution: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profits from </a:t>
            </a:r>
            <a:r>
              <a:rPr lang="en-US" b="1" dirty="0"/>
              <a:t>North America</a:t>
            </a:r>
            <a:r>
              <a:rPr lang="en-US" dirty="0"/>
              <a:t> and </a:t>
            </a:r>
            <a:r>
              <a:rPr lang="en-US" b="1" dirty="0"/>
              <a:t>Europe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United States and Germany are key contributors.</a:t>
            </a:r>
          </a:p>
        </p:txBody>
      </p:sp>
    </p:spTree>
    <p:extLst>
      <p:ext uri="{BB962C8B-B14F-4D97-AF65-F5344CB8AC3E}">
        <p14:creationId xmlns:p14="http://schemas.microsoft.com/office/powerpoint/2010/main" val="17323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Financial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covers sales, cost, and profit data across multiple countries and product lines.</a:t>
            </a:r>
          </a:p>
          <a:p>
            <a:r>
              <a:t>Key variables include Revenue, Discounts, Cost of Goods Sold (COGS), and Profit.</a:t>
            </a:r>
          </a:p>
          <a:p>
            <a:r>
              <a:t>Analysis period spans multiple months and includes yearly breakdowns.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Strategy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Discounts have varying effects on sales volume across product types.</a:t>
            </a:r>
          </a:p>
          <a:p>
            <a:r>
              <a:t>Some segments benefit from aggressive discounts, others see diminished returns.</a:t>
            </a:r>
          </a:p>
          <a:p>
            <a:r>
              <a:t>Opportunity to refine discount strategies to optimize profit margins.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and Profitability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Products with high manufacturing cost require precise pricing strategies.</a:t>
            </a:r>
          </a:p>
          <a:p>
            <a:r>
              <a:t>COGS remains consistent across countries but profitability differs.</a:t>
            </a:r>
          </a:p>
          <a:p>
            <a:r>
              <a:t>Review of top profit-generating items reveals potential for scaling.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Segment-Level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Government and Midmarket segments show robust financial output.</a:t>
            </a:r>
          </a:p>
          <a:p>
            <a:r>
              <a:t>Corporate segment lags in overall profit contribution.</a:t>
            </a:r>
          </a:p>
          <a:p>
            <a:r>
              <a:t>Tailored strategies needed for underperforming segments.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Trends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Seasonal peaks suggest strong mid-year performance.</a:t>
            </a:r>
          </a:p>
          <a:p>
            <a:r>
              <a:t>2015 shows improved margins compared to 2014 in key regions.</a:t>
            </a:r>
          </a:p>
          <a:p>
            <a:r>
              <a:t>Forecasting future performance can aid in proactive planning.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378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Finance Performance Summary</vt:lpstr>
      <vt:lpstr>Charts Overview</vt:lpstr>
      <vt:lpstr>Charts Overview</vt:lpstr>
      <vt:lpstr>Charts Overview</vt:lpstr>
      <vt:lpstr>Overview of Financial Health</vt:lpstr>
      <vt:lpstr>Discount Strategy Impact</vt:lpstr>
      <vt:lpstr>Cost and Profitability Analysis</vt:lpstr>
      <vt:lpstr>Segment-Level Performance</vt:lpstr>
      <vt:lpstr>Temporal Trends and Projections</vt:lpstr>
      <vt:lpstr>Strategic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Hiba</dc:creator>
  <cp:keywords/>
  <dc:description>generated using python-pptx</dc:description>
  <cp:lastModifiedBy>hida ismail</cp:lastModifiedBy>
  <cp:revision>3</cp:revision>
  <dcterms:created xsi:type="dcterms:W3CDTF">2013-01-27T09:14:16Z</dcterms:created>
  <dcterms:modified xsi:type="dcterms:W3CDTF">2025-04-25T14:33:16Z</dcterms:modified>
  <cp:category/>
</cp:coreProperties>
</file>