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04" r:id="rId3"/>
    <p:sldId id="11088005" r:id="rId4"/>
    <p:sldId id="11088006" r:id="rId5"/>
    <p:sldId id="11088014" r:id="rId6"/>
    <p:sldId id="11088010" r:id="rId7"/>
    <p:sldId id="11088018" r:id="rId8"/>
    <p:sldId id="11088017" r:id="rId9"/>
  </p:sldIdLst>
  <p:sldSz cx="13004800" cy="97536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54" d="100"/>
          <a:sy n="54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890847" y="3504475"/>
            <a:ext cx="2210539" cy="5266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146"/>
              </a:lnSpc>
            </a:pPr>
            <a:r>
              <a:rPr lang="en-US" altLang="zh-CN" sz="3769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Maven Pro Bold" charset="-122"/>
                <a:cs typeface="Maven Pro Bold" charset="-122"/>
              </a:rPr>
              <a:t>CG</a:t>
            </a:r>
            <a:r>
              <a:rPr lang="zh-CN" altLang="en-US" sz="3769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Maven Pro Bold" charset="-122"/>
                <a:cs typeface="Maven Pro Bold" charset="-122"/>
              </a:rPr>
              <a:t>202</a:t>
            </a:r>
            <a:r>
              <a:rPr lang="en-US" altLang="zh-CN" sz="3769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Maven Pro Bold" charset="-122"/>
                <a:cs typeface="Maven Pro Bold" charset="-122"/>
              </a:rPr>
              <a:t>1</a:t>
            </a:r>
            <a:endParaRPr kumimoji="1" lang="zh-CN" altLang="en-US" sz="2000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  <p:sp>
        <p:nvSpPr>
          <p:cNvPr id="1003" name="文本"/>
          <p:cNvSpPr>
            <a:spLocks noGrp="1"/>
          </p:cNvSpPr>
          <p:nvPr>
            <p:ph type="ctrTitle"/>
          </p:nvPr>
        </p:nvSpPr>
        <p:spPr>
          <a:xfrm>
            <a:off x="1890847" y="4115763"/>
            <a:ext cx="7629038" cy="90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700"/>
              </a:lnSpc>
            </a:pPr>
            <a:r>
              <a:rPr kumimoji="1" lang="zh-CN" altLang="en-US" sz="7000" dirty="0">
                <a:solidFill>
                  <a:srgbClr val="000000">
                    <a:alpha val="100000"/>
                  </a:srgbClr>
                </a:solidFill>
                <a:latin typeface="SimHei" charset="-122"/>
                <a:ea typeface="SimHei" charset="-122"/>
              </a:rPr>
              <a:t>飞行模拟器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997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8900922">
            <a:off x="9484389" y="-1489872"/>
            <a:ext cx="2962206" cy="2962206"/>
          </a:xfrm>
          <a:prstGeom prst="rect">
            <a:avLst/>
          </a:prstGeom>
        </p:spPr>
      </p:pic>
      <p:pic>
        <p:nvPicPr>
          <p:cNvPr id="2473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18900914">
            <a:off x="11571948" y="622161"/>
            <a:ext cx="2926697" cy="2926697"/>
          </a:xfrm>
          <a:prstGeom prst="rect">
            <a:avLst/>
          </a:prstGeom>
        </p:spPr>
      </p:pic>
      <p:pic>
        <p:nvPicPr>
          <p:cNvPr id="3885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8094518">
            <a:off x="397862" y="8674314"/>
            <a:ext cx="2140811" cy="2140811"/>
          </a:xfrm>
          <a:prstGeom prst="rect">
            <a:avLst/>
          </a:prstGeom>
        </p:spPr>
      </p:pic>
      <p:pic>
        <p:nvPicPr>
          <p:cNvPr id="435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8094519">
            <a:off x="-1052099" y="7198766"/>
            <a:ext cx="2113170" cy="2113170"/>
          </a:xfrm>
          <a:prstGeom prst="rect">
            <a:avLst/>
          </a:prstGeom>
        </p:spPr>
      </p:pic>
      <p:pic>
        <p:nvPicPr>
          <p:cNvPr id="5960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5079143"/>
            <a:ext cx="2143034" cy="399461"/>
          </a:xfrm>
          <a:prstGeom prst="rect">
            <a:avLst/>
          </a:prstGeom>
        </p:spPr>
      </p:pic>
      <p:sp>
        <p:nvSpPr>
          <p:cNvPr id="6427" name="文本"/>
          <p:cNvSpPr>
            <a:spLocks noGrp="1"/>
          </p:cNvSpPr>
          <p:nvPr>
            <p:ph type="ctrTitle"/>
          </p:nvPr>
        </p:nvSpPr>
        <p:spPr>
          <a:xfrm>
            <a:off x="7008009" y="5278874"/>
            <a:ext cx="2069496" cy="2308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3200" b="1" i="0" u="none" spc="0" baseline="30000" dirty="0">
                <a:solidFill>
                  <a:schemeClr val="bg1"/>
                </a:solidFill>
                <a:latin typeface="Maven Pro Bold" charset="-122"/>
                <a:ea typeface="Maven Pro Bold" charset="-122"/>
                <a:cs typeface="Maven Pro Bold" charset="-122"/>
              </a:rPr>
              <a:t>开题报告</a:t>
            </a:r>
            <a:endParaRPr kumimoji="1" lang="zh-CN" altLang="en-US" sz="3200" b="1" baseline="3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60081">
            <a:off x="332066" y="-874863"/>
            <a:ext cx="1890969" cy="1890969"/>
          </a:xfrm>
          <a:prstGeom prst="rect">
            <a:avLst/>
          </a:prstGeom>
        </p:spPr>
      </p:pic>
      <p:pic>
        <p:nvPicPr>
          <p:cNvPr id="47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60081">
            <a:off x="-1048706" y="349117"/>
            <a:ext cx="1808097" cy="1808097"/>
          </a:xfrm>
          <a:prstGeom prst="rect">
            <a:avLst/>
          </a:prstGeom>
        </p:spPr>
      </p:pic>
      <p:sp>
        <p:nvSpPr>
          <p:cNvPr id="948" name="文本"/>
          <p:cNvSpPr>
            <a:spLocks noGrp="1"/>
          </p:cNvSpPr>
          <p:nvPr>
            <p:ph type="ctrTitle"/>
          </p:nvPr>
        </p:nvSpPr>
        <p:spPr>
          <a:xfrm>
            <a:off x="996335" y="445689"/>
            <a:ext cx="1037362" cy="3872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SimHei" charset="-122"/>
                <a:ea typeface="SimHei" charset="-122"/>
                <a:cs typeface="SimHei" charset="-122"/>
              </a:rPr>
              <a:t>目录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34" name="文本"/>
          <p:cNvSpPr>
            <a:spLocks noGrp="1"/>
          </p:cNvSpPr>
          <p:nvPr>
            <p:ph type="ctrTitle"/>
          </p:nvPr>
        </p:nvSpPr>
        <p:spPr>
          <a:xfrm>
            <a:off x="702184" y="985153"/>
            <a:ext cx="1625665" cy="2069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0" i="0" u="none" spc="0" dirty="0"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951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3429278"/>
            <a:ext cx="288756" cy="288756"/>
          </a:xfrm>
          <a:prstGeom prst="rect">
            <a:avLst/>
          </a:prstGeom>
        </p:spPr>
      </p:pic>
      <p:sp>
        <p:nvSpPr>
          <p:cNvPr id="3417" name="文本"/>
          <p:cNvSpPr>
            <a:spLocks noGrp="1"/>
          </p:cNvSpPr>
          <p:nvPr>
            <p:ph type="ctrTitle"/>
          </p:nvPr>
        </p:nvSpPr>
        <p:spPr>
          <a:xfrm>
            <a:off x="7024710" y="3803637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en-US" altLang="zh-CN" sz="1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Introduction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511" name="文本"/>
          <p:cNvSpPr>
            <a:spLocks noGrp="1"/>
          </p:cNvSpPr>
          <p:nvPr>
            <p:ph type="ctrTitle"/>
          </p:nvPr>
        </p:nvSpPr>
        <p:spPr>
          <a:xfrm rot="2">
            <a:off x="7024710" y="3360787"/>
            <a:ext cx="2408850" cy="4428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游戏介绍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562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4481684"/>
            <a:ext cx="288756" cy="288756"/>
          </a:xfrm>
          <a:prstGeom prst="rect">
            <a:avLst/>
          </a:prstGeom>
        </p:spPr>
      </p:pic>
      <p:sp>
        <p:nvSpPr>
          <p:cNvPr id="6028" name="文本"/>
          <p:cNvSpPr>
            <a:spLocks noGrp="1"/>
          </p:cNvSpPr>
          <p:nvPr>
            <p:ph type="ctrTitle"/>
          </p:nvPr>
        </p:nvSpPr>
        <p:spPr>
          <a:xfrm>
            <a:off x="7024714" y="4924534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en-US" altLang="zh-CN" sz="1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Fundamental Mechanism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122" name="文本"/>
          <p:cNvSpPr>
            <a:spLocks noGrp="1"/>
          </p:cNvSpPr>
          <p:nvPr>
            <p:ph type="ctrTitle"/>
          </p:nvPr>
        </p:nvSpPr>
        <p:spPr>
          <a:xfrm rot="2">
            <a:off x="7024714" y="4481685"/>
            <a:ext cx="2408850" cy="4428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基本功能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8173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5590571"/>
            <a:ext cx="288756" cy="288756"/>
          </a:xfrm>
          <a:prstGeom prst="rect">
            <a:avLst/>
          </a:prstGeom>
        </p:spPr>
      </p:pic>
      <p:sp>
        <p:nvSpPr>
          <p:cNvPr id="8639" name="文本"/>
          <p:cNvSpPr>
            <a:spLocks noGrp="1"/>
          </p:cNvSpPr>
          <p:nvPr>
            <p:ph type="ctrTitle"/>
          </p:nvPr>
        </p:nvSpPr>
        <p:spPr>
          <a:xfrm>
            <a:off x="7024710" y="6033422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Special Mechanism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733" name="文本"/>
          <p:cNvSpPr>
            <a:spLocks noGrp="1"/>
          </p:cNvSpPr>
          <p:nvPr>
            <p:ph type="ctrTitle"/>
          </p:nvPr>
        </p:nvSpPr>
        <p:spPr>
          <a:xfrm rot="2">
            <a:off x="7024710" y="5590572"/>
            <a:ext cx="2408850" cy="4428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特殊功能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EA0247-497D-4135-9A73-CE20EB594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17" y="3724397"/>
            <a:ext cx="4902308" cy="2849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542E9F-6C27-463C-87BE-F058EA24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77" r="25431"/>
          <a:stretch/>
        </p:blipFill>
        <p:spPr>
          <a:xfrm>
            <a:off x="9466168" y="0"/>
            <a:ext cx="3538632" cy="975360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 rotWithShape="1">
          <a:blip r:embed="rId5" cstate="print">
            <a:alphaModFix/>
          </a:blip>
          <a:srcRect l="81504" t="72952"/>
          <a:stretch/>
        </p:blipFill>
        <p:spPr>
          <a:xfrm rot="3057875">
            <a:off x="299439" y="-666719"/>
            <a:ext cx="801212" cy="1171675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 rotWithShape="1">
          <a:blip r:embed="rId6" cstate="print">
            <a:alphaModFix/>
          </a:blip>
          <a:srcRect l="74609" b="68110"/>
          <a:stretch/>
        </p:blipFill>
        <p:spPr>
          <a:xfrm rot="3057876">
            <a:off x="-579101" y="63794"/>
            <a:ext cx="834620" cy="1048237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>
            <a:off x="1142454" y="600029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en-US" altLang="zh-CN" sz="14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Introduction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042" name="文本"/>
          <p:cNvSpPr>
            <a:spLocks noGrp="1"/>
          </p:cNvSpPr>
          <p:nvPr>
            <p:ph type="ctrTitle"/>
          </p:nvPr>
        </p:nvSpPr>
        <p:spPr>
          <a:xfrm rot="2">
            <a:off x="1142454" y="230932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200" b="1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游戏介绍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14" name="Picture" descr="Picture">
            <a:extLst>
              <a:ext uri="{FF2B5EF4-FFF2-40B4-BE49-F238E27FC236}">
                <a16:creationId xmlns:a16="http://schemas.microsoft.com/office/drawing/2014/main" id="{2EA90F7B-61BE-4E2E-8526-4B4F288186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rot="2721">
            <a:off x="508482" y="1618700"/>
            <a:ext cx="847837" cy="850804"/>
          </a:xfrm>
          <a:prstGeom prst="rect">
            <a:avLst/>
          </a:prstGeom>
        </p:spPr>
      </p:pic>
      <p:sp>
        <p:nvSpPr>
          <p:cNvPr id="15" name="文本">
            <a:extLst>
              <a:ext uri="{FF2B5EF4-FFF2-40B4-BE49-F238E27FC236}">
                <a16:creationId xmlns:a16="http://schemas.microsoft.com/office/drawing/2014/main" id="{5BB8F4B8-673C-43B0-92F0-5CE7D93FE4C8}"/>
              </a:ext>
            </a:extLst>
          </p:cNvPr>
          <p:cNvSpPr txBox="1">
            <a:spLocks/>
          </p:cNvSpPr>
          <p:nvPr/>
        </p:nvSpPr>
        <p:spPr>
          <a:xfrm rot="2">
            <a:off x="1641045" y="1658898"/>
            <a:ext cx="7432320" cy="957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本游戏是一款飞机模拟器游戏，玩家通过键盘操纵一架飞机从起飞到降落全过程，目标是还原飞机实际飞行的状态，最终安全到达目的地并尽可能获得更高的分数。</a:t>
            </a:r>
          </a:p>
        </p:txBody>
      </p:sp>
      <p:pic>
        <p:nvPicPr>
          <p:cNvPr id="16" name="Picture" descr="Picture">
            <a:extLst>
              <a:ext uri="{FF2B5EF4-FFF2-40B4-BE49-F238E27FC236}">
                <a16:creationId xmlns:a16="http://schemas.microsoft.com/office/drawing/2014/main" id="{90E9D364-25FD-40D3-B426-165060C9A7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rot="2721">
            <a:off x="508481" y="3749136"/>
            <a:ext cx="847837" cy="850804"/>
          </a:xfrm>
          <a:prstGeom prst="rect">
            <a:avLst/>
          </a:prstGeom>
        </p:spPr>
      </p:pic>
      <p:sp>
        <p:nvSpPr>
          <p:cNvPr id="17" name="文本">
            <a:extLst>
              <a:ext uri="{FF2B5EF4-FFF2-40B4-BE49-F238E27FC236}">
                <a16:creationId xmlns:a16="http://schemas.microsoft.com/office/drawing/2014/main" id="{82ACD20F-95D1-4BE4-961A-35D66D20CB8F}"/>
              </a:ext>
            </a:extLst>
          </p:cNvPr>
          <p:cNvSpPr txBox="1">
            <a:spLocks/>
          </p:cNvSpPr>
          <p:nvPr/>
        </p:nvSpPr>
        <p:spPr>
          <a:xfrm rot="2">
            <a:off x="1641044" y="3789334"/>
            <a:ext cx="7432320" cy="957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在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飞机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飞行过程中，会遇到各种各样的障碍，玩家需要操控飞机安全躲避这些障碍，若飞机被撞击则会坠毁。在飞行过程中也会有许多补给包，玩家操控飞机获取补给包可以加分。</a:t>
            </a:r>
          </a:p>
        </p:txBody>
      </p:sp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6568C648-9FB0-4482-9C1D-B255A3EE4E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rot="2721">
            <a:off x="508484" y="6021984"/>
            <a:ext cx="847837" cy="850804"/>
          </a:xfrm>
          <a:prstGeom prst="rect">
            <a:avLst/>
          </a:prstGeom>
        </p:spPr>
      </p:pic>
      <p:sp>
        <p:nvSpPr>
          <p:cNvPr id="21" name="文本">
            <a:extLst>
              <a:ext uri="{FF2B5EF4-FFF2-40B4-BE49-F238E27FC236}">
                <a16:creationId xmlns:a16="http://schemas.microsoft.com/office/drawing/2014/main" id="{2ACC5374-68ED-42FF-9E13-4694FF71DB41}"/>
              </a:ext>
            </a:extLst>
          </p:cNvPr>
          <p:cNvSpPr txBox="1">
            <a:spLocks/>
          </p:cNvSpPr>
          <p:nvPr/>
        </p:nvSpPr>
        <p:spPr>
          <a:xfrm rot="2">
            <a:off x="1641047" y="6062182"/>
            <a:ext cx="7432320" cy="957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除了最基本的飞行设计之外，玩家还可以对沿途设置的目标进行攻击，以获得更高的分数。在飞行过程中，可能会遇到各式各样的天气状况，以及夜幕降临，请谨慎驾驶。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101041" y="-481085"/>
            <a:ext cx="832816" cy="832816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457638" y="63013"/>
            <a:ext cx="768521" cy="768521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1060376" y="299330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1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基本功能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013" name="文本"/>
          <p:cNvSpPr>
            <a:spLocks noGrp="1"/>
          </p:cNvSpPr>
          <p:nvPr>
            <p:ph type="ctrTitle"/>
          </p:nvPr>
        </p:nvSpPr>
        <p:spPr>
          <a:xfrm>
            <a:off x="1060381" y="724803"/>
            <a:ext cx="4496022" cy="1843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Fundamental Mechanism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310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5355925"/>
            <a:ext cx="847837" cy="850804"/>
          </a:xfrm>
          <a:prstGeom prst="rect">
            <a:avLst/>
          </a:prstGeom>
        </p:spPr>
      </p:pic>
      <p:sp>
        <p:nvSpPr>
          <p:cNvPr id="4989" name="文本"/>
          <p:cNvSpPr>
            <a:spLocks noGrp="1"/>
          </p:cNvSpPr>
          <p:nvPr>
            <p:ph type="ctrTitle"/>
          </p:nvPr>
        </p:nvSpPr>
        <p:spPr>
          <a:xfrm>
            <a:off x="2883635" y="2477230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设置键盘交互，使用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WASD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等按键控制飞机飞行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083" name="文本"/>
          <p:cNvSpPr>
            <a:spLocks noGrp="1"/>
          </p:cNvSpPr>
          <p:nvPr>
            <p:ph type="ctrTitle"/>
          </p:nvPr>
        </p:nvSpPr>
        <p:spPr>
          <a:xfrm rot="2">
            <a:off x="2883635" y="2034382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起飞飞行降落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134" name="文本"/>
          <p:cNvSpPr>
            <a:spLocks noGrp="1"/>
          </p:cNvSpPr>
          <p:nvPr>
            <p:ph type="ctrTitle"/>
          </p:nvPr>
        </p:nvSpPr>
        <p:spPr>
          <a:xfrm>
            <a:off x="2883635" y="416441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通过拖动鼠标，以飞机为中心点改变观察视角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通过鼠标滚轮，进行视野的缩放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227" name="文本"/>
          <p:cNvSpPr>
            <a:spLocks noGrp="1"/>
          </p:cNvSpPr>
          <p:nvPr>
            <p:ph type="ctrTitle"/>
          </p:nvPr>
        </p:nvSpPr>
        <p:spPr>
          <a:xfrm rot="2">
            <a:off x="2883636" y="3721570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视角切换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278" name="文本"/>
          <p:cNvSpPr>
            <a:spLocks noGrp="1"/>
          </p:cNvSpPr>
          <p:nvPr>
            <p:ph type="ctrTitle"/>
          </p:nvPr>
        </p:nvSpPr>
        <p:spPr>
          <a:xfrm>
            <a:off x="2933725" y="5922678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设置定点光源，给飞机和障碍物添加阴影效果；同时飞机飞行过程中，在地面添加实时阴影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372" name="文本"/>
          <p:cNvSpPr>
            <a:spLocks noGrp="1"/>
          </p:cNvSpPr>
          <p:nvPr>
            <p:ph type="ctrTitle"/>
          </p:nvPr>
        </p:nvSpPr>
        <p:spPr>
          <a:xfrm rot="2">
            <a:off x="2933724" y="5479830"/>
            <a:ext cx="3273133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光线和阴影</a:t>
            </a:r>
          </a:p>
        </p:txBody>
      </p:sp>
      <p:sp>
        <p:nvSpPr>
          <p:cNvPr id="11424" name="文本"/>
          <p:cNvSpPr>
            <a:spLocks noGrp="1"/>
          </p:cNvSpPr>
          <p:nvPr>
            <p:ph type="ctrTitle"/>
          </p:nvPr>
        </p:nvSpPr>
        <p:spPr>
          <a:xfrm>
            <a:off x="2933722" y="764025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起飞和降落阶段位于平坦的机场，周</a:t>
            </a: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围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设置房屋等障碍物；飞行途中需避开山体、高楼等障碍物，如果碰撞会产生爆炸效果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519" name="文本"/>
          <p:cNvSpPr>
            <a:spLocks noGrp="1"/>
          </p:cNvSpPr>
          <p:nvPr>
            <p:ph type="ctrTitle"/>
          </p:nvPr>
        </p:nvSpPr>
        <p:spPr>
          <a:xfrm rot="2">
            <a:off x="2933723" y="7197411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地形机制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8" name="Picture" descr="Picture">
            <a:extLst>
              <a:ext uri="{FF2B5EF4-FFF2-40B4-BE49-F238E27FC236}">
                <a16:creationId xmlns:a16="http://schemas.microsoft.com/office/drawing/2014/main" id="{08CAFDEF-D0DB-46A7-9BEA-7296FF69B0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3553217"/>
            <a:ext cx="847837" cy="850804"/>
          </a:xfrm>
          <a:prstGeom prst="rect">
            <a:avLst/>
          </a:prstGeom>
        </p:spPr>
      </p:pic>
      <p:pic>
        <p:nvPicPr>
          <p:cNvPr id="19" name="Picture" descr="Picture">
            <a:extLst>
              <a:ext uri="{FF2B5EF4-FFF2-40B4-BE49-F238E27FC236}">
                <a16:creationId xmlns:a16="http://schemas.microsoft.com/office/drawing/2014/main" id="{E6542B8A-B598-44AA-A3BB-E94B62E29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7158633"/>
            <a:ext cx="847837" cy="850804"/>
          </a:xfrm>
          <a:prstGeom prst="rect">
            <a:avLst/>
          </a:prstGeom>
        </p:spPr>
      </p:pic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2E8F81EB-47A8-4DFF-AFF4-EF14D7E48C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1895109"/>
            <a:ext cx="847837" cy="850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77774" y="-546724"/>
            <a:ext cx="887366" cy="887366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334235" y="121826"/>
            <a:ext cx="665965" cy="665965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1060376" y="299330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1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特殊功能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013" name="文本"/>
          <p:cNvSpPr>
            <a:spLocks noGrp="1"/>
          </p:cNvSpPr>
          <p:nvPr>
            <p:ph type="ctrTitle"/>
          </p:nvPr>
        </p:nvSpPr>
        <p:spPr>
          <a:xfrm>
            <a:off x="1060381" y="723146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Special Mechanism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445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853933" y="3230455"/>
            <a:ext cx="355601" cy="354646"/>
          </a:xfrm>
          <a:prstGeom prst="rect">
            <a:avLst/>
          </a:prstGeom>
        </p:spPr>
      </p:pic>
      <p:pic>
        <p:nvPicPr>
          <p:cNvPr id="637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27313" y="3294471"/>
            <a:ext cx="2780991" cy="2694854"/>
          </a:xfrm>
          <a:prstGeom prst="rect">
            <a:avLst/>
          </a:prstGeom>
        </p:spPr>
      </p:pic>
      <p:pic>
        <p:nvPicPr>
          <p:cNvPr id="12" name="Picture" descr="Picture">
            <a:extLst>
              <a:ext uri="{FF2B5EF4-FFF2-40B4-BE49-F238E27FC236}">
                <a16:creationId xmlns:a16="http://schemas.microsoft.com/office/drawing/2014/main" id="{A51ED982-AC98-414E-BEE1-47E64141F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853933" y="4865261"/>
            <a:ext cx="355601" cy="354646"/>
          </a:xfrm>
          <a:prstGeom prst="rect">
            <a:avLst/>
          </a:prstGeom>
        </p:spPr>
      </p:pic>
      <p:sp>
        <p:nvSpPr>
          <p:cNvPr id="13" name="文本">
            <a:extLst>
              <a:ext uri="{FF2B5EF4-FFF2-40B4-BE49-F238E27FC236}">
                <a16:creationId xmlns:a16="http://schemas.microsoft.com/office/drawing/2014/main" id="{4BA16869-9F54-4BEF-BA46-C212A4D368FA}"/>
              </a:ext>
            </a:extLst>
          </p:cNvPr>
          <p:cNvSpPr txBox="1">
            <a:spLocks/>
          </p:cNvSpPr>
          <p:nvPr/>
        </p:nvSpPr>
        <p:spPr>
          <a:xfrm>
            <a:off x="6502400" y="3770904"/>
            <a:ext cx="5506719" cy="8871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kumimoji="1" lang="zh-CN" altLang="en-US" sz="1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随着游戏进行，会逐渐从白昼变到黑夜</a:t>
            </a:r>
            <a:endParaRPr kumimoji="1" lang="en-US" altLang="zh-CN" sz="1800" dirty="0">
              <a:solidFill>
                <a:srgbClr val="000000">
                  <a:alpha val="100000"/>
                </a:srgbClr>
              </a:solidFill>
              <a:ea typeface="Noto Sans S Chinese Regular" charset="-122"/>
            </a:endParaRPr>
          </a:p>
          <a:p>
            <a:pPr>
              <a:lnSpc>
                <a:spcPts val="3000"/>
              </a:lnSpc>
            </a:pPr>
            <a:r>
              <a:rPr kumimoji="1" lang="zh-CN" altLang="en-US" sz="1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另外可能会随机性地遭遇极端天气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4" name="文本">
            <a:extLst>
              <a:ext uri="{FF2B5EF4-FFF2-40B4-BE49-F238E27FC236}">
                <a16:creationId xmlns:a16="http://schemas.microsoft.com/office/drawing/2014/main" id="{19A8A16C-45CA-4DD1-B8E4-0DC4F2658C39}"/>
              </a:ext>
            </a:extLst>
          </p:cNvPr>
          <p:cNvSpPr txBox="1">
            <a:spLocks/>
          </p:cNvSpPr>
          <p:nvPr/>
        </p:nvSpPr>
        <p:spPr>
          <a:xfrm rot="2">
            <a:off x="6502400" y="3328057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时间和天气系统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5" name="文本">
            <a:extLst>
              <a:ext uri="{FF2B5EF4-FFF2-40B4-BE49-F238E27FC236}">
                <a16:creationId xmlns:a16="http://schemas.microsoft.com/office/drawing/2014/main" id="{CD306CCD-B568-46E5-8C08-C1897A04E129}"/>
              </a:ext>
            </a:extLst>
          </p:cNvPr>
          <p:cNvSpPr txBox="1">
            <a:spLocks/>
          </p:cNvSpPr>
          <p:nvPr/>
        </p:nvSpPr>
        <p:spPr>
          <a:xfrm>
            <a:off x="6502401" y="5376528"/>
            <a:ext cx="5506719" cy="8871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给飞机添加攻击系统，在飞行沿途增加可攻击的目标</a:t>
            </a:r>
            <a:endParaRPr lang="en-US" altLang="zh-CN" sz="1800" dirty="0">
              <a:solidFill>
                <a:srgbClr val="000000">
                  <a:alpha val="100000"/>
                </a:srgbClr>
              </a:solidFill>
              <a:latin typeface="Noto Sans S Chinese Regular" charset="-122"/>
              <a:ea typeface="Noto Sans S Chinese Regular" charset="-122"/>
              <a:cs typeface="Noto Sans S Chinese Regular" charset="-122"/>
            </a:endParaRPr>
          </a:p>
          <a:p>
            <a:pPr>
              <a:lnSpc>
                <a:spcPts val="3000"/>
              </a:lnSpc>
            </a:pPr>
            <a:r>
              <a:rPr kumimoji="1" lang="zh-CN" altLang="en-US" sz="1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摧毁后获得额外分数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6" name="文本">
            <a:extLst>
              <a:ext uri="{FF2B5EF4-FFF2-40B4-BE49-F238E27FC236}">
                <a16:creationId xmlns:a16="http://schemas.microsoft.com/office/drawing/2014/main" id="{8EEBA08D-9F79-47DF-B3FD-DB118B086617}"/>
              </a:ext>
            </a:extLst>
          </p:cNvPr>
          <p:cNvSpPr txBox="1">
            <a:spLocks/>
          </p:cNvSpPr>
          <p:nvPr/>
        </p:nvSpPr>
        <p:spPr>
          <a:xfrm rot="2">
            <a:off x="6502401" y="4933681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lang="zh-CN" altLang="en-US" sz="2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攻击机制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82172" y="-534316"/>
            <a:ext cx="877054" cy="877054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476622" y="53965"/>
            <a:ext cx="784298" cy="784298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931899" y="446114"/>
            <a:ext cx="920824" cy="3712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en-US" altLang="zh-CN" sz="2800" b="1" dirty="0">
                <a:solidFill>
                  <a:srgbClr val="000000"/>
                </a:solidFill>
              </a:rPr>
              <a:t>IDEAS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3106" name="Picture" descr="Picture"/>
          <p:cNvPicPr>
            <a:picLocks noChangeAspect="1"/>
          </p:cNvPicPr>
          <p:nvPr/>
        </p:nvPicPr>
        <p:blipFill rotWithShape="1">
          <a:blip r:embed="rId4" cstate="print">
            <a:alphaModFix/>
          </a:blip>
          <a:srcRect l="56176"/>
          <a:stretch/>
        </p:blipFill>
        <p:spPr>
          <a:xfrm>
            <a:off x="6521596" y="1395665"/>
            <a:ext cx="6492803" cy="2079055"/>
          </a:xfrm>
          <a:prstGeom prst="rect">
            <a:avLst/>
          </a:prstGeom>
        </p:spPr>
      </p:pic>
      <p:sp>
        <p:nvSpPr>
          <p:cNvPr id="4043" name="文本"/>
          <p:cNvSpPr>
            <a:spLocks noGrp="1"/>
          </p:cNvSpPr>
          <p:nvPr>
            <p:ph type="ctrTitle"/>
          </p:nvPr>
        </p:nvSpPr>
        <p:spPr>
          <a:xfrm rot="2">
            <a:off x="8913841" y="2426119"/>
            <a:ext cx="3466672" cy="6675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b="1" i="0" u="none" spc="0" dirty="0">
                <a:solidFill>
                  <a:schemeClr val="bg1"/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创新点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78159C-53A4-4478-8059-B2A6B2E78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9900"/>
            <a:ext cx="6492803" cy="4404742"/>
          </a:xfrm>
          <a:prstGeom prst="rect">
            <a:avLst/>
          </a:prstGeom>
        </p:spPr>
      </p:pic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EE01B0E1-EF01-4A7C-8908-A4D84A3FD0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rot="2721">
            <a:off x="6521934" y="7352067"/>
            <a:ext cx="847837" cy="850804"/>
          </a:xfrm>
          <a:prstGeom prst="rect">
            <a:avLst/>
          </a:prstGeom>
        </p:spPr>
      </p:pic>
      <p:sp>
        <p:nvSpPr>
          <p:cNvPr id="21" name="文本">
            <a:extLst>
              <a:ext uri="{FF2B5EF4-FFF2-40B4-BE49-F238E27FC236}">
                <a16:creationId xmlns:a16="http://schemas.microsoft.com/office/drawing/2014/main" id="{D88BFBC0-BE3F-44F8-BDA9-A208CB3FD71C}"/>
              </a:ext>
            </a:extLst>
          </p:cNvPr>
          <p:cNvSpPr txBox="1">
            <a:spLocks/>
          </p:cNvSpPr>
          <p:nvPr/>
        </p:nvSpPr>
        <p:spPr>
          <a:xfrm>
            <a:off x="7729912" y="4620321"/>
            <a:ext cx="4934529" cy="332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40"/>
              </a:lnSpc>
            </a:pP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采用</a:t>
            </a:r>
            <a:r>
              <a:rPr lang="en-US" altLang="zh-CN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WebGL</a:t>
            </a: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开发，更方便在网页端游玩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文本">
            <a:extLst>
              <a:ext uri="{FF2B5EF4-FFF2-40B4-BE49-F238E27FC236}">
                <a16:creationId xmlns:a16="http://schemas.microsoft.com/office/drawing/2014/main" id="{902F3E52-6D4B-47DF-9FB9-C4D289D8FAAF}"/>
              </a:ext>
            </a:extLst>
          </p:cNvPr>
          <p:cNvSpPr txBox="1">
            <a:spLocks/>
          </p:cNvSpPr>
          <p:nvPr/>
        </p:nvSpPr>
        <p:spPr>
          <a:xfrm rot="2">
            <a:off x="7729912" y="4177473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lang="en-US" altLang="zh-CN" sz="2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WebGL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3" name="文本">
            <a:extLst>
              <a:ext uri="{FF2B5EF4-FFF2-40B4-BE49-F238E27FC236}">
                <a16:creationId xmlns:a16="http://schemas.microsoft.com/office/drawing/2014/main" id="{E0B928F2-6697-4FF5-8D88-860CB4B8ED09}"/>
              </a:ext>
            </a:extLst>
          </p:cNvPr>
          <p:cNvSpPr txBox="1">
            <a:spLocks/>
          </p:cNvSpPr>
          <p:nvPr/>
        </p:nvSpPr>
        <p:spPr>
          <a:xfrm>
            <a:off x="7729913" y="6307510"/>
            <a:ext cx="4934528" cy="257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40"/>
              </a:lnSpc>
            </a:pP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飞机飞行过程中撞到障碍物会坠毁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文本">
            <a:extLst>
              <a:ext uri="{FF2B5EF4-FFF2-40B4-BE49-F238E27FC236}">
                <a16:creationId xmlns:a16="http://schemas.microsoft.com/office/drawing/2014/main" id="{4442C353-443F-43D0-864A-F8A84BF8B192}"/>
              </a:ext>
            </a:extLst>
          </p:cNvPr>
          <p:cNvSpPr txBox="1">
            <a:spLocks/>
          </p:cNvSpPr>
          <p:nvPr/>
        </p:nvSpPr>
        <p:spPr>
          <a:xfrm rot="2">
            <a:off x="7729913" y="5864661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实时碰撞检测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5" name="文本">
            <a:extLst>
              <a:ext uri="{FF2B5EF4-FFF2-40B4-BE49-F238E27FC236}">
                <a16:creationId xmlns:a16="http://schemas.microsoft.com/office/drawing/2014/main" id="{34E251A5-E301-46A5-A071-BE6AC2049AB8}"/>
              </a:ext>
            </a:extLst>
          </p:cNvPr>
          <p:cNvSpPr txBox="1">
            <a:spLocks/>
          </p:cNvSpPr>
          <p:nvPr/>
        </p:nvSpPr>
        <p:spPr>
          <a:xfrm>
            <a:off x="7780003" y="7918820"/>
            <a:ext cx="4884437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40"/>
              </a:lnSpc>
            </a:pP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实现实时阴影功能，使飞行画面具有更强的真实感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6" name="文本">
            <a:extLst>
              <a:ext uri="{FF2B5EF4-FFF2-40B4-BE49-F238E27FC236}">
                <a16:creationId xmlns:a16="http://schemas.microsoft.com/office/drawing/2014/main" id="{8DFDF41A-3CB3-4DDD-9898-D94E2EAB830E}"/>
              </a:ext>
            </a:extLst>
          </p:cNvPr>
          <p:cNvSpPr txBox="1">
            <a:spLocks/>
          </p:cNvSpPr>
          <p:nvPr/>
        </p:nvSpPr>
        <p:spPr>
          <a:xfrm rot="2">
            <a:off x="7780002" y="7475972"/>
            <a:ext cx="3273133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光照明模型细化</a:t>
            </a:r>
          </a:p>
        </p:txBody>
      </p:sp>
      <p:pic>
        <p:nvPicPr>
          <p:cNvPr id="27" name="Picture" descr="Picture">
            <a:extLst>
              <a:ext uri="{FF2B5EF4-FFF2-40B4-BE49-F238E27FC236}">
                <a16:creationId xmlns:a16="http://schemas.microsoft.com/office/drawing/2014/main" id="{00865894-BB5D-4DE0-97D1-DF57EC7A85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rot="2721">
            <a:off x="6521933" y="5696308"/>
            <a:ext cx="847837" cy="850804"/>
          </a:xfrm>
          <a:prstGeom prst="rect">
            <a:avLst/>
          </a:prstGeom>
        </p:spPr>
      </p:pic>
      <p:pic>
        <p:nvPicPr>
          <p:cNvPr id="28" name="Picture" descr="Picture">
            <a:extLst>
              <a:ext uri="{FF2B5EF4-FFF2-40B4-BE49-F238E27FC236}">
                <a16:creationId xmlns:a16="http://schemas.microsoft.com/office/drawing/2014/main" id="{259D63C7-0108-441F-88CD-8D68489DD7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rot="2721">
            <a:off x="6521933" y="4038200"/>
            <a:ext cx="847837" cy="850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101041" y="-481085"/>
            <a:ext cx="832816" cy="832816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457638" y="63013"/>
            <a:ext cx="768521" cy="768521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1060376" y="299330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1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基本实现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013" name="文本"/>
          <p:cNvSpPr>
            <a:spLocks noGrp="1"/>
          </p:cNvSpPr>
          <p:nvPr>
            <p:ph type="ctrTitle"/>
          </p:nvPr>
        </p:nvSpPr>
        <p:spPr>
          <a:xfrm>
            <a:off x="1060381" y="724803"/>
            <a:ext cx="4496022" cy="1843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Fundamental Implementation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310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5355925"/>
            <a:ext cx="847837" cy="850804"/>
          </a:xfrm>
          <a:prstGeom prst="rect">
            <a:avLst/>
          </a:prstGeom>
        </p:spPr>
      </p:pic>
      <p:sp>
        <p:nvSpPr>
          <p:cNvPr id="4989" name="文本"/>
          <p:cNvSpPr>
            <a:spLocks noGrp="1"/>
          </p:cNvSpPr>
          <p:nvPr>
            <p:ph type="ctrTitle"/>
          </p:nvPr>
        </p:nvSpPr>
        <p:spPr>
          <a:xfrm>
            <a:off x="2883635" y="2477230"/>
            <a:ext cx="8327159" cy="65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基于类的继承和派生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顶点：</a:t>
            </a:r>
            <a:r>
              <a:rPr lang="en-US" altLang="zh-CN" sz="1600" b="0" i="0" u="none" strike="noStrike" baseline="0" dirty="0" err="1">
                <a:solidFill>
                  <a:srgbClr val="333333"/>
                </a:solidFill>
                <a:latin typeface="LucidaConsole"/>
              </a:rPr>
              <a:t>VertexData</a:t>
            </a:r>
            <a:r>
              <a:rPr lang="zh-CN" altLang="en-US" sz="1600" b="0" i="0" u="none" strike="noStrike" baseline="0" dirty="0">
                <a:solidFill>
                  <a:srgbClr val="333333"/>
                </a:solidFill>
                <a:latin typeface="LucidaConsole"/>
              </a:rPr>
              <a:t>，包含坐标，颜色，发现，纹理坐标等</a:t>
            </a:r>
            <a:br>
              <a:rPr lang="en-US" altLang="zh-CN" sz="1600" b="0" i="0" u="none" strike="noStrike" baseline="0" dirty="0">
                <a:solidFill>
                  <a:srgbClr val="333333"/>
                </a:solidFill>
                <a:latin typeface="LucidaConsole"/>
              </a:rPr>
            </a:br>
            <a:br>
              <a:rPr lang="en-US" altLang="zh-CN" sz="1600" b="0" i="0" u="none" strike="noStrike" baseline="0" dirty="0">
                <a:solidFill>
                  <a:srgbClr val="333333"/>
                </a:solidFill>
                <a:latin typeface="LucidaConsole"/>
              </a:rPr>
            </a:br>
            <a:r>
              <a:rPr lang="zh-CN" altLang="en-US" sz="1600" b="0" i="0" u="none" strike="noStrike" baseline="0" dirty="0">
                <a:solidFill>
                  <a:srgbClr val="333333"/>
                </a:solidFill>
                <a:latin typeface="LucidaConsole"/>
              </a:rPr>
              <a:t>面体素，立方体，圆柱体，网格</a:t>
            </a:r>
            <a:br>
              <a:rPr lang="en-US" altLang="zh-CN" sz="1800" b="0" i="0" u="none" strike="noStrike" baseline="0" dirty="0">
                <a:solidFill>
                  <a:srgbClr val="333333"/>
                </a:solidFill>
                <a:latin typeface="LucidaConsole"/>
              </a:rPr>
            </a:b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083" name="文本"/>
          <p:cNvSpPr>
            <a:spLocks noGrp="1"/>
          </p:cNvSpPr>
          <p:nvPr>
            <p:ph type="ctrTitle"/>
          </p:nvPr>
        </p:nvSpPr>
        <p:spPr>
          <a:xfrm rot="2">
            <a:off x="2883635" y="2034382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基本体素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134" name="文本"/>
          <p:cNvSpPr>
            <a:spLocks noGrp="1"/>
          </p:cNvSpPr>
          <p:nvPr>
            <p:ph type="ctrTitle"/>
          </p:nvPr>
        </p:nvSpPr>
        <p:spPr>
          <a:xfrm>
            <a:off x="2883635" y="416441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使用类</a:t>
            </a:r>
            <a:r>
              <a:rPr lang="en-US" altLang="zh-CN" sz="1600" b="0" i="0" u="none" spc="0" dirty="0" err="1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TextureManager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，对纹理进行载入、绑定和编辑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function </a:t>
            </a:r>
            <a:r>
              <a:rPr lang="en-US" altLang="zh-CN" sz="1600" b="0" i="0" u="none" spc="0" dirty="0" err="1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initTextures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创建纹理并加载图片</a:t>
            </a: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</a:t>
            </a:r>
            <a:r>
              <a:rPr lang="en-US" altLang="zh-CN" sz="1600" b="0" i="0" u="none" spc="0" dirty="0" err="1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handleTextureLoaded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回调函数执行绑定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 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材质：在绘制时结合光照模型计算，向着色器传递参数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227" name="文本"/>
          <p:cNvSpPr>
            <a:spLocks noGrp="1"/>
          </p:cNvSpPr>
          <p:nvPr>
            <p:ph type="ctrTitle"/>
          </p:nvPr>
        </p:nvSpPr>
        <p:spPr>
          <a:xfrm rot="2">
            <a:off x="2883636" y="3721570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纹理和材质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278" name="文本"/>
          <p:cNvSpPr>
            <a:spLocks noGrp="1"/>
          </p:cNvSpPr>
          <p:nvPr>
            <p:ph type="ctrTitle"/>
          </p:nvPr>
        </p:nvSpPr>
        <p:spPr>
          <a:xfrm>
            <a:off x="2933725" y="5922678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暂定考虑使用方向光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每个顶点加入面的朝向法线，使用方向向量明确方向光的传播方向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372" name="文本"/>
          <p:cNvSpPr>
            <a:spLocks noGrp="1"/>
          </p:cNvSpPr>
          <p:nvPr>
            <p:ph type="ctrTitle"/>
          </p:nvPr>
        </p:nvSpPr>
        <p:spPr>
          <a:xfrm rot="2">
            <a:off x="2933724" y="5479830"/>
            <a:ext cx="3273133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光线和阴影</a:t>
            </a:r>
          </a:p>
        </p:txBody>
      </p:sp>
      <p:sp>
        <p:nvSpPr>
          <p:cNvPr id="11424" name="文本"/>
          <p:cNvSpPr>
            <a:spLocks noGrp="1"/>
          </p:cNvSpPr>
          <p:nvPr>
            <p:ph type="ctrTitle"/>
          </p:nvPr>
        </p:nvSpPr>
        <p:spPr>
          <a:xfrm>
            <a:off x="2933722" y="764025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鼠标拖动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-&gt;orbit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，鼠标滚轮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-&gt;zoom in/out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键盘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-&gt;</a:t>
            </a:r>
            <a:r>
              <a:rPr lang="zh-CN" altLang="en-US" sz="1600" b="0" i="0" u="none" spc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物体移动等响应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519" name="文本"/>
          <p:cNvSpPr>
            <a:spLocks noGrp="1"/>
          </p:cNvSpPr>
          <p:nvPr>
            <p:ph type="ctrTitle"/>
          </p:nvPr>
        </p:nvSpPr>
        <p:spPr>
          <a:xfrm rot="2">
            <a:off x="2933723" y="7197411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响应事件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8" name="Picture" descr="Picture">
            <a:extLst>
              <a:ext uri="{FF2B5EF4-FFF2-40B4-BE49-F238E27FC236}">
                <a16:creationId xmlns:a16="http://schemas.microsoft.com/office/drawing/2014/main" id="{08CAFDEF-D0DB-46A7-9BEA-7296FF69B0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3553217"/>
            <a:ext cx="847837" cy="850804"/>
          </a:xfrm>
          <a:prstGeom prst="rect">
            <a:avLst/>
          </a:prstGeom>
        </p:spPr>
      </p:pic>
      <p:pic>
        <p:nvPicPr>
          <p:cNvPr id="19" name="Picture" descr="Picture">
            <a:extLst>
              <a:ext uri="{FF2B5EF4-FFF2-40B4-BE49-F238E27FC236}">
                <a16:creationId xmlns:a16="http://schemas.microsoft.com/office/drawing/2014/main" id="{E6542B8A-B598-44AA-A3BB-E94B62E29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7158633"/>
            <a:ext cx="847837" cy="850804"/>
          </a:xfrm>
          <a:prstGeom prst="rect">
            <a:avLst/>
          </a:prstGeom>
        </p:spPr>
      </p:pic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2E8F81EB-47A8-4DFF-AFF4-EF14D7E48C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1895109"/>
            <a:ext cx="847837" cy="85080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649415E-83B9-4A26-A37A-9ECF02599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645953" y="4024077"/>
            <a:ext cx="3683693" cy="349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146"/>
              </a:lnSpc>
            </a:pPr>
            <a:r>
              <a:rPr lang="en-US" altLang="zh-CN" sz="400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SimHei" charset="-122"/>
              </a:rPr>
              <a:t>CG2021</a:t>
            </a:r>
            <a:endParaRPr lang="zh-CN" altLang="en-US" sz="4000" dirty="0">
              <a:solidFill>
                <a:srgbClr val="000000">
                  <a:alpha val="100000"/>
                </a:srgbClr>
              </a:solidFill>
              <a:latin typeface="Ink Free" panose="03080402000500000000" pitchFamily="66" charset="0"/>
              <a:ea typeface="SimHei" charset="-122"/>
            </a:endParaRPr>
          </a:p>
        </p:txBody>
      </p:sp>
      <p:sp>
        <p:nvSpPr>
          <p:cNvPr id="1011" name="文本"/>
          <p:cNvSpPr>
            <a:spLocks noGrp="1"/>
          </p:cNvSpPr>
          <p:nvPr>
            <p:ph type="ctrTitle"/>
          </p:nvPr>
        </p:nvSpPr>
        <p:spPr>
          <a:xfrm>
            <a:off x="1645953" y="4734484"/>
            <a:ext cx="8655531" cy="823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700"/>
              </a:lnSpc>
            </a:pPr>
            <a:r>
              <a:rPr lang="en-US" altLang="zh-CN" sz="7000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SimHei" charset="-122"/>
                <a:cs typeface="SimHei" charset="-122"/>
              </a:rPr>
              <a:t>Thanks for watching</a:t>
            </a:r>
            <a:endParaRPr kumimoji="1" lang="zh-CN" altLang="en-US" sz="2000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  <p:pic>
        <p:nvPicPr>
          <p:cNvPr id="200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8900922">
            <a:off x="9506061" y="-1437533"/>
            <a:ext cx="2918847" cy="2918847"/>
          </a:xfrm>
          <a:prstGeom prst="rect">
            <a:avLst/>
          </a:prstGeom>
        </p:spPr>
      </p:pic>
      <p:pic>
        <p:nvPicPr>
          <p:cNvPr id="2480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18900914">
            <a:off x="11570289" y="626166"/>
            <a:ext cx="2918684" cy="2918684"/>
          </a:xfrm>
          <a:prstGeom prst="rect">
            <a:avLst/>
          </a:prstGeom>
        </p:spPr>
      </p:pic>
      <p:pic>
        <p:nvPicPr>
          <p:cNvPr id="389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8094518">
            <a:off x="403527" y="8671963"/>
            <a:ext cx="2129456" cy="2129456"/>
          </a:xfrm>
          <a:prstGeom prst="rect">
            <a:avLst/>
          </a:prstGeom>
        </p:spPr>
      </p:pic>
      <p:pic>
        <p:nvPicPr>
          <p:cNvPr id="4366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8094519">
            <a:off x="-1064126" y="7193795"/>
            <a:ext cx="2123134" cy="21231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F8DF68-19FD-4502-BDEA-7A5912286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7" y="0"/>
            <a:ext cx="5192442" cy="5192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494</Words>
  <Application>Microsoft Office PowerPoint</Application>
  <PresentationFormat>自定义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LucidaConsole</vt:lpstr>
      <vt:lpstr>Maven Pro Bold</vt:lpstr>
      <vt:lpstr>Noto Sans S Chinese Regular</vt:lpstr>
      <vt:lpstr>SimHei</vt:lpstr>
      <vt:lpstr>Arial</vt:lpstr>
      <vt:lpstr>Calibri</vt:lpstr>
      <vt:lpstr>Ink Free</vt:lpstr>
      <vt:lpstr>Office Theme</vt:lpstr>
      <vt:lpstr>CG2021</vt:lpstr>
      <vt:lpstr>目录</vt:lpstr>
      <vt:lpstr>Introduction</vt:lpstr>
      <vt:lpstr>基本功能</vt:lpstr>
      <vt:lpstr>特殊功能</vt:lpstr>
      <vt:lpstr>IDEAS</vt:lpstr>
      <vt:lpstr>基本实现</vt:lpstr>
      <vt:lpstr>CG2021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夏小涵</dc:creator>
  <cp:lastModifiedBy>晨熙</cp:lastModifiedBy>
  <cp:revision>108</cp:revision>
  <dcterms:modified xsi:type="dcterms:W3CDTF">2021-11-02T15:20:19Z</dcterms:modified>
</cp:coreProperties>
</file>