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9" r:id="rId4"/>
    <p:sldId id="307" r:id="rId5"/>
    <p:sldId id="306" r:id="rId6"/>
    <p:sldId id="302" r:id="rId7"/>
    <p:sldId id="305" r:id="rId8"/>
    <p:sldId id="304" r:id="rId9"/>
    <p:sldId id="312" r:id="rId10"/>
    <p:sldId id="311" r:id="rId11"/>
    <p:sldId id="310" r:id="rId12"/>
    <p:sldId id="309" r:id="rId13"/>
    <p:sldId id="308" r:id="rId14"/>
    <p:sldId id="303" r:id="rId15"/>
    <p:sldId id="313"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15:guide id="1" orient="horz" pos="4297" userDrawn="1">
          <p15:clr>
            <a:srgbClr val="A4A3A4"/>
          </p15:clr>
        </p15:guide>
        <p15:guide id="2" pos="7657" userDrawn="1">
          <p15:clr>
            <a:srgbClr val="A4A3A4"/>
          </p15:clr>
        </p15:guide>
        <p15:guide id="3" pos="76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99" autoAdjust="0"/>
    <p:restoredTop sz="94660"/>
  </p:normalViewPr>
  <p:slideViewPr>
    <p:cSldViewPr snapToGrid="0" showGuides="1">
      <p:cViewPr>
        <p:scale>
          <a:sx n="33" d="100"/>
          <a:sy n="33" d="100"/>
        </p:scale>
        <p:origin x="960" y="355"/>
      </p:cViewPr>
      <p:guideLst>
        <p:guide orient="horz" pos="4297"/>
        <p:guide pos="7657"/>
        <p:guide pos="7635"/>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 name="Shape 73"/>
          <p:cNvSpPr>
            <a:spLocks noGrp="1" noRot="1" noChangeAspect="1"/>
          </p:cNvSpPr>
          <p:nvPr>
            <p:ph type="sldImg"/>
          </p:nvPr>
        </p:nvSpPr>
        <p:spPr>
          <a:xfrm>
            <a:off x="1143000" y="685800"/>
            <a:ext cx="4572000" cy="3429000"/>
          </a:xfrm>
          <a:prstGeom prst="rect">
            <a:avLst/>
          </a:prstGeom>
        </p:spPr>
        <p:txBody>
          <a:bodyPr/>
          <a:lstStyle/>
          <a:p>
            <a:endParaRPr/>
          </a:p>
        </p:txBody>
      </p:sp>
      <p:sp>
        <p:nvSpPr>
          <p:cNvPr id="74" name="Shape 7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462006239"/>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2" name="Shape 1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3" name="Shape 3"/>
          <p:cNvSpPr>
            <a:spLocks noGrp="1"/>
          </p:cNvSpPr>
          <p:nvPr>
            <p:ph type="title"/>
          </p:nvPr>
        </p:nvSpPr>
        <p:spPr>
          <a:xfrm>
            <a:off x="1689100" y="952500"/>
            <a:ext cx="21005800" cy="2286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标题文本</a:t>
            </a:r>
          </a:p>
        </p:txBody>
      </p:sp>
      <p:sp>
        <p:nvSpPr>
          <p:cNvPr id="4" name="Shape 4"/>
          <p:cNvSpPr>
            <a:spLocks noGrp="1"/>
          </p:cNvSpPr>
          <p:nvPr>
            <p:ph type="body" idx="1"/>
          </p:nvPr>
        </p:nvSpPr>
        <p:spPr>
          <a:xfrm>
            <a:off x="1689100" y="3238500"/>
            <a:ext cx="21005800" cy="9207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5" name="Shape 5"/>
          <p:cNvSpPr>
            <a:spLocks noGrp="1"/>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PA_形状 79"/>
          <p:cNvSpPr/>
          <p:nvPr>
            <p:custDataLst>
              <p:tags r:id="rId1"/>
            </p:custDataLst>
          </p:nvPr>
        </p:nvSpPr>
        <p:spPr>
          <a:xfrm>
            <a:off x="780916" y="5393014"/>
            <a:ext cx="22821953" cy="121058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6000">
                <a:solidFill>
                  <a:srgbClr val="FFFFFF"/>
                </a:solidFill>
                <a:latin typeface="Sketch Block"/>
                <a:ea typeface="Sketch Block"/>
                <a:cs typeface="Sketch Block"/>
                <a:sym typeface="Sketch Block"/>
              </a:defRPr>
            </a:lvl1pPr>
          </a:lstStyle>
          <a:p>
            <a:r>
              <a:rPr lang="en-US" altLang="zh-CN" sz="7200" dirty="0">
                <a:solidFill>
                  <a:schemeClr val="tx1"/>
                </a:solidFill>
              </a:rPr>
              <a:t>Remote Sensing Image Change Detection With Transformers</a:t>
            </a:r>
          </a:p>
        </p:txBody>
      </p:sp>
      <p:sp>
        <p:nvSpPr>
          <p:cNvPr id="2" name="文本框 1">
            <a:extLst>
              <a:ext uri="{FF2B5EF4-FFF2-40B4-BE49-F238E27FC236}">
                <a16:creationId xmlns:a16="http://schemas.microsoft.com/office/drawing/2014/main" id="{7C45FBE2-73C3-695F-5B8D-7A031E805B7E}"/>
              </a:ext>
            </a:extLst>
          </p:cNvPr>
          <p:cNvSpPr txBox="1"/>
          <p:nvPr/>
        </p:nvSpPr>
        <p:spPr>
          <a:xfrm>
            <a:off x="19626300" y="10312059"/>
            <a:ext cx="3606757"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6000" b="0" i="0" u="none" strike="noStrike" cap="none" spc="0" normalizeH="0" baseline="0" dirty="0">
                <a:ln>
                  <a:noFill/>
                </a:ln>
                <a:solidFill>
                  <a:srgbClr val="000000"/>
                </a:solidFill>
                <a:effectLst/>
                <a:uFillTx/>
                <a:latin typeface="+mn-lt"/>
                <a:ea typeface="+mn-ea"/>
                <a:cs typeface="+mn-cs"/>
                <a:sym typeface="Helvetica Light"/>
              </a:rPr>
              <a:t>李辉</a:t>
            </a:r>
            <a:endParaRPr kumimoji="0" lang="en-US" altLang="zh-CN" sz="6000" b="0" i="0" u="none" strike="noStrike" cap="none" spc="0" normalizeH="0" baseline="0" dirty="0">
              <a:ln>
                <a:noFill/>
              </a:ln>
              <a:solidFill>
                <a:srgbClr val="000000"/>
              </a:solidFill>
              <a:effectLst/>
              <a:uFillTx/>
              <a:latin typeface="+mn-lt"/>
              <a:ea typeface="+mn-ea"/>
              <a:cs typeface="+mn-cs"/>
              <a:sym typeface="Helvetica Light"/>
            </a:endParaRPr>
          </a:p>
          <a:p>
            <a:pPr marL="0" marR="0" indent="0" algn="ctr" defTabSz="825500" rtl="0" fontAlgn="auto" latinLnBrk="0" hangingPunct="0">
              <a:lnSpc>
                <a:spcPct val="100000"/>
              </a:lnSpc>
              <a:spcBef>
                <a:spcPts val="0"/>
              </a:spcBef>
              <a:spcAft>
                <a:spcPts val="0"/>
              </a:spcAft>
              <a:buClrTx/>
              <a:buSzTx/>
              <a:buFontTx/>
              <a:buNone/>
              <a:tabLst/>
            </a:pPr>
            <a:r>
              <a:rPr lang="en-US" altLang="zh-CN" sz="6000" dirty="0"/>
              <a:t>2024.02.19</a:t>
            </a:r>
            <a:endParaRPr kumimoji="0" lang="zh-CN" altLang="en-US" sz="6000" b="0" i="0" u="none" strike="noStrike" cap="none" spc="0" normalizeH="0" baseline="0" dirty="0">
              <a:ln>
                <a:noFill/>
              </a:ln>
              <a:solidFill>
                <a:srgbClr val="000000"/>
              </a:solidFill>
              <a:effectLst/>
              <a:uFillTx/>
              <a:latin typeface="+mn-lt"/>
              <a:ea typeface="+mn-ea"/>
              <a:cs typeface="+mn-cs"/>
              <a:sym typeface="Helvetica Light"/>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979F0-3CC2-7E02-6AD2-F180DC3F0846}"/>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C3319A99-1E5C-8E5E-21A7-79EEF3669C27}"/>
              </a:ext>
            </a:extLst>
          </p:cNvPr>
          <p:cNvSpPr txBox="1"/>
          <p:nvPr/>
        </p:nvSpPr>
        <p:spPr>
          <a:xfrm flipH="1">
            <a:off x="586154" y="788300"/>
            <a:ext cx="2461846"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6000" b="0" i="0" u="none" strike="noStrike" cap="none" spc="0" normalizeH="0" baseline="0" dirty="0">
                <a:ln>
                  <a:noFill/>
                </a:ln>
                <a:solidFill>
                  <a:srgbClr val="000000"/>
                </a:solidFill>
                <a:effectLst/>
                <a:uFillTx/>
                <a:latin typeface="+mn-lt"/>
                <a:ea typeface="+mn-ea"/>
                <a:cs typeface="+mn-cs"/>
                <a:sym typeface="Helvetica Light"/>
              </a:rPr>
              <a:t>demo</a:t>
            </a:r>
            <a:endParaRPr kumimoji="0" lang="zh-CN" altLang="en-US" sz="6000" b="0" i="0" u="none" strike="noStrike" cap="none" spc="0" normalizeH="0" baseline="0" dirty="0">
              <a:ln>
                <a:noFill/>
              </a:ln>
              <a:solidFill>
                <a:srgbClr val="000000"/>
              </a:solidFill>
              <a:effectLst/>
              <a:uFillTx/>
              <a:latin typeface="+mn-lt"/>
              <a:ea typeface="+mn-ea"/>
              <a:cs typeface="+mn-cs"/>
              <a:sym typeface="Helvetica Light"/>
            </a:endParaRPr>
          </a:p>
        </p:txBody>
      </p:sp>
      <p:pic>
        <p:nvPicPr>
          <p:cNvPr id="4" name="图片 3">
            <a:extLst>
              <a:ext uri="{FF2B5EF4-FFF2-40B4-BE49-F238E27FC236}">
                <a16:creationId xmlns:a16="http://schemas.microsoft.com/office/drawing/2014/main" id="{B488A4A2-9B55-2087-257D-E8D477DA78A1}"/>
              </a:ext>
            </a:extLst>
          </p:cNvPr>
          <p:cNvPicPr>
            <a:picLocks noChangeAspect="1"/>
          </p:cNvPicPr>
          <p:nvPr/>
        </p:nvPicPr>
        <p:blipFill>
          <a:blip r:embed="rId2"/>
          <a:stretch>
            <a:fillRect/>
          </a:stretch>
        </p:blipFill>
        <p:spPr>
          <a:xfrm>
            <a:off x="2073230" y="2107079"/>
            <a:ext cx="20237540" cy="9501842"/>
          </a:xfrm>
          <a:prstGeom prst="rect">
            <a:avLst/>
          </a:prstGeom>
        </p:spPr>
      </p:pic>
    </p:spTree>
    <p:extLst>
      <p:ext uri="{BB962C8B-B14F-4D97-AF65-F5344CB8AC3E}">
        <p14:creationId xmlns:p14="http://schemas.microsoft.com/office/powerpoint/2010/main" val="315150041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BE87B-DBAB-8B91-7884-ABB4DE95D0C1}"/>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5DB5A95E-54E8-4DE3-3AF3-774C194F93C2}"/>
              </a:ext>
            </a:extLst>
          </p:cNvPr>
          <p:cNvSpPr txBox="1"/>
          <p:nvPr/>
        </p:nvSpPr>
        <p:spPr>
          <a:xfrm>
            <a:off x="0" y="870375"/>
            <a:ext cx="6260123"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6000" dirty="0"/>
              <a:t>LEVIR-CD</a:t>
            </a:r>
            <a:r>
              <a:rPr lang="zh-CN" altLang="en-US" sz="6000" dirty="0"/>
              <a:t>数据集</a:t>
            </a:r>
          </a:p>
        </p:txBody>
      </p:sp>
      <p:pic>
        <p:nvPicPr>
          <p:cNvPr id="5" name="图片 4">
            <a:extLst>
              <a:ext uri="{FF2B5EF4-FFF2-40B4-BE49-F238E27FC236}">
                <a16:creationId xmlns:a16="http://schemas.microsoft.com/office/drawing/2014/main" id="{CF56D778-6A85-5165-7895-BFB750D7FCEC}"/>
              </a:ext>
            </a:extLst>
          </p:cNvPr>
          <p:cNvPicPr>
            <a:picLocks noChangeAspect="1"/>
          </p:cNvPicPr>
          <p:nvPr/>
        </p:nvPicPr>
        <p:blipFill>
          <a:blip r:embed="rId2"/>
          <a:stretch>
            <a:fillRect/>
          </a:stretch>
        </p:blipFill>
        <p:spPr>
          <a:xfrm>
            <a:off x="1184036" y="2073608"/>
            <a:ext cx="22015928" cy="10336823"/>
          </a:xfrm>
          <a:prstGeom prst="rect">
            <a:avLst/>
          </a:prstGeom>
        </p:spPr>
      </p:pic>
    </p:spTree>
    <p:extLst>
      <p:ext uri="{BB962C8B-B14F-4D97-AF65-F5344CB8AC3E}">
        <p14:creationId xmlns:p14="http://schemas.microsoft.com/office/powerpoint/2010/main" val="262125571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8E8BBA-9DD4-D9F2-1B96-442131C3E5F0}"/>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F66EA2D7-F7C6-78F1-9510-4B93E4FB4DBC}"/>
              </a:ext>
            </a:extLst>
          </p:cNvPr>
          <p:cNvSpPr txBox="1"/>
          <p:nvPr/>
        </p:nvSpPr>
        <p:spPr>
          <a:xfrm>
            <a:off x="1280548" y="3428930"/>
            <a:ext cx="5620128" cy="587340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lnSpc>
                <a:spcPct val="150000"/>
              </a:lnSpc>
            </a:pPr>
            <a:r>
              <a:rPr lang="en-US" altLang="zh-CN" dirty="0"/>
              <a:t>1.</a:t>
            </a:r>
            <a:r>
              <a:rPr lang="zh-CN" altLang="en-US" dirty="0"/>
              <a:t>代码学习</a:t>
            </a:r>
          </a:p>
          <a:p>
            <a:pPr marL="0" marR="0" indent="0" algn="l" defTabSz="825500" rtl="0" fontAlgn="auto" latinLnBrk="0" hangingPunct="0">
              <a:lnSpc>
                <a:spcPct val="150000"/>
              </a:lnSpc>
              <a:spcBef>
                <a:spcPts val="0"/>
              </a:spcBef>
              <a:spcAft>
                <a:spcPts val="0"/>
              </a:spcAft>
              <a:buClrTx/>
              <a:buSzTx/>
              <a:buFontTx/>
              <a:buNone/>
              <a:tabLst/>
            </a:pPr>
            <a:r>
              <a:rPr lang="en-US" altLang="zh-CN" dirty="0"/>
              <a:t>2</a:t>
            </a:r>
            <a:r>
              <a:rPr kumimoji="0" lang="en-US" altLang="zh-CN" sz="5000" b="0" i="0" u="none" strike="noStrike" cap="none" spc="0" normalizeH="0" baseline="0" dirty="0">
                <a:ln>
                  <a:noFill/>
                </a:ln>
                <a:solidFill>
                  <a:srgbClr val="000000"/>
                </a:solidFill>
                <a:effectLst/>
                <a:uFillTx/>
                <a:latin typeface="+mn-lt"/>
                <a:ea typeface="+mn-ea"/>
                <a:cs typeface="+mn-cs"/>
                <a:sym typeface="Helvetica Light"/>
              </a:rPr>
              <a:t>.</a:t>
            </a:r>
            <a:r>
              <a:rPr kumimoji="0" lang="zh-CN" altLang="en-US" sz="5000" b="0" i="0" u="none" strike="noStrike" cap="none" spc="0" normalizeH="0" baseline="0" dirty="0">
                <a:ln>
                  <a:noFill/>
                </a:ln>
                <a:solidFill>
                  <a:srgbClr val="000000"/>
                </a:solidFill>
                <a:effectLst/>
                <a:uFillTx/>
                <a:latin typeface="+mn-lt"/>
                <a:ea typeface="+mn-ea"/>
                <a:cs typeface="+mn-cs"/>
                <a:sym typeface="Helvetica Light"/>
              </a:rPr>
              <a:t>可视化</a:t>
            </a:r>
            <a:endParaRPr kumimoji="0" lang="en-US" altLang="zh-CN" sz="5000" b="0" i="0" u="none" strike="noStrike" cap="none" spc="0" normalizeH="0" baseline="0" dirty="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50000"/>
              </a:lnSpc>
              <a:spcBef>
                <a:spcPts val="0"/>
              </a:spcBef>
              <a:spcAft>
                <a:spcPts val="0"/>
              </a:spcAft>
              <a:buClrTx/>
              <a:buSzTx/>
              <a:buFontTx/>
              <a:buNone/>
              <a:tabLst/>
            </a:pPr>
            <a:r>
              <a:rPr lang="en-US" altLang="zh-CN" dirty="0"/>
              <a:t>3.</a:t>
            </a:r>
            <a:r>
              <a:rPr lang="zh-CN" altLang="en-US" dirty="0"/>
              <a:t>消融实验</a:t>
            </a:r>
            <a:endParaRPr kumimoji="0" lang="en-US" altLang="zh-CN" sz="5000" b="0" i="0" u="none" strike="noStrike" cap="none" spc="0" normalizeH="0" baseline="0" dirty="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50000"/>
              </a:lnSpc>
              <a:spcBef>
                <a:spcPts val="0"/>
              </a:spcBef>
              <a:spcAft>
                <a:spcPts val="0"/>
              </a:spcAft>
              <a:buClrTx/>
              <a:buSzTx/>
              <a:buFontTx/>
              <a:buNone/>
              <a:tabLst/>
            </a:pPr>
            <a:r>
              <a:rPr lang="en-US" altLang="zh-CN" dirty="0"/>
              <a:t>4.</a:t>
            </a:r>
            <a:r>
              <a:rPr lang="zh-CN" altLang="en-US" dirty="0"/>
              <a:t>对比试验</a:t>
            </a:r>
            <a:endParaRPr lang="en-US" altLang="zh-CN" dirty="0"/>
          </a:p>
          <a:p>
            <a:pPr marL="0" marR="0" indent="0" algn="l" defTabSz="825500" rtl="0" fontAlgn="auto" latinLnBrk="0" hangingPunct="0">
              <a:lnSpc>
                <a:spcPct val="150000"/>
              </a:lnSpc>
              <a:spcBef>
                <a:spcPts val="0"/>
              </a:spcBef>
              <a:spcAft>
                <a:spcPts val="0"/>
              </a:spcAft>
              <a:buClrTx/>
              <a:buSzTx/>
              <a:buFontTx/>
              <a:buNone/>
              <a:tabLst/>
            </a:pPr>
            <a:r>
              <a:rPr lang="en-US" altLang="zh-CN" dirty="0"/>
              <a:t>5.CNN</a:t>
            </a:r>
            <a:r>
              <a:rPr lang="zh-CN" altLang="en-US" dirty="0"/>
              <a:t>骨架</a:t>
            </a:r>
            <a:r>
              <a:rPr lang="en-US" altLang="zh-CN" dirty="0"/>
              <a:t>/FCN</a:t>
            </a:r>
            <a:r>
              <a:rPr lang="zh-CN" altLang="en-US" dirty="0"/>
              <a:t>学习</a:t>
            </a:r>
            <a:endParaRPr lang="en-US" altLang="zh-CN" dirty="0"/>
          </a:p>
        </p:txBody>
      </p:sp>
      <p:sp>
        <p:nvSpPr>
          <p:cNvPr id="4" name="文本框 3">
            <a:extLst>
              <a:ext uri="{FF2B5EF4-FFF2-40B4-BE49-F238E27FC236}">
                <a16:creationId xmlns:a16="http://schemas.microsoft.com/office/drawing/2014/main" id="{9E08275C-8DEF-6543-6B13-29E25A0979E7}"/>
              </a:ext>
            </a:extLst>
          </p:cNvPr>
          <p:cNvSpPr txBox="1"/>
          <p:nvPr/>
        </p:nvSpPr>
        <p:spPr>
          <a:xfrm>
            <a:off x="609600" y="706251"/>
            <a:ext cx="2649415"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en-US" sz="6000" dirty="0"/>
              <a:t>问题：</a:t>
            </a:r>
          </a:p>
        </p:txBody>
      </p:sp>
      <p:sp>
        <p:nvSpPr>
          <p:cNvPr id="5" name="chenying0907 726">
            <a:extLst>
              <a:ext uri="{FF2B5EF4-FFF2-40B4-BE49-F238E27FC236}">
                <a16:creationId xmlns:a16="http://schemas.microsoft.com/office/drawing/2014/main" id="{554171BB-EE93-BBCE-EBDD-750C46A9AF6F}"/>
              </a:ext>
            </a:extLst>
          </p:cNvPr>
          <p:cNvSpPr/>
          <p:nvPr/>
        </p:nvSpPr>
        <p:spPr>
          <a:xfrm>
            <a:off x="14372493" y="4262609"/>
            <a:ext cx="4353480" cy="4206044"/>
          </a:xfrm>
          <a:prstGeom prst="ellipse">
            <a:avLst/>
          </a:prstGeom>
          <a:noFill/>
          <a:ln w="25400" cap="flat">
            <a:solidFill>
              <a:schemeClr val="tx1"/>
            </a:solidFill>
            <a:prstDash val="solid"/>
            <a:round/>
          </a:ln>
          <a:effectLst/>
        </p:spPr>
        <p:txBody>
          <a:bodyPr wrap="square" lIns="121919" tIns="121919" rIns="121919" bIns="121919" numCol="1" anchor="ctr">
            <a:noAutofit/>
          </a:bodyPr>
          <a:lstStyle/>
          <a:p>
            <a:pPr defTabSz="2438400">
              <a:defRPr sz="4800">
                <a:solidFill>
                  <a:srgbClr val="FFFFFF"/>
                </a:solidFill>
                <a:latin typeface="微软雅黑"/>
                <a:ea typeface="微软雅黑"/>
                <a:cs typeface="微软雅黑"/>
                <a:sym typeface="微软雅黑"/>
              </a:defRPr>
            </a:pPr>
            <a:endParaRPr dirty="0">
              <a:solidFill>
                <a:schemeClr val="tx1"/>
              </a:solidFill>
              <a:latin typeface="+mj-ea"/>
              <a:ea typeface="+mj-ea"/>
            </a:endParaRPr>
          </a:p>
        </p:txBody>
      </p:sp>
      <p:sp>
        <p:nvSpPr>
          <p:cNvPr id="6" name="chenying0907 729">
            <a:extLst>
              <a:ext uri="{FF2B5EF4-FFF2-40B4-BE49-F238E27FC236}">
                <a16:creationId xmlns:a16="http://schemas.microsoft.com/office/drawing/2014/main" id="{43681E5F-0E78-EC5F-C5BD-F43257EF1043}"/>
              </a:ext>
            </a:extLst>
          </p:cNvPr>
          <p:cNvSpPr/>
          <p:nvPr/>
        </p:nvSpPr>
        <p:spPr>
          <a:xfrm>
            <a:off x="14680765" y="4971665"/>
            <a:ext cx="3736936" cy="2787931"/>
          </a:xfrm>
          <a:custGeom>
            <a:avLst/>
            <a:gdLst/>
            <a:ahLst/>
            <a:cxnLst>
              <a:cxn ang="0">
                <a:pos x="wd2" y="hd2"/>
              </a:cxn>
              <a:cxn ang="5400000">
                <a:pos x="wd2" y="hd2"/>
              </a:cxn>
              <a:cxn ang="10800000">
                <a:pos x="wd2" y="hd2"/>
              </a:cxn>
              <a:cxn ang="16200000">
                <a:pos x="wd2" y="hd2"/>
              </a:cxn>
            </a:cxnLst>
            <a:rect l="0" t="0" r="r" b="b"/>
            <a:pathLst>
              <a:path w="21076" h="21437" extrusionOk="0">
                <a:moveTo>
                  <a:pt x="20779" y="5404"/>
                </a:moveTo>
                <a:cubicBezTo>
                  <a:pt x="21318" y="7550"/>
                  <a:pt x="21076" y="9070"/>
                  <a:pt x="20429" y="10093"/>
                </a:cubicBezTo>
                <a:cubicBezTo>
                  <a:pt x="20079" y="10622"/>
                  <a:pt x="19648" y="10985"/>
                  <a:pt x="19136" y="11216"/>
                </a:cubicBezTo>
                <a:cubicBezTo>
                  <a:pt x="18652" y="11448"/>
                  <a:pt x="18113" y="11514"/>
                  <a:pt x="17574" y="11481"/>
                </a:cubicBezTo>
                <a:cubicBezTo>
                  <a:pt x="16470" y="11382"/>
                  <a:pt x="15393" y="10787"/>
                  <a:pt x="14773" y="9697"/>
                </a:cubicBezTo>
                <a:cubicBezTo>
                  <a:pt x="13885" y="10358"/>
                  <a:pt x="12996" y="11216"/>
                  <a:pt x="12161" y="12075"/>
                </a:cubicBezTo>
                <a:cubicBezTo>
                  <a:pt x="10949" y="13264"/>
                  <a:pt x="9791" y="14420"/>
                  <a:pt x="8552" y="14948"/>
                </a:cubicBezTo>
                <a:cubicBezTo>
                  <a:pt x="9091" y="16204"/>
                  <a:pt x="8875" y="17591"/>
                  <a:pt x="8229" y="18747"/>
                </a:cubicBezTo>
                <a:cubicBezTo>
                  <a:pt x="7825" y="19473"/>
                  <a:pt x="7286" y="20101"/>
                  <a:pt x="6640" y="20596"/>
                </a:cubicBezTo>
                <a:cubicBezTo>
                  <a:pt x="5993" y="21059"/>
                  <a:pt x="5266" y="21356"/>
                  <a:pt x="4512" y="21422"/>
                </a:cubicBezTo>
                <a:cubicBezTo>
                  <a:pt x="3138" y="21554"/>
                  <a:pt x="1792" y="20794"/>
                  <a:pt x="1011" y="18615"/>
                </a:cubicBezTo>
                <a:cubicBezTo>
                  <a:pt x="930" y="18383"/>
                  <a:pt x="1011" y="18086"/>
                  <a:pt x="1199" y="17987"/>
                </a:cubicBezTo>
                <a:cubicBezTo>
                  <a:pt x="1226" y="17987"/>
                  <a:pt x="1226" y="17987"/>
                  <a:pt x="1253" y="17987"/>
                </a:cubicBezTo>
                <a:cubicBezTo>
                  <a:pt x="1253" y="17987"/>
                  <a:pt x="1253" y="17987"/>
                  <a:pt x="1253" y="17987"/>
                </a:cubicBezTo>
                <a:cubicBezTo>
                  <a:pt x="3219" y="17393"/>
                  <a:pt x="4862" y="15906"/>
                  <a:pt x="5535" y="14783"/>
                </a:cubicBezTo>
                <a:cubicBezTo>
                  <a:pt x="5751" y="14453"/>
                  <a:pt x="5859" y="14189"/>
                  <a:pt x="5832" y="14024"/>
                </a:cubicBezTo>
                <a:cubicBezTo>
                  <a:pt x="5832" y="13991"/>
                  <a:pt x="5751" y="13958"/>
                  <a:pt x="5589" y="13958"/>
                </a:cubicBezTo>
                <a:cubicBezTo>
                  <a:pt x="4835" y="13991"/>
                  <a:pt x="3300" y="14684"/>
                  <a:pt x="688" y="16567"/>
                </a:cubicBezTo>
                <a:cubicBezTo>
                  <a:pt x="499" y="16699"/>
                  <a:pt x="284" y="16633"/>
                  <a:pt x="176" y="16402"/>
                </a:cubicBezTo>
                <a:cubicBezTo>
                  <a:pt x="149" y="16336"/>
                  <a:pt x="122" y="16270"/>
                  <a:pt x="122" y="16237"/>
                </a:cubicBezTo>
                <a:cubicBezTo>
                  <a:pt x="-282" y="13165"/>
                  <a:pt x="364" y="11315"/>
                  <a:pt x="1388" y="10325"/>
                </a:cubicBezTo>
                <a:cubicBezTo>
                  <a:pt x="1819" y="9895"/>
                  <a:pt x="2330" y="9631"/>
                  <a:pt x="2842" y="9499"/>
                </a:cubicBezTo>
                <a:cubicBezTo>
                  <a:pt x="3327" y="9367"/>
                  <a:pt x="3839" y="9367"/>
                  <a:pt x="4323" y="9466"/>
                </a:cubicBezTo>
                <a:cubicBezTo>
                  <a:pt x="5266" y="9631"/>
                  <a:pt x="6074" y="10193"/>
                  <a:pt x="6424" y="10985"/>
                </a:cubicBezTo>
                <a:cubicBezTo>
                  <a:pt x="7394" y="10523"/>
                  <a:pt x="8498" y="9466"/>
                  <a:pt x="9575" y="8442"/>
                </a:cubicBezTo>
                <a:cubicBezTo>
                  <a:pt x="10626" y="7418"/>
                  <a:pt x="11649" y="6427"/>
                  <a:pt x="12538" y="6097"/>
                </a:cubicBezTo>
                <a:cubicBezTo>
                  <a:pt x="12134" y="3983"/>
                  <a:pt x="12726" y="2266"/>
                  <a:pt x="13723" y="1176"/>
                </a:cubicBezTo>
                <a:cubicBezTo>
                  <a:pt x="14100" y="780"/>
                  <a:pt x="14558" y="449"/>
                  <a:pt x="15016" y="251"/>
                </a:cubicBezTo>
                <a:cubicBezTo>
                  <a:pt x="15501" y="53"/>
                  <a:pt x="16012" y="-46"/>
                  <a:pt x="16497" y="20"/>
                </a:cubicBezTo>
                <a:cubicBezTo>
                  <a:pt x="17655" y="152"/>
                  <a:pt x="18732" y="1044"/>
                  <a:pt x="19217" y="2926"/>
                </a:cubicBezTo>
                <a:cubicBezTo>
                  <a:pt x="19271" y="3158"/>
                  <a:pt x="19163" y="3422"/>
                  <a:pt x="18975" y="3488"/>
                </a:cubicBezTo>
                <a:cubicBezTo>
                  <a:pt x="17467" y="4182"/>
                  <a:pt x="16632" y="5073"/>
                  <a:pt x="16362" y="5800"/>
                </a:cubicBezTo>
                <a:cubicBezTo>
                  <a:pt x="16282" y="6031"/>
                  <a:pt x="16282" y="6229"/>
                  <a:pt x="16335" y="6361"/>
                </a:cubicBezTo>
                <a:cubicBezTo>
                  <a:pt x="16362" y="6493"/>
                  <a:pt x="16497" y="6593"/>
                  <a:pt x="16686" y="6626"/>
                </a:cubicBezTo>
                <a:cubicBezTo>
                  <a:pt x="17332" y="6791"/>
                  <a:pt x="18517" y="6460"/>
                  <a:pt x="20214" y="5172"/>
                </a:cubicBezTo>
                <a:cubicBezTo>
                  <a:pt x="20402" y="5040"/>
                  <a:pt x="20645" y="5106"/>
                  <a:pt x="20752" y="5304"/>
                </a:cubicBezTo>
                <a:cubicBezTo>
                  <a:pt x="20752" y="5337"/>
                  <a:pt x="20779" y="5371"/>
                  <a:pt x="20779" y="5404"/>
                </a:cubicBezTo>
                <a:cubicBezTo>
                  <a:pt x="20779" y="5404"/>
                  <a:pt x="20779" y="5404"/>
                  <a:pt x="20779" y="5404"/>
                </a:cubicBezTo>
                <a:close/>
                <a:moveTo>
                  <a:pt x="19837" y="9499"/>
                </a:moveTo>
                <a:cubicBezTo>
                  <a:pt x="20295" y="8805"/>
                  <a:pt x="20483" y="7748"/>
                  <a:pt x="20187" y="6262"/>
                </a:cubicBezTo>
                <a:cubicBezTo>
                  <a:pt x="18517" y="7418"/>
                  <a:pt x="17278" y="7748"/>
                  <a:pt x="16524" y="7550"/>
                </a:cubicBezTo>
                <a:cubicBezTo>
                  <a:pt x="16093" y="7418"/>
                  <a:pt x="15797" y="7154"/>
                  <a:pt x="15635" y="6758"/>
                </a:cubicBezTo>
                <a:cubicBezTo>
                  <a:pt x="15501" y="6394"/>
                  <a:pt x="15501" y="5932"/>
                  <a:pt x="15689" y="5437"/>
                </a:cubicBezTo>
                <a:cubicBezTo>
                  <a:pt x="15985" y="4578"/>
                  <a:pt x="16874" y="3554"/>
                  <a:pt x="18382" y="2794"/>
                </a:cubicBezTo>
                <a:cubicBezTo>
                  <a:pt x="17951" y="1605"/>
                  <a:pt x="17224" y="1011"/>
                  <a:pt x="16416" y="945"/>
                </a:cubicBezTo>
                <a:cubicBezTo>
                  <a:pt x="16039" y="879"/>
                  <a:pt x="15635" y="945"/>
                  <a:pt x="15258" y="1110"/>
                </a:cubicBezTo>
                <a:cubicBezTo>
                  <a:pt x="14881" y="1275"/>
                  <a:pt x="14531" y="1539"/>
                  <a:pt x="14208" y="1870"/>
                </a:cubicBezTo>
                <a:cubicBezTo>
                  <a:pt x="13346" y="2794"/>
                  <a:pt x="12861" y="4347"/>
                  <a:pt x="13346" y="6262"/>
                </a:cubicBezTo>
                <a:cubicBezTo>
                  <a:pt x="13346" y="6295"/>
                  <a:pt x="13373" y="6328"/>
                  <a:pt x="13373" y="6394"/>
                </a:cubicBezTo>
                <a:cubicBezTo>
                  <a:pt x="13400" y="6626"/>
                  <a:pt x="13238" y="6857"/>
                  <a:pt x="13050" y="6890"/>
                </a:cubicBezTo>
                <a:cubicBezTo>
                  <a:pt x="12269" y="7022"/>
                  <a:pt x="11191" y="8079"/>
                  <a:pt x="10033" y="9169"/>
                </a:cubicBezTo>
                <a:cubicBezTo>
                  <a:pt x="8794" y="10358"/>
                  <a:pt x="7502" y="11613"/>
                  <a:pt x="6317" y="12009"/>
                </a:cubicBezTo>
                <a:cubicBezTo>
                  <a:pt x="6317" y="12009"/>
                  <a:pt x="6317" y="12009"/>
                  <a:pt x="6317" y="12009"/>
                </a:cubicBezTo>
                <a:cubicBezTo>
                  <a:pt x="6317" y="12009"/>
                  <a:pt x="6317" y="12009"/>
                  <a:pt x="6317" y="12009"/>
                </a:cubicBezTo>
                <a:cubicBezTo>
                  <a:pt x="6101" y="12075"/>
                  <a:pt x="5913" y="11910"/>
                  <a:pt x="5859" y="11646"/>
                </a:cubicBezTo>
                <a:cubicBezTo>
                  <a:pt x="5724" y="11018"/>
                  <a:pt x="5051" y="10523"/>
                  <a:pt x="4216" y="10358"/>
                </a:cubicBezTo>
                <a:cubicBezTo>
                  <a:pt x="3812" y="10292"/>
                  <a:pt x="3408" y="10292"/>
                  <a:pt x="3004" y="10391"/>
                </a:cubicBezTo>
                <a:cubicBezTo>
                  <a:pt x="2600" y="10523"/>
                  <a:pt x="2196" y="10721"/>
                  <a:pt x="1873" y="11051"/>
                </a:cubicBezTo>
                <a:cubicBezTo>
                  <a:pt x="1118" y="11778"/>
                  <a:pt x="607" y="13165"/>
                  <a:pt x="795" y="15444"/>
                </a:cubicBezTo>
                <a:cubicBezTo>
                  <a:pt x="3246" y="13726"/>
                  <a:pt x="4754" y="13066"/>
                  <a:pt x="5562" y="13066"/>
                </a:cubicBezTo>
                <a:cubicBezTo>
                  <a:pt x="6209" y="13033"/>
                  <a:pt x="6532" y="13363"/>
                  <a:pt x="6586" y="13892"/>
                </a:cubicBezTo>
                <a:cubicBezTo>
                  <a:pt x="6640" y="14288"/>
                  <a:pt x="6478" y="14816"/>
                  <a:pt x="6155" y="15345"/>
                </a:cubicBezTo>
                <a:cubicBezTo>
                  <a:pt x="5428" y="16501"/>
                  <a:pt x="3839" y="17987"/>
                  <a:pt x="1900" y="18714"/>
                </a:cubicBezTo>
                <a:cubicBezTo>
                  <a:pt x="2519" y="20101"/>
                  <a:pt x="3489" y="20596"/>
                  <a:pt x="4485" y="20497"/>
                </a:cubicBezTo>
                <a:cubicBezTo>
                  <a:pt x="5078" y="20464"/>
                  <a:pt x="5697" y="20200"/>
                  <a:pt x="6236" y="19804"/>
                </a:cubicBezTo>
                <a:cubicBezTo>
                  <a:pt x="6801" y="19374"/>
                  <a:pt x="7286" y="18846"/>
                  <a:pt x="7609" y="18251"/>
                </a:cubicBezTo>
                <a:cubicBezTo>
                  <a:pt x="8175" y="17227"/>
                  <a:pt x="8336" y="16005"/>
                  <a:pt x="7663" y="14982"/>
                </a:cubicBezTo>
                <a:cubicBezTo>
                  <a:pt x="7690" y="14982"/>
                  <a:pt x="7690" y="14982"/>
                  <a:pt x="7690" y="14982"/>
                </a:cubicBezTo>
                <a:cubicBezTo>
                  <a:pt x="7636" y="14948"/>
                  <a:pt x="7609" y="14882"/>
                  <a:pt x="7609" y="14816"/>
                </a:cubicBezTo>
                <a:cubicBezTo>
                  <a:pt x="7555" y="14552"/>
                  <a:pt x="7690" y="14321"/>
                  <a:pt x="7879" y="14255"/>
                </a:cubicBezTo>
                <a:cubicBezTo>
                  <a:pt x="9118" y="13892"/>
                  <a:pt x="10383" y="12637"/>
                  <a:pt x="11676" y="11348"/>
                </a:cubicBezTo>
                <a:cubicBezTo>
                  <a:pt x="12646" y="10358"/>
                  <a:pt x="13669" y="9367"/>
                  <a:pt x="14719" y="8673"/>
                </a:cubicBezTo>
                <a:cubicBezTo>
                  <a:pt x="14719" y="8673"/>
                  <a:pt x="14719" y="8673"/>
                  <a:pt x="14719" y="8673"/>
                </a:cubicBezTo>
                <a:cubicBezTo>
                  <a:pt x="14719" y="8673"/>
                  <a:pt x="14719" y="8673"/>
                  <a:pt x="14719" y="8673"/>
                </a:cubicBezTo>
                <a:cubicBezTo>
                  <a:pt x="14908" y="8574"/>
                  <a:pt x="15150" y="8640"/>
                  <a:pt x="15231" y="8871"/>
                </a:cubicBezTo>
                <a:cubicBezTo>
                  <a:pt x="15662" y="9895"/>
                  <a:pt x="16632" y="10490"/>
                  <a:pt x="17601" y="10556"/>
                </a:cubicBezTo>
                <a:cubicBezTo>
                  <a:pt x="18059" y="10589"/>
                  <a:pt x="18490" y="10523"/>
                  <a:pt x="18867" y="10358"/>
                </a:cubicBezTo>
                <a:cubicBezTo>
                  <a:pt x="19244" y="10193"/>
                  <a:pt x="19594" y="9895"/>
                  <a:pt x="19837" y="9499"/>
                </a:cubicBezTo>
                <a:close/>
              </a:path>
            </a:pathLst>
          </a:custGeom>
          <a:solidFill>
            <a:schemeClr val="tx1"/>
          </a:solidFill>
          <a:ln w="12700" cap="flat">
            <a:noFill/>
            <a:miter lim="400000"/>
          </a:ln>
          <a:effectLst/>
        </p:spPr>
        <p:txBody>
          <a:bodyPr wrap="square" lIns="121919" tIns="121919" rIns="121919" bIns="121919" numCol="1" anchor="t">
            <a:noAutofit/>
          </a:bodyPr>
          <a:lstStyle/>
          <a:p>
            <a:pPr algn="l" defTabSz="2438400">
              <a:defRPr sz="4800">
                <a:latin typeface="微软雅黑"/>
                <a:ea typeface="微软雅黑"/>
                <a:cs typeface="微软雅黑"/>
                <a:sym typeface="微软雅黑"/>
              </a:defRPr>
            </a:pPr>
            <a:endParaRPr dirty="0">
              <a:solidFill>
                <a:schemeClr val="tx1"/>
              </a:solidFill>
              <a:latin typeface="+mj-ea"/>
              <a:ea typeface="+mj-ea"/>
            </a:endParaRPr>
          </a:p>
        </p:txBody>
      </p:sp>
    </p:spTree>
    <p:extLst>
      <p:ext uri="{BB962C8B-B14F-4D97-AF65-F5344CB8AC3E}">
        <p14:creationId xmlns:p14="http://schemas.microsoft.com/office/powerpoint/2010/main" val="118469871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4D819-BB2A-5C93-47F6-143D8458507A}"/>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63FFC945-B331-308F-B454-97A08BFF5563}"/>
              </a:ext>
            </a:extLst>
          </p:cNvPr>
          <p:cNvSpPr txBox="1"/>
          <p:nvPr/>
        </p:nvSpPr>
        <p:spPr>
          <a:xfrm>
            <a:off x="949447" y="600731"/>
            <a:ext cx="1641475"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6000" b="0" i="0" u="none" strike="noStrike" cap="none" spc="0" normalizeH="0" baseline="0" dirty="0">
                <a:ln>
                  <a:noFill/>
                </a:ln>
                <a:solidFill>
                  <a:srgbClr val="000000"/>
                </a:solidFill>
                <a:effectLst/>
                <a:uFillTx/>
                <a:latin typeface="+mn-lt"/>
                <a:ea typeface="+mn-ea"/>
                <a:cs typeface="+mn-cs"/>
                <a:sym typeface="Helvetica Light"/>
              </a:rPr>
              <a:t>心得</a:t>
            </a:r>
            <a:endParaRPr kumimoji="0" lang="zh-CN" altLang="en-US" sz="5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 name="文本框 3">
            <a:extLst>
              <a:ext uri="{FF2B5EF4-FFF2-40B4-BE49-F238E27FC236}">
                <a16:creationId xmlns:a16="http://schemas.microsoft.com/office/drawing/2014/main" id="{77FDBE20-7140-F227-CF4D-07A8350B4D9A}"/>
              </a:ext>
            </a:extLst>
          </p:cNvPr>
          <p:cNvSpPr txBox="1"/>
          <p:nvPr/>
        </p:nvSpPr>
        <p:spPr>
          <a:xfrm>
            <a:off x="949447" y="2875294"/>
            <a:ext cx="10361811" cy="70275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zh-CN" altLang="en-US" sz="5000" b="0" i="0" u="none" strike="noStrike" cap="none" spc="0" normalizeH="0" baseline="0" dirty="0">
                <a:ln>
                  <a:noFill/>
                </a:ln>
                <a:solidFill>
                  <a:srgbClr val="000000"/>
                </a:solidFill>
                <a:effectLst/>
                <a:uFillTx/>
                <a:latin typeface="+mn-lt"/>
                <a:ea typeface="+mn-ea"/>
                <a:cs typeface="+mn-cs"/>
                <a:sym typeface="Helvetica Light"/>
              </a:rPr>
              <a:t>多看：</a:t>
            </a:r>
            <a:endParaRPr kumimoji="0" lang="en-US" altLang="zh-CN" sz="5000" b="0" i="0" u="none" strike="noStrike" cap="none" spc="0" normalizeH="0" baseline="0" dirty="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50000"/>
              </a:lnSpc>
              <a:spcBef>
                <a:spcPts val="0"/>
              </a:spcBef>
              <a:spcAft>
                <a:spcPts val="0"/>
              </a:spcAft>
              <a:buClrTx/>
              <a:buSzTx/>
              <a:buFontTx/>
              <a:buNone/>
              <a:tabLst/>
            </a:pPr>
            <a:r>
              <a:rPr kumimoji="0" lang="zh-CN" altLang="en-US" sz="5000" b="0" i="0" u="none" strike="noStrike" cap="none" spc="0" normalizeH="0" baseline="0" dirty="0">
                <a:ln>
                  <a:noFill/>
                </a:ln>
                <a:solidFill>
                  <a:srgbClr val="000000"/>
                </a:solidFill>
                <a:effectLst/>
                <a:uFillTx/>
                <a:latin typeface="+mn-lt"/>
                <a:ea typeface="+mn-ea"/>
                <a:cs typeface="+mn-cs"/>
                <a:sym typeface="Helvetica Light"/>
              </a:rPr>
              <a:t>大量阅读文章，遇到问题多查阅资料</a:t>
            </a:r>
            <a:endParaRPr kumimoji="0" lang="en-US" altLang="zh-CN" sz="5000" b="0" i="0" u="none" strike="noStrike" cap="none" spc="0" normalizeH="0" baseline="0" dirty="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50000"/>
              </a:lnSpc>
              <a:spcBef>
                <a:spcPts val="0"/>
              </a:spcBef>
              <a:spcAft>
                <a:spcPts val="0"/>
              </a:spcAft>
              <a:buClrTx/>
              <a:buSzTx/>
              <a:buFontTx/>
              <a:buNone/>
              <a:tabLst/>
            </a:pPr>
            <a:r>
              <a:rPr kumimoji="0" lang="zh-CN" altLang="en-US" sz="5000" b="0" i="0" u="none" strike="noStrike" cap="none" spc="0" normalizeH="0" baseline="0" dirty="0">
                <a:ln>
                  <a:noFill/>
                </a:ln>
                <a:solidFill>
                  <a:srgbClr val="000000"/>
                </a:solidFill>
                <a:effectLst/>
                <a:uFillTx/>
                <a:latin typeface="+mn-lt"/>
                <a:ea typeface="+mn-ea"/>
                <a:cs typeface="+mn-cs"/>
                <a:sym typeface="Helvetica Light"/>
              </a:rPr>
              <a:t>多练：</a:t>
            </a:r>
            <a:endParaRPr kumimoji="0" lang="en-US" altLang="zh-CN" sz="5000" b="0" i="0" u="none" strike="noStrike" cap="none" spc="0" normalizeH="0" baseline="0" dirty="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50000"/>
              </a:lnSpc>
              <a:spcBef>
                <a:spcPts val="0"/>
              </a:spcBef>
              <a:spcAft>
                <a:spcPts val="0"/>
              </a:spcAft>
              <a:buClrTx/>
              <a:buSzTx/>
              <a:buFontTx/>
              <a:buNone/>
              <a:tabLst/>
            </a:pPr>
            <a:r>
              <a:rPr kumimoji="0" lang="zh-CN" altLang="en-US" sz="5000" b="0" i="0" u="none" strike="noStrike" cap="none" spc="0" normalizeH="0" baseline="0" dirty="0">
                <a:ln>
                  <a:noFill/>
                </a:ln>
                <a:solidFill>
                  <a:srgbClr val="000000"/>
                </a:solidFill>
                <a:effectLst/>
                <a:uFillTx/>
                <a:latin typeface="+mn-lt"/>
                <a:ea typeface="+mn-ea"/>
                <a:cs typeface="+mn-cs"/>
                <a:sym typeface="Helvetica Light"/>
              </a:rPr>
              <a:t>多动手，实践中会出现很多问题</a:t>
            </a:r>
            <a:endParaRPr kumimoji="0" lang="en-US" altLang="zh-CN" sz="5000" b="0" i="0" u="none" strike="noStrike" cap="none" spc="0" normalizeH="0" baseline="0" dirty="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50000"/>
              </a:lnSpc>
              <a:spcBef>
                <a:spcPts val="0"/>
              </a:spcBef>
              <a:spcAft>
                <a:spcPts val="0"/>
              </a:spcAft>
              <a:buClrTx/>
              <a:buSzTx/>
              <a:buFontTx/>
              <a:buNone/>
              <a:tabLst/>
            </a:pPr>
            <a:r>
              <a:rPr kumimoji="0" lang="zh-CN" altLang="en-US" sz="5000" b="0" i="0" u="none" strike="noStrike" cap="none" spc="0" normalizeH="0" baseline="0" dirty="0">
                <a:ln>
                  <a:noFill/>
                </a:ln>
                <a:effectLst/>
                <a:uFillTx/>
                <a:latin typeface="+mn-lt"/>
                <a:ea typeface="+mn-ea"/>
                <a:cs typeface="+mn-cs"/>
                <a:sym typeface="Helvetica Light"/>
              </a:rPr>
              <a:t>多问：</a:t>
            </a:r>
            <a:endParaRPr kumimoji="0" lang="en-US" altLang="zh-CN" sz="5000" b="0" i="0" u="none" strike="noStrike" cap="none" spc="0" normalizeH="0" baseline="0" dirty="0">
              <a:ln>
                <a:noFill/>
              </a:ln>
              <a:effectLst/>
              <a:uFillTx/>
              <a:latin typeface="+mn-lt"/>
              <a:ea typeface="+mn-ea"/>
              <a:cs typeface="+mn-cs"/>
              <a:sym typeface="Helvetica Light"/>
            </a:endParaRPr>
          </a:p>
          <a:p>
            <a:pPr marL="0" marR="0" indent="0" algn="l" defTabSz="825500" rtl="0" fontAlgn="auto" latinLnBrk="0" hangingPunct="0">
              <a:lnSpc>
                <a:spcPct val="150000"/>
              </a:lnSpc>
              <a:spcBef>
                <a:spcPts val="0"/>
              </a:spcBef>
              <a:spcAft>
                <a:spcPts val="0"/>
              </a:spcAft>
              <a:buClrTx/>
              <a:buSzTx/>
              <a:buFontTx/>
              <a:buNone/>
              <a:tabLst/>
            </a:pPr>
            <a:r>
              <a:rPr kumimoji="0" lang="zh-CN" altLang="en-US" sz="5000" b="0" i="0" u="none" strike="noStrike" cap="none" spc="0" normalizeH="0" baseline="0" dirty="0">
                <a:ln>
                  <a:noFill/>
                </a:ln>
                <a:solidFill>
                  <a:srgbClr val="000000"/>
                </a:solidFill>
                <a:effectLst/>
                <a:uFillTx/>
                <a:latin typeface="+mn-lt"/>
                <a:ea typeface="+mn-ea"/>
                <a:cs typeface="+mn-cs"/>
                <a:sym typeface="Helvetica Light"/>
              </a:rPr>
              <a:t>遇到自己解决不了的问题及时请教</a:t>
            </a:r>
          </a:p>
        </p:txBody>
      </p:sp>
      <p:grpSp>
        <p:nvGrpSpPr>
          <p:cNvPr id="5" name="PA_组合 83">
            <a:extLst>
              <a:ext uri="{FF2B5EF4-FFF2-40B4-BE49-F238E27FC236}">
                <a16:creationId xmlns:a16="http://schemas.microsoft.com/office/drawing/2014/main" id="{4CE6532E-2717-98E7-446F-D4A8308DD74A}"/>
              </a:ext>
            </a:extLst>
          </p:cNvPr>
          <p:cNvGrpSpPr/>
          <p:nvPr>
            <p:custDataLst>
              <p:tags r:id="rId1"/>
            </p:custDataLst>
          </p:nvPr>
        </p:nvGrpSpPr>
        <p:grpSpPr>
          <a:xfrm>
            <a:off x="16576431" y="3044296"/>
            <a:ext cx="4179879" cy="7627408"/>
            <a:chOff x="0" y="0"/>
            <a:chExt cx="2451324" cy="4792120"/>
          </a:xfrm>
          <a:solidFill>
            <a:schemeClr val="tx1"/>
          </a:solidFill>
        </p:grpSpPr>
        <p:sp>
          <p:nvSpPr>
            <p:cNvPr id="6" name="chenying0907 80">
              <a:extLst>
                <a:ext uri="{FF2B5EF4-FFF2-40B4-BE49-F238E27FC236}">
                  <a16:creationId xmlns:a16="http://schemas.microsoft.com/office/drawing/2014/main" id="{E20483FD-BF8D-8B0A-F793-E9E414303D4D}"/>
                </a:ext>
              </a:extLst>
            </p:cNvPr>
            <p:cNvSpPr/>
            <p:nvPr/>
          </p:nvSpPr>
          <p:spPr>
            <a:xfrm>
              <a:off x="0" y="0"/>
              <a:ext cx="2451324" cy="4792120"/>
            </a:xfrm>
            <a:custGeom>
              <a:avLst/>
              <a:gdLst/>
              <a:ahLst/>
              <a:cxnLst>
                <a:cxn ang="0">
                  <a:pos x="wd2" y="hd2"/>
                </a:cxn>
                <a:cxn ang="5400000">
                  <a:pos x="wd2" y="hd2"/>
                </a:cxn>
                <a:cxn ang="10800000">
                  <a:pos x="wd2" y="hd2"/>
                </a:cxn>
                <a:cxn ang="16200000">
                  <a:pos x="wd2" y="hd2"/>
                </a:cxn>
              </a:cxnLst>
              <a:rect l="0" t="0" r="r" b="b"/>
              <a:pathLst>
                <a:path w="21550" h="21556" extrusionOk="0">
                  <a:moveTo>
                    <a:pt x="9859" y="17520"/>
                  </a:moveTo>
                  <a:cubicBezTo>
                    <a:pt x="9590" y="17979"/>
                    <a:pt x="9411" y="18392"/>
                    <a:pt x="9232" y="18804"/>
                  </a:cubicBezTo>
                  <a:cubicBezTo>
                    <a:pt x="8963" y="19217"/>
                    <a:pt x="8873" y="19630"/>
                    <a:pt x="8783" y="20043"/>
                  </a:cubicBezTo>
                  <a:cubicBezTo>
                    <a:pt x="8783" y="20088"/>
                    <a:pt x="8604" y="20180"/>
                    <a:pt x="8515" y="20226"/>
                  </a:cubicBezTo>
                  <a:cubicBezTo>
                    <a:pt x="8335" y="20272"/>
                    <a:pt x="8156" y="20226"/>
                    <a:pt x="8156" y="20088"/>
                  </a:cubicBezTo>
                  <a:cubicBezTo>
                    <a:pt x="8156" y="20088"/>
                    <a:pt x="8156" y="20043"/>
                    <a:pt x="8156" y="19997"/>
                  </a:cubicBezTo>
                  <a:cubicBezTo>
                    <a:pt x="8066" y="19355"/>
                    <a:pt x="8066" y="18713"/>
                    <a:pt x="8066" y="18071"/>
                  </a:cubicBezTo>
                  <a:cubicBezTo>
                    <a:pt x="8066" y="18025"/>
                    <a:pt x="7977" y="17979"/>
                    <a:pt x="7977" y="17933"/>
                  </a:cubicBezTo>
                  <a:cubicBezTo>
                    <a:pt x="7887" y="17841"/>
                    <a:pt x="7708" y="17750"/>
                    <a:pt x="7708" y="17658"/>
                  </a:cubicBezTo>
                  <a:cubicBezTo>
                    <a:pt x="7529" y="17291"/>
                    <a:pt x="7439" y="16878"/>
                    <a:pt x="7349" y="16511"/>
                  </a:cubicBezTo>
                  <a:cubicBezTo>
                    <a:pt x="7349" y="16420"/>
                    <a:pt x="7349" y="16282"/>
                    <a:pt x="7349" y="16236"/>
                  </a:cubicBezTo>
                  <a:cubicBezTo>
                    <a:pt x="7170" y="16099"/>
                    <a:pt x="7080" y="16053"/>
                    <a:pt x="6991" y="15961"/>
                  </a:cubicBezTo>
                  <a:cubicBezTo>
                    <a:pt x="6722" y="15502"/>
                    <a:pt x="6632" y="14998"/>
                    <a:pt x="6901" y="14448"/>
                  </a:cubicBezTo>
                  <a:cubicBezTo>
                    <a:pt x="6722" y="14494"/>
                    <a:pt x="6722" y="14539"/>
                    <a:pt x="6632" y="14585"/>
                  </a:cubicBezTo>
                  <a:cubicBezTo>
                    <a:pt x="6543" y="14585"/>
                    <a:pt x="6363" y="14631"/>
                    <a:pt x="6363" y="14585"/>
                  </a:cubicBezTo>
                  <a:cubicBezTo>
                    <a:pt x="6274" y="14585"/>
                    <a:pt x="6184" y="14494"/>
                    <a:pt x="6184" y="14448"/>
                  </a:cubicBezTo>
                  <a:cubicBezTo>
                    <a:pt x="6184" y="14127"/>
                    <a:pt x="6184" y="13760"/>
                    <a:pt x="6274" y="13393"/>
                  </a:cubicBezTo>
                  <a:cubicBezTo>
                    <a:pt x="6274" y="13210"/>
                    <a:pt x="6363" y="13026"/>
                    <a:pt x="6632" y="12888"/>
                  </a:cubicBezTo>
                  <a:cubicBezTo>
                    <a:pt x="6812" y="12797"/>
                    <a:pt x="6901" y="12659"/>
                    <a:pt x="7080" y="12522"/>
                  </a:cubicBezTo>
                  <a:cubicBezTo>
                    <a:pt x="6812" y="12476"/>
                    <a:pt x="6722" y="12522"/>
                    <a:pt x="6543" y="12613"/>
                  </a:cubicBezTo>
                  <a:cubicBezTo>
                    <a:pt x="6005" y="13255"/>
                    <a:pt x="5288" y="13852"/>
                    <a:pt x="4661" y="14448"/>
                  </a:cubicBezTo>
                  <a:cubicBezTo>
                    <a:pt x="4302" y="14815"/>
                    <a:pt x="3944" y="15227"/>
                    <a:pt x="3585" y="15640"/>
                  </a:cubicBezTo>
                  <a:cubicBezTo>
                    <a:pt x="3495" y="15732"/>
                    <a:pt x="3406" y="15824"/>
                    <a:pt x="3316" y="15915"/>
                  </a:cubicBezTo>
                  <a:cubicBezTo>
                    <a:pt x="3495" y="16190"/>
                    <a:pt x="3764" y="16511"/>
                    <a:pt x="4033" y="16832"/>
                  </a:cubicBezTo>
                  <a:cubicBezTo>
                    <a:pt x="4123" y="16924"/>
                    <a:pt x="4033" y="17016"/>
                    <a:pt x="4123" y="17062"/>
                  </a:cubicBezTo>
                  <a:cubicBezTo>
                    <a:pt x="3944" y="17062"/>
                    <a:pt x="3764" y="17062"/>
                    <a:pt x="3585" y="17062"/>
                  </a:cubicBezTo>
                  <a:cubicBezTo>
                    <a:pt x="3585" y="17016"/>
                    <a:pt x="3495" y="17016"/>
                    <a:pt x="3406" y="17016"/>
                  </a:cubicBezTo>
                  <a:cubicBezTo>
                    <a:pt x="3495" y="17199"/>
                    <a:pt x="3585" y="17383"/>
                    <a:pt x="3675" y="17566"/>
                  </a:cubicBezTo>
                  <a:cubicBezTo>
                    <a:pt x="3854" y="17841"/>
                    <a:pt x="4033" y="18117"/>
                    <a:pt x="4123" y="18392"/>
                  </a:cubicBezTo>
                  <a:cubicBezTo>
                    <a:pt x="4123" y="18392"/>
                    <a:pt x="4123" y="18483"/>
                    <a:pt x="4033" y="18483"/>
                  </a:cubicBezTo>
                  <a:cubicBezTo>
                    <a:pt x="3944" y="18483"/>
                    <a:pt x="3854" y="18483"/>
                    <a:pt x="3854" y="18438"/>
                  </a:cubicBezTo>
                  <a:cubicBezTo>
                    <a:pt x="3675" y="18346"/>
                    <a:pt x="3495" y="18254"/>
                    <a:pt x="3406" y="18117"/>
                  </a:cubicBezTo>
                  <a:cubicBezTo>
                    <a:pt x="3316" y="18117"/>
                    <a:pt x="3316" y="18117"/>
                    <a:pt x="3316" y="18117"/>
                  </a:cubicBezTo>
                  <a:cubicBezTo>
                    <a:pt x="3316" y="18208"/>
                    <a:pt x="3316" y="18300"/>
                    <a:pt x="3316" y="18346"/>
                  </a:cubicBezTo>
                  <a:cubicBezTo>
                    <a:pt x="3316" y="18942"/>
                    <a:pt x="3406" y="19538"/>
                    <a:pt x="3406" y="20134"/>
                  </a:cubicBezTo>
                  <a:cubicBezTo>
                    <a:pt x="3406" y="20180"/>
                    <a:pt x="3316" y="20226"/>
                    <a:pt x="3316" y="20318"/>
                  </a:cubicBezTo>
                  <a:cubicBezTo>
                    <a:pt x="3227" y="20272"/>
                    <a:pt x="3047" y="20226"/>
                    <a:pt x="2958" y="20180"/>
                  </a:cubicBezTo>
                  <a:cubicBezTo>
                    <a:pt x="2868" y="20088"/>
                    <a:pt x="2778" y="19997"/>
                    <a:pt x="2689" y="19859"/>
                  </a:cubicBezTo>
                  <a:cubicBezTo>
                    <a:pt x="2599" y="19951"/>
                    <a:pt x="2599" y="19997"/>
                    <a:pt x="2599" y="20088"/>
                  </a:cubicBezTo>
                  <a:cubicBezTo>
                    <a:pt x="2510" y="20501"/>
                    <a:pt x="2330" y="20960"/>
                    <a:pt x="2241" y="21418"/>
                  </a:cubicBezTo>
                  <a:cubicBezTo>
                    <a:pt x="2241" y="21464"/>
                    <a:pt x="2151" y="21510"/>
                    <a:pt x="2061" y="21556"/>
                  </a:cubicBezTo>
                  <a:cubicBezTo>
                    <a:pt x="2061" y="21510"/>
                    <a:pt x="1972" y="21464"/>
                    <a:pt x="1882" y="21418"/>
                  </a:cubicBezTo>
                  <a:cubicBezTo>
                    <a:pt x="1793" y="20868"/>
                    <a:pt x="1703" y="20318"/>
                    <a:pt x="1524" y="19813"/>
                  </a:cubicBezTo>
                  <a:cubicBezTo>
                    <a:pt x="1255" y="19859"/>
                    <a:pt x="1076" y="19905"/>
                    <a:pt x="896" y="19951"/>
                  </a:cubicBezTo>
                  <a:cubicBezTo>
                    <a:pt x="807" y="19859"/>
                    <a:pt x="717" y="19722"/>
                    <a:pt x="717" y="19630"/>
                  </a:cubicBezTo>
                  <a:cubicBezTo>
                    <a:pt x="717" y="19309"/>
                    <a:pt x="717" y="18988"/>
                    <a:pt x="807" y="18713"/>
                  </a:cubicBezTo>
                  <a:cubicBezTo>
                    <a:pt x="717" y="18713"/>
                    <a:pt x="538" y="18759"/>
                    <a:pt x="448" y="18713"/>
                  </a:cubicBezTo>
                  <a:cubicBezTo>
                    <a:pt x="359" y="18667"/>
                    <a:pt x="359" y="18621"/>
                    <a:pt x="359" y="18529"/>
                  </a:cubicBezTo>
                  <a:cubicBezTo>
                    <a:pt x="448" y="18071"/>
                    <a:pt x="538" y="17658"/>
                    <a:pt x="627" y="17199"/>
                  </a:cubicBezTo>
                  <a:cubicBezTo>
                    <a:pt x="627" y="17153"/>
                    <a:pt x="627" y="17108"/>
                    <a:pt x="627" y="17062"/>
                  </a:cubicBezTo>
                  <a:cubicBezTo>
                    <a:pt x="448" y="17108"/>
                    <a:pt x="269" y="17108"/>
                    <a:pt x="0" y="17153"/>
                  </a:cubicBezTo>
                  <a:cubicBezTo>
                    <a:pt x="90" y="17016"/>
                    <a:pt x="90" y="16924"/>
                    <a:pt x="90" y="16832"/>
                  </a:cubicBezTo>
                  <a:cubicBezTo>
                    <a:pt x="359" y="16466"/>
                    <a:pt x="627" y="16145"/>
                    <a:pt x="896" y="15778"/>
                  </a:cubicBezTo>
                  <a:cubicBezTo>
                    <a:pt x="986" y="15640"/>
                    <a:pt x="986" y="15457"/>
                    <a:pt x="986" y="15319"/>
                  </a:cubicBezTo>
                  <a:cubicBezTo>
                    <a:pt x="986" y="14860"/>
                    <a:pt x="1076" y="14402"/>
                    <a:pt x="1076" y="13943"/>
                  </a:cubicBezTo>
                  <a:cubicBezTo>
                    <a:pt x="1076" y="13852"/>
                    <a:pt x="986" y="13760"/>
                    <a:pt x="986" y="13668"/>
                  </a:cubicBezTo>
                  <a:cubicBezTo>
                    <a:pt x="986" y="13347"/>
                    <a:pt x="986" y="13072"/>
                    <a:pt x="986" y="12751"/>
                  </a:cubicBezTo>
                  <a:cubicBezTo>
                    <a:pt x="986" y="12338"/>
                    <a:pt x="986" y="11971"/>
                    <a:pt x="986" y="11559"/>
                  </a:cubicBezTo>
                  <a:cubicBezTo>
                    <a:pt x="986" y="11283"/>
                    <a:pt x="1076" y="10962"/>
                    <a:pt x="1165" y="10641"/>
                  </a:cubicBezTo>
                  <a:cubicBezTo>
                    <a:pt x="1255" y="10412"/>
                    <a:pt x="1434" y="10229"/>
                    <a:pt x="1972" y="10091"/>
                  </a:cubicBezTo>
                  <a:cubicBezTo>
                    <a:pt x="2420" y="9999"/>
                    <a:pt x="2689" y="9724"/>
                    <a:pt x="3047" y="9587"/>
                  </a:cubicBezTo>
                  <a:cubicBezTo>
                    <a:pt x="3585" y="9311"/>
                    <a:pt x="4123" y="9128"/>
                    <a:pt x="4571" y="8853"/>
                  </a:cubicBezTo>
                  <a:cubicBezTo>
                    <a:pt x="5109" y="8624"/>
                    <a:pt x="5646" y="8302"/>
                    <a:pt x="6184" y="8073"/>
                  </a:cubicBezTo>
                  <a:cubicBezTo>
                    <a:pt x="6543" y="7844"/>
                    <a:pt x="6632" y="7660"/>
                    <a:pt x="6632" y="7385"/>
                  </a:cubicBezTo>
                  <a:cubicBezTo>
                    <a:pt x="6543" y="7110"/>
                    <a:pt x="6722" y="6789"/>
                    <a:pt x="6722" y="6514"/>
                  </a:cubicBezTo>
                  <a:cubicBezTo>
                    <a:pt x="6722" y="6010"/>
                    <a:pt x="6632" y="5459"/>
                    <a:pt x="6632" y="4955"/>
                  </a:cubicBezTo>
                  <a:cubicBezTo>
                    <a:pt x="6632" y="4542"/>
                    <a:pt x="6632" y="4129"/>
                    <a:pt x="6812" y="3762"/>
                  </a:cubicBezTo>
                  <a:cubicBezTo>
                    <a:pt x="6991" y="3304"/>
                    <a:pt x="7260" y="2845"/>
                    <a:pt x="7618" y="2432"/>
                  </a:cubicBezTo>
                  <a:cubicBezTo>
                    <a:pt x="8246" y="1790"/>
                    <a:pt x="8963" y="1194"/>
                    <a:pt x="9680" y="598"/>
                  </a:cubicBezTo>
                  <a:cubicBezTo>
                    <a:pt x="9859" y="415"/>
                    <a:pt x="10128" y="277"/>
                    <a:pt x="10307" y="139"/>
                  </a:cubicBezTo>
                  <a:cubicBezTo>
                    <a:pt x="10666" y="2"/>
                    <a:pt x="11203" y="-44"/>
                    <a:pt x="11651" y="48"/>
                  </a:cubicBezTo>
                  <a:cubicBezTo>
                    <a:pt x="11920" y="139"/>
                    <a:pt x="12189" y="231"/>
                    <a:pt x="12368" y="369"/>
                  </a:cubicBezTo>
                  <a:cubicBezTo>
                    <a:pt x="12817" y="827"/>
                    <a:pt x="13354" y="1286"/>
                    <a:pt x="13802" y="1745"/>
                  </a:cubicBezTo>
                  <a:cubicBezTo>
                    <a:pt x="14609" y="2524"/>
                    <a:pt x="14878" y="3350"/>
                    <a:pt x="14968" y="4221"/>
                  </a:cubicBezTo>
                  <a:cubicBezTo>
                    <a:pt x="15057" y="4634"/>
                    <a:pt x="14968" y="5046"/>
                    <a:pt x="14968" y="5459"/>
                  </a:cubicBezTo>
                  <a:cubicBezTo>
                    <a:pt x="14878" y="6101"/>
                    <a:pt x="14878" y="6743"/>
                    <a:pt x="14968" y="7339"/>
                  </a:cubicBezTo>
                  <a:cubicBezTo>
                    <a:pt x="14968" y="7477"/>
                    <a:pt x="15237" y="7569"/>
                    <a:pt x="15416" y="7660"/>
                  </a:cubicBezTo>
                  <a:cubicBezTo>
                    <a:pt x="16043" y="8165"/>
                    <a:pt x="16760" y="8669"/>
                    <a:pt x="17477" y="9174"/>
                  </a:cubicBezTo>
                  <a:cubicBezTo>
                    <a:pt x="17836" y="9403"/>
                    <a:pt x="18284" y="9632"/>
                    <a:pt x="18642" y="9862"/>
                  </a:cubicBezTo>
                  <a:cubicBezTo>
                    <a:pt x="19180" y="10137"/>
                    <a:pt x="19718" y="10412"/>
                    <a:pt x="20166" y="10687"/>
                  </a:cubicBezTo>
                  <a:cubicBezTo>
                    <a:pt x="20345" y="10825"/>
                    <a:pt x="20345" y="11008"/>
                    <a:pt x="20345" y="11146"/>
                  </a:cubicBezTo>
                  <a:cubicBezTo>
                    <a:pt x="20345" y="11696"/>
                    <a:pt x="20256" y="12201"/>
                    <a:pt x="20345" y="12751"/>
                  </a:cubicBezTo>
                  <a:cubicBezTo>
                    <a:pt x="20345" y="13347"/>
                    <a:pt x="20524" y="13943"/>
                    <a:pt x="20614" y="14539"/>
                  </a:cubicBezTo>
                  <a:cubicBezTo>
                    <a:pt x="20614" y="14769"/>
                    <a:pt x="20704" y="14952"/>
                    <a:pt x="20435" y="15181"/>
                  </a:cubicBezTo>
                  <a:cubicBezTo>
                    <a:pt x="20345" y="15319"/>
                    <a:pt x="20614" y="15502"/>
                    <a:pt x="20793" y="15686"/>
                  </a:cubicBezTo>
                  <a:cubicBezTo>
                    <a:pt x="20973" y="15961"/>
                    <a:pt x="21241" y="16282"/>
                    <a:pt x="21510" y="16557"/>
                  </a:cubicBezTo>
                  <a:cubicBezTo>
                    <a:pt x="21600" y="16603"/>
                    <a:pt x="21510" y="16649"/>
                    <a:pt x="21510" y="16649"/>
                  </a:cubicBezTo>
                  <a:cubicBezTo>
                    <a:pt x="21421" y="16695"/>
                    <a:pt x="21331" y="16695"/>
                    <a:pt x="21241" y="16649"/>
                  </a:cubicBezTo>
                  <a:cubicBezTo>
                    <a:pt x="21152" y="16649"/>
                    <a:pt x="20973" y="16557"/>
                    <a:pt x="20793" y="16557"/>
                  </a:cubicBezTo>
                  <a:cubicBezTo>
                    <a:pt x="20973" y="16832"/>
                    <a:pt x="21062" y="17108"/>
                    <a:pt x="21241" y="17383"/>
                  </a:cubicBezTo>
                  <a:cubicBezTo>
                    <a:pt x="21241" y="17429"/>
                    <a:pt x="21241" y="17429"/>
                    <a:pt x="21241" y="17429"/>
                  </a:cubicBezTo>
                  <a:cubicBezTo>
                    <a:pt x="21241" y="17520"/>
                    <a:pt x="21241" y="17566"/>
                    <a:pt x="21241" y="17612"/>
                  </a:cubicBezTo>
                  <a:cubicBezTo>
                    <a:pt x="21152" y="17612"/>
                    <a:pt x="20973" y="17612"/>
                    <a:pt x="20883" y="17566"/>
                  </a:cubicBezTo>
                  <a:cubicBezTo>
                    <a:pt x="20793" y="17520"/>
                    <a:pt x="20704" y="17474"/>
                    <a:pt x="20614" y="17429"/>
                  </a:cubicBezTo>
                  <a:cubicBezTo>
                    <a:pt x="20614" y="17704"/>
                    <a:pt x="20704" y="17979"/>
                    <a:pt x="20704" y="18254"/>
                  </a:cubicBezTo>
                  <a:cubicBezTo>
                    <a:pt x="20704" y="18529"/>
                    <a:pt x="20793" y="18804"/>
                    <a:pt x="20793" y="19080"/>
                  </a:cubicBezTo>
                  <a:cubicBezTo>
                    <a:pt x="20793" y="19125"/>
                    <a:pt x="20704" y="19171"/>
                    <a:pt x="20614" y="19217"/>
                  </a:cubicBezTo>
                  <a:cubicBezTo>
                    <a:pt x="20524" y="19171"/>
                    <a:pt x="20435" y="19171"/>
                    <a:pt x="20435" y="19125"/>
                  </a:cubicBezTo>
                  <a:cubicBezTo>
                    <a:pt x="20345" y="18988"/>
                    <a:pt x="20256" y="18850"/>
                    <a:pt x="20076" y="18713"/>
                  </a:cubicBezTo>
                  <a:cubicBezTo>
                    <a:pt x="19897" y="19309"/>
                    <a:pt x="19718" y="19905"/>
                    <a:pt x="19539" y="20501"/>
                  </a:cubicBezTo>
                  <a:cubicBezTo>
                    <a:pt x="19449" y="20547"/>
                    <a:pt x="19539" y="20593"/>
                    <a:pt x="19449" y="20593"/>
                  </a:cubicBezTo>
                  <a:cubicBezTo>
                    <a:pt x="19449" y="20639"/>
                    <a:pt x="19359" y="20685"/>
                    <a:pt x="19270" y="20731"/>
                  </a:cubicBezTo>
                  <a:cubicBezTo>
                    <a:pt x="19180" y="20685"/>
                    <a:pt x="19090" y="20639"/>
                    <a:pt x="19090" y="20593"/>
                  </a:cubicBezTo>
                  <a:cubicBezTo>
                    <a:pt x="19090" y="20318"/>
                    <a:pt x="19090" y="20043"/>
                    <a:pt x="19001" y="19767"/>
                  </a:cubicBezTo>
                  <a:cubicBezTo>
                    <a:pt x="19001" y="19584"/>
                    <a:pt x="19001" y="19401"/>
                    <a:pt x="19001" y="19171"/>
                  </a:cubicBezTo>
                  <a:cubicBezTo>
                    <a:pt x="19001" y="19171"/>
                    <a:pt x="18911" y="19171"/>
                    <a:pt x="18911" y="19171"/>
                  </a:cubicBezTo>
                  <a:cubicBezTo>
                    <a:pt x="18822" y="19263"/>
                    <a:pt x="18732" y="19309"/>
                    <a:pt x="18642" y="19355"/>
                  </a:cubicBezTo>
                  <a:cubicBezTo>
                    <a:pt x="18553" y="19309"/>
                    <a:pt x="18463" y="19217"/>
                    <a:pt x="18463" y="19125"/>
                  </a:cubicBezTo>
                  <a:cubicBezTo>
                    <a:pt x="18463" y="18713"/>
                    <a:pt x="18463" y="18254"/>
                    <a:pt x="18373" y="17841"/>
                  </a:cubicBezTo>
                  <a:cubicBezTo>
                    <a:pt x="18373" y="17704"/>
                    <a:pt x="18373" y="17520"/>
                    <a:pt x="18373" y="17383"/>
                  </a:cubicBezTo>
                  <a:cubicBezTo>
                    <a:pt x="18373" y="17383"/>
                    <a:pt x="18373" y="17429"/>
                    <a:pt x="18284" y="17474"/>
                  </a:cubicBezTo>
                  <a:cubicBezTo>
                    <a:pt x="18194" y="17474"/>
                    <a:pt x="18015" y="17520"/>
                    <a:pt x="17925" y="17566"/>
                  </a:cubicBezTo>
                  <a:cubicBezTo>
                    <a:pt x="17836" y="17520"/>
                    <a:pt x="17746" y="17429"/>
                    <a:pt x="17746" y="17337"/>
                  </a:cubicBezTo>
                  <a:cubicBezTo>
                    <a:pt x="17836" y="17016"/>
                    <a:pt x="17925" y="16741"/>
                    <a:pt x="18015" y="16420"/>
                  </a:cubicBezTo>
                  <a:cubicBezTo>
                    <a:pt x="17836" y="16466"/>
                    <a:pt x="17746" y="16466"/>
                    <a:pt x="17656" y="16466"/>
                  </a:cubicBezTo>
                  <a:cubicBezTo>
                    <a:pt x="17477" y="16511"/>
                    <a:pt x="17388" y="16511"/>
                    <a:pt x="17298" y="16466"/>
                  </a:cubicBezTo>
                  <a:cubicBezTo>
                    <a:pt x="17298" y="16466"/>
                    <a:pt x="17298" y="16374"/>
                    <a:pt x="17298" y="16328"/>
                  </a:cubicBezTo>
                  <a:cubicBezTo>
                    <a:pt x="17298" y="16282"/>
                    <a:pt x="17298" y="16236"/>
                    <a:pt x="17388" y="16190"/>
                  </a:cubicBezTo>
                  <a:cubicBezTo>
                    <a:pt x="17746" y="15869"/>
                    <a:pt x="18105" y="15548"/>
                    <a:pt x="18373" y="15273"/>
                  </a:cubicBezTo>
                  <a:cubicBezTo>
                    <a:pt x="17925" y="14952"/>
                    <a:pt x="17477" y="14677"/>
                    <a:pt x="17119" y="14356"/>
                  </a:cubicBezTo>
                  <a:cubicBezTo>
                    <a:pt x="16760" y="14081"/>
                    <a:pt x="16491" y="13760"/>
                    <a:pt x="16222" y="13439"/>
                  </a:cubicBezTo>
                  <a:cubicBezTo>
                    <a:pt x="16043" y="13301"/>
                    <a:pt x="15864" y="13210"/>
                    <a:pt x="15774" y="13118"/>
                  </a:cubicBezTo>
                  <a:cubicBezTo>
                    <a:pt x="15864" y="13531"/>
                    <a:pt x="15954" y="13943"/>
                    <a:pt x="16043" y="14402"/>
                  </a:cubicBezTo>
                  <a:cubicBezTo>
                    <a:pt x="16043" y="14448"/>
                    <a:pt x="15864" y="14539"/>
                    <a:pt x="15774" y="14631"/>
                  </a:cubicBezTo>
                  <a:cubicBezTo>
                    <a:pt x="15954" y="15227"/>
                    <a:pt x="15864" y="15778"/>
                    <a:pt x="15685" y="16328"/>
                  </a:cubicBezTo>
                  <a:cubicBezTo>
                    <a:pt x="15595" y="16374"/>
                    <a:pt x="15595" y="16466"/>
                    <a:pt x="15505" y="16466"/>
                  </a:cubicBezTo>
                  <a:cubicBezTo>
                    <a:pt x="15416" y="16466"/>
                    <a:pt x="15326" y="16420"/>
                    <a:pt x="15237" y="16374"/>
                  </a:cubicBezTo>
                  <a:cubicBezTo>
                    <a:pt x="15147" y="16328"/>
                    <a:pt x="15057" y="16236"/>
                    <a:pt x="14878" y="16099"/>
                  </a:cubicBezTo>
                  <a:cubicBezTo>
                    <a:pt x="14878" y="16190"/>
                    <a:pt x="14878" y="16190"/>
                    <a:pt x="14878" y="16236"/>
                  </a:cubicBezTo>
                  <a:cubicBezTo>
                    <a:pt x="15237" y="16787"/>
                    <a:pt x="14968" y="17337"/>
                    <a:pt x="14968" y="17887"/>
                  </a:cubicBezTo>
                  <a:cubicBezTo>
                    <a:pt x="14968" y="17979"/>
                    <a:pt x="14878" y="18071"/>
                    <a:pt x="14699" y="18117"/>
                  </a:cubicBezTo>
                  <a:cubicBezTo>
                    <a:pt x="14699" y="18162"/>
                    <a:pt x="14520" y="18117"/>
                    <a:pt x="14340" y="18117"/>
                  </a:cubicBezTo>
                  <a:cubicBezTo>
                    <a:pt x="14161" y="18483"/>
                    <a:pt x="14071" y="18942"/>
                    <a:pt x="13802" y="19309"/>
                  </a:cubicBezTo>
                  <a:cubicBezTo>
                    <a:pt x="13534" y="19584"/>
                    <a:pt x="13444" y="19905"/>
                    <a:pt x="13444" y="20180"/>
                  </a:cubicBezTo>
                  <a:cubicBezTo>
                    <a:pt x="13444" y="20226"/>
                    <a:pt x="13354" y="20272"/>
                    <a:pt x="13265" y="20318"/>
                  </a:cubicBezTo>
                  <a:cubicBezTo>
                    <a:pt x="13175" y="20272"/>
                    <a:pt x="13085" y="20226"/>
                    <a:pt x="13085" y="20180"/>
                  </a:cubicBezTo>
                  <a:cubicBezTo>
                    <a:pt x="12996" y="19813"/>
                    <a:pt x="12996" y="19446"/>
                    <a:pt x="12817" y="19080"/>
                  </a:cubicBezTo>
                  <a:cubicBezTo>
                    <a:pt x="12637" y="18621"/>
                    <a:pt x="12368" y="18208"/>
                    <a:pt x="12189" y="17795"/>
                  </a:cubicBezTo>
                  <a:cubicBezTo>
                    <a:pt x="12100" y="17795"/>
                    <a:pt x="12100" y="17795"/>
                    <a:pt x="12100" y="17795"/>
                  </a:cubicBezTo>
                  <a:cubicBezTo>
                    <a:pt x="12100" y="17795"/>
                    <a:pt x="12010" y="17841"/>
                    <a:pt x="12010" y="17841"/>
                  </a:cubicBezTo>
                  <a:cubicBezTo>
                    <a:pt x="11920" y="17887"/>
                    <a:pt x="11831" y="17979"/>
                    <a:pt x="11741" y="18025"/>
                  </a:cubicBezTo>
                  <a:cubicBezTo>
                    <a:pt x="11651" y="17933"/>
                    <a:pt x="11562" y="17841"/>
                    <a:pt x="11562" y="17795"/>
                  </a:cubicBezTo>
                  <a:cubicBezTo>
                    <a:pt x="11562" y="17245"/>
                    <a:pt x="11651" y="16695"/>
                    <a:pt x="11741" y="16145"/>
                  </a:cubicBezTo>
                  <a:cubicBezTo>
                    <a:pt x="11472" y="16145"/>
                    <a:pt x="11562" y="16053"/>
                    <a:pt x="11562" y="15915"/>
                  </a:cubicBezTo>
                  <a:cubicBezTo>
                    <a:pt x="11651" y="15548"/>
                    <a:pt x="11741" y="15181"/>
                    <a:pt x="11920" y="14769"/>
                  </a:cubicBezTo>
                  <a:cubicBezTo>
                    <a:pt x="11920" y="14723"/>
                    <a:pt x="11920" y="14677"/>
                    <a:pt x="11920" y="14539"/>
                  </a:cubicBezTo>
                  <a:cubicBezTo>
                    <a:pt x="11831" y="14585"/>
                    <a:pt x="11831" y="14631"/>
                    <a:pt x="11741" y="14677"/>
                  </a:cubicBezTo>
                  <a:cubicBezTo>
                    <a:pt x="11651" y="14677"/>
                    <a:pt x="11562" y="14677"/>
                    <a:pt x="11472" y="14677"/>
                  </a:cubicBezTo>
                  <a:cubicBezTo>
                    <a:pt x="11472" y="14631"/>
                    <a:pt x="11383" y="14585"/>
                    <a:pt x="11383" y="14539"/>
                  </a:cubicBezTo>
                  <a:cubicBezTo>
                    <a:pt x="11562" y="14127"/>
                    <a:pt x="11651" y="13668"/>
                    <a:pt x="11920" y="13210"/>
                  </a:cubicBezTo>
                  <a:cubicBezTo>
                    <a:pt x="12010" y="13072"/>
                    <a:pt x="12279" y="12888"/>
                    <a:pt x="12458" y="12751"/>
                  </a:cubicBezTo>
                  <a:cubicBezTo>
                    <a:pt x="12548" y="12705"/>
                    <a:pt x="12727" y="12659"/>
                    <a:pt x="12996" y="12659"/>
                  </a:cubicBezTo>
                  <a:cubicBezTo>
                    <a:pt x="12637" y="13072"/>
                    <a:pt x="12368" y="13485"/>
                    <a:pt x="12010" y="13897"/>
                  </a:cubicBezTo>
                  <a:cubicBezTo>
                    <a:pt x="12100" y="13943"/>
                    <a:pt x="12100" y="13943"/>
                    <a:pt x="12189" y="13943"/>
                  </a:cubicBezTo>
                  <a:cubicBezTo>
                    <a:pt x="12279" y="13852"/>
                    <a:pt x="12368" y="13760"/>
                    <a:pt x="12458" y="13668"/>
                  </a:cubicBezTo>
                  <a:cubicBezTo>
                    <a:pt x="12548" y="13576"/>
                    <a:pt x="12727" y="13531"/>
                    <a:pt x="12817" y="13485"/>
                  </a:cubicBezTo>
                  <a:cubicBezTo>
                    <a:pt x="12906" y="13576"/>
                    <a:pt x="12996" y="13622"/>
                    <a:pt x="13085" y="13714"/>
                  </a:cubicBezTo>
                  <a:cubicBezTo>
                    <a:pt x="13085" y="13714"/>
                    <a:pt x="13085" y="13806"/>
                    <a:pt x="12996" y="13852"/>
                  </a:cubicBezTo>
                  <a:cubicBezTo>
                    <a:pt x="12727" y="14356"/>
                    <a:pt x="12458" y="14906"/>
                    <a:pt x="12189" y="15457"/>
                  </a:cubicBezTo>
                  <a:cubicBezTo>
                    <a:pt x="12279" y="15457"/>
                    <a:pt x="12279" y="15457"/>
                    <a:pt x="12279" y="15502"/>
                  </a:cubicBezTo>
                  <a:cubicBezTo>
                    <a:pt x="12458" y="15457"/>
                    <a:pt x="12548" y="15365"/>
                    <a:pt x="12727" y="15365"/>
                  </a:cubicBezTo>
                  <a:cubicBezTo>
                    <a:pt x="12817" y="15319"/>
                    <a:pt x="12996" y="15319"/>
                    <a:pt x="13085" y="15319"/>
                  </a:cubicBezTo>
                  <a:cubicBezTo>
                    <a:pt x="13085" y="15365"/>
                    <a:pt x="13085" y="15457"/>
                    <a:pt x="13085" y="15457"/>
                  </a:cubicBezTo>
                  <a:cubicBezTo>
                    <a:pt x="12189" y="15915"/>
                    <a:pt x="12368" y="16557"/>
                    <a:pt x="12100" y="17062"/>
                  </a:cubicBezTo>
                  <a:cubicBezTo>
                    <a:pt x="12100" y="17108"/>
                    <a:pt x="12100" y="17108"/>
                    <a:pt x="12189" y="17108"/>
                  </a:cubicBezTo>
                  <a:cubicBezTo>
                    <a:pt x="12279" y="17016"/>
                    <a:pt x="12368" y="16924"/>
                    <a:pt x="12548" y="16832"/>
                  </a:cubicBezTo>
                  <a:cubicBezTo>
                    <a:pt x="12548" y="16787"/>
                    <a:pt x="12727" y="16741"/>
                    <a:pt x="12727" y="16787"/>
                  </a:cubicBezTo>
                  <a:cubicBezTo>
                    <a:pt x="12817" y="16787"/>
                    <a:pt x="12906" y="16832"/>
                    <a:pt x="12817" y="16878"/>
                  </a:cubicBezTo>
                  <a:cubicBezTo>
                    <a:pt x="12548" y="17245"/>
                    <a:pt x="12996" y="17566"/>
                    <a:pt x="12996" y="17933"/>
                  </a:cubicBezTo>
                  <a:cubicBezTo>
                    <a:pt x="13085" y="18162"/>
                    <a:pt x="13175" y="18438"/>
                    <a:pt x="13265" y="18667"/>
                  </a:cubicBezTo>
                  <a:cubicBezTo>
                    <a:pt x="13265" y="18667"/>
                    <a:pt x="13265" y="18667"/>
                    <a:pt x="13265" y="18667"/>
                  </a:cubicBezTo>
                  <a:cubicBezTo>
                    <a:pt x="13623" y="18162"/>
                    <a:pt x="14251" y="17704"/>
                    <a:pt x="14161" y="17108"/>
                  </a:cubicBezTo>
                  <a:cubicBezTo>
                    <a:pt x="14161" y="17062"/>
                    <a:pt x="14340" y="16970"/>
                    <a:pt x="14430" y="16924"/>
                  </a:cubicBezTo>
                  <a:cubicBezTo>
                    <a:pt x="14430" y="16511"/>
                    <a:pt x="14430" y="16007"/>
                    <a:pt x="14520" y="15548"/>
                  </a:cubicBezTo>
                  <a:cubicBezTo>
                    <a:pt x="14520" y="15502"/>
                    <a:pt x="14520" y="15457"/>
                    <a:pt x="14609" y="15365"/>
                  </a:cubicBezTo>
                  <a:cubicBezTo>
                    <a:pt x="14699" y="15457"/>
                    <a:pt x="14788" y="15502"/>
                    <a:pt x="14878" y="15548"/>
                  </a:cubicBezTo>
                  <a:cubicBezTo>
                    <a:pt x="15057" y="15640"/>
                    <a:pt x="15147" y="15778"/>
                    <a:pt x="15326" y="15869"/>
                  </a:cubicBezTo>
                  <a:cubicBezTo>
                    <a:pt x="15416" y="15869"/>
                    <a:pt x="15416" y="15869"/>
                    <a:pt x="15505" y="15869"/>
                  </a:cubicBezTo>
                  <a:cubicBezTo>
                    <a:pt x="15505" y="15640"/>
                    <a:pt x="15416" y="15365"/>
                    <a:pt x="15505" y="15136"/>
                  </a:cubicBezTo>
                  <a:cubicBezTo>
                    <a:pt x="15505" y="14769"/>
                    <a:pt x="15147" y="14448"/>
                    <a:pt x="14878" y="14127"/>
                  </a:cubicBezTo>
                  <a:cubicBezTo>
                    <a:pt x="14788" y="14035"/>
                    <a:pt x="14699" y="13897"/>
                    <a:pt x="14699" y="13806"/>
                  </a:cubicBezTo>
                  <a:cubicBezTo>
                    <a:pt x="14699" y="13760"/>
                    <a:pt x="14788" y="13714"/>
                    <a:pt x="14878" y="13714"/>
                  </a:cubicBezTo>
                  <a:cubicBezTo>
                    <a:pt x="14968" y="13668"/>
                    <a:pt x="15057" y="13714"/>
                    <a:pt x="15147" y="13760"/>
                  </a:cubicBezTo>
                  <a:cubicBezTo>
                    <a:pt x="15237" y="13897"/>
                    <a:pt x="15416" y="14035"/>
                    <a:pt x="15505" y="14173"/>
                  </a:cubicBezTo>
                  <a:cubicBezTo>
                    <a:pt x="15505" y="14173"/>
                    <a:pt x="15595" y="14173"/>
                    <a:pt x="15595" y="14173"/>
                  </a:cubicBezTo>
                  <a:cubicBezTo>
                    <a:pt x="15505" y="13897"/>
                    <a:pt x="15505" y="13622"/>
                    <a:pt x="15326" y="13393"/>
                  </a:cubicBezTo>
                  <a:cubicBezTo>
                    <a:pt x="15147" y="13118"/>
                    <a:pt x="14878" y="12888"/>
                    <a:pt x="14699" y="12659"/>
                  </a:cubicBezTo>
                  <a:cubicBezTo>
                    <a:pt x="14520" y="12659"/>
                    <a:pt x="14430" y="12705"/>
                    <a:pt x="14340" y="12659"/>
                  </a:cubicBezTo>
                  <a:cubicBezTo>
                    <a:pt x="13713" y="12659"/>
                    <a:pt x="12996" y="12613"/>
                    <a:pt x="12368" y="12522"/>
                  </a:cubicBezTo>
                  <a:cubicBezTo>
                    <a:pt x="11651" y="12476"/>
                    <a:pt x="10934" y="12567"/>
                    <a:pt x="10217" y="12613"/>
                  </a:cubicBezTo>
                  <a:cubicBezTo>
                    <a:pt x="10307" y="12751"/>
                    <a:pt x="10397" y="12888"/>
                    <a:pt x="10576" y="12980"/>
                  </a:cubicBezTo>
                  <a:cubicBezTo>
                    <a:pt x="11114" y="13301"/>
                    <a:pt x="11114" y="13714"/>
                    <a:pt x="11203" y="14127"/>
                  </a:cubicBezTo>
                  <a:cubicBezTo>
                    <a:pt x="11293" y="14264"/>
                    <a:pt x="11293" y="14448"/>
                    <a:pt x="11293" y="14585"/>
                  </a:cubicBezTo>
                  <a:cubicBezTo>
                    <a:pt x="11293" y="14723"/>
                    <a:pt x="11203" y="14815"/>
                    <a:pt x="10934" y="14860"/>
                  </a:cubicBezTo>
                  <a:cubicBezTo>
                    <a:pt x="11024" y="15227"/>
                    <a:pt x="11114" y="15594"/>
                    <a:pt x="11114" y="15961"/>
                  </a:cubicBezTo>
                  <a:cubicBezTo>
                    <a:pt x="11114" y="16190"/>
                    <a:pt x="10934" y="16236"/>
                    <a:pt x="10576" y="16145"/>
                  </a:cubicBezTo>
                  <a:cubicBezTo>
                    <a:pt x="10576" y="16649"/>
                    <a:pt x="10576" y="17108"/>
                    <a:pt x="10576" y="17566"/>
                  </a:cubicBezTo>
                  <a:cubicBezTo>
                    <a:pt x="10576" y="17612"/>
                    <a:pt x="10576" y="17704"/>
                    <a:pt x="10486" y="17750"/>
                  </a:cubicBezTo>
                  <a:cubicBezTo>
                    <a:pt x="10486" y="17795"/>
                    <a:pt x="10397" y="17841"/>
                    <a:pt x="10307" y="17841"/>
                  </a:cubicBezTo>
                  <a:cubicBezTo>
                    <a:pt x="10217" y="17841"/>
                    <a:pt x="10128" y="17841"/>
                    <a:pt x="10128" y="17795"/>
                  </a:cubicBezTo>
                  <a:cubicBezTo>
                    <a:pt x="10038" y="17704"/>
                    <a:pt x="9949" y="17612"/>
                    <a:pt x="9859" y="17520"/>
                  </a:cubicBezTo>
                  <a:close/>
                  <a:moveTo>
                    <a:pt x="12279" y="4588"/>
                  </a:moveTo>
                  <a:cubicBezTo>
                    <a:pt x="12458" y="4404"/>
                    <a:pt x="12368" y="4404"/>
                    <a:pt x="12010" y="4359"/>
                  </a:cubicBezTo>
                  <a:cubicBezTo>
                    <a:pt x="11741" y="4313"/>
                    <a:pt x="11651" y="4313"/>
                    <a:pt x="11472" y="4450"/>
                  </a:cubicBezTo>
                  <a:cubicBezTo>
                    <a:pt x="11293" y="4542"/>
                    <a:pt x="11114" y="4634"/>
                    <a:pt x="10934" y="4771"/>
                  </a:cubicBezTo>
                  <a:cubicBezTo>
                    <a:pt x="10486" y="5138"/>
                    <a:pt x="10038" y="5459"/>
                    <a:pt x="9590" y="5826"/>
                  </a:cubicBezTo>
                  <a:cubicBezTo>
                    <a:pt x="9321" y="5826"/>
                    <a:pt x="9411" y="5734"/>
                    <a:pt x="9500" y="5688"/>
                  </a:cubicBezTo>
                  <a:cubicBezTo>
                    <a:pt x="9949" y="5322"/>
                    <a:pt x="10397" y="4909"/>
                    <a:pt x="10845" y="4542"/>
                  </a:cubicBezTo>
                  <a:cubicBezTo>
                    <a:pt x="11024" y="4450"/>
                    <a:pt x="11114" y="4404"/>
                    <a:pt x="11293" y="4313"/>
                  </a:cubicBezTo>
                  <a:cubicBezTo>
                    <a:pt x="10845" y="4221"/>
                    <a:pt x="10576" y="4313"/>
                    <a:pt x="10397" y="4496"/>
                  </a:cubicBezTo>
                  <a:cubicBezTo>
                    <a:pt x="10128" y="4725"/>
                    <a:pt x="9769" y="4955"/>
                    <a:pt x="9500" y="5184"/>
                  </a:cubicBezTo>
                  <a:cubicBezTo>
                    <a:pt x="9411" y="5184"/>
                    <a:pt x="9411" y="5230"/>
                    <a:pt x="9411" y="5230"/>
                  </a:cubicBezTo>
                  <a:cubicBezTo>
                    <a:pt x="9411" y="5459"/>
                    <a:pt x="9411" y="5643"/>
                    <a:pt x="9411" y="5872"/>
                  </a:cubicBezTo>
                  <a:cubicBezTo>
                    <a:pt x="9500" y="5872"/>
                    <a:pt x="9500" y="5826"/>
                    <a:pt x="9590" y="5826"/>
                  </a:cubicBezTo>
                  <a:cubicBezTo>
                    <a:pt x="9859" y="5826"/>
                    <a:pt x="10128" y="5780"/>
                    <a:pt x="10307" y="5643"/>
                  </a:cubicBezTo>
                  <a:cubicBezTo>
                    <a:pt x="10576" y="5505"/>
                    <a:pt x="10755" y="5322"/>
                    <a:pt x="11024" y="5138"/>
                  </a:cubicBezTo>
                  <a:cubicBezTo>
                    <a:pt x="11293" y="4955"/>
                    <a:pt x="11651" y="4771"/>
                    <a:pt x="12010" y="4588"/>
                  </a:cubicBezTo>
                  <a:cubicBezTo>
                    <a:pt x="12010" y="4542"/>
                    <a:pt x="12189" y="4542"/>
                    <a:pt x="12279" y="4542"/>
                  </a:cubicBezTo>
                  <a:cubicBezTo>
                    <a:pt x="12279" y="4542"/>
                    <a:pt x="12279" y="4588"/>
                    <a:pt x="12279" y="4588"/>
                  </a:cubicBezTo>
                  <a:cubicBezTo>
                    <a:pt x="12189" y="4634"/>
                    <a:pt x="12189" y="4725"/>
                    <a:pt x="12100" y="4725"/>
                  </a:cubicBezTo>
                  <a:cubicBezTo>
                    <a:pt x="11741" y="4955"/>
                    <a:pt x="11383" y="5138"/>
                    <a:pt x="11114" y="5367"/>
                  </a:cubicBezTo>
                  <a:cubicBezTo>
                    <a:pt x="10934" y="5459"/>
                    <a:pt x="10845" y="5551"/>
                    <a:pt x="10666" y="5688"/>
                  </a:cubicBezTo>
                  <a:cubicBezTo>
                    <a:pt x="11383" y="5597"/>
                    <a:pt x="11383" y="5597"/>
                    <a:pt x="11831" y="5322"/>
                  </a:cubicBezTo>
                  <a:cubicBezTo>
                    <a:pt x="11920" y="5230"/>
                    <a:pt x="12010" y="5138"/>
                    <a:pt x="12100" y="5092"/>
                  </a:cubicBezTo>
                  <a:cubicBezTo>
                    <a:pt x="12368" y="4955"/>
                    <a:pt x="12458" y="4771"/>
                    <a:pt x="12279" y="4588"/>
                  </a:cubicBezTo>
                  <a:close/>
                  <a:moveTo>
                    <a:pt x="10576" y="12246"/>
                  </a:moveTo>
                  <a:cubicBezTo>
                    <a:pt x="11383" y="12246"/>
                    <a:pt x="12189" y="12246"/>
                    <a:pt x="12906" y="12246"/>
                  </a:cubicBezTo>
                  <a:cubicBezTo>
                    <a:pt x="12906" y="12246"/>
                    <a:pt x="12906" y="12201"/>
                    <a:pt x="12906" y="12201"/>
                  </a:cubicBezTo>
                  <a:cubicBezTo>
                    <a:pt x="12548" y="12155"/>
                    <a:pt x="12189" y="11971"/>
                    <a:pt x="12189" y="11834"/>
                  </a:cubicBezTo>
                  <a:cubicBezTo>
                    <a:pt x="12189" y="11650"/>
                    <a:pt x="12637" y="11467"/>
                    <a:pt x="13085" y="11421"/>
                  </a:cubicBezTo>
                  <a:cubicBezTo>
                    <a:pt x="13444" y="11375"/>
                    <a:pt x="13623" y="11467"/>
                    <a:pt x="13713" y="11650"/>
                  </a:cubicBezTo>
                  <a:cubicBezTo>
                    <a:pt x="13892" y="11880"/>
                    <a:pt x="13802" y="11971"/>
                    <a:pt x="13175" y="12201"/>
                  </a:cubicBezTo>
                  <a:cubicBezTo>
                    <a:pt x="13713" y="12201"/>
                    <a:pt x="14071" y="12201"/>
                    <a:pt x="14520" y="12201"/>
                  </a:cubicBezTo>
                  <a:cubicBezTo>
                    <a:pt x="14430" y="12109"/>
                    <a:pt x="14430" y="11971"/>
                    <a:pt x="14430" y="11880"/>
                  </a:cubicBezTo>
                  <a:cubicBezTo>
                    <a:pt x="14430" y="11329"/>
                    <a:pt x="14430" y="11329"/>
                    <a:pt x="13265" y="11329"/>
                  </a:cubicBezTo>
                  <a:cubicBezTo>
                    <a:pt x="11562" y="11329"/>
                    <a:pt x="9769" y="11329"/>
                    <a:pt x="8066" y="11329"/>
                  </a:cubicBezTo>
                  <a:cubicBezTo>
                    <a:pt x="7977" y="11329"/>
                    <a:pt x="7798" y="11375"/>
                    <a:pt x="7798" y="11421"/>
                  </a:cubicBezTo>
                  <a:cubicBezTo>
                    <a:pt x="7439" y="11650"/>
                    <a:pt x="7170" y="11925"/>
                    <a:pt x="6901" y="12201"/>
                  </a:cubicBezTo>
                  <a:cubicBezTo>
                    <a:pt x="6901" y="12201"/>
                    <a:pt x="6991" y="12201"/>
                    <a:pt x="6991" y="12246"/>
                  </a:cubicBezTo>
                  <a:cubicBezTo>
                    <a:pt x="7170" y="12063"/>
                    <a:pt x="7439" y="11880"/>
                    <a:pt x="7618" y="11696"/>
                  </a:cubicBezTo>
                  <a:cubicBezTo>
                    <a:pt x="7887" y="11421"/>
                    <a:pt x="7887" y="11421"/>
                    <a:pt x="8335" y="11467"/>
                  </a:cubicBezTo>
                  <a:cubicBezTo>
                    <a:pt x="8783" y="11559"/>
                    <a:pt x="8873" y="11650"/>
                    <a:pt x="8873" y="11880"/>
                  </a:cubicBezTo>
                  <a:cubicBezTo>
                    <a:pt x="8783" y="12109"/>
                    <a:pt x="8604" y="12201"/>
                    <a:pt x="8156" y="12201"/>
                  </a:cubicBezTo>
                  <a:cubicBezTo>
                    <a:pt x="8156" y="12201"/>
                    <a:pt x="8066" y="12201"/>
                    <a:pt x="7887" y="12201"/>
                  </a:cubicBezTo>
                  <a:cubicBezTo>
                    <a:pt x="7977" y="12246"/>
                    <a:pt x="8066" y="12292"/>
                    <a:pt x="8066" y="12292"/>
                  </a:cubicBezTo>
                  <a:cubicBezTo>
                    <a:pt x="8604" y="12292"/>
                    <a:pt x="9052" y="12338"/>
                    <a:pt x="9590" y="12292"/>
                  </a:cubicBezTo>
                  <a:cubicBezTo>
                    <a:pt x="9949" y="12292"/>
                    <a:pt x="10307" y="12246"/>
                    <a:pt x="10666" y="12246"/>
                  </a:cubicBezTo>
                  <a:lnTo>
                    <a:pt x="10576" y="12246"/>
                  </a:lnTo>
                  <a:close/>
                  <a:moveTo>
                    <a:pt x="14520" y="10550"/>
                  </a:moveTo>
                  <a:cubicBezTo>
                    <a:pt x="14520" y="10274"/>
                    <a:pt x="14430" y="10045"/>
                    <a:pt x="14520" y="9770"/>
                  </a:cubicBezTo>
                  <a:cubicBezTo>
                    <a:pt x="14520" y="9311"/>
                    <a:pt x="14609" y="8853"/>
                    <a:pt x="14520" y="8348"/>
                  </a:cubicBezTo>
                  <a:cubicBezTo>
                    <a:pt x="14520" y="7431"/>
                    <a:pt x="14430" y="6514"/>
                    <a:pt x="14430" y="5597"/>
                  </a:cubicBezTo>
                  <a:cubicBezTo>
                    <a:pt x="14430" y="5046"/>
                    <a:pt x="14520" y="4542"/>
                    <a:pt x="14520" y="3992"/>
                  </a:cubicBezTo>
                  <a:cubicBezTo>
                    <a:pt x="14520" y="3395"/>
                    <a:pt x="14340" y="2753"/>
                    <a:pt x="13802" y="2203"/>
                  </a:cubicBezTo>
                  <a:cubicBezTo>
                    <a:pt x="13354" y="1607"/>
                    <a:pt x="12727" y="1057"/>
                    <a:pt x="12100" y="506"/>
                  </a:cubicBezTo>
                  <a:cubicBezTo>
                    <a:pt x="11920" y="369"/>
                    <a:pt x="11741" y="277"/>
                    <a:pt x="11472" y="231"/>
                  </a:cubicBezTo>
                  <a:cubicBezTo>
                    <a:pt x="11203" y="139"/>
                    <a:pt x="10845" y="139"/>
                    <a:pt x="10576" y="277"/>
                  </a:cubicBezTo>
                  <a:cubicBezTo>
                    <a:pt x="10307" y="415"/>
                    <a:pt x="10128" y="552"/>
                    <a:pt x="9859" y="736"/>
                  </a:cubicBezTo>
                  <a:cubicBezTo>
                    <a:pt x="9411" y="1057"/>
                    <a:pt x="9052" y="1424"/>
                    <a:pt x="8604" y="1745"/>
                  </a:cubicBezTo>
                  <a:cubicBezTo>
                    <a:pt x="8604" y="1790"/>
                    <a:pt x="8515" y="1882"/>
                    <a:pt x="8515" y="1928"/>
                  </a:cubicBezTo>
                  <a:cubicBezTo>
                    <a:pt x="8783" y="1928"/>
                    <a:pt x="8783" y="1928"/>
                    <a:pt x="8694" y="2066"/>
                  </a:cubicBezTo>
                  <a:cubicBezTo>
                    <a:pt x="8425" y="2249"/>
                    <a:pt x="8156" y="2478"/>
                    <a:pt x="7887" y="2662"/>
                  </a:cubicBezTo>
                  <a:cubicBezTo>
                    <a:pt x="8246" y="2662"/>
                    <a:pt x="8335" y="2753"/>
                    <a:pt x="8246" y="2845"/>
                  </a:cubicBezTo>
                  <a:cubicBezTo>
                    <a:pt x="7977" y="3120"/>
                    <a:pt x="7618" y="3395"/>
                    <a:pt x="7349" y="3671"/>
                  </a:cubicBezTo>
                  <a:cubicBezTo>
                    <a:pt x="7260" y="3717"/>
                    <a:pt x="7170" y="3762"/>
                    <a:pt x="7170" y="3854"/>
                  </a:cubicBezTo>
                  <a:cubicBezTo>
                    <a:pt x="7170" y="3992"/>
                    <a:pt x="7170" y="4175"/>
                    <a:pt x="7170" y="4313"/>
                  </a:cubicBezTo>
                  <a:cubicBezTo>
                    <a:pt x="7260" y="4267"/>
                    <a:pt x="7260" y="4175"/>
                    <a:pt x="7349" y="4129"/>
                  </a:cubicBezTo>
                  <a:cubicBezTo>
                    <a:pt x="7529" y="3900"/>
                    <a:pt x="7708" y="3671"/>
                    <a:pt x="7887" y="3441"/>
                  </a:cubicBezTo>
                  <a:cubicBezTo>
                    <a:pt x="7977" y="3395"/>
                    <a:pt x="8066" y="3350"/>
                    <a:pt x="8156" y="3350"/>
                  </a:cubicBezTo>
                  <a:cubicBezTo>
                    <a:pt x="8156" y="3395"/>
                    <a:pt x="8246" y="3441"/>
                    <a:pt x="8246" y="3487"/>
                  </a:cubicBezTo>
                  <a:cubicBezTo>
                    <a:pt x="7977" y="3808"/>
                    <a:pt x="7708" y="4129"/>
                    <a:pt x="7349" y="4404"/>
                  </a:cubicBezTo>
                  <a:cubicBezTo>
                    <a:pt x="7170" y="4634"/>
                    <a:pt x="7080" y="4725"/>
                    <a:pt x="7170" y="5046"/>
                  </a:cubicBezTo>
                  <a:cubicBezTo>
                    <a:pt x="7349" y="4680"/>
                    <a:pt x="7887" y="4450"/>
                    <a:pt x="7887" y="4083"/>
                  </a:cubicBezTo>
                  <a:cubicBezTo>
                    <a:pt x="7887" y="4038"/>
                    <a:pt x="7977" y="3992"/>
                    <a:pt x="7977" y="3992"/>
                  </a:cubicBezTo>
                  <a:cubicBezTo>
                    <a:pt x="8335" y="3900"/>
                    <a:pt x="8604" y="3808"/>
                    <a:pt x="8873" y="3762"/>
                  </a:cubicBezTo>
                  <a:cubicBezTo>
                    <a:pt x="9321" y="3671"/>
                    <a:pt x="9769" y="3625"/>
                    <a:pt x="10217" y="3625"/>
                  </a:cubicBezTo>
                  <a:cubicBezTo>
                    <a:pt x="11024" y="3579"/>
                    <a:pt x="11920" y="3533"/>
                    <a:pt x="12727" y="3671"/>
                  </a:cubicBezTo>
                  <a:cubicBezTo>
                    <a:pt x="13713" y="3900"/>
                    <a:pt x="13802" y="3946"/>
                    <a:pt x="13713" y="4359"/>
                  </a:cubicBezTo>
                  <a:cubicBezTo>
                    <a:pt x="13713" y="5138"/>
                    <a:pt x="13623" y="5872"/>
                    <a:pt x="13623" y="6606"/>
                  </a:cubicBezTo>
                  <a:cubicBezTo>
                    <a:pt x="13623" y="6881"/>
                    <a:pt x="13534" y="6927"/>
                    <a:pt x="13085" y="6835"/>
                  </a:cubicBezTo>
                  <a:cubicBezTo>
                    <a:pt x="12368" y="6652"/>
                    <a:pt x="11651" y="6560"/>
                    <a:pt x="10845" y="6606"/>
                  </a:cubicBezTo>
                  <a:cubicBezTo>
                    <a:pt x="10128" y="6652"/>
                    <a:pt x="9321" y="6743"/>
                    <a:pt x="8604" y="6835"/>
                  </a:cubicBezTo>
                  <a:cubicBezTo>
                    <a:pt x="8066" y="6927"/>
                    <a:pt x="7887" y="6881"/>
                    <a:pt x="7887" y="6652"/>
                  </a:cubicBezTo>
                  <a:cubicBezTo>
                    <a:pt x="7170" y="7294"/>
                    <a:pt x="7080" y="7431"/>
                    <a:pt x="7260" y="7706"/>
                  </a:cubicBezTo>
                  <a:cubicBezTo>
                    <a:pt x="7349" y="7523"/>
                    <a:pt x="7529" y="7294"/>
                    <a:pt x="7708" y="7064"/>
                  </a:cubicBezTo>
                  <a:cubicBezTo>
                    <a:pt x="7708" y="7064"/>
                    <a:pt x="7887" y="7018"/>
                    <a:pt x="7887" y="7018"/>
                  </a:cubicBezTo>
                  <a:cubicBezTo>
                    <a:pt x="7977" y="7064"/>
                    <a:pt x="7977" y="7110"/>
                    <a:pt x="7977" y="7156"/>
                  </a:cubicBezTo>
                  <a:cubicBezTo>
                    <a:pt x="7798" y="7385"/>
                    <a:pt x="7529" y="7660"/>
                    <a:pt x="7349" y="7936"/>
                  </a:cubicBezTo>
                  <a:cubicBezTo>
                    <a:pt x="7260" y="8027"/>
                    <a:pt x="7170" y="8165"/>
                    <a:pt x="7080" y="8302"/>
                  </a:cubicBezTo>
                  <a:cubicBezTo>
                    <a:pt x="7080" y="8302"/>
                    <a:pt x="7170" y="8302"/>
                    <a:pt x="7170" y="8302"/>
                  </a:cubicBezTo>
                  <a:cubicBezTo>
                    <a:pt x="7439" y="8073"/>
                    <a:pt x="7618" y="7798"/>
                    <a:pt x="7798" y="7569"/>
                  </a:cubicBezTo>
                  <a:cubicBezTo>
                    <a:pt x="7887" y="7523"/>
                    <a:pt x="7977" y="7477"/>
                    <a:pt x="8066" y="7431"/>
                  </a:cubicBezTo>
                  <a:cubicBezTo>
                    <a:pt x="8066" y="7477"/>
                    <a:pt x="8156" y="7569"/>
                    <a:pt x="8156" y="7615"/>
                  </a:cubicBezTo>
                  <a:cubicBezTo>
                    <a:pt x="7887" y="7890"/>
                    <a:pt x="7708" y="8211"/>
                    <a:pt x="7349" y="8486"/>
                  </a:cubicBezTo>
                  <a:cubicBezTo>
                    <a:pt x="7080" y="8669"/>
                    <a:pt x="7170" y="8899"/>
                    <a:pt x="7080" y="9128"/>
                  </a:cubicBezTo>
                  <a:cubicBezTo>
                    <a:pt x="7349" y="8853"/>
                    <a:pt x="7529" y="8532"/>
                    <a:pt x="7798" y="8257"/>
                  </a:cubicBezTo>
                  <a:cubicBezTo>
                    <a:pt x="7887" y="8119"/>
                    <a:pt x="8246" y="8073"/>
                    <a:pt x="8425" y="8165"/>
                  </a:cubicBezTo>
                  <a:cubicBezTo>
                    <a:pt x="8515" y="8165"/>
                    <a:pt x="8515" y="8211"/>
                    <a:pt x="8515" y="8211"/>
                  </a:cubicBezTo>
                  <a:cubicBezTo>
                    <a:pt x="8515" y="8257"/>
                    <a:pt x="8425" y="8257"/>
                    <a:pt x="8335" y="8302"/>
                  </a:cubicBezTo>
                  <a:cubicBezTo>
                    <a:pt x="8335" y="8302"/>
                    <a:pt x="8246" y="8257"/>
                    <a:pt x="8156" y="8257"/>
                  </a:cubicBezTo>
                  <a:cubicBezTo>
                    <a:pt x="7977" y="8440"/>
                    <a:pt x="7887" y="8578"/>
                    <a:pt x="7798" y="8715"/>
                  </a:cubicBezTo>
                  <a:cubicBezTo>
                    <a:pt x="7618" y="8899"/>
                    <a:pt x="7529" y="9082"/>
                    <a:pt x="7260" y="9220"/>
                  </a:cubicBezTo>
                  <a:cubicBezTo>
                    <a:pt x="6991" y="9357"/>
                    <a:pt x="7080" y="9495"/>
                    <a:pt x="7080" y="9678"/>
                  </a:cubicBezTo>
                  <a:cubicBezTo>
                    <a:pt x="7260" y="9449"/>
                    <a:pt x="7439" y="9266"/>
                    <a:pt x="7618" y="9082"/>
                  </a:cubicBezTo>
                  <a:cubicBezTo>
                    <a:pt x="7618" y="9036"/>
                    <a:pt x="7798" y="8990"/>
                    <a:pt x="7887" y="8945"/>
                  </a:cubicBezTo>
                  <a:cubicBezTo>
                    <a:pt x="7887" y="8990"/>
                    <a:pt x="7977" y="9082"/>
                    <a:pt x="7887" y="9128"/>
                  </a:cubicBezTo>
                  <a:cubicBezTo>
                    <a:pt x="7618" y="9403"/>
                    <a:pt x="7349" y="9678"/>
                    <a:pt x="7170" y="9953"/>
                  </a:cubicBezTo>
                  <a:cubicBezTo>
                    <a:pt x="6991" y="10091"/>
                    <a:pt x="6991" y="10229"/>
                    <a:pt x="6812" y="10366"/>
                  </a:cubicBezTo>
                  <a:cubicBezTo>
                    <a:pt x="6901" y="10366"/>
                    <a:pt x="6991" y="10366"/>
                    <a:pt x="6991" y="10412"/>
                  </a:cubicBezTo>
                  <a:cubicBezTo>
                    <a:pt x="7170" y="10183"/>
                    <a:pt x="7349" y="9999"/>
                    <a:pt x="7529" y="9816"/>
                  </a:cubicBezTo>
                  <a:cubicBezTo>
                    <a:pt x="7618" y="9770"/>
                    <a:pt x="7708" y="9724"/>
                    <a:pt x="7798" y="9724"/>
                  </a:cubicBezTo>
                  <a:cubicBezTo>
                    <a:pt x="7798" y="9770"/>
                    <a:pt x="7887" y="9816"/>
                    <a:pt x="7887" y="9862"/>
                  </a:cubicBezTo>
                  <a:cubicBezTo>
                    <a:pt x="7798" y="9953"/>
                    <a:pt x="7708" y="9999"/>
                    <a:pt x="7708" y="10091"/>
                  </a:cubicBezTo>
                  <a:cubicBezTo>
                    <a:pt x="7529" y="10274"/>
                    <a:pt x="7260" y="10458"/>
                    <a:pt x="7080" y="10595"/>
                  </a:cubicBezTo>
                  <a:cubicBezTo>
                    <a:pt x="7080" y="10641"/>
                    <a:pt x="7080" y="10641"/>
                    <a:pt x="7080" y="10687"/>
                  </a:cubicBezTo>
                  <a:cubicBezTo>
                    <a:pt x="7170" y="10687"/>
                    <a:pt x="7260" y="10687"/>
                    <a:pt x="7439" y="10687"/>
                  </a:cubicBezTo>
                  <a:cubicBezTo>
                    <a:pt x="7439" y="10595"/>
                    <a:pt x="7439" y="10504"/>
                    <a:pt x="7529" y="10412"/>
                  </a:cubicBezTo>
                  <a:cubicBezTo>
                    <a:pt x="7529" y="10366"/>
                    <a:pt x="7708" y="10366"/>
                    <a:pt x="7798" y="10320"/>
                  </a:cubicBezTo>
                  <a:cubicBezTo>
                    <a:pt x="7798" y="10366"/>
                    <a:pt x="7887" y="10412"/>
                    <a:pt x="7798" y="10458"/>
                  </a:cubicBezTo>
                  <a:cubicBezTo>
                    <a:pt x="7798" y="10550"/>
                    <a:pt x="7798" y="10595"/>
                    <a:pt x="7708" y="10687"/>
                  </a:cubicBezTo>
                  <a:cubicBezTo>
                    <a:pt x="10038" y="10641"/>
                    <a:pt x="12189" y="10595"/>
                    <a:pt x="14520" y="10550"/>
                  </a:cubicBezTo>
                  <a:close/>
                  <a:moveTo>
                    <a:pt x="3137" y="15640"/>
                  </a:moveTo>
                  <a:cubicBezTo>
                    <a:pt x="3137" y="15640"/>
                    <a:pt x="3227" y="15548"/>
                    <a:pt x="3227" y="15502"/>
                  </a:cubicBezTo>
                  <a:cubicBezTo>
                    <a:pt x="3406" y="15227"/>
                    <a:pt x="3495" y="14952"/>
                    <a:pt x="3675" y="14723"/>
                  </a:cubicBezTo>
                  <a:cubicBezTo>
                    <a:pt x="4033" y="14402"/>
                    <a:pt x="4212" y="14035"/>
                    <a:pt x="4750" y="13714"/>
                  </a:cubicBezTo>
                  <a:cubicBezTo>
                    <a:pt x="5198" y="13439"/>
                    <a:pt x="5467" y="13072"/>
                    <a:pt x="5915" y="12751"/>
                  </a:cubicBezTo>
                  <a:cubicBezTo>
                    <a:pt x="6095" y="12567"/>
                    <a:pt x="6363" y="12384"/>
                    <a:pt x="6543" y="12201"/>
                  </a:cubicBezTo>
                  <a:cubicBezTo>
                    <a:pt x="6632" y="11971"/>
                    <a:pt x="6632" y="11742"/>
                    <a:pt x="6632" y="11513"/>
                  </a:cubicBezTo>
                  <a:cubicBezTo>
                    <a:pt x="6632" y="11192"/>
                    <a:pt x="6543" y="10917"/>
                    <a:pt x="6543" y="10595"/>
                  </a:cubicBezTo>
                  <a:cubicBezTo>
                    <a:pt x="6543" y="9999"/>
                    <a:pt x="6632" y="9403"/>
                    <a:pt x="6632" y="8807"/>
                  </a:cubicBezTo>
                  <a:cubicBezTo>
                    <a:pt x="6632" y="8578"/>
                    <a:pt x="6632" y="8394"/>
                    <a:pt x="6632" y="8211"/>
                  </a:cubicBezTo>
                  <a:cubicBezTo>
                    <a:pt x="6543" y="8211"/>
                    <a:pt x="6543" y="8165"/>
                    <a:pt x="6543" y="8165"/>
                  </a:cubicBezTo>
                  <a:cubicBezTo>
                    <a:pt x="6005" y="8715"/>
                    <a:pt x="5019" y="9036"/>
                    <a:pt x="4212" y="9449"/>
                  </a:cubicBezTo>
                  <a:cubicBezTo>
                    <a:pt x="3495" y="9770"/>
                    <a:pt x="2778" y="10091"/>
                    <a:pt x="2061" y="10412"/>
                  </a:cubicBezTo>
                  <a:cubicBezTo>
                    <a:pt x="2061" y="10412"/>
                    <a:pt x="1972" y="10458"/>
                    <a:pt x="1972" y="10458"/>
                  </a:cubicBezTo>
                  <a:cubicBezTo>
                    <a:pt x="1613" y="10550"/>
                    <a:pt x="1434" y="10687"/>
                    <a:pt x="1524" y="10917"/>
                  </a:cubicBezTo>
                  <a:cubicBezTo>
                    <a:pt x="1524" y="11146"/>
                    <a:pt x="1524" y="11375"/>
                    <a:pt x="1524" y="11604"/>
                  </a:cubicBezTo>
                  <a:cubicBezTo>
                    <a:pt x="1524" y="11971"/>
                    <a:pt x="1524" y="12338"/>
                    <a:pt x="1524" y="12751"/>
                  </a:cubicBezTo>
                  <a:cubicBezTo>
                    <a:pt x="1524" y="13255"/>
                    <a:pt x="1613" y="13760"/>
                    <a:pt x="1613" y="14310"/>
                  </a:cubicBezTo>
                  <a:cubicBezTo>
                    <a:pt x="1703" y="14494"/>
                    <a:pt x="1613" y="14723"/>
                    <a:pt x="1613" y="14906"/>
                  </a:cubicBezTo>
                  <a:cubicBezTo>
                    <a:pt x="1613" y="15181"/>
                    <a:pt x="1703" y="15411"/>
                    <a:pt x="1793" y="15640"/>
                  </a:cubicBezTo>
                  <a:cubicBezTo>
                    <a:pt x="2241" y="15640"/>
                    <a:pt x="2689" y="15640"/>
                    <a:pt x="3137" y="15640"/>
                  </a:cubicBezTo>
                  <a:close/>
                  <a:moveTo>
                    <a:pt x="15237" y="8211"/>
                  </a:moveTo>
                  <a:cubicBezTo>
                    <a:pt x="15237" y="8211"/>
                    <a:pt x="15147" y="8257"/>
                    <a:pt x="15147" y="8257"/>
                  </a:cubicBezTo>
                  <a:cubicBezTo>
                    <a:pt x="15147" y="8761"/>
                    <a:pt x="15147" y="9311"/>
                    <a:pt x="15147" y="9816"/>
                  </a:cubicBezTo>
                  <a:cubicBezTo>
                    <a:pt x="15147" y="10274"/>
                    <a:pt x="15057" y="10733"/>
                    <a:pt x="15057" y="11192"/>
                  </a:cubicBezTo>
                  <a:cubicBezTo>
                    <a:pt x="14968" y="11742"/>
                    <a:pt x="14878" y="12292"/>
                    <a:pt x="15774" y="12705"/>
                  </a:cubicBezTo>
                  <a:cubicBezTo>
                    <a:pt x="16312" y="12980"/>
                    <a:pt x="16939" y="13301"/>
                    <a:pt x="17119" y="13760"/>
                  </a:cubicBezTo>
                  <a:cubicBezTo>
                    <a:pt x="17119" y="13897"/>
                    <a:pt x="17388" y="14081"/>
                    <a:pt x="17567" y="14218"/>
                  </a:cubicBezTo>
                  <a:cubicBezTo>
                    <a:pt x="17836" y="14448"/>
                    <a:pt x="18015" y="14677"/>
                    <a:pt x="18284" y="14860"/>
                  </a:cubicBezTo>
                  <a:cubicBezTo>
                    <a:pt x="18373" y="14906"/>
                    <a:pt x="18553" y="14952"/>
                    <a:pt x="18642" y="14952"/>
                  </a:cubicBezTo>
                  <a:cubicBezTo>
                    <a:pt x="19090" y="14952"/>
                    <a:pt x="19539" y="14952"/>
                    <a:pt x="19987" y="14952"/>
                  </a:cubicBezTo>
                  <a:cubicBezTo>
                    <a:pt x="19987" y="14906"/>
                    <a:pt x="19987" y="14815"/>
                    <a:pt x="19987" y="14769"/>
                  </a:cubicBezTo>
                  <a:cubicBezTo>
                    <a:pt x="19897" y="14310"/>
                    <a:pt x="19897" y="13852"/>
                    <a:pt x="19897" y="13393"/>
                  </a:cubicBezTo>
                  <a:cubicBezTo>
                    <a:pt x="19897" y="12613"/>
                    <a:pt x="19897" y="11880"/>
                    <a:pt x="19897" y="11100"/>
                  </a:cubicBezTo>
                  <a:cubicBezTo>
                    <a:pt x="19897" y="11008"/>
                    <a:pt x="19807" y="10962"/>
                    <a:pt x="19718" y="10871"/>
                  </a:cubicBezTo>
                  <a:cubicBezTo>
                    <a:pt x="19539" y="10779"/>
                    <a:pt x="19359" y="10687"/>
                    <a:pt x="19180" y="10550"/>
                  </a:cubicBezTo>
                  <a:cubicBezTo>
                    <a:pt x="18194" y="10045"/>
                    <a:pt x="17298" y="9495"/>
                    <a:pt x="16402" y="8990"/>
                  </a:cubicBezTo>
                  <a:cubicBezTo>
                    <a:pt x="16043" y="8715"/>
                    <a:pt x="15595" y="8486"/>
                    <a:pt x="15237" y="8211"/>
                  </a:cubicBezTo>
                  <a:close/>
                  <a:moveTo>
                    <a:pt x="8604" y="16878"/>
                  </a:moveTo>
                  <a:cubicBezTo>
                    <a:pt x="8694" y="16924"/>
                    <a:pt x="8783" y="16924"/>
                    <a:pt x="8783" y="16924"/>
                  </a:cubicBezTo>
                  <a:cubicBezTo>
                    <a:pt x="8873" y="17108"/>
                    <a:pt x="8963" y="17245"/>
                    <a:pt x="9052" y="17474"/>
                  </a:cubicBezTo>
                  <a:cubicBezTo>
                    <a:pt x="9142" y="17291"/>
                    <a:pt x="9232" y="17108"/>
                    <a:pt x="9321" y="16924"/>
                  </a:cubicBezTo>
                  <a:cubicBezTo>
                    <a:pt x="9411" y="16832"/>
                    <a:pt x="9500" y="16741"/>
                    <a:pt x="9590" y="16695"/>
                  </a:cubicBezTo>
                  <a:cubicBezTo>
                    <a:pt x="9680" y="16649"/>
                    <a:pt x="9859" y="16741"/>
                    <a:pt x="10038" y="16787"/>
                  </a:cubicBezTo>
                  <a:cubicBezTo>
                    <a:pt x="10128" y="16649"/>
                    <a:pt x="10217" y="16557"/>
                    <a:pt x="10217" y="16420"/>
                  </a:cubicBezTo>
                  <a:cubicBezTo>
                    <a:pt x="10217" y="16053"/>
                    <a:pt x="10128" y="15732"/>
                    <a:pt x="9680" y="15457"/>
                  </a:cubicBezTo>
                  <a:cubicBezTo>
                    <a:pt x="9680" y="15411"/>
                    <a:pt x="9680" y="15365"/>
                    <a:pt x="9680" y="15319"/>
                  </a:cubicBezTo>
                  <a:cubicBezTo>
                    <a:pt x="9769" y="15319"/>
                    <a:pt x="9949" y="15319"/>
                    <a:pt x="10038" y="15319"/>
                  </a:cubicBezTo>
                  <a:cubicBezTo>
                    <a:pt x="10128" y="15365"/>
                    <a:pt x="10307" y="15411"/>
                    <a:pt x="10486" y="15502"/>
                  </a:cubicBezTo>
                  <a:cubicBezTo>
                    <a:pt x="10486" y="15365"/>
                    <a:pt x="10576" y="15273"/>
                    <a:pt x="10576" y="15181"/>
                  </a:cubicBezTo>
                  <a:cubicBezTo>
                    <a:pt x="10576" y="14998"/>
                    <a:pt x="10486" y="14860"/>
                    <a:pt x="10486" y="14677"/>
                  </a:cubicBezTo>
                  <a:cubicBezTo>
                    <a:pt x="10486" y="14402"/>
                    <a:pt x="10307" y="14173"/>
                    <a:pt x="9949" y="13897"/>
                  </a:cubicBezTo>
                  <a:cubicBezTo>
                    <a:pt x="9859" y="13852"/>
                    <a:pt x="9859" y="13714"/>
                    <a:pt x="9769" y="13622"/>
                  </a:cubicBezTo>
                  <a:cubicBezTo>
                    <a:pt x="9859" y="13622"/>
                    <a:pt x="9859" y="13576"/>
                    <a:pt x="9949" y="13576"/>
                  </a:cubicBezTo>
                  <a:cubicBezTo>
                    <a:pt x="10128" y="13668"/>
                    <a:pt x="10397" y="13760"/>
                    <a:pt x="10576" y="13852"/>
                  </a:cubicBezTo>
                  <a:cubicBezTo>
                    <a:pt x="10397" y="13531"/>
                    <a:pt x="10217" y="13255"/>
                    <a:pt x="10038" y="12980"/>
                  </a:cubicBezTo>
                  <a:cubicBezTo>
                    <a:pt x="9859" y="12659"/>
                    <a:pt x="9769" y="12613"/>
                    <a:pt x="9142" y="12567"/>
                  </a:cubicBezTo>
                  <a:cubicBezTo>
                    <a:pt x="8873" y="12522"/>
                    <a:pt x="8604" y="12522"/>
                    <a:pt x="8335" y="12522"/>
                  </a:cubicBezTo>
                  <a:cubicBezTo>
                    <a:pt x="7618" y="12476"/>
                    <a:pt x="7618" y="12476"/>
                    <a:pt x="7349" y="12843"/>
                  </a:cubicBezTo>
                  <a:cubicBezTo>
                    <a:pt x="7349" y="12843"/>
                    <a:pt x="7349" y="12843"/>
                    <a:pt x="7349" y="12843"/>
                  </a:cubicBezTo>
                  <a:cubicBezTo>
                    <a:pt x="7080" y="13210"/>
                    <a:pt x="6991" y="13576"/>
                    <a:pt x="7080" y="13943"/>
                  </a:cubicBezTo>
                  <a:cubicBezTo>
                    <a:pt x="7170" y="13806"/>
                    <a:pt x="7349" y="13668"/>
                    <a:pt x="7529" y="13531"/>
                  </a:cubicBezTo>
                  <a:cubicBezTo>
                    <a:pt x="7529" y="13531"/>
                    <a:pt x="7618" y="13531"/>
                    <a:pt x="7708" y="13531"/>
                  </a:cubicBezTo>
                  <a:cubicBezTo>
                    <a:pt x="7708" y="13622"/>
                    <a:pt x="7887" y="13714"/>
                    <a:pt x="7798" y="13760"/>
                  </a:cubicBezTo>
                  <a:cubicBezTo>
                    <a:pt x="7618" y="14127"/>
                    <a:pt x="7618" y="14448"/>
                    <a:pt x="7529" y="14815"/>
                  </a:cubicBezTo>
                  <a:cubicBezTo>
                    <a:pt x="7529" y="14952"/>
                    <a:pt x="7439" y="15136"/>
                    <a:pt x="7439" y="15319"/>
                  </a:cubicBezTo>
                  <a:cubicBezTo>
                    <a:pt x="7529" y="15227"/>
                    <a:pt x="7708" y="15227"/>
                    <a:pt x="7798" y="15181"/>
                  </a:cubicBezTo>
                  <a:cubicBezTo>
                    <a:pt x="7798" y="15227"/>
                    <a:pt x="7887" y="15319"/>
                    <a:pt x="7887" y="15365"/>
                  </a:cubicBezTo>
                  <a:cubicBezTo>
                    <a:pt x="7887" y="15824"/>
                    <a:pt x="7887" y="16236"/>
                    <a:pt x="7977" y="16695"/>
                  </a:cubicBezTo>
                  <a:cubicBezTo>
                    <a:pt x="7977" y="16878"/>
                    <a:pt x="8066" y="17062"/>
                    <a:pt x="8066" y="17245"/>
                  </a:cubicBezTo>
                  <a:cubicBezTo>
                    <a:pt x="8246" y="17108"/>
                    <a:pt x="8425" y="17016"/>
                    <a:pt x="8604" y="16878"/>
                  </a:cubicBezTo>
                  <a:close/>
                  <a:moveTo>
                    <a:pt x="3406" y="17887"/>
                  </a:moveTo>
                  <a:cubicBezTo>
                    <a:pt x="3227" y="17520"/>
                    <a:pt x="3047" y="17153"/>
                    <a:pt x="2868" y="16741"/>
                  </a:cubicBezTo>
                  <a:cubicBezTo>
                    <a:pt x="2868" y="16695"/>
                    <a:pt x="2868" y="16603"/>
                    <a:pt x="2958" y="16557"/>
                  </a:cubicBezTo>
                  <a:cubicBezTo>
                    <a:pt x="2958" y="16557"/>
                    <a:pt x="3137" y="16557"/>
                    <a:pt x="3227" y="16557"/>
                  </a:cubicBezTo>
                  <a:cubicBezTo>
                    <a:pt x="3047" y="16328"/>
                    <a:pt x="2868" y="16099"/>
                    <a:pt x="2689" y="15869"/>
                  </a:cubicBezTo>
                  <a:cubicBezTo>
                    <a:pt x="2241" y="15869"/>
                    <a:pt x="1882" y="15869"/>
                    <a:pt x="1434" y="15915"/>
                  </a:cubicBezTo>
                  <a:cubicBezTo>
                    <a:pt x="1344" y="15961"/>
                    <a:pt x="1165" y="16053"/>
                    <a:pt x="1076" y="16099"/>
                  </a:cubicBezTo>
                  <a:cubicBezTo>
                    <a:pt x="1344" y="16190"/>
                    <a:pt x="1076" y="16282"/>
                    <a:pt x="986" y="16374"/>
                  </a:cubicBezTo>
                  <a:cubicBezTo>
                    <a:pt x="986" y="16466"/>
                    <a:pt x="896" y="16511"/>
                    <a:pt x="807" y="16603"/>
                  </a:cubicBezTo>
                  <a:cubicBezTo>
                    <a:pt x="986" y="16557"/>
                    <a:pt x="986" y="16511"/>
                    <a:pt x="1076" y="16466"/>
                  </a:cubicBezTo>
                  <a:cubicBezTo>
                    <a:pt x="1165" y="16466"/>
                    <a:pt x="1255" y="16466"/>
                    <a:pt x="1344" y="16466"/>
                  </a:cubicBezTo>
                  <a:cubicBezTo>
                    <a:pt x="1344" y="16466"/>
                    <a:pt x="1434" y="16557"/>
                    <a:pt x="1344" y="16557"/>
                  </a:cubicBezTo>
                  <a:cubicBezTo>
                    <a:pt x="1076" y="16787"/>
                    <a:pt x="1076" y="17016"/>
                    <a:pt x="986" y="17291"/>
                  </a:cubicBezTo>
                  <a:cubicBezTo>
                    <a:pt x="986" y="17520"/>
                    <a:pt x="896" y="17795"/>
                    <a:pt x="807" y="18025"/>
                  </a:cubicBezTo>
                  <a:cubicBezTo>
                    <a:pt x="986" y="17979"/>
                    <a:pt x="986" y="17887"/>
                    <a:pt x="1076" y="17841"/>
                  </a:cubicBezTo>
                  <a:cubicBezTo>
                    <a:pt x="1165" y="17841"/>
                    <a:pt x="1255" y="17795"/>
                    <a:pt x="1344" y="17795"/>
                  </a:cubicBezTo>
                  <a:cubicBezTo>
                    <a:pt x="1344" y="17841"/>
                    <a:pt x="1434" y="17887"/>
                    <a:pt x="1434" y="17933"/>
                  </a:cubicBezTo>
                  <a:cubicBezTo>
                    <a:pt x="1344" y="18162"/>
                    <a:pt x="1165" y="18438"/>
                    <a:pt x="1165" y="18667"/>
                  </a:cubicBezTo>
                  <a:cubicBezTo>
                    <a:pt x="1076" y="18942"/>
                    <a:pt x="1165" y="19263"/>
                    <a:pt x="1165" y="19538"/>
                  </a:cubicBezTo>
                  <a:cubicBezTo>
                    <a:pt x="1344" y="19401"/>
                    <a:pt x="1524" y="19263"/>
                    <a:pt x="1703" y="19171"/>
                  </a:cubicBezTo>
                  <a:cubicBezTo>
                    <a:pt x="1793" y="19125"/>
                    <a:pt x="1882" y="19125"/>
                    <a:pt x="1882" y="19125"/>
                  </a:cubicBezTo>
                  <a:cubicBezTo>
                    <a:pt x="1972" y="19125"/>
                    <a:pt x="1972" y="19171"/>
                    <a:pt x="1972" y="19217"/>
                  </a:cubicBezTo>
                  <a:cubicBezTo>
                    <a:pt x="1972" y="19401"/>
                    <a:pt x="1972" y="19630"/>
                    <a:pt x="1972" y="19813"/>
                  </a:cubicBezTo>
                  <a:cubicBezTo>
                    <a:pt x="1972" y="19905"/>
                    <a:pt x="2061" y="19997"/>
                    <a:pt x="2061" y="20088"/>
                  </a:cubicBezTo>
                  <a:cubicBezTo>
                    <a:pt x="2061" y="20043"/>
                    <a:pt x="2151" y="20043"/>
                    <a:pt x="2151" y="20043"/>
                  </a:cubicBezTo>
                  <a:cubicBezTo>
                    <a:pt x="2241" y="19722"/>
                    <a:pt x="2330" y="19355"/>
                    <a:pt x="2510" y="19034"/>
                  </a:cubicBezTo>
                  <a:cubicBezTo>
                    <a:pt x="2510" y="19034"/>
                    <a:pt x="2599" y="19034"/>
                    <a:pt x="2689" y="19034"/>
                  </a:cubicBezTo>
                  <a:cubicBezTo>
                    <a:pt x="2778" y="19171"/>
                    <a:pt x="2868" y="19355"/>
                    <a:pt x="3047" y="19538"/>
                  </a:cubicBezTo>
                  <a:cubicBezTo>
                    <a:pt x="2958" y="19034"/>
                    <a:pt x="2958" y="18529"/>
                    <a:pt x="2868" y="18025"/>
                  </a:cubicBezTo>
                  <a:cubicBezTo>
                    <a:pt x="2868" y="17933"/>
                    <a:pt x="2958" y="17841"/>
                    <a:pt x="2958" y="17750"/>
                  </a:cubicBezTo>
                  <a:cubicBezTo>
                    <a:pt x="3137" y="17795"/>
                    <a:pt x="3227" y="17841"/>
                    <a:pt x="3406" y="17887"/>
                  </a:cubicBezTo>
                  <a:cubicBezTo>
                    <a:pt x="3406" y="17887"/>
                    <a:pt x="3406" y="17887"/>
                    <a:pt x="3406" y="17887"/>
                  </a:cubicBezTo>
                  <a:close/>
                  <a:moveTo>
                    <a:pt x="18911" y="15227"/>
                  </a:moveTo>
                  <a:cubicBezTo>
                    <a:pt x="18463" y="15594"/>
                    <a:pt x="18105" y="15915"/>
                    <a:pt x="17746" y="16236"/>
                  </a:cubicBezTo>
                  <a:cubicBezTo>
                    <a:pt x="17836" y="16236"/>
                    <a:pt x="17925" y="16236"/>
                    <a:pt x="17925" y="16190"/>
                  </a:cubicBezTo>
                  <a:cubicBezTo>
                    <a:pt x="18105" y="16190"/>
                    <a:pt x="18284" y="16145"/>
                    <a:pt x="18373" y="16145"/>
                  </a:cubicBezTo>
                  <a:cubicBezTo>
                    <a:pt x="18373" y="16236"/>
                    <a:pt x="18463" y="16282"/>
                    <a:pt x="18463" y="16374"/>
                  </a:cubicBezTo>
                  <a:cubicBezTo>
                    <a:pt x="18373" y="16603"/>
                    <a:pt x="18373" y="16787"/>
                    <a:pt x="18373" y="17016"/>
                  </a:cubicBezTo>
                  <a:cubicBezTo>
                    <a:pt x="18553" y="16970"/>
                    <a:pt x="18732" y="16970"/>
                    <a:pt x="18822" y="16924"/>
                  </a:cubicBezTo>
                  <a:cubicBezTo>
                    <a:pt x="18822" y="17566"/>
                    <a:pt x="18822" y="18117"/>
                    <a:pt x="18822" y="18667"/>
                  </a:cubicBezTo>
                  <a:cubicBezTo>
                    <a:pt x="18911" y="18667"/>
                    <a:pt x="19001" y="18621"/>
                    <a:pt x="19090" y="18575"/>
                  </a:cubicBezTo>
                  <a:cubicBezTo>
                    <a:pt x="19090" y="18621"/>
                    <a:pt x="19180" y="18667"/>
                    <a:pt x="19270" y="18759"/>
                  </a:cubicBezTo>
                  <a:cubicBezTo>
                    <a:pt x="19270" y="18804"/>
                    <a:pt x="19270" y="18850"/>
                    <a:pt x="19270" y="18942"/>
                  </a:cubicBezTo>
                  <a:cubicBezTo>
                    <a:pt x="19359" y="19171"/>
                    <a:pt x="19359" y="19446"/>
                    <a:pt x="19359" y="19722"/>
                  </a:cubicBezTo>
                  <a:cubicBezTo>
                    <a:pt x="19539" y="19309"/>
                    <a:pt x="19718" y="18896"/>
                    <a:pt x="19897" y="18483"/>
                  </a:cubicBezTo>
                  <a:cubicBezTo>
                    <a:pt x="19897" y="18392"/>
                    <a:pt x="19987" y="18346"/>
                    <a:pt x="20076" y="18254"/>
                  </a:cubicBezTo>
                  <a:cubicBezTo>
                    <a:pt x="20166" y="18300"/>
                    <a:pt x="20256" y="18346"/>
                    <a:pt x="20345" y="18392"/>
                  </a:cubicBezTo>
                  <a:cubicBezTo>
                    <a:pt x="20345" y="18025"/>
                    <a:pt x="20256" y="17658"/>
                    <a:pt x="20166" y="17245"/>
                  </a:cubicBezTo>
                  <a:cubicBezTo>
                    <a:pt x="20166" y="17199"/>
                    <a:pt x="20256" y="17108"/>
                    <a:pt x="20256" y="17016"/>
                  </a:cubicBezTo>
                  <a:cubicBezTo>
                    <a:pt x="20435" y="17016"/>
                    <a:pt x="20524" y="17062"/>
                    <a:pt x="20704" y="17062"/>
                  </a:cubicBezTo>
                  <a:cubicBezTo>
                    <a:pt x="20614" y="16878"/>
                    <a:pt x="20524" y="16649"/>
                    <a:pt x="20435" y="16420"/>
                  </a:cubicBezTo>
                  <a:cubicBezTo>
                    <a:pt x="20345" y="16374"/>
                    <a:pt x="20435" y="16282"/>
                    <a:pt x="20435" y="16236"/>
                  </a:cubicBezTo>
                  <a:cubicBezTo>
                    <a:pt x="20524" y="16236"/>
                    <a:pt x="20704" y="16236"/>
                    <a:pt x="20793" y="16282"/>
                  </a:cubicBezTo>
                  <a:cubicBezTo>
                    <a:pt x="20793" y="16282"/>
                    <a:pt x="20883" y="16282"/>
                    <a:pt x="20883" y="16282"/>
                  </a:cubicBezTo>
                  <a:cubicBezTo>
                    <a:pt x="20883" y="16282"/>
                    <a:pt x="20973" y="16282"/>
                    <a:pt x="20973" y="16282"/>
                  </a:cubicBezTo>
                  <a:cubicBezTo>
                    <a:pt x="20793" y="16099"/>
                    <a:pt x="20704" y="15961"/>
                    <a:pt x="20524" y="15778"/>
                  </a:cubicBezTo>
                  <a:cubicBezTo>
                    <a:pt x="20256" y="15594"/>
                    <a:pt x="19987" y="15457"/>
                    <a:pt x="20166" y="15181"/>
                  </a:cubicBezTo>
                  <a:cubicBezTo>
                    <a:pt x="19718" y="15181"/>
                    <a:pt x="19270" y="15227"/>
                    <a:pt x="18911" y="15227"/>
                  </a:cubicBezTo>
                  <a:close/>
                  <a:moveTo>
                    <a:pt x="11831" y="5964"/>
                  </a:moveTo>
                  <a:cubicBezTo>
                    <a:pt x="11831" y="5780"/>
                    <a:pt x="11741" y="5780"/>
                    <a:pt x="11472" y="5826"/>
                  </a:cubicBezTo>
                  <a:cubicBezTo>
                    <a:pt x="11383" y="5826"/>
                    <a:pt x="11293" y="5872"/>
                    <a:pt x="11203" y="5872"/>
                  </a:cubicBezTo>
                  <a:cubicBezTo>
                    <a:pt x="10934" y="5872"/>
                    <a:pt x="10666" y="5872"/>
                    <a:pt x="10397" y="5872"/>
                  </a:cubicBezTo>
                  <a:cubicBezTo>
                    <a:pt x="10038" y="5918"/>
                    <a:pt x="9680" y="6010"/>
                    <a:pt x="9321" y="6055"/>
                  </a:cubicBezTo>
                  <a:cubicBezTo>
                    <a:pt x="9052" y="6101"/>
                    <a:pt x="8963" y="6055"/>
                    <a:pt x="8963" y="5918"/>
                  </a:cubicBezTo>
                  <a:cubicBezTo>
                    <a:pt x="9052" y="5643"/>
                    <a:pt x="9052" y="5322"/>
                    <a:pt x="9142" y="5046"/>
                  </a:cubicBezTo>
                  <a:cubicBezTo>
                    <a:pt x="9142" y="4817"/>
                    <a:pt x="9142" y="4542"/>
                    <a:pt x="9142" y="4313"/>
                  </a:cubicBezTo>
                  <a:cubicBezTo>
                    <a:pt x="8783" y="4404"/>
                    <a:pt x="8515" y="4359"/>
                    <a:pt x="8425" y="4129"/>
                  </a:cubicBezTo>
                  <a:cubicBezTo>
                    <a:pt x="8335" y="5046"/>
                    <a:pt x="8335" y="5872"/>
                    <a:pt x="8246" y="6652"/>
                  </a:cubicBezTo>
                  <a:cubicBezTo>
                    <a:pt x="9052" y="6606"/>
                    <a:pt x="9949" y="6468"/>
                    <a:pt x="10755" y="6422"/>
                  </a:cubicBezTo>
                  <a:cubicBezTo>
                    <a:pt x="11651" y="6376"/>
                    <a:pt x="12458" y="6468"/>
                    <a:pt x="13265" y="6697"/>
                  </a:cubicBezTo>
                  <a:cubicBezTo>
                    <a:pt x="13265" y="6560"/>
                    <a:pt x="13265" y="6468"/>
                    <a:pt x="13265" y="6376"/>
                  </a:cubicBezTo>
                  <a:cubicBezTo>
                    <a:pt x="13175" y="6468"/>
                    <a:pt x="13085" y="6514"/>
                    <a:pt x="12996" y="6560"/>
                  </a:cubicBezTo>
                  <a:cubicBezTo>
                    <a:pt x="12996" y="6514"/>
                    <a:pt x="12906" y="6422"/>
                    <a:pt x="12817" y="6376"/>
                  </a:cubicBezTo>
                  <a:cubicBezTo>
                    <a:pt x="12817" y="6376"/>
                    <a:pt x="12817" y="6331"/>
                    <a:pt x="12817" y="6331"/>
                  </a:cubicBezTo>
                  <a:cubicBezTo>
                    <a:pt x="12727" y="6239"/>
                    <a:pt x="12727" y="6101"/>
                    <a:pt x="12727" y="6010"/>
                  </a:cubicBezTo>
                  <a:cubicBezTo>
                    <a:pt x="12906" y="6010"/>
                    <a:pt x="13085" y="6010"/>
                    <a:pt x="13354" y="6010"/>
                  </a:cubicBezTo>
                  <a:cubicBezTo>
                    <a:pt x="13354" y="5459"/>
                    <a:pt x="13354" y="4909"/>
                    <a:pt x="13354" y="4359"/>
                  </a:cubicBezTo>
                  <a:cubicBezTo>
                    <a:pt x="13175" y="4404"/>
                    <a:pt x="12906" y="4450"/>
                    <a:pt x="12727" y="4496"/>
                  </a:cubicBezTo>
                  <a:cubicBezTo>
                    <a:pt x="12727" y="4725"/>
                    <a:pt x="12637" y="4955"/>
                    <a:pt x="12637" y="5184"/>
                  </a:cubicBezTo>
                  <a:cubicBezTo>
                    <a:pt x="12637" y="5276"/>
                    <a:pt x="12727" y="5413"/>
                    <a:pt x="12727" y="5551"/>
                  </a:cubicBezTo>
                  <a:cubicBezTo>
                    <a:pt x="12727" y="5597"/>
                    <a:pt x="12637" y="5688"/>
                    <a:pt x="12637" y="5780"/>
                  </a:cubicBezTo>
                  <a:cubicBezTo>
                    <a:pt x="12637" y="5964"/>
                    <a:pt x="12637" y="5964"/>
                    <a:pt x="12189" y="5918"/>
                  </a:cubicBezTo>
                  <a:cubicBezTo>
                    <a:pt x="12100" y="5918"/>
                    <a:pt x="12010" y="5964"/>
                    <a:pt x="11831" y="5964"/>
                  </a:cubicBezTo>
                  <a:close/>
                  <a:moveTo>
                    <a:pt x="8066" y="11146"/>
                  </a:moveTo>
                  <a:cubicBezTo>
                    <a:pt x="10217" y="11146"/>
                    <a:pt x="12368" y="11146"/>
                    <a:pt x="14520" y="11146"/>
                  </a:cubicBezTo>
                  <a:cubicBezTo>
                    <a:pt x="14520" y="11054"/>
                    <a:pt x="14520" y="10917"/>
                    <a:pt x="14520" y="10825"/>
                  </a:cubicBezTo>
                  <a:cubicBezTo>
                    <a:pt x="13623" y="10825"/>
                    <a:pt x="12817" y="10825"/>
                    <a:pt x="11920" y="10825"/>
                  </a:cubicBezTo>
                  <a:cubicBezTo>
                    <a:pt x="10666" y="10825"/>
                    <a:pt x="9411" y="10871"/>
                    <a:pt x="8156" y="10871"/>
                  </a:cubicBezTo>
                  <a:cubicBezTo>
                    <a:pt x="7708" y="10871"/>
                    <a:pt x="7439" y="10962"/>
                    <a:pt x="7260" y="11192"/>
                  </a:cubicBezTo>
                  <a:cubicBezTo>
                    <a:pt x="7260" y="11192"/>
                    <a:pt x="7260" y="11192"/>
                    <a:pt x="7260" y="11238"/>
                  </a:cubicBezTo>
                  <a:cubicBezTo>
                    <a:pt x="7439" y="11238"/>
                    <a:pt x="7708" y="11238"/>
                    <a:pt x="7708" y="11100"/>
                  </a:cubicBezTo>
                  <a:cubicBezTo>
                    <a:pt x="7708" y="11054"/>
                    <a:pt x="7798" y="11008"/>
                    <a:pt x="7798" y="11008"/>
                  </a:cubicBezTo>
                  <a:cubicBezTo>
                    <a:pt x="7887" y="11008"/>
                    <a:pt x="7977" y="11054"/>
                    <a:pt x="7977" y="11054"/>
                  </a:cubicBezTo>
                  <a:cubicBezTo>
                    <a:pt x="8066" y="11100"/>
                    <a:pt x="8066" y="11146"/>
                    <a:pt x="8066" y="11146"/>
                  </a:cubicBezTo>
                  <a:close/>
                  <a:moveTo>
                    <a:pt x="8515" y="4038"/>
                  </a:moveTo>
                  <a:cubicBezTo>
                    <a:pt x="8515" y="4083"/>
                    <a:pt x="8515" y="4083"/>
                    <a:pt x="8515" y="4083"/>
                  </a:cubicBezTo>
                  <a:cubicBezTo>
                    <a:pt x="8783" y="3992"/>
                    <a:pt x="8963" y="3946"/>
                    <a:pt x="9142" y="4083"/>
                  </a:cubicBezTo>
                  <a:cubicBezTo>
                    <a:pt x="9321" y="4221"/>
                    <a:pt x="9411" y="4221"/>
                    <a:pt x="9590" y="4175"/>
                  </a:cubicBezTo>
                  <a:cubicBezTo>
                    <a:pt x="10666" y="4083"/>
                    <a:pt x="11651" y="4038"/>
                    <a:pt x="12637" y="4267"/>
                  </a:cubicBezTo>
                  <a:cubicBezTo>
                    <a:pt x="12817" y="4175"/>
                    <a:pt x="12906" y="4083"/>
                    <a:pt x="13085" y="3946"/>
                  </a:cubicBezTo>
                  <a:cubicBezTo>
                    <a:pt x="12906" y="3900"/>
                    <a:pt x="12637" y="3854"/>
                    <a:pt x="12368" y="3808"/>
                  </a:cubicBezTo>
                  <a:cubicBezTo>
                    <a:pt x="11831" y="3808"/>
                    <a:pt x="11293" y="3762"/>
                    <a:pt x="10755" y="3762"/>
                  </a:cubicBezTo>
                  <a:cubicBezTo>
                    <a:pt x="10128" y="3808"/>
                    <a:pt x="9411" y="3900"/>
                    <a:pt x="8783" y="3946"/>
                  </a:cubicBezTo>
                  <a:cubicBezTo>
                    <a:pt x="8694" y="3946"/>
                    <a:pt x="8604" y="4038"/>
                    <a:pt x="8515" y="4038"/>
                  </a:cubicBezTo>
                  <a:close/>
                  <a:moveTo>
                    <a:pt x="7170" y="7064"/>
                  </a:moveTo>
                  <a:cubicBezTo>
                    <a:pt x="7439" y="6697"/>
                    <a:pt x="7887" y="6376"/>
                    <a:pt x="7977" y="5964"/>
                  </a:cubicBezTo>
                  <a:cubicBezTo>
                    <a:pt x="7887" y="5964"/>
                    <a:pt x="7887" y="5964"/>
                    <a:pt x="7887" y="5964"/>
                  </a:cubicBezTo>
                  <a:cubicBezTo>
                    <a:pt x="7618" y="6193"/>
                    <a:pt x="7349" y="6468"/>
                    <a:pt x="7080" y="6743"/>
                  </a:cubicBezTo>
                  <a:cubicBezTo>
                    <a:pt x="6991" y="6835"/>
                    <a:pt x="6812" y="6973"/>
                    <a:pt x="7170" y="7064"/>
                  </a:cubicBezTo>
                  <a:close/>
                  <a:moveTo>
                    <a:pt x="10217" y="4313"/>
                  </a:moveTo>
                  <a:cubicBezTo>
                    <a:pt x="10217" y="4313"/>
                    <a:pt x="10217" y="4313"/>
                    <a:pt x="10217" y="4313"/>
                  </a:cubicBezTo>
                  <a:cubicBezTo>
                    <a:pt x="9949" y="4359"/>
                    <a:pt x="9680" y="4404"/>
                    <a:pt x="9500" y="4450"/>
                  </a:cubicBezTo>
                  <a:cubicBezTo>
                    <a:pt x="9500" y="4634"/>
                    <a:pt x="9500" y="4817"/>
                    <a:pt x="9500" y="5046"/>
                  </a:cubicBezTo>
                  <a:cubicBezTo>
                    <a:pt x="9769" y="4771"/>
                    <a:pt x="10038" y="4542"/>
                    <a:pt x="10217" y="4313"/>
                  </a:cubicBezTo>
                  <a:close/>
                  <a:moveTo>
                    <a:pt x="12817" y="11971"/>
                  </a:moveTo>
                  <a:cubicBezTo>
                    <a:pt x="13175" y="11971"/>
                    <a:pt x="13444" y="11971"/>
                    <a:pt x="13444" y="11788"/>
                  </a:cubicBezTo>
                  <a:cubicBezTo>
                    <a:pt x="13444" y="11696"/>
                    <a:pt x="13444" y="11604"/>
                    <a:pt x="13175" y="11604"/>
                  </a:cubicBezTo>
                  <a:cubicBezTo>
                    <a:pt x="12906" y="11604"/>
                    <a:pt x="12637" y="11650"/>
                    <a:pt x="12548" y="11834"/>
                  </a:cubicBezTo>
                  <a:cubicBezTo>
                    <a:pt x="12548" y="11880"/>
                    <a:pt x="12817" y="11971"/>
                    <a:pt x="12817" y="11971"/>
                  </a:cubicBezTo>
                  <a:close/>
                  <a:moveTo>
                    <a:pt x="7170" y="5826"/>
                  </a:moveTo>
                  <a:cubicBezTo>
                    <a:pt x="7349" y="5459"/>
                    <a:pt x="7887" y="5230"/>
                    <a:pt x="7708" y="4817"/>
                  </a:cubicBezTo>
                  <a:cubicBezTo>
                    <a:pt x="7439" y="5138"/>
                    <a:pt x="6901" y="5413"/>
                    <a:pt x="7170" y="5826"/>
                  </a:cubicBezTo>
                  <a:close/>
                  <a:moveTo>
                    <a:pt x="8066" y="5322"/>
                  </a:moveTo>
                  <a:cubicBezTo>
                    <a:pt x="8066" y="5322"/>
                    <a:pt x="7977" y="5322"/>
                    <a:pt x="7887" y="5276"/>
                  </a:cubicBezTo>
                  <a:cubicBezTo>
                    <a:pt x="7708" y="5688"/>
                    <a:pt x="7080" y="5964"/>
                    <a:pt x="7170" y="6468"/>
                  </a:cubicBezTo>
                  <a:cubicBezTo>
                    <a:pt x="7439" y="6055"/>
                    <a:pt x="7798" y="5688"/>
                    <a:pt x="8066" y="5322"/>
                  </a:cubicBezTo>
                  <a:close/>
                  <a:moveTo>
                    <a:pt x="8694" y="11834"/>
                  </a:moveTo>
                  <a:cubicBezTo>
                    <a:pt x="8515" y="11742"/>
                    <a:pt x="8425" y="11650"/>
                    <a:pt x="8246" y="11650"/>
                  </a:cubicBezTo>
                  <a:cubicBezTo>
                    <a:pt x="7977" y="11650"/>
                    <a:pt x="7887" y="11788"/>
                    <a:pt x="7887" y="11880"/>
                  </a:cubicBezTo>
                  <a:cubicBezTo>
                    <a:pt x="7887" y="11925"/>
                    <a:pt x="8156" y="12017"/>
                    <a:pt x="8246" y="12017"/>
                  </a:cubicBezTo>
                  <a:cubicBezTo>
                    <a:pt x="8425" y="12017"/>
                    <a:pt x="8515" y="11925"/>
                    <a:pt x="8694" y="11834"/>
                  </a:cubicBezTo>
                  <a:close/>
                  <a:moveTo>
                    <a:pt x="12189" y="5734"/>
                  </a:moveTo>
                  <a:cubicBezTo>
                    <a:pt x="12279" y="5551"/>
                    <a:pt x="12279" y="5413"/>
                    <a:pt x="12279" y="5276"/>
                  </a:cubicBezTo>
                  <a:cubicBezTo>
                    <a:pt x="12279" y="5276"/>
                    <a:pt x="12279" y="5276"/>
                    <a:pt x="12189" y="5276"/>
                  </a:cubicBezTo>
                  <a:cubicBezTo>
                    <a:pt x="12100" y="5413"/>
                    <a:pt x="11920" y="5505"/>
                    <a:pt x="11741" y="5643"/>
                  </a:cubicBezTo>
                  <a:cubicBezTo>
                    <a:pt x="11920" y="5643"/>
                    <a:pt x="12010" y="5688"/>
                    <a:pt x="12189" y="5734"/>
                  </a:cubicBezTo>
                  <a:close/>
                  <a:moveTo>
                    <a:pt x="6991" y="11375"/>
                  </a:moveTo>
                  <a:cubicBezTo>
                    <a:pt x="6991" y="11513"/>
                    <a:pt x="6901" y="11650"/>
                    <a:pt x="6901" y="11834"/>
                  </a:cubicBezTo>
                  <a:cubicBezTo>
                    <a:pt x="7080" y="11650"/>
                    <a:pt x="7260" y="11513"/>
                    <a:pt x="7439" y="11375"/>
                  </a:cubicBezTo>
                  <a:cubicBezTo>
                    <a:pt x="7260" y="11375"/>
                    <a:pt x="7170" y="11375"/>
                    <a:pt x="6991" y="11375"/>
                  </a:cubicBezTo>
                  <a:close/>
                  <a:moveTo>
                    <a:pt x="7887" y="2799"/>
                  </a:moveTo>
                  <a:cubicBezTo>
                    <a:pt x="7887" y="2799"/>
                    <a:pt x="7798" y="2799"/>
                    <a:pt x="7798" y="2753"/>
                  </a:cubicBezTo>
                  <a:cubicBezTo>
                    <a:pt x="7618" y="2937"/>
                    <a:pt x="7439" y="3120"/>
                    <a:pt x="7260" y="3304"/>
                  </a:cubicBezTo>
                  <a:cubicBezTo>
                    <a:pt x="7349" y="3304"/>
                    <a:pt x="7349" y="3304"/>
                    <a:pt x="7439" y="3350"/>
                  </a:cubicBezTo>
                  <a:cubicBezTo>
                    <a:pt x="7618" y="3166"/>
                    <a:pt x="7708" y="2983"/>
                    <a:pt x="7887" y="2799"/>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endParaRPr/>
            </a:p>
          </p:txBody>
        </p:sp>
        <p:sp>
          <p:nvSpPr>
            <p:cNvPr id="7" name="chenying0907 81">
              <a:extLst>
                <a:ext uri="{FF2B5EF4-FFF2-40B4-BE49-F238E27FC236}">
                  <a16:creationId xmlns:a16="http://schemas.microsoft.com/office/drawing/2014/main" id="{D1B7C878-21FF-0886-42BB-2502FCE40F66}"/>
                </a:ext>
              </a:extLst>
            </p:cNvPr>
            <p:cNvSpPr/>
            <p:nvPr/>
          </p:nvSpPr>
          <p:spPr>
            <a:xfrm>
              <a:off x="965552" y="1395443"/>
              <a:ext cx="94831" cy="73281"/>
            </a:xfrm>
            <a:custGeom>
              <a:avLst/>
              <a:gdLst/>
              <a:ahLst/>
              <a:cxnLst>
                <a:cxn ang="0">
                  <a:pos x="wd2" y="hd2"/>
                </a:cxn>
                <a:cxn ang="5400000">
                  <a:pos x="wd2" y="hd2"/>
                </a:cxn>
                <a:cxn ang="10800000">
                  <a:pos x="wd2" y="hd2"/>
                </a:cxn>
                <a:cxn ang="16200000">
                  <a:pos x="wd2" y="hd2"/>
                </a:cxn>
              </a:cxnLst>
              <a:rect l="0" t="0" r="r" b="b"/>
              <a:pathLst>
                <a:path w="21600" h="21600" extrusionOk="0">
                  <a:moveTo>
                    <a:pt x="21600" y="12343"/>
                  </a:moveTo>
                  <a:cubicBezTo>
                    <a:pt x="16800" y="15429"/>
                    <a:pt x="12000" y="21600"/>
                    <a:pt x="9600" y="21600"/>
                  </a:cubicBezTo>
                  <a:cubicBezTo>
                    <a:pt x="4800" y="18514"/>
                    <a:pt x="2400" y="12343"/>
                    <a:pt x="0" y="9257"/>
                  </a:cubicBezTo>
                  <a:cubicBezTo>
                    <a:pt x="2400" y="6171"/>
                    <a:pt x="4800" y="0"/>
                    <a:pt x="7200" y="0"/>
                  </a:cubicBezTo>
                  <a:cubicBezTo>
                    <a:pt x="12000" y="0"/>
                    <a:pt x="14400" y="6171"/>
                    <a:pt x="21600" y="12343"/>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endParaRPr/>
            </a:p>
          </p:txBody>
        </p:sp>
        <p:sp>
          <p:nvSpPr>
            <p:cNvPr id="8" name="chenying0907 82">
              <a:extLst>
                <a:ext uri="{FF2B5EF4-FFF2-40B4-BE49-F238E27FC236}">
                  <a16:creationId xmlns:a16="http://schemas.microsoft.com/office/drawing/2014/main" id="{6CBDA5BE-2B79-A7E6-9C05-078F41C365A2}"/>
                </a:ext>
              </a:extLst>
            </p:cNvPr>
            <p:cNvSpPr/>
            <p:nvPr/>
          </p:nvSpPr>
          <p:spPr>
            <a:xfrm>
              <a:off x="1137583" y="2547521"/>
              <a:ext cx="175947" cy="175971"/>
            </a:xfrm>
            <a:custGeom>
              <a:avLst/>
              <a:gdLst/>
              <a:ahLst/>
              <a:cxnLst>
                <a:cxn ang="0">
                  <a:pos x="wd2" y="hd2"/>
                </a:cxn>
                <a:cxn ang="5400000">
                  <a:pos x="wd2" y="hd2"/>
                </a:cxn>
                <a:cxn ang="10800000">
                  <a:pos x="wd2" y="hd2"/>
                </a:cxn>
                <a:cxn ang="16200000">
                  <a:pos x="wd2" y="hd2"/>
                </a:cxn>
              </a:cxnLst>
              <a:rect l="0" t="0" r="r" b="b"/>
              <a:pathLst>
                <a:path w="19593" h="19595" extrusionOk="0">
                  <a:moveTo>
                    <a:pt x="11588" y="19372"/>
                  </a:moveTo>
                  <a:cubicBezTo>
                    <a:pt x="7041" y="20509"/>
                    <a:pt x="3630" y="17098"/>
                    <a:pt x="1357" y="13688"/>
                  </a:cubicBezTo>
                  <a:cubicBezTo>
                    <a:pt x="220" y="12551"/>
                    <a:pt x="220" y="12551"/>
                    <a:pt x="220" y="11414"/>
                  </a:cubicBezTo>
                  <a:cubicBezTo>
                    <a:pt x="-917" y="6867"/>
                    <a:pt x="2494" y="2320"/>
                    <a:pt x="7041" y="1183"/>
                  </a:cubicBezTo>
                  <a:cubicBezTo>
                    <a:pt x="11588" y="-1091"/>
                    <a:pt x="16136" y="46"/>
                    <a:pt x="18409" y="3456"/>
                  </a:cubicBezTo>
                  <a:cubicBezTo>
                    <a:pt x="20683" y="6867"/>
                    <a:pt x="19546" y="12551"/>
                    <a:pt x="16136" y="14825"/>
                  </a:cubicBezTo>
                  <a:cubicBezTo>
                    <a:pt x="14999" y="17098"/>
                    <a:pt x="13862" y="18235"/>
                    <a:pt x="11588" y="19372"/>
                  </a:cubicBezTo>
                  <a:close/>
                  <a:moveTo>
                    <a:pt x="3630" y="9141"/>
                  </a:moveTo>
                  <a:cubicBezTo>
                    <a:pt x="10451" y="14825"/>
                    <a:pt x="11588" y="15962"/>
                    <a:pt x="13862" y="12551"/>
                  </a:cubicBezTo>
                  <a:cubicBezTo>
                    <a:pt x="14999" y="10277"/>
                    <a:pt x="14999" y="6867"/>
                    <a:pt x="13862" y="4593"/>
                  </a:cubicBezTo>
                  <a:cubicBezTo>
                    <a:pt x="11588" y="2320"/>
                    <a:pt x="5904" y="4593"/>
                    <a:pt x="3630" y="9141"/>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endParaRPr/>
            </a:p>
          </p:txBody>
        </p:sp>
      </p:grpSp>
    </p:spTree>
    <p:extLst>
      <p:ext uri="{BB962C8B-B14F-4D97-AF65-F5344CB8AC3E}">
        <p14:creationId xmlns:p14="http://schemas.microsoft.com/office/powerpoint/2010/main" val="266718847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7035D6-72EE-A578-35AC-E9EF9E15C3E1}"/>
            </a:ext>
          </a:extLst>
        </p:cNvPr>
        <p:cNvGrpSpPr/>
        <p:nvPr/>
      </p:nvGrpSpPr>
      <p:grpSpPr>
        <a:xfrm>
          <a:off x="0" y="0"/>
          <a:ext cx="0" cy="0"/>
          <a:chOff x="0" y="0"/>
          <a:chExt cx="0" cy="0"/>
        </a:xfrm>
      </p:grpSpPr>
      <p:pic>
        <p:nvPicPr>
          <p:cNvPr id="6" name="图片 5">
            <a:extLst>
              <a:ext uri="{FF2B5EF4-FFF2-40B4-BE49-F238E27FC236}">
                <a16:creationId xmlns:a16="http://schemas.microsoft.com/office/drawing/2014/main" id="{BC213062-27A2-0987-AEC1-ACA21D67881F}"/>
              </a:ext>
            </a:extLst>
          </p:cNvPr>
          <p:cNvPicPr>
            <a:picLocks noChangeAspect="1"/>
          </p:cNvPicPr>
          <p:nvPr/>
        </p:nvPicPr>
        <p:blipFill>
          <a:blip r:embed="rId2"/>
          <a:stretch>
            <a:fillRect/>
          </a:stretch>
        </p:blipFill>
        <p:spPr>
          <a:xfrm>
            <a:off x="519290" y="829173"/>
            <a:ext cx="9586001" cy="12057653"/>
          </a:xfrm>
          <a:prstGeom prst="rect">
            <a:avLst/>
          </a:prstGeom>
        </p:spPr>
      </p:pic>
      <p:pic>
        <p:nvPicPr>
          <p:cNvPr id="8" name="图片 7">
            <a:extLst>
              <a:ext uri="{FF2B5EF4-FFF2-40B4-BE49-F238E27FC236}">
                <a16:creationId xmlns:a16="http://schemas.microsoft.com/office/drawing/2014/main" id="{510F0EE2-7492-68EB-1A5A-E4EF734143B9}"/>
              </a:ext>
            </a:extLst>
          </p:cNvPr>
          <p:cNvPicPr>
            <a:picLocks noChangeAspect="1"/>
          </p:cNvPicPr>
          <p:nvPr/>
        </p:nvPicPr>
        <p:blipFill>
          <a:blip r:embed="rId3"/>
          <a:stretch>
            <a:fillRect/>
          </a:stretch>
        </p:blipFill>
        <p:spPr>
          <a:xfrm>
            <a:off x="13997353" y="829172"/>
            <a:ext cx="7995139" cy="12057653"/>
          </a:xfrm>
          <a:prstGeom prst="rect">
            <a:avLst/>
          </a:prstGeom>
        </p:spPr>
      </p:pic>
    </p:spTree>
    <p:extLst>
      <p:ext uri="{BB962C8B-B14F-4D97-AF65-F5344CB8AC3E}">
        <p14:creationId xmlns:p14="http://schemas.microsoft.com/office/powerpoint/2010/main" val="358573064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837991-82CE-CCD0-579C-98A19CF647AA}"/>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58ACA3D4-7DE2-2467-BE34-290A3FF1DD1E}"/>
              </a:ext>
            </a:extLst>
          </p:cNvPr>
          <p:cNvSpPr txBox="1"/>
          <p:nvPr/>
        </p:nvSpPr>
        <p:spPr>
          <a:xfrm>
            <a:off x="10914184" y="6191151"/>
            <a:ext cx="255563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8000" b="0" i="0" u="none" strike="noStrike" cap="none" spc="0" normalizeH="0" baseline="0" dirty="0">
                <a:ln>
                  <a:noFill/>
                </a:ln>
                <a:solidFill>
                  <a:srgbClr val="000000"/>
                </a:solidFill>
                <a:effectLst/>
                <a:uFillTx/>
                <a:latin typeface="+mn-lt"/>
                <a:ea typeface="+mn-ea"/>
                <a:cs typeface="+mn-cs"/>
                <a:sym typeface="Helvetica Light"/>
              </a:rPr>
              <a:t>谢谢</a:t>
            </a:r>
          </a:p>
        </p:txBody>
      </p:sp>
    </p:spTree>
    <p:extLst>
      <p:ext uri="{BB962C8B-B14F-4D97-AF65-F5344CB8AC3E}">
        <p14:creationId xmlns:p14="http://schemas.microsoft.com/office/powerpoint/2010/main" val="400174049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henying0907 85" hidden="1"/>
          <p:cNvSpPr/>
          <p:nvPr/>
        </p:nvSpPr>
        <p:spPr>
          <a:xfrm>
            <a:off x="4178587" y="6617741"/>
            <a:ext cx="16026824" cy="241091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5000">
                <a:solidFill>
                  <a:srgbClr val="FFFFFF"/>
                </a:solidFill>
                <a:latin typeface="YuppySC-Regular"/>
                <a:ea typeface="YuppySC-Regular"/>
                <a:cs typeface="YuppySC-Regular"/>
                <a:sym typeface="YuppySC-Regular"/>
              </a:defRPr>
            </a:lvl1pPr>
          </a:lstStyle>
          <a:p>
            <a:r>
              <a:rPr lang="zh-CN" altLang="en-US" dirty="0">
                <a:solidFill>
                  <a:schemeClr val="tx1"/>
                </a:solidFill>
                <a:latin typeface="雅痞-简" panose="00000500000000000000" pitchFamily="2" charset="-122"/>
                <a:ea typeface="雅痞-简" panose="00000500000000000000" pitchFamily="2" charset="-122"/>
              </a:rPr>
              <a:t>内容新颖 随意编辑</a:t>
            </a:r>
            <a:endParaRPr dirty="0">
              <a:solidFill>
                <a:schemeClr val="tx1"/>
              </a:solidFill>
              <a:latin typeface="雅痞-简" panose="00000500000000000000" pitchFamily="2" charset="-122"/>
              <a:ea typeface="雅痞-简" panose="00000500000000000000" pitchFamily="2" charset="-122"/>
            </a:endParaRPr>
          </a:p>
        </p:txBody>
      </p:sp>
      <p:sp>
        <p:nvSpPr>
          <p:cNvPr id="2" name="chenying0907 90">
            <a:extLst>
              <a:ext uri="{FF2B5EF4-FFF2-40B4-BE49-F238E27FC236}">
                <a16:creationId xmlns:a16="http://schemas.microsoft.com/office/drawing/2014/main" id="{D7F9F985-8C80-C424-A853-888412286DA0}"/>
              </a:ext>
            </a:extLst>
          </p:cNvPr>
          <p:cNvSpPr/>
          <p:nvPr/>
        </p:nvSpPr>
        <p:spPr>
          <a:xfrm>
            <a:off x="1959736" y="7684437"/>
            <a:ext cx="4719241" cy="194925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6000" b="1">
                <a:solidFill>
                  <a:srgbClr val="FFFFFF"/>
                </a:solidFill>
                <a:latin typeface="YuppySC-Regular"/>
                <a:ea typeface="YuppySC-Regular"/>
                <a:cs typeface="YuppySC-Regular"/>
                <a:sym typeface="YuppySC-Regular"/>
              </a:defRPr>
            </a:lvl1pPr>
          </a:lstStyle>
          <a:p>
            <a:r>
              <a:rPr lang="zh-CN" altLang="en-US" b="0" dirty="0">
                <a:solidFill>
                  <a:schemeClr val="tx1"/>
                </a:solidFill>
                <a:latin typeface="+mj-ea"/>
                <a:ea typeface="+mj-ea"/>
              </a:rPr>
              <a:t>粗读论文</a:t>
            </a:r>
            <a:endParaRPr lang="en-US" altLang="zh-CN" b="0" dirty="0">
              <a:solidFill>
                <a:schemeClr val="tx1"/>
              </a:solidFill>
              <a:latin typeface="+mj-ea"/>
              <a:ea typeface="+mj-ea"/>
            </a:endParaRPr>
          </a:p>
          <a:p>
            <a:r>
              <a:rPr lang="zh-CN" altLang="en-US" b="0" dirty="0">
                <a:solidFill>
                  <a:schemeClr val="tx1"/>
                </a:solidFill>
                <a:latin typeface="+mj-ea"/>
                <a:ea typeface="+mj-ea"/>
              </a:rPr>
              <a:t>了解运行环境</a:t>
            </a:r>
            <a:endParaRPr b="0" dirty="0">
              <a:solidFill>
                <a:schemeClr val="tx1"/>
              </a:solidFill>
              <a:latin typeface="+mj-ea"/>
              <a:ea typeface="+mj-ea"/>
            </a:endParaRPr>
          </a:p>
        </p:txBody>
      </p:sp>
      <p:sp>
        <p:nvSpPr>
          <p:cNvPr id="3" name="chenying0907 91">
            <a:extLst>
              <a:ext uri="{FF2B5EF4-FFF2-40B4-BE49-F238E27FC236}">
                <a16:creationId xmlns:a16="http://schemas.microsoft.com/office/drawing/2014/main" id="{A541EC35-D260-D68E-05DC-6C400EDBCD35}"/>
              </a:ext>
            </a:extLst>
          </p:cNvPr>
          <p:cNvSpPr/>
          <p:nvPr/>
        </p:nvSpPr>
        <p:spPr>
          <a:xfrm>
            <a:off x="2496988" y="6858000"/>
            <a:ext cx="20121199" cy="348031"/>
          </a:xfrm>
          <a:custGeom>
            <a:avLst/>
            <a:gdLst/>
            <a:ahLst/>
            <a:cxnLst>
              <a:cxn ang="0">
                <a:pos x="wd2" y="hd2"/>
              </a:cxn>
              <a:cxn ang="5400000">
                <a:pos x="wd2" y="hd2"/>
              </a:cxn>
              <a:cxn ang="10800000">
                <a:pos x="wd2" y="hd2"/>
              </a:cxn>
              <a:cxn ang="16200000">
                <a:pos x="wd2" y="hd2"/>
              </a:cxn>
            </a:cxnLst>
            <a:rect l="0" t="0" r="r" b="b"/>
            <a:pathLst>
              <a:path w="21594" h="21312" extrusionOk="0">
                <a:moveTo>
                  <a:pt x="20570" y="10021"/>
                </a:moveTo>
                <a:cubicBezTo>
                  <a:pt x="19775" y="9039"/>
                  <a:pt x="18988" y="8057"/>
                  <a:pt x="18200" y="8057"/>
                </a:cubicBezTo>
                <a:cubicBezTo>
                  <a:pt x="17822" y="8057"/>
                  <a:pt x="17444" y="9039"/>
                  <a:pt x="17066" y="9530"/>
                </a:cubicBezTo>
                <a:cubicBezTo>
                  <a:pt x="16838" y="10021"/>
                  <a:pt x="16609" y="9530"/>
                  <a:pt x="16381" y="10021"/>
                </a:cubicBezTo>
                <a:cubicBezTo>
                  <a:pt x="15775" y="10512"/>
                  <a:pt x="15168" y="11985"/>
                  <a:pt x="14570" y="11985"/>
                </a:cubicBezTo>
                <a:cubicBezTo>
                  <a:pt x="14090" y="11985"/>
                  <a:pt x="13617" y="10021"/>
                  <a:pt x="13145" y="10021"/>
                </a:cubicBezTo>
                <a:cubicBezTo>
                  <a:pt x="12830" y="9530"/>
                  <a:pt x="12515" y="11494"/>
                  <a:pt x="12200" y="11494"/>
                </a:cubicBezTo>
                <a:cubicBezTo>
                  <a:pt x="12058" y="11494"/>
                  <a:pt x="11916" y="10512"/>
                  <a:pt x="11774" y="10021"/>
                </a:cubicBezTo>
                <a:cubicBezTo>
                  <a:pt x="11743" y="10021"/>
                  <a:pt x="11704" y="9530"/>
                  <a:pt x="11672" y="9530"/>
                </a:cubicBezTo>
                <a:cubicBezTo>
                  <a:pt x="11137" y="10512"/>
                  <a:pt x="10601" y="11003"/>
                  <a:pt x="10066" y="11494"/>
                </a:cubicBezTo>
                <a:cubicBezTo>
                  <a:pt x="9829" y="11985"/>
                  <a:pt x="9593" y="11985"/>
                  <a:pt x="9365" y="11494"/>
                </a:cubicBezTo>
                <a:cubicBezTo>
                  <a:pt x="9215" y="11003"/>
                  <a:pt x="9066" y="9039"/>
                  <a:pt x="8916" y="9039"/>
                </a:cubicBezTo>
                <a:cubicBezTo>
                  <a:pt x="8632" y="8548"/>
                  <a:pt x="8349" y="9530"/>
                  <a:pt x="8065" y="9530"/>
                </a:cubicBezTo>
                <a:cubicBezTo>
                  <a:pt x="7806" y="9530"/>
                  <a:pt x="7538" y="9039"/>
                  <a:pt x="7278" y="9039"/>
                </a:cubicBezTo>
                <a:cubicBezTo>
                  <a:pt x="7199" y="9039"/>
                  <a:pt x="7121" y="8057"/>
                  <a:pt x="7042" y="8548"/>
                </a:cubicBezTo>
                <a:cubicBezTo>
                  <a:pt x="6821" y="10021"/>
                  <a:pt x="6593" y="12476"/>
                  <a:pt x="6365" y="12967"/>
                </a:cubicBezTo>
                <a:cubicBezTo>
                  <a:pt x="6144" y="13948"/>
                  <a:pt x="5916" y="12476"/>
                  <a:pt x="5687" y="12476"/>
                </a:cubicBezTo>
                <a:cubicBezTo>
                  <a:pt x="5569" y="12476"/>
                  <a:pt x="5459" y="14439"/>
                  <a:pt x="5349" y="14930"/>
                </a:cubicBezTo>
                <a:cubicBezTo>
                  <a:pt x="5278" y="15421"/>
                  <a:pt x="5207" y="15912"/>
                  <a:pt x="5136" y="15912"/>
                </a:cubicBezTo>
                <a:cubicBezTo>
                  <a:pt x="4774" y="14930"/>
                  <a:pt x="4412" y="13948"/>
                  <a:pt x="4049" y="13457"/>
                </a:cubicBezTo>
                <a:cubicBezTo>
                  <a:pt x="3790" y="12967"/>
                  <a:pt x="3530" y="11003"/>
                  <a:pt x="3278" y="12967"/>
                </a:cubicBezTo>
                <a:cubicBezTo>
                  <a:pt x="2845" y="15421"/>
                  <a:pt x="2411" y="14930"/>
                  <a:pt x="1978" y="15421"/>
                </a:cubicBezTo>
                <a:cubicBezTo>
                  <a:pt x="1687" y="16403"/>
                  <a:pt x="1388" y="15912"/>
                  <a:pt x="1089" y="16403"/>
                </a:cubicBezTo>
                <a:cubicBezTo>
                  <a:pt x="797" y="17385"/>
                  <a:pt x="506" y="19839"/>
                  <a:pt x="222" y="21312"/>
                </a:cubicBezTo>
                <a:cubicBezTo>
                  <a:pt x="151" y="21312"/>
                  <a:pt x="88" y="19348"/>
                  <a:pt x="18" y="18367"/>
                </a:cubicBezTo>
                <a:cubicBezTo>
                  <a:pt x="10" y="17876"/>
                  <a:pt x="-6" y="15421"/>
                  <a:pt x="2" y="14930"/>
                </a:cubicBezTo>
                <a:cubicBezTo>
                  <a:pt x="18" y="13948"/>
                  <a:pt x="49" y="12476"/>
                  <a:pt x="65" y="12476"/>
                </a:cubicBezTo>
                <a:cubicBezTo>
                  <a:pt x="317" y="18367"/>
                  <a:pt x="553" y="15421"/>
                  <a:pt x="797" y="11003"/>
                </a:cubicBezTo>
                <a:cubicBezTo>
                  <a:pt x="844" y="10021"/>
                  <a:pt x="907" y="10021"/>
                  <a:pt x="963" y="10512"/>
                </a:cubicBezTo>
                <a:cubicBezTo>
                  <a:pt x="1152" y="10512"/>
                  <a:pt x="1348" y="11985"/>
                  <a:pt x="1530" y="8057"/>
                </a:cubicBezTo>
                <a:cubicBezTo>
                  <a:pt x="1553" y="7567"/>
                  <a:pt x="1577" y="7567"/>
                  <a:pt x="1593" y="7567"/>
                </a:cubicBezTo>
                <a:cubicBezTo>
                  <a:pt x="2026" y="13457"/>
                  <a:pt x="2467" y="9039"/>
                  <a:pt x="2892" y="8057"/>
                </a:cubicBezTo>
                <a:cubicBezTo>
                  <a:pt x="3396" y="6094"/>
                  <a:pt x="3900" y="10512"/>
                  <a:pt x="4404" y="7076"/>
                </a:cubicBezTo>
                <a:cubicBezTo>
                  <a:pt x="4609" y="5603"/>
                  <a:pt x="4829" y="7076"/>
                  <a:pt x="5034" y="9039"/>
                </a:cubicBezTo>
                <a:cubicBezTo>
                  <a:pt x="5215" y="10512"/>
                  <a:pt x="5388" y="9039"/>
                  <a:pt x="5561" y="7567"/>
                </a:cubicBezTo>
                <a:cubicBezTo>
                  <a:pt x="5782" y="5603"/>
                  <a:pt x="5994" y="5112"/>
                  <a:pt x="6215" y="7567"/>
                </a:cubicBezTo>
                <a:cubicBezTo>
                  <a:pt x="6372" y="9530"/>
                  <a:pt x="6546" y="8057"/>
                  <a:pt x="6703" y="6585"/>
                </a:cubicBezTo>
                <a:cubicBezTo>
                  <a:pt x="7042" y="4130"/>
                  <a:pt x="7372" y="3148"/>
                  <a:pt x="7719" y="5603"/>
                </a:cubicBezTo>
                <a:cubicBezTo>
                  <a:pt x="7955" y="7076"/>
                  <a:pt x="8199" y="3639"/>
                  <a:pt x="8443" y="3148"/>
                </a:cubicBezTo>
                <a:cubicBezTo>
                  <a:pt x="8593" y="2657"/>
                  <a:pt x="8751" y="1676"/>
                  <a:pt x="8900" y="3148"/>
                </a:cubicBezTo>
                <a:cubicBezTo>
                  <a:pt x="9325" y="7567"/>
                  <a:pt x="9743" y="10512"/>
                  <a:pt x="10176" y="7076"/>
                </a:cubicBezTo>
                <a:cubicBezTo>
                  <a:pt x="10341" y="5603"/>
                  <a:pt x="10514" y="8057"/>
                  <a:pt x="10688" y="8057"/>
                </a:cubicBezTo>
                <a:cubicBezTo>
                  <a:pt x="10877" y="8057"/>
                  <a:pt x="11074" y="7567"/>
                  <a:pt x="11263" y="7567"/>
                </a:cubicBezTo>
                <a:cubicBezTo>
                  <a:pt x="11601" y="7076"/>
                  <a:pt x="11932" y="7076"/>
                  <a:pt x="12270" y="7076"/>
                </a:cubicBezTo>
                <a:cubicBezTo>
                  <a:pt x="12617" y="6585"/>
                  <a:pt x="12971" y="5603"/>
                  <a:pt x="13318" y="7076"/>
                </a:cubicBezTo>
                <a:cubicBezTo>
                  <a:pt x="13767" y="9530"/>
                  <a:pt x="14208" y="6094"/>
                  <a:pt x="14656" y="7076"/>
                </a:cubicBezTo>
                <a:cubicBezTo>
                  <a:pt x="15105" y="8057"/>
                  <a:pt x="15554" y="7567"/>
                  <a:pt x="16003" y="7076"/>
                </a:cubicBezTo>
                <a:cubicBezTo>
                  <a:pt x="16586" y="6585"/>
                  <a:pt x="17168" y="6094"/>
                  <a:pt x="17751" y="5112"/>
                </a:cubicBezTo>
                <a:cubicBezTo>
                  <a:pt x="18043" y="4621"/>
                  <a:pt x="18334" y="2657"/>
                  <a:pt x="18617" y="2657"/>
                </a:cubicBezTo>
                <a:cubicBezTo>
                  <a:pt x="18925" y="3148"/>
                  <a:pt x="19232" y="4621"/>
                  <a:pt x="19531" y="5112"/>
                </a:cubicBezTo>
                <a:cubicBezTo>
                  <a:pt x="20066" y="6094"/>
                  <a:pt x="20602" y="3639"/>
                  <a:pt x="21129" y="203"/>
                </a:cubicBezTo>
                <a:cubicBezTo>
                  <a:pt x="21271" y="-288"/>
                  <a:pt x="21413" y="203"/>
                  <a:pt x="21555" y="694"/>
                </a:cubicBezTo>
                <a:cubicBezTo>
                  <a:pt x="21570" y="694"/>
                  <a:pt x="21594" y="2167"/>
                  <a:pt x="21594" y="2657"/>
                </a:cubicBezTo>
                <a:cubicBezTo>
                  <a:pt x="21594" y="3639"/>
                  <a:pt x="21578" y="5112"/>
                  <a:pt x="21563" y="5603"/>
                </a:cubicBezTo>
                <a:cubicBezTo>
                  <a:pt x="21523" y="6585"/>
                  <a:pt x="21484" y="7076"/>
                  <a:pt x="21437" y="7076"/>
                </a:cubicBezTo>
                <a:cubicBezTo>
                  <a:pt x="21153" y="7076"/>
                  <a:pt x="20862" y="7076"/>
                  <a:pt x="20570" y="7076"/>
                </a:cubicBezTo>
                <a:cubicBezTo>
                  <a:pt x="20570" y="8057"/>
                  <a:pt x="20570" y="9039"/>
                  <a:pt x="20570" y="10021"/>
                </a:cubicBezTo>
                <a:close/>
              </a:path>
            </a:pathLst>
          </a:custGeom>
          <a:solidFill>
            <a:schemeClr val="tx1"/>
          </a:solidFill>
          <a:ln w="12700">
            <a:miter lim="400000"/>
          </a:ln>
        </p:spPr>
        <p:txBody>
          <a:bodyPr lIns="45719" rIns="45719"/>
          <a:lstStyle/>
          <a:p>
            <a:pPr algn="l" defTabSz="914400">
              <a:defRPr sz="1800">
                <a:latin typeface="Calibri"/>
                <a:ea typeface="Calibri"/>
                <a:cs typeface="Calibri"/>
                <a:sym typeface="Calibri"/>
              </a:defRPr>
            </a:pPr>
            <a:endParaRPr>
              <a:solidFill>
                <a:schemeClr val="tx1"/>
              </a:solidFill>
            </a:endParaRPr>
          </a:p>
        </p:txBody>
      </p:sp>
      <p:sp>
        <p:nvSpPr>
          <p:cNvPr id="4" name="chenying0907 94">
            <a:extLst>
              <a:ext uri="{FF2B5EF4-FFF2-40B4-BE49-F238E27FC236}">
                <a16:creationId xmlns:a16="http://schemas.microsoft.com/office/drawing/2014/main" id="{BE17CC52-C23B-CA3F-6675-3D4FFC53DC78}"/>
              </a:ext>
            </a:extLst>
          </p:cNvPr>
          <p:cNvSpPr/>
          <p:nvPr/>
        </p:nvSpPr>
        <p:spPr>
          <a:xfrm>
            <a:off x="8327020" y="7718623"/>
            <a:ext cx="3180358" cy="194925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6000" b="1">
                <a:solidFill>
                  <a:srgbClr val="FFFFFF"/>
                </a:solidFill>
                <a:latin typeface="YuppySC-Regular"/>
                <a:ea typeface="YuppySC-Regular"/>
                <a:cs typeface="YuppySC-Regular"/>
                <a:sym typeface="YuppySC-Regular"/>
              </a:defRPr>
            </a:lvl1pPr>
          </a:lstStyle>
          <a:p>
            <a:r>
              <a:rPr lang="zh-CN" altLang="en-US" b="0" dirty="0">
                <a:solidFill>
                  <a:schemeClr val="tx1"/>
                </a:solidFill>
                <a:latin typeface="+mj-ea"/>
                <a:ea typeface="+mj-ea"/>
              </a:rPr>
              <a:t>配置环境</a:t>
            </a:r>
            <a:endParaRPr lang="en-US" altLang="zh-CN" b="0" dirty="0">
              <a:solidFill>
                <a:schemeClr val="tx1"/>
              </a:solidFill>
              <a:latin typeface="+mj-ea"/>
              <a:ea typeface="+mj-ea"/>
            </a:endParaRPr>
          </a:p>
          <a:p>
            <a:r>
              <a:rPr lang="zh-CN" altLang="en-US" b="0" dirty="0">
                <a:solidFill>
                  <a:schemeClr val="tx1"/>
                </a:solidFill>
                <a:latin typeface="+mj-ea"/>
                <a:ea typeface="+mj-ea"/>
              </a:rPr>
              <a:t>运行代码</a:t>
            </a:r>
            <a:endParaRPr b="0" dirty="0">
              <a:solidFill>
                <a:schemeClr val="tx1"/>
              </a:solidFill>
              <a:latin typeface="+mj-ea"/>
              <a:ea typeface="+mj-ea"/>
            </a:endParaRPr>
          </a:p>
        </p:txBody>
      </p:sp>
      <p:sp>
        <p:nvSpPr>
          <p:cNvPr id="5" name="chenying0907 95">
            <a:extLst>
              <a:ext uri="{FF2B5EF4-FFF2-40B4-BE49-F238E27FC236}">
                <a16:creationId xmlns:a16="http://schemas.microsoft.com/office/drawing/2014/main" id="{EDEA3716-C65B-0290-0DA3-14E0482D08FC}"/>
              </a:ext>
            </a:extLst>
          </p:cNvPr>
          <p:cNvSpPr/>
          <p:nvPr/>
        </p:nvSpPr>
        <p:spPr>
          <a:xfrm>
            <a:off x="13710508" y="7718623"/>
            <a:ext cx="3180358" cy="194925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6000" b="1">
                <a:solidFill>
                  <a:srgbClr val="FFFFFF"/>
                </a:solidFill>
                <a:latin typeface="YuppySC-Regular"/>
                <a:ea typeface="YuppySC-Regular"/>
                <a:cs typeface="YuppySC-Regular"/>
                <a:sym typeface="YuppySC-Regular"/>
              </a:defRPr>
            </a:lvl1pPr>
          </a:lstStyle>
          <a:p>
            <a:r>
              <a:rPr lang="zh-CN" altLang="en-US" b="0" dirty="0">
                <a:solidFill>
                  <a:schemeClr val="tx1"/>
                </a:solidFill>
                <a:latin typeface="+mj-ea"/>
                <a:ea typeface="+mj-ea"/>
              </a:rPr>
              <a:t>精读论文</a:t>
            </a:r>
            <a:endParaRPr lang="en-US" altLang="zh-CN" b="0" dirty="0">
              <a:solidFill>
                <a:schemeClr val="tx1"/>
              </a:solidFill>
              <a:latin typeface="+mj-ea"/>
              <a:ea typeface="+mj-ea"/>
            </a:endParaRPr>
          </a:p>
          <a:p>
            <a:r>
              <a:rPr lang="zh-CN" altLang="en-US" b="0" dirty="0">
                <a:solidFill>
                  <a:schemeClr val="tx1"/>
                </a:solidFill>
                <a:latin typeface="+mj-ea"/>
                <a:ea typeface="+mj-ea"/>
              </a:rPr>
              <a:t>了解原理</a:t>
            </a:r>
            <a:endParaRPr b="0" dirty="0">
              <a:solidFill>
                <a:schemeClr val="tx1"/>
              </a:solidFill>
              <a:latin typeface="+mj-ea"/>
              <a:ea typeface="+mj-ea"/>
            </a:endParaRPr>
          </a:p>
        </p:txBody>
      </p:sp>
      <p:sp>
        <p:nvSpPr>
          <p:cNvPr id="6" name="chenying0907 96">
            <a:extLst>
              <a:ext uri="{FF2B5EF4-FFF2-40B4-BE49-F238E27FC236}">
                <a16:creationId xmlns:a16="http://schemas.microsoft.com/office/drawing/2014/main" id="{4D5B87F1-3E91-D35B-776F-68444C04D07E}"/>
              </a:ext>
            </a:extLst>
          </p:cNvPr>
          <p:cNvSpPr/>
          <p:nvPr/>
        </p:nvSpPr>
        <p:spPr>
          <a:xfrm>
            <a:off x="19243906" y="7718623"/>
            <a:ext cx="3180358" cy="194925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6000" b="1">
                <a:solidFill>
                  <a:srgbClr val="FFFFFF"/>
                </a:solidFill>
                <a:latin typeface="YuppySC-Regular"/>
                <a:ea typeface="YuppySC-Regular"/>
                <a:cs typeface="YuppySC-Regular"/>
                <a:sym typeface="YuppySC-Regular"/>
              </a:defRPr>
            </a:lvl1pPr>
          </a:lstStyle>
          <a:p>
            <a:r>
              <a:rPr lang="zh-CN" altLang="en-US" b="0" dirty="0">
                <a:solidFill>
                  <a:schemeClr val="tx1"/>
                </a:solidFill>
                <a:latin typeface="+mj-ea"/>
                <a:ea typeface="+mj-ea"/>
              </a:rPr>
              <a:t>拓展阅读</a:t>
            </a:r>
            <a:endParaRPr lang="en-US" altLang="zh-CN" b="0" dirty="0">
              <a:solidFill>
                <a:schemeClr val="tx1"/>
              </a:solidFill>
              <a:latin typeface="+mj-ea"/>
              <a:ea typeface="+mj-ea"/>
            </a:endParaRPr>
          </a:p>
          <a:p>
            <a:r>
              <a:rPr lang="zh-CN" altLang="en-US" b="0" dirty="0">
                <a:solidFill>
                  <a:schemeClr val="tx1"/>
                </a:solidFill>
                <a:latin typeface="+mj-ea"/>
                <a:ea typeface="+mj-ea"/>
              </a:rPr>
              <a:t>尝试改进</a:t>
            </a:r>
            <a:endParaRPr b="0" dirty="0">
              <a:solidFill>
                <a:schemeClr val="tx1"/>
              </a:solidFill>
              <a:latin typeface="+mj-ea"/>
              <a:ea typeface="+mj-ea"/>
            </a:endParaRPr>
          </a:p>
        </p:txBody>
      </p:sp>
      <p:sp>
        <p:nvSpPr>
          <p:cNvPr id="9" name="chenying0907 113">
            <a:extLst>
              <a:ext uri="{FF2B5EF4-FFF2-40B4-BE49-F238E27FC236}">
                <a16:creationId xmlns:a16="http://schemas.microsoft.com/office/drawing/2014/main" id="{90087669-76DB-E16B-B559-A5CBA04827ED}"/>
              </a:ext>
            </a:extLst>
          </p:cNvPr>
          <p:cNvSpPr/>
          <p:nvPr/>
        </p:nvSpPr>
        <p:spPr>
          <a:xfrm>
            <a:off x="3906138" y="6694871"/>
            <a:ext cx="826438" cy="826437"/>
          </a:xfrm>
          <a:prstGeom prst="ellipse">
            <a:avLst/>
          </a:prstGeom>
          <a:solidFill>
            <a:schemeClr val="tx1"/>
          </a:solidFill>
          <a:ln w="12700" cap="flat">
            <a:noFill/>
            <a:miter lim="400000"/>
          </a:ln>
          <a:effectLst>
            <a:outerShdw blurRad="38100" dist="25400" dir="5400000">
              <a:srgbClr val="000000">
                <a:alpha val="50000"/>
              </a:srgbClr>
            </a:outerShdw>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4600">
                <a:latin typeface="Sketch Block"/>
                <a:ea typeface="Sketch Block"/>
                <a:cs typeface="Sketch Block"/>
                <a:sym typeface="Sketch Block"/>
              </a:defRPr>
            </a:lvl1pPr>
          </a:lstStyle>
          <a:p>
            <a:r>
              <a:rPr dirty="0">
                <a:solidFill>
                  <a:schemeClr val="bg1"/>
                </a:solidFill>
              </a:rPr>
              <a:t>1</a:t>
            </a:r>
          </a:p>
        </p:txBody>
      </p:sp>
      <p:sp>
        <p:nvSpPr>
          <p:cNvPr id="22" name="chenying0907 123">
            <a:extLst>
              <a:ext uri="{FF2B5EF4-FFF2-40B4-BE49-F238E27FC236}">
                <a16:creationId xmlns:a16="http://schemas.microsoft.com/office/drawing/2014/main" id="{5E79D29E-59C1-A008-1344-3C1EBB9DC5C9}"/>
              </a:ext>
            </a:extLst>
          </p:cNvPr>
          <p:cNvSpPr/>
          <p:nvPr/>
        </p:nvSpPr>
        <p:spPr>
          <a:xfrm>
            <a:off x="9398292" y="6694870"/>
            <a:ext cx="826437" cy="826438"/>
          </a:xfrm>
          <a:prstGeom prst="ellipse">
            <a:avLst/>
          </a:prstGeom>
          <a:solidFill>
            <a:schemeClr val="tx1"/>
          </a:solidFill>
          <a:ln w="12700" cap="flat">
            <a:noFill/>
            <a:miter lim="400000"/>
          </a:ln>
          <a:effectLst>
            <a:outerShdw blurRad="38100" dist="25400" dir="5400000">
              <a:srgbClr val="000000">
                <a:alpha val="50000"/>
              </a:srgbClr>
            </a:outerShdw>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4600">
                <a:latin typeface="Sketch Block"/>
                <a:ea typeface="Sketch Block"/>
                <a:cs typeface="Sketch Block"/>
                <a:sym typeface="Sketch Block"/>
              </a:defRPr>
            </a:lvl1pPr>
          </a:lstStyle>
          <a:p>
            <a:r>
              <a:rPr dirty="0">
                <a:solidFill>
                  <a:schemeClr val="bg1"/>
                </a:solidFill>
              </a:rPr>
              <a:t>2</a:t>
            </a:r>
          </a:p>
        </p:txBody>
      </p:sp>
      <p:grpSp>
        <p:nvGrpSpPr>
          <p:cNvPr id="29" name="Group 137">
            <a:extLst>
              <a:ext uri="{FF2B5EF4-FFF2-40B4-BE49-F238E27FC236}">
                <a16:creationId xmlns:a16="http://schemas.microsoft.com/office/drawing/2014/main" id="{B5D76336-B1AC-EAF1-64AD-9DD72DBC6D32}"/>
              </a:ext>
            </a:extLst>
          </p:cNvPr>
          <p:cNvGrpSpPr/>
          <p:nvPr/>
        </p:nvGrpSpPr>
        <p:grpSpPr>
          <a:xfrm>
            <a:off x="14866041" y="6534790"/>
            <a:ext cx="850842" cy="986519"/>
            <a:chOff x="1528704" y="1838314"/>
            <a:chExt cx="850842" cy="986518"/>
          </a:xfrm>
          <a:solidFill>
            <a:schemeClr val="accent5"/>
          </a:solidFill>
        </p:grpSpPr>
        <p:sp>
          <p:nvSpPr>
            <p:cNvPr id="32" name="chenying0907 125">
              <a:extLst>
                <a:ext uri="{FF2B5EF4-FFF2-40B4-BE49-F238E27FC236}">
                  <a16:creationId xmlns:a16="http://schemas.microsoft.com/office/drawing/2014/main" id="{B8EB3CA1-A822-1182-82AA-ADBF73948CDB}"/>
                </a:ext>
              </a:extLst>
            </p:cNvPr>
            <p:cNvSpPr/>
            <p:nvPr/>
          </p:nvSpPr>
          <p:spPr>
            <a:xfrm>
              <a:off x="1528704" y="1838314"/>
              <a:ext cx="23817" cy="23818"/>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0800" y="21600"/>
                    <a:pt x="21600" y="21600"/>
                    <a:pt x="21600" y="21600"/>
                  </a:cubicBezTo>
                  <a:cubicBezTo>
                    <a:pt x="21600" y="0"/>
                    <a:pt x="21600" y="0"/>
                    <a:pt x="21600" y="0"/>
                  </a:cubicBezTo>
                  <a:cubicBezTo>
                    <a:pt x="10800" y="0"/>
                    <a:pt x="10800" y="21600"/>
                    <a:pt x="0" y="21600"/>
                  </a:cubicBezTo>
                  <a:lnTo>
                    <a:pt x="10800" y="21600"/>
                  </a:ln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endParaRPr>
                <a:solidFill>
                  <a:schemeClr val="tx1"/>
                </a:solidFill>
              </a:endParaRPr>
            </a:p>
          </p:txBody>
        </p:sp>
        <p:sp>
          <p:nvSpPr>
            <p:cNvPr id="31" name="chenying0907 136">
              <a:extLst>
                <a:ext uri="{FF2B5EF4-FFF2-40B4-BE49-F238E27FC236}">
                  <a16:creationId xmlns:a16="http://schemas.microsoft.com/office/drawing/2014/main" id="{5CE11D88-495D-C264-0CE5-BE839AE378B7}"/>
                </a:ext>
              </a:extLst>
            </p:cNvPr>
            <p:cNvSpPr/>
            <p:nvPr/>
          </p:nvSpPr>
          <p:spPr>
            <a:xfrm>
              <a:off x="1553109" y="1998396"/>
              <a:ext cx="826437" cy="826436"/>
            </a:xfrm>
            <a:prstGeom prst="ellipse">
              <a:avLst/>
            </a:prstGeom>
            <a:grpFill/>
            <a:ln w="12700" cap="flat">
              <a:noFill/>
              <a:miter lim="400000"/>
            </a:ln>
            <a:effectLst>
              <a:outerShdw blurRad="38100" dist="25400" dir="5400000">
                <a:srgbClr val="000000">
                  <a:alpha val="50000"/>
                </a:srgbClr>
              </a:outerShdw>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4600">
                  <a:latin typeface="Sketch Block"/>
                  <a:ea typeface="Sketch Block"/>
                  <a:cs typeface="Sketch Block"/>
                  <a:sym typeface="Sketch Block"/>
                </a:defRPr>
              </a:lvl1pPr>
            </a:lstStyle>
            <a:p>
              <a:r>
                <a:rPr dirty="0">
                  <a:solidFill>
                    <a:schemeClr val="bg1"/>
                  </a:solidFill>
                </a:rPr>
                <a:t>3</a:t>
              </a:r>
            </a:p>
          </p:txBody>
        </p:sp>
      </p:grpSp>
      <p:sp>
        <p:nvSpPr>
          <p:cNvPr id="44" name="chenying0907 139">
            <a:extLst>
              <a:ext uri="{FF2B5EF4-FFF2-40B4-BE49-F238E27FC236}">
                <a16:creationId xmlns:a16="http://schemas.microsoft.com/office/drawing/2014/main" id="{9A816331-06FD-8B03-3191-B332F76FD29D}"/>
              </a:ext>
            </a:extLst>
          </p:cNvPr>
          <p:cNvSpPr/>
          <p:nvPr/>
        </p:nvSpPr>
        <p:spPr>
          <a:xfrm>
            <a:off x="20382600" y="6694870"/>
            <a:ext cx="826438" cy="826438"/>
          </a:xfrm>
          <a:prstGeom prst="ellipse">
            <a:avLst/>
          </a:prstGeom>
          <a:solidFill>
            <a:schemeClr val="tx1"/>
          </a:solidFill>
          <a:ln w="12700" cap="flat">
            <a:noFill/>
            <a:miter lim="400000"/>
          </a:ln>
          <a:effectLst>
            <a:outerShdw blurRad="38100" dist="25400" dir="5400000">
              <a:srgbClr val="000000">
                <a:alpha val="50000"/>
              </a:srgbClr>
            </a:outerShdw>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4600">
                <a:latin typeface="Sketch Block"/>
                <a:ea typeface="Sketch Block"/>
                <a:cs typeface="Sketch Block"/>
                <a:sym typeface="Sketch Block"/>
              </a:defRPr>
            </a:lvl1pPr>
          </a:lstStyle>
          <a:p>
            <a:r>
              <a:rPr dirty="0">
                <a:solidFill>
                  <a:schemeClr val="bg1"/>
                </a:solidFill>
              </a:rPr>
              <a:t>4</a:t>
            </a:r>
          </a:p>
        </p:txBody>
      </p:sp>
      <p:sp>
        <p:nvSpPr>
          <p:cNvPr id="46" name="文本框 45">
            <a:extLst>
              <a:ext uri="{FF2B5EF4-FFF2-40B4-BE49-F238E27FC236}">
                <a16:creationId xmlns:a16="http://schemas.microsoft.com/office/drawing/2014/main" id="{C0FB6342-CB19-DC2F-C5A5-A89A4F470902}"/>
              </a:ext>
            </a:extLst>
          </p:cNvPr>
          <p:cNvSpPr txBox="1"/>
          <p:nvPr/>
        </p:nvSpPr>
        <p:spPr>
          <a:xfrm>
            <a:off x="3036953" y="5033386"/>
            <a:ext cx="2564805"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3200" b="0" i="0" u="none" strike="noStrike" cap="none" spc="0" normalizeH="0" baseline="0" dirty="0">
                <a:ln>
                  <a:noFill/>
                </a:ln>
                <a:solidFill>
                  <a:srgbClr val="000000"/>
                </a:solidFill>
                <a:effectLst/>
                <a:uFillTx/>
                <a:latin typeface="+mn-lt"/>
                <a:ea typeface="+mn-ea"/>
                <a:cs typeface="+mn-cs"/>
                <a:sym typeface="Helvetica Light"/>
              </a:rPr>
              <a:t>当前存在问题</a:t>
            </a:r>
            <a:endParaRPr kumimoji="0" lang="en-US" altLang="zh-CN" sz="3200" b="0" i="0" u="none" strike="noStrike" cap="none" spc="0" normalizeH="0" baseline="0" dirty="0">
              <a:ln>
                <a:noFill/>
              </a:ln>
              <a:solidFill>
                <a:srgbClr val="000000"/>
              </a:solidFill>
              <a:effectLst/>
              <a:uFillTx/>
              <a:latin typeface="+mn-lt"/>
              <a:ea typeface="+mn-ea"/>
              <a:cs typeface="+mn-cs"/>
              <a:sym typeface="Helvetica Light"/>
            </a:endParaRPr>
          </a:p>
          <a:p>
            <a:pPr marL="0" marR="0" indent="0" algn="ctr" defTabSz="825500" rtl="0" fontAlgn="auto" latinLnBrk="0" hangingPunct="0">
              <a:lnSpc>
                <a:spcPct val="100000"/>
              </a:lnSpc>
              <a:spcBef>
                <a:spcPts val="0"/>
              </a:spcBef>
              <a:spcAft>
                <a:spcPts val="0"/>
              </a:spcAft>
              <a:buClrTx/>
              <a:buSzTx/>
              <a:buFontTx/>
              <a:buNone/>
              <a:tabLst/>
            </a:pPr>
            <a:r>
              <a:rPr kumimoji="0" lang="zh-CN" altLang="en-US" sz="3200" b="0" i="0" u="none" strike="noStrike" cap="none" spc="0" normalizeH="0" baseline="0" dirty="0">
                <a:ln>
                  <a:noFill/>
                </a:ln>
                <a:solidFill>
                  <a:srgbClr val="000000"/>
                </a:solidFill>
                <a:effectLst/>
                <a:uFillTx/>
                <a:latin typeface="+mn-lt"/>
                <a:ea typeface="+mn-ea"/>
                <a:cs typeface="+mn-cs"/>
                <a:sym typeface="Helvetica Light"/>
              </a:rPr>
              <a:t>论文创新点</a:t>
            </a:r>
            <a:endParaRPr kumimoji="0" lang="en-US" altLang="zh-CN" sz="3200" b="0" i="0" u="none" strike="noStrike" cap="none" spc="0" normalizeH="0" baseline="0" dirty="0">
              <a:ln>
                <a:noFill/>
              </a:ln>
              <a:solidFill>
                <a:srgbClr val="000000"/>
              </a:solidFill>
              <a:effectLst/>
              <a:uFillTx/>
              <a:latin typeface="+mn-lt"/>
              <a:ea typeface="+mn-ea"/>
              <a:cs typeface="+mn-cs"/>
              <a:sym typeface="Helvetica Light"/>
            </a:endParaRPr>
          </a:p>
          <a:p>
            <a:pPr marL="0" marR="0" indent="0" algn="ctr" defTabSz="825500" rtl="0" fontAlgn="auto" latinLnBrk="0" hangingPunct="0">
              <a:lnSpc>
                <a:spcPct val="100000"/>
              </a:lnSpc>
              <a:spcBef>
                <a:spcPts val="0"/>
              </a:spcBef>
              <a:spcAft>
                <a:spcPts val="0"/>
              </a:spcAft>
              <a:buClrTx/>
              <a:buSzTx/>
              <a:buFontTx/>
              <a:buNone/>
              <a:tabLst/>
            </a:pPr>
            <a:r>
              <a:rPr kumimoji="0" lang="zh-CN" altLang="en-US" sz="3200" b="0" i="0" u="none" strike="noStrike" cap="none" spc="0" normalizeH="0" baseline="0" dirty="0">
                <a:ln>
                  <a:noFill/>
                </a:ln>
                <a:solidFill>
                  <a:srgbClr val="000000"/>
                </a:solidFill>
                <a:effectLst/>
                <a:uFillTx/>
                <a:latin typeface="+mn-lt"/>
                <a:ea typeface="+mn-ea"/>
                <a:cs typeface="+mn-cs"/>
                <a:sym typeface="Helvetica Light"/>
              </a:rPr>
              <a:t>运行环境</a:t>
            </a:r>
          </a:p>
        </p:txBody>
      </p:sp>
      <p:sp>
        <p:nvSpPr>
          <p:cNvPr id="47" name="文本框 46">
            <a:extLst>
              <a:ext uri="{FF2B5EF4-FFF2-40B4-BE49-F238E27FC236}">
                <a16:creationId xmlns:a16="http://schemas.microsoft.com/office/drawing/2014/main" id="{DC6095B2-9F42-E27F-A267-F021EA9B8EEC}"/>
              </a:ext>
            </a:extLst>
          </p:cNvPr>
          <p:cNvSpPr txBox="1"/>
          <p:nvPr/>
        </p:nvSpPr>
        <p:spPr>
          <a:xfrm>
            <a:off x="8369608" y="4586863"/>
            <a:ext cx="2883803" cy="20723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3200" b="0" i="0" u="none" strike="noStrike" cap="none" spc="0" normalizeH="0" baseline="0" dirty="0">
                <a:ln>
                  <a:noFill/>
                </a:ln>
                <a:solidFill>
                  <a:srgbClr val="000000"/>
                </a:solidFill>
                <a:effectLst/>
                <a:uFillTx/>
                <a:latin typeface="+mn-lt"/>
                <a:ea typeface="+mn-ea"/>
                <a:cs typeface="+mn-cs"/>
                <a:sym typeface="Helvetica Light"/>
              </a:rPr>
              <a:t>Python 3.6</a:t>
            </a:r>
          </a:p>
          <a:p>
            <a:pPr marL="0" marR="0" indent="0" algn="ctr" defTabSz="825500" rtl="0" fontAlgn="auto" latinLnBrk="0" hangingPunct="0">
              <a:lnSpc>
                <a:spcPct val="100000"/>
              </a:lnSpc>
              <a:spcBef>
                <a:spcPts val="0"/>
              </a:spcBef>
              <a:spcAft>
                <a:spcPts val="0"/>
              </a:spcAft>
              <a:buClrTx/>
              <a:buSzTx/>
              <a:buFontTx/>
              <a:buNone/>
              <a:tabLst/>
            </a:pPr>
            <a:r>
              <a:rPr kumimoji="0" lang="en-US" altLang="zh-CN" sz="3200" b="0" i="0" u="none" strike="noStrike" cap="none" spc="0" normalizeH="0" baseline="0" dirty="0" err="1">
                <a:ln>
                  <a:noFill/>
                </a:ln>
                <a:solidFill>
                  <a:srgbClr val="000000"/>
                </a:solidFill>
                <a:effectLst/>
                <a:uFillTx/>
                <a:latin typeface="+mn-lt"/>
                <a:ea typeface="+mn-ea"/>
                <a:cs typeface="+mn-cs"/>
                <a:sym typeface="Helvetica Light"/>
              </a:rPr>
              <a:t>pytorch</a:t>
            </a:r>
            <a:r>
              <a:rPr kumimoji="0" lang="en-US" altLang="zh-CN" sz="3200" b="0" i="0" u="none" strike="noStrike" cap="none" spc="0" normalizeH="0" baseline="0" dirty="0">
                <a:ln>
                  <a:noFill/>
                </a:ln>
                <a:solidFill>
                  <a:srgbClr val="000000"/>
                </a:solidFill>
                <a:effectLst/>
                <a:uFillTx/>
                <a:latin typeface="+mn-lt"/>
                <a:ea typeface="+mn-ea"/>
                <a:cs typeface="+mn-cs"/>
                <a:sym typeface="Helvetica Light"/>
              </a:rPr>
              <a:t> 1.6.0</a:t>
            </a:r>
          </a:p>
          <a:p>
            <a:pPr marL="0" marR="0" indent="0" algn="ctr" defTabSz="825500" rtl="0" fontAlgn="auto" latinLnBrk="0" hangingPunct="0">
              <a:lnSpc>
                <a:spcPct val="100000"/>
              </a:lnSpc>
              <a:spcBef>
                <a:spcPts val="0"/>
              </a:spcBef>
              <a:spcAft>
                <a:spcPts val="0"/>
              </a:spcAft>
              <a:buClrTx/>
              <a:buSzTx/>
              <a:buFontTx/>
              <a:buNone/>
              <a:tabLst/>
            </a:pPr>
            <a:r>
              <a:rPr kumimoji="0" lang="en-US" altLang="zh-CN" sz="3200" b="0" i="0" u="none" strike="noStrike" cap="none" spc="0" normalizeH="0" baseline="0" dirty="0" err="1">
                <a:ln>
                  <a:noFill/>
                </a:ln>
                <a:solidFill>
                  <a:srgbClr val="000000"/>
                </a:solidFill>
                <a:effectLst/>
                <a:uFillTx/>
                <a:latin typeface="+mn-lt"/>
                <a:ea typeface="+mn-ea"/>
                <a:cs typeface="+mn-cs"/>
                <a:sym typeface="Helvetica Light"/>
              </a:rPr>
              <a:t>torchvision</a:t>
            </a:r>
            <a:r>
              <a:rPr kumimoji="0" lang="en-US" altLang="zh-CN" sz="3200" b="0" i="0" u="none" strike="noStrike" cap="none" spc="0" normalizeH="0" baseline="0" dirty="0">
                <a:ln>
                  <a:noFill/>
                </a:ln>
                <a:solidFill>
                  <a:srgbClr val="000000"/>
                </a:solidFill>
                <a:effectLst/>
                <a:uFillTx/>
                <a:latin typeface="+mn-lt"/>
                <a:ea typeface="+mn-ea"/>
                <a:cs typeface="+mn-cs"/>
                <a:sym typeface="Helvetica Light"/>
              </a:rPr>
              <a:t> 0.7.0</a:t>
            </a:r>
          </a:p>
          <a:p>
            <a:pPr marL="0" marR="0" indent="0" algn="ctr" defTabSz="825500" rtl="0" fontAlgn="auto" latinLnBrk="0" hangingPunct="0">
              <a:lnSpc>
                <a:spcPct val="100000"/>
              </a:lnSpc>
              <a:spcBef>
                <a:spcPts val="0"/>
              </a:spcBef>
              <a:spcAft>
                <a:spcPts val="0"/>
              </a:spcAft>
              <a:buClrTx/>
              <a:buSzTx/>
              <a:buFontTx/>
              <a:buNone/>
              <a:tabLst/>
            </a:pPr>
            <a:r>
              <a:rPr kumimoji="0" lang="en-US" altLang="zh-CN" sz="3200" b="0" i="0" u="none" strike="noStrike" cap="none" spc="0" normalizeH="0" baseline="0" dirty="0" err="1">
                <a:ln>
                  <a:noFill/>
                </a:ln>
                <a:solidFill>
                  <a:srgbClr val="000000"/>
                </a:solidFill>
                <a:effectLst/>
                <a:uFillTx/>
                <a:latin typeface="+mn-lt"/>
                <a:ea typeface="+mn-ea"/>
                <a:cs typeface="+mn-cs"/>
                <a:sym typeface="Helvetica Light"/>
              </a:rPr>
              <a:t>einops</a:t>
            </a:r>
            <a:r>
              <a:rPr kumimoji="0" lang="en-US" altLang="zh-CN" sz="3200" b="0" i="0" u="none" strike="noStrike" cap="none" spc="0" normalizeH="0" baseline="0" dirty="0">
                <a:ln>
                  <a:noFill/>
                </a:ln>
                <a:solidFill>
                  <a:srgbClr val="000000"/>
                </a:solidFill>
                <a:effectLst/>
                <a:uFillTx/>
                <a:latin typeface="+mn-lt"/>
                <a:ea typeface="+mn-ea"/>
                <a:cs typeface="+mn-cs"/>
                <a:sym typeface="Helvetica Light"/>
              </a:rPr>
              <a:t>  0.3.0</a:t>
            </a:r>
            <a:endParaRPr kumimoji="0" lang="zh-CN" altLang="en-US" sz="32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8" name="文本框 47">
            <a:extLst>
              <a:ext uri="{FF2B5EF4-FFF2-40B4-BE49-F238E27FC236}">
                <a16:creationId xmlns:a16="http://schemas.microsoft.com/office/drawing/2014/main" id="{02859CB0-21E6-E449-9367-6C255033F51A}"/>
              </a:ext>
            </a:extLst>
          </p:cNvPr>
          <p:cNvSpPr txBox="1"/>
          <p:nvPr/>
        </p:nvSpPr>
        <p:spPr>
          <a:xfrm>
            <a:off x="13801078" y="4640517"/>
            <a:ext cx="2999218" cy="20723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3200" b="0" i="0" u="none" strike="noStrike" cap="none" spc="0" normalizeH="0" baseline="0" dirty="0">
                <a:ln>
                  <a:noFill/>
                </a:ln>
                <a:solidFill>
                  <a:srgbClr val="000000"/>
                </a:solidFill>
                <a:effectLst/>
                <a:uFillTx/>
                <a:latin typeface="+mn-lt"/>
                <a:ea typeface="+mn-ea"/>
                <a:cs typeface="+mn-cs"/>
                <a:sym typeface="Helvetica Light"/>
              </a:rPr>
              <a:t>Transformer</a:t>
            </a:r>
            <a:r>
              <a:rPr kumimoji="0" lang="zh-CN" altLang="en-US" sz="3200" b="0" i="0" u="none" strike="noStrike" cap="none" spc="0" normalizeH="0" baseline="0" dirty="0">
                <a:ln>
                  <a:noFill/>
                </a:ln>
                <a:solidFill>
                  <a:srgbClr val="000000"/>
                </a:solidFill>
                <a:effectLst/>
                <a:uFillTx/>
                <a:latin typeface="+mn-lt"/>
                <a:ea typeface="+mn-ea"/>
                <a:cs typeface="+mn-cs"/>
                <a:sym typeface="Helvetica Light"/>
              </a:rPr>
              <a:t>原理</a:t>
            </a:r>
            <a:endParaRPr kumimoji="0" lang="en-US" altLang="zh-CN" sz="3200" b="0" i="0" u="none" strike="noStrike" cap="none" spc="0" normalizeH="0" baseline="0" dirty="0">
              <a:ln>
                <a:noFill/>
              </a:ln>
              <a:solidFill>
                <a:srgbClr val="000000"/>
              </a:solidFill>
              <a:effectLst/>
              <a:uFillTx/>
              <a:latin typeface="+mn-lt"/>
              <a:ea typeface="+mn-ea"/>
              <a:cs typeface="+mn-cs"/>
              <a:sym typeface="Helvetica Light"/>
            </a:endParaRPr>
          </a:p>
          <a:p>
            <a:pPr marL="0" marR="0" indent="0" algn="ctr" defTabSz="825500" rtl="0" fontAlgn="auto" latinLnBrk="0" hangingPunct="0">
              <a:lnSpc>
                <a:spcPct val="100000"/>
              </a:lnSpc>
              <a:spcBef>
                <a:spcPts val="0"/>
              </a:spcBef>
              <a:spcAft>
                <a:spcPts val="0"/>
              </a:spcAft>
              <a:buClrTx/>
              <a:buSzTx/>
              <a:buFontTx/>
              <a:buNone/>
              <a:tabLst/>
            </a:pPr>
            <a:r>
              <a:rPr kumimoji="0" lang="zh-CN" altLang="en-US" sz="3200" b="0" i="0" u="none" strike="noStrike" cap="none" spc="0" normalizeH="0" baseline="0" dirty="0">
                <a:ln>
                  <a:noFill/>
                </a:ln>
                <a:solidFill>
                  <a:srgbClr val="000000"/>
                </a:solidFill>
                <a:effectLst/>
                <a:uFillTx/>
                <a:latin typeface="+mn-lt"/>
                <a:ea typeface="+mn-ea"/>
                <a:cs typeface="+mn-cs"/>
                <a:sym typeface="Helvetica Light"/>
              </a:rPr>
              <a:t>公式推导学习</a:t>
            </a:r>
            <a:endParaRPr kumimoji="0" lang="en-US" altLang="zh-CN" sz="3200" b="0" i="0" u="none" strike="noStrike" cap="none" spc="0" normalizeH="0" baseline="0" dirty="0">
              <a:ln>
                <a:noFill/>
              </a:ln>
              <a:solidFill>
                <a:srgbClr val="000000"/>
              </a:solidFill>
              <a:effectLst/>
              <a:uFillTx/>
              <a:latin typeface="+mn-lt"/>
              <a:ea typeface="+mn-ea"/>
              <a:cs typeface="+mn-cs"/>
              <a:sym typeface="Helvetica Light"/>
            </a:endParaRPr>
          </a:p>
          <a:p>
            <a:pPr marL="0" marR="0" indent="0" algn="ctr" defTabSz="825500" rtl="0" fontAlgn="auto" latinLnBrk="0" hangingPunct="0">
              <a:lnSpc>
                <a:spcPct val="100000"/>
              </a:lnSpc>
              <a:spcBef>
                <a:spcPts val="0"/>
              </a:spcBef>
              <a:spcAft>
                <a:spcPts val="0"/>
              </a:spcAft>
              <a:buClrTx/>
              <a:buSzTx/>
              <a:buFontTx/>
              <a:buNone/>
              <a:tabLst/>
            </a:pPr>
            <a:r>
              <a:rPr kumimoji="0" lang="zh-CN" altLang="en-US" sz="3200" b="0" i="0" u="none" strike="noStrike" cap="none" spc="0" normalizeH="0" baseline="0" dirty="0">
                <a:ln>
                  <a:noFill/>
                </a:ln>
                <a:solidFill>
                  <a:srgbClr val="000000"/>
                </a:solidFill>
                <a:effectLst/>
                <a:uFillTx/>
                <a:latin typeface="+mn-lt"/>
                <a:ea typeface="+mn-ea"/>
                <a:cs typeface="+mn-cs"/>
                <a:sym typeface="Helvetica Light"/>
              </a:rPr>
              <a:t>梳理研究脉络</a:t>
            </a:r>
            <a:endParaRPr kumimoji="0" lang="en-US" altLang="zh-CN" sz="3200" b="0" i="0" u="none" strike="noStrike" cap="none" spc="0" normalizeH="0" baseline="0" dirty="0">
              <a:ln>
                <a:noFill/>
              </a:ln>
              <a:solidFill>
                <a:srgbClr val="000000"/>
              </a:solidFill>
              <a:effectLst/>
              <a:uFillTx/>
              <a:latin typeface="+mn-lt"/>
              <a:ea typeface="+mn-ea"/>
              <a:cs typeface="+mn-cs"/>
              <a:sym typeface="Helvetica Light"/>
            </a:endParaRPr>
          </a:p>
          <a:p>
            <a:pPr marL="0" marR="0" indent="0" algn="ctr" defTabSz="825500" rtl="0" fontAlgn="auto" latinLnBrk="0" hangingPunct="0">
              <a:lnSpc>
                <a:spcPct val="100000"/>
              </a:lnSpc>
              <a:spcBef>
                <a:spcPts val="0"/>
              </a:spcBef>
              <a:spcAft>
                <a:spcPts val="0"/>
              </a:spcAft>
              <a:buClrTx/>
              <a:buSzTx/>
              <a:buFontTx/>
              <a:buNone/>
              <a:tabLst/>
            </a:pPr>
            <a:r>
              <a:rPr kumimoji="0" lang="zh-CN" altLang="en-US" sz="3200" b="0" i="0" u="none" strike="noStrike" cap="none" spc="0" normalizeH="0" baseline="0" dirty="0">
                <a:ln>
                  <a:noFill/>
                </a:ln>
                <a:solidFill>
                  <a:srgbClr val="000000"/>
                </a:solidFill>
                <a:effectLst/>
                <a:uFillTx/>
                <a:latin typeface="+mn-lt"/>
                <a:ea typeface="+mn-ea"/>
                <a:cs typeface="+mn-cs"/>
                <a:sym typeface="Helvetica Light"/>
              </a:rPr>
              <a:t>代码学习</a:t>
            </a:r>
            <a:endParaRPr kumimoji="0" lang="en-US" altLang="zh-CN" sz="32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9" name="文本框 48">
            <a:extLst>
              <a:ext uri="{FF2B5EF4-FFF2-40B4-BE49-F238E27FC236}">
                <a16:creationId xmlns:a16="http://schemas.microsoft.com/office/drawing/2014/main" id="{BB4BEFE1-74D1-B37D-9046-2B9CEC88DE46}"/>
              </a:ext>
            </a:extLst>
          </p:cNvPr>
          <p:cNvSpPr txBox="1"/>
          <p:nvPr/>
        </p:nvSpPr>
        <p:spPr>
          <a:xfrm>
            <a:off x="18112391" y="4216207"/>
            <a:ext cx="5366854" cy="25648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kumimoji="0" lang="zh-CN" altLang="en-US" sz="3200" b="0" i="0" u="none" strike="noStrike" cap="none" spc="0" normalizeH="0" baseline="0" dirty="0">
                <a:ln>
                  <a:noFill/>
                </a:ln>
                <a:solidFill>
                  <a:srgbClr val="000000"/>
                </a:solidFill>
                <a:effectLst/>
                <a:uFillTx/>
                <a:latin typeface="+mn-lt"/>
                <a:ea typeface="+mn-ea"/>
                <a:cs typeface="+mn-cs"/>
                <a:sym typeface="Helvetica Light"/>
              </a:rPr>
              <a:t>学习论文写作结构、流程</a:t>
            </a:r>
            <a:endParaRPr kumimoji="0" lang="en-US" altLang="zh-CN" sz="3200" b="0" i="0" u="none" strike="noStrike" cap="none" spc="0" normalizeH="0" baseline="0" dirty="0">
              <a:ln>
                <a:noFill/>
              </a:ln>
              <a:solidFill>
                <a:srgbClr val="000000"/>
              </a:solidFill>
              <a:effectLst/>
              <a:uFillTx/>
              <a:latin typeface="+mn-lt"/>
              <a:ea typeface="+mn-ea"/>
              <a:cs typeface="+mn-cs"/>
              <a:sym typeface="Helvetica Light"/>
            </a:endParaRPr>
          </a:p>
          <a:p>
            <a:pPr marL="0" marR="0" indent="0" algn="ctr" defTabSz="825500" rtl="0" fontAlgn="auto" latinLnBrk="0" hangingPunct="0">
              <a:lnSpc>
                <a:spcPct val="100000"/>
              </a:lnSpc>
              <a:spcBef>
                <a:spcPts val="0"/>
              </a:spcBef>
              <a:spcAft>
                <a:spcPts val="0"/>
              </a:spcAft>
              <a:buClrTx/>
              <a:buSzTx/>
              <a:buFontTx/>
              <a:buNone/>
              <a:tabLst/>
            </a:pPr>
            <a:r>
              <a:rPr kumimoji="0" lang="zh-CN" altLang="en-US" sz="3200" b="0" i="0" u="none" strike="noStrike" cap="none" spc="0" normalizeH="0" baseline="0" dirty="0">
                <a:ln>
                  <a:noFill/>
                </a:ln>
                <a:solidFill>
                  <a:srgbClr val="000000"/>
                </a:solidFill>
                <a:effectLst/>
                <a:uFillTx/>
                <a:latin typeface="+mn-lt"/>
                <a:ea typeface="+mn-ea"/>
                <a:cs typeface="+mn-cs"/>
                <a:sym typeface="Helvetica Light"/>
              </a:rPr>
              <a:t>纯卷积变化检测</a:t>
            </a:r>
            <a:endParaRPr kumimoji="0" lang="en-US" altLang="zh-CN" sz="3200" b="0" i="0" u="none" strike="noStrike" cap="none" spc="0" normalizeH="0" baseline="0" dirty="0">
              <a:ln>
                <a:noFill/>
              </a:ln>
              <a:solidFill>
                <a:srgbClr val="000000"/>
              </a:solidFill>
              <a:effectLst/>
              <a:uFillTx/>
              <a:latin typeface="+mn-lt"/>
              <a:ea typeface="+mn-ea"/>
              <a:cs typeface="+mn-cs"/>
              <a:sym typeface="Helvetica Light"/>
            </a:endParaRPr>
          </a:p>
          <a:p>
            <a:pPr marL="0" marR="0" indent="0" algn="ctr" defTabSz="825500" rtl="0" fontAlgn="auto" latinLnBrk="0" hangingPunct="0">
              <a:lnSpc>
                <a:spcPct val="100000"/>
              </a:lnSpc>
              <a:spcBef>
                <a:spcPts val="0"/>
              </a:spcBef>
              <a:spcAft>
                <a:spcPts val="0"/>
              </a:spcAft>
              <a:buClrTx/>
              <a:buSzTx/>
              <a:buFontTx/>
              <a:buNone/>
              <a:tabLst/>
            </a:pPr>
            <a:r>
              <a:rPr kumimoji="0" lang="zh-CN" altLang="en-US" sz="3200" b="0" i="0" u="none" strike="noStrike" cap="none" spc="0" normalizeH="0" baseline="0" dirty="0">
                <a:ln>
                  <a:noFill/>
                </a:ln>
                <a:solidFill>
                  <a:srgbClr val="000000"/>
                </a:solidFill>
                <a:effectLst/>
                <a:uFillTx/>
                <a:latin typeface="+mn-lt"/>
                <a:ea typeface="+mn-ea"/>
                <a:cs typeface="+mn-cs"/>
                <a:sym typeface="Helvetica Light"/>
              </a:rPr>
              <a:t>添加注意力模块的变化检测</a:t>
            </a:r>
            <a:endParaRPr kumimoji="0" lang="en-US" altLang="zh-CN" sz="3200" b="0" i="0" u="none" strike="noStrike" cap="none" spc="0" normalizeH="0" baseline="0" dirty="0">
              <a:ln>
                <a:noFill/>
              </a:ln>
              <a:solidFill>
                <a:srgbClr val="000000"/>
              </a:solidFill>
              <a:effectLst/>
              <a:uFillTx/>
              <a:latin typeface="+mn-lt"/>
              <a:ea typeface="+mn-ea"/>
              <a:cs typeface="+mn-cs"/>
              <a:sym typeface="Helvetica Light"/>
            </a:endParaRPr>
          </a:p>
          <a:p>
            <a:pPr marL="0" marR="0" indent="0" algn="ctr" defTabSz="825500" rtl="0" fontAlgn="auto" latinLnBrk="0" hangingPunct="0">
              <a:lnSpc>
                <a:spcPct val="100000"/>
              </a:lnSpc>
              <a:spcBef>
                <a:spcPts val="0"/>
              </a:spcBef>
              <a:spcAft>
                <a:spcPts val="0"/>
              </a:spcAft>
              <a:buClrTx/>
              <a:buSzTx/>
              <a:buFontTx/>
              <a:buNone/>
              <a:tabLst/>
            </a:pPr>
            <a:r>
              <a:rPr lang="en-US" altLang="zh-CN" sz="3200" dirty="0"/>
              <a:t>DTCDSCN</a:t>
            </a:r>
            <a:r>
              <a:rPr lang="zh-CN" altLang="en-US" sz="3200" dirty="0"/>
              <a:t>、</a:t>
            </a:r>
            <a:r>
              <a:rPr lang="en-US" altLang="zh-CN" sz="3200" dirty="0" err="1"/>
              <a:t>SNUNet</a:t>
            </a:r>
            <a:r>
              <a:rPr lang="en-US" altLang="zh-CN" sz="3200" dirty="0"/>
              <a:t>-CD</a:t>
            </a:r>
            <a:r>
              <a:rPr lang="zh-CN" altLang="en-US" sz="3200" dirty="0"/>
              <a:t>、</a:t>
            </a:r>
            <a:r>
              <a:rPr kumimoji="0" lang="en-US" altLang="zh-CN" sz="3200" b="0" i="0" u="none" strike="noStrike" cap="none" spc="0" normalizeH="0" baseline="0" dirty="0">
                <a:ln>
                  <a:noFill/>
                </a:ln>
                <a:solidFill>
                  <a:srgbClr val="000000"/>
                </a:solidFill>
                <a:effectLst/>
                <a:uFillTx/>
                <a:latin typeface="+mn-lt"/>
                <a:ea typeface="+mn-ea"/>
                <a:cs typeface="+mn-cs"/>
                <a:sym typeface="Helvetica Light"/>
              </a:rPr>
              <a:t>FC-EF</a:t>
            </a:r>
            <a:endParaRPr lang="en-US" altLang="zh-CN" sz="3200" dirty="0"/>
          </a:p>
          <a:p>
            <a:pPr marL="0" marR="0" indent="0" algn="ctr" defTabSz="825500" rtl="0" fontAlgn="auto" latinLnBrk="0" hangingPunct="0">
              <a:lnSpc>
                <a:spcPct val="100000"/>
              </a:lnSpc>
              <a:spcBef>
                <a:spcPts val="0"/>
              </a:spcBef>
              <a:spcAft>
                <a:spcPts val="0"/>
              </a:spcAft>
              <a:buClrTx/>
              <a:buSzTx/>
              <a:buFontTx/>
              <a:buNone/>
              <a:tabLst/>
            </a:pPr>
            <a:r>
              <a:rPr kumimoji="0" lang="en-US" altLang="zh-CN" sz="3200" b="0" i="0" u="none" strike="noStrike" cap="none" spc="0" normalizeH="0" baseline="0" dirty="0">
                <a:ln>
                  <a:noFill/>
                </a:ln>
                <a:solidFill>
                  <a:srgbClr val="000000"/>
                </a:solidFill>
                <a:effectLst/>
                <a:uFillTx/>
                <a:latin typeface="+mn-lt"/>
                <a:ea typeface="+mn-ea"/>
                <a:cs typeface="+mn-cs"/>
                <a:sym typeface="Helvetica Light"/>
              </a:rPr>
              <a:t>……</a:t>
            </a:r>
          </a:p>
        </p:txBody>
      </p:sp>
    </p:spTree>
  </p:cSld>
  <p:clrMapOvr>
    <a:masterClrMapping/>
  </p:clrMapOvr>
  <p:transition>
    <p:fade/>
  </p:transition>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5" nodeType="with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additive="base">
                                        <p:cTn id="7" dur="500"/>
                                        <p:tgtEl>
                                          <p:spTgt spid="85"/>
                                        </p:tgtEl>
                                        <p:attrNameLst>
                                          <p:attrName>ppt_y</p:attrName>
                                        </p:attrNameLst>
                                      </p:cBhvr>
                                      <p:tavLst>
                                        <p:tav tm="0">
                                          <p:val>
                                            <p:strVal val="#ppt_y+#ppt_h*1.125000"/>
                                          </p:val>
                                        </p:tav>
                                        <p:tav tm="100000">
                                          <p:val>
                                            <p:strVal val="#ppt_y"/>
                                          </p:val>
                                        </p:tav>
                                      </p:tavLst>
                                    </p:anim>
                                    <p:animEffect transition="in" filter="wipe(up)">
                                      <p:cBhvr>
                                        <p:cTn id="8" dur="500"/>
                                        <p:tgtEl>
                                          <p:spTgt spid="85"/>
                                        </p:tgtEl>
                                      </p:cBhvr>
                                    </p:animEffect>
                                  </p:childTnLst>
                                </p:cTn>
                              </p:par>
                            </p:childTnLst>
                          </p:cTn>
                        </p:par>
                        <p:par>
                          <p:cTn id="9" fill="hold">
                            <p:stCondLst>
                              <p:cond delay="500"/>
                            </p:stCondLst>
                            <p:childTnLst>
                              <p:par>
                                <p:cTn id="10" presetID="-1" presetClass="path" presetSubtype="0" accel="50000" decel="50000" fill="hold" nodeType="afterEffect">
                                  <p:stCondLst>
                                    <p:cond delay="500"/>
                                  </p:stCondLst>
                                  <p:childTnLst>
                                    <p:animMotion origin="layout" path="M 0.000000 0.000000 L 0.000000 -0.162963" pathEditMode="relative">
                                      <p:cBhvr>
                                        <p:cTn id="11" dur="499" fill="hold"/>
                                        <p:tgtEl>
                                          <p:spTgt spid="8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5"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A17C88E-FE06-9CD9-93F2-878299562EAE}"/>
              </a:ext>
            </a:extLst>
          </p:cNvPr>
          <p:cNvSpPr txBox="1"/>
          <p:nvPr/>
        </p:nvSpPr>
        <p:spPr>
          <a:xfrm>
            <a:off x="13622213" y="2683943"/>
            <a:ext cx="10574217" cy="68944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lnSpc>
                <a:spcPct val="150000"/>
              </a:lnSpc>
            </a:pPr>
            <a:r>
              <a:rPr lang="zh-CN" altLang="en-US" dirty="0"/>
              <a:t>当前存在的问题：</a:t>
            </a:r>
            <a:endParaRPr lang="en-US" altLang="zh-CN" dirty="0"/>
          </a:p>
          <a:p>
            <a:pPr algn="l">
              <a:lnSpc>
                <a:spcPct val="150000"/>
              </a:lnSpc>
            </a:pPr>
            <a:r>
              <a:rPr lang="en-US" altLang="zh-CN" dirty="0"/>
              <a:t>1</a:t>
            </a:r>
            <a:r>
              <a:rPr lang="zh-CN" altLang="en-US" dirty="0"/>
              <a:t>）场景中存在的对象的复杂性</a:t>
            </a:r>
            <a:endParaRPr lang="en-US" altLang="zh-CN" dirty="0"/>
          </a:p>
          <a:p>
            <a:pPr algn="l">
              <a:lnSpc>
                <a:spcPct val="150000"/>
              </a:lnSpc>
            </a:pPr>
            <a:r>
              <a:rPr lang="en-US" altLang="zh-CN" dirty="0"/>
              <a:t>2</a:t>
            </a:r>
            <a:r>
              <a:rPr lang="zh-CN" altLang="en-US" dirty="0"/>
              <a:t>）不同的成像条件</a:t>
            </a:r>
            <a:endParaRPr lang="en-US" altLang="zh-CN" dirty="0"/>
          </a:p>
          <a:p>
            <a:pPr algn="l">
              <a:lnSpc>
                <a:spcPct val="150000"/>
              </a:lnSpc>
            </a:pPr>
            <a:r>
              <a:rPr lang="en-US" altLang="zh-CN" dirty="0"/>
              <a:t>	</a:t>
            </a:r>
            <a:r>
              <a:rPr lang="zh-CN" altLang="en-US" dirty="0"/>
              <a:t>这两种现象都导致了具有相同语义概念的物体在不同的时间和不同的空间位置表现出不同的光谱特征。</a:t>
            </a:r>
          </a:p>
        </p:txBody>
      </p:sp>
      <p:sp>
        <p:nvSpPr>
          <p:cNvPr id="6" name="文本框 5">
            <a:extLst>
              <a:ext uri="{FF2B5EF4-FFF2-40B4-BE49-F238E27FC236}">
                <a16:creationId xmlns:a16="http://schemas.microsoft.com/office/drawing/2014/main" id="{29C8DCF6-7340-087A-66A0-C360D978D482}"/>
              </a:ext>
            </a:extLst>
          </p:cNvPr>
          <p:cNvSpPr txBox="1"/>
          <p:nvPr/>
        </p:nvSpPr>
        <p:spPr>
          <a:xfrm>
            <a:off x="890216" y="2190055"/>
            <a:ext cx="12427200" cy="93358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zh-CN" altLang="en-US" sz="5000" b="0" i="0" u="none" strike="noStrike" cap="none" spc="0" normalizeH="0" baseline="0" dirty="0">
                <a:ln>
                  <a:noFill/>
                </a:ln>
                <a:solidFill>
                  <a:srgbClr val="000000"/>
                </a:solidFill>
                <a:effectLst/>
                <a:uFillTx/>
                <a:latin typeface="+mn-lt"/>
                <a:ea typeface="+mn-ea"/>
                <a:cs typeface="+mn-cs"/>
                <a:sym typeface="Helvetica Light"/>
              </a:rPr>
              <a:t>基于深度学习变化检测常用方法：</a:t>
            </a:r>
            <a:endParaRPr kumimoji="0" lang="en-US" altLang="zh-CN" sz="5000" b="0" i="0" u="none" strike="noStrike" cap="none" spc="0" normalizeH="0" baseline="0" dirty="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50000"/>
              </a:lnSpc>
              <a:spcBef>
                <a:spcPts val="0"/>
              </a:spcBef>
              <a:spcAft>
                <a:spcPts val="0"/>
              </a:spcAft>
              <a:buClrTx/>
              <a:buSzTx/>
              <a:buFontTx/>
              <a:buNone/>
              <a:tabLst/>
            </a:pPr>
            <a:r>
              <a:rPr lang="en-US" altLang="zh-CN" b="0" i="0" dirty="0">
                <a:effectLst/>
                <a:latin typeface="-apple-system"/>
              </a:rPr>
              <a:t>	</a:t>
            </a:r>
            <a:r>
              <a:rPr lang="zh-CN" altLang="en-US" b="0" i="0" dirty="0">
                <a:effectLst/>
                <a:latin typeface="-apple-system"/>
              </a:rPr>
              <a:t>单阶段解决方案，</a:t>
            </a:r>
            <a:r>
              <a:rPr lang="en-US" altLang="zh-CN" b="0" i="0" dirty="0">
                <a:effectLst/>
                <a:latin typeface="-apple-system"/>
              </a:rPr>
              <a:t>patch-level</a:t>
            </a:r>
            <a:r>
              <a:rPr lang="zh-CN" altLang="en-US" b="0" i="0" dirty="0">
                <a:effectLst/>
                <a:latin typeface="-apple-system"/>
              </a:rPr>
              <a:t>方法通过将双时图像分组为一对对</a:t>
            </a:r>
            <a:r>
              <a:rPr lang="en-US" altLang="zh-CN" b="0" i="0" dirty="0">
                <a:effectLst/>
                <a:latin typeface="-apple-system"/>
              </a:rPr>
              <a:t>patch</a:t>
            </a:r>
            <a:r>
              <a:rPr lang="zh-CN" altLang="en-US" b="0" i="0" dirty="0">
                <a:effectLst/>
                <a:latin typeface="-apple-system"/>
              </a:rPr>
              <a:t>，并在每对</a:t>
            </a:r>
            <a:r>
              <a:rPr lang="en-US" altLang="zh-CN" b="0" i="0" dirty="0">
                <a:effectLst/>
                <a:latin typeface="-apple-system"/>
              </a:rPr>
              <a:t>patch</a:t>
            </a:r>
            <a:r>
              <a:rPr lang="zh-CN" altLang="en-US" b="0" i="0" dirty="0">
                <a:effectLst/>
                <a:latin typeface="-apple-system"/>
              </a:rPr>
              <a:t>上使用</a:t>
            </a:r>
            <a:r>
              <a:rPr lang="en-US" altLang="zh-CN" b="0" i="0" dirty="0">
                <a:effectLst/>
                <a:latin typeface="-apple-system"/>
              </a:rPr>
              <a:t>CNN</a:t>
            </a:r>
            <a:r>
              <a:rPr lang="zh-CN" altLang="en-US" b="0" i="0" dirty="0">
                <a:effectLst/>
                <a:latin typeface="-apple-system"/>
              </a:rPr>
              <a:t>来获得其中心预测，将</a:t>
            </a:r>
            <a:r>
              <a:rPr lang="en-US" altLang="zh-CN" b="0" i="0" dirty="0">
                <a:effectLst/>
                <a:latin typeface="-apple-system"/>
              </a:rPr>
              <a:t>CD</a:t>
            </a:r>
            <a:r>
              <a:rPr lang="zh-CN" altLang="en-US" b="0" i="0" dirty="0">
                <a:effectLst/>
                <a:latin typeface="-apple-system"/>
              </a:rPr>
              <a:t>任务建模为一个相似性检测过程。</a:t>
            </a:r>
            <a:endParaRPr lang="en-US" altLang="zh-CN" b="0" i="0" dirty="0">
              <a:effectLst/>
              <a:latin typeface="-apple-system"/>
            </a:endParaRPr>
          </a:p>
          <a:p>
            <a:pPr marL="0" marR="0" indent="0" algn="l" defTabSz="825500" rtl="0" fontAlgn="auto" latinLnBrk="0" hangingPunct="0">
              <a:lnSpc>
                <a:spcPct val="150000"/>
              </a:lnSpc>
              <a:spcBef>
                <a:spcPts val="0"/>
              </a:spcBef>
              <a:spcAft>
                <a:spcPts val="0"/>
              </a:spcAft>
              <a:buClrTx/>
              <a:buSzTx/>
              <a:buFontTx/>
              <a:buNone/>
              <a:tabLst/>
            </a:pPr>
            <a:r>
              <a:rPr kumimoji="0" lang="en-US" altLang="zh-CN" sz="5000" u="none" strike="noStrike" cap="none" spc="0" normalizeH="0" baseline="0" dirty="0">
                <a:ln>
                  <a:noFill/>
                </a:ln>
                <a:solidFill>
                  <a:srgbClr val="000000"/>
                </a:solidFill>
                <a:uFillTx/>
                <a:latin typeface="-apple-system"/>
                <a:ea typeface="+mn-ea"/>
                <a:cs typeface="+mn-cs"/>
                <a:sym typeface="Helvetica Light"/>
              </a:rPr>
              <a:t>	</a:t>
            </a:r>
            <a:r>
              <a:rPr kumimoji="0" lang="zh-CN" altLang="en-US" sz="5000" u="none" strike="noStrike" cap="none" spc="0" normalizeH="0" baseline="0" dirty="0">
                <a:ln>
                  <a:noFill/>
                </a:ln>
                <a:solidFill>
                  <a:srgbClr val="000000"/>
                </a:solidFill>
                <a:uFillTx/>
                <a:latin typeface="-apple-system"/>
                <a:ea typeface="+mn-ea"/>
                <a:cs typeface="+mn-cs"/>
                <a:sym typeface="Helvetica Light"/>
              </a:rPr>
              <a:t>两阶段解决方案，通过训练</a:t>
            </a:r>
            <a:r>
              <a:rPr kumimoji="0" lang="en-US" altLang="zh-CN" sz="5000" u="none" strike="noStrike" cap="none" spc="0" normalizeH="0" baseline="0" dirty="0">
                <a:ln>
                  <a:noFill/>
                </a:ln>
                <a:solidFill>
                  <a:srgbClr val="000000"/>
                </a:solidFill>
                <a:uFillTx/>
                <a:latin typeface="-apple-system"/>
                <a:ea typeface="+mn-ea"/>
                <a:cs typeface="+mn-cs"/>
                <a:sym typeface="Helvetica Light"/>
              </a:rPr>
              <a:t>CNN/FCN</a:t>
            </a:r>
            <a:r>
              <a:rPr kumimoji="0" lang="zh-CN" altLang="en-US" sz="5000" u="none" strike="noStrike" cap="none" spc="0" normalizeH="0" baseline="0" dirty="0">
                <a:ln>
                  <a:noFill/>
                </a:ln>
                <a:solidFill>
                  <a:srgbClr val="000000"/>
                </a:solidFill>
                <a:uFillTx/>
                <a:latin typeface="-apple-system"/>
                <a:ea typeface="+mn-ea"/>
                <a:cs typeface="+mn-cs"/>
                <a:sym typeface="Helvetica Light"/>
              </a:rPr>
              <a:t>分别对双时图像进行分类，然后比较其分类结果进行变更决策。</a:t>
            </a:r>
            <a:endParaRPr kumimoji="0" lang="zh-CN" altLang="en-US" sz="5000" b="0" i="0" u="none" strike="noStrike" cap="none" spc="0" normalizeH="0" baseline="0" dirty="0">
              <a:ln>
                <a:noFill/>
              </a:ln>
              <a:solidFill>
                <a:srgbClr val="000000"/>
              </a:solidFill>
              <a:effectLst/>
              <a:uFillTx/>
              <a:latin typeface="+mn-lt"/>
              <a:ea typeface="+mn-ea"/>
              <a:cs typeface="+mn-cs"/>
              <a:sym typeface="Helvetica Light"/>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32000-4DBC-E6EF-147A-4A5C5C37E686}"/>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313D421F-A7F6-A5A7-8707-AFD718AEECCF}"/>
              </a:ext>
            </a:extLst>
          </p:cNvPr>
          <p:cNvSpPr txBox="1"/>
          <p:nvPr/>
        </p:nvSpPr>
        <p:spPr>
          <a:xfrm>
            <a:off x="398584" y="557907"/>
            <a:ext cx="23211693" cy="70275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zh-CN" altLang="en-US" sz="5000" b="0" i="0" u="none" strike="noStrike" cap="none" spc="0" normalizeH="0" baseline="0" dirty="0">
                <a:ln>
                  <a:noFill/>
                </a:ln>
                <a:solidFill>
                  <a:srgbClr val="000000"/>
                </a:solidFill>
                <a:effectLst/>
                <a:uFillTx/>
                <a:latin typeface="+mn-lt"/>
                <a:ea typeface="+mn-ea"/>
                <a:cs typeface="+mn-cs"/>
                <a:sym typeface="Helvetica Light"/>
              </a:rPr>
              <a:t>文章提出的解决方法：</a:t>
            </a:r>
            <a:endParaRPr kumimoji="0" lang="en-US" altLang="zh-CN" sz="5000" b="0" i="0" u="none" strike="noStrike" cap="none" spc="0" normalizeH="0" baseline="0" dirty="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50000"/>
              </a:lnSpc>
              <a:spcBef>
                <a:spcPts val="0"/>
              </a:spcBef>
              <a:spcAft>
                <a:spcPts val="0"/>
              </a:spcAft>
              <a:buClrTx/>
              <a:buSzTx/>
              <a:buFontTx/>
              <a:buNone/>
              <a:tabLst/>
            </a:pPr>
            <a:r>
              <a:rPr kumimoji="0" lang="en-US" altLang="zh-CN" sz="5000" b="0" i="0" u="none" strike="noStrike" cap="none" spc="0" normalizeH="0" baseline="0" dirty="0">
                <a:ln>
                  <a:noFill/>
                </a:ln>
                <a:solidFill>
                  <a:srgbClr val="000000"/>
                </a:solidFill>
                <a:effectLst/>
                <a:uFillTx/>
                <a:latin typeface="+mn-lt"/>
                <a:ea typeface="+mn-ea"/>
                <a:cs typeface="+mn-cs"/>
                <a:sym typeface="Helvetica Light"/>
              </a:rPr>
              <a:t>	</a:t>
            </a:r>
            <a:r>
              <a:rPr kumimoji="0" lang="zh-CN" altLang="en-US" sz="5000" b="0" i="0" u="none" strike="noStrike" cap="none" spc="0" normalizeH="0" baseline="0" dirty="0">
                <a:ln>
                  <a:noFill/>
                </a:ln>
                <a:solidFill>
                  <a:srgbClr val="000000"/>
                </a:solidFill>
                <a:effectLst/>
                <a:uFillTx/>
                <a:latin typeface="+mn-lt"/>
                <a:ea typeface="+mn-ea"/>
                <a:cs typeface="+mn-cs"/>
                <a:sym typeface="Helvetica Light"/>
              </a:rPr>
              <a:t>一种</a:t>
            </a:r>
            <a:r>
              <a:rPr kumimoji="0" lang="zh-CN" altLang="en-US" sz="5000" b="1" i="0" u="none" strike="noStrike" cap="none" spc="0" normalizeH="0" baseline="0" dirty="0">
                <a:ln>
                  <a:noFill/>
                </a:ln>
                <a:solidFill>
                  <a:srgbClr val="FF0000"/>
                </a:solidFill>
                <a:effectLst/>
                <a:uFillTx/>
                <a:latin typeface="+mn-lt"/>
                <a:ea typeface="+mn-ea"/>
                <a:cs typeface="+mn-cs"/>
                <a:sym typeface="Helvetica Light"/>
              </a:rPr>
              <a:t>双时间图像</a:t>
            </a:r>
            <a:r>
              <a:rPr kumimoji="0" lang="en-US" altLang="zh-CN" sz="5000" b="1" i="0" u="none" strike="noStrike" cap="none" spc="0" normalizeH="0" baseline="0" dirty="0">
                <a:ln>
                  <a:noFill/>
                </a:ln>
                <a:solidFill>
                  <a:srgbClr val="FF0000"/>
                </a:solidFill>
                <a:effectLst/>
                <a:uFillTx/>
                <a:latin typeface="+mn-lt"/>
                <a:ea typeface="+mn-ea"/>
                <a:cs typeface="+mn-cs"/>
                <a:sym typeface="Helvetica Light"/>
              </a:rPr>
              <a:t>Transformer(BIT)</a:t>
            </a:r>
            <a:r>
              <a:rPr kumimoji="0" lang="zh-CN" altLang="en-US" sz="5000" b="0" i="0" u="none" strike="noStrike" cap="none" spc="0" normalizeH="0" baseline="0" dirty="0">
                <a:ln>
                  <a:noFill/>
                </a:ln>
                <a:solidFill>
                  <a:srgbClr val="000000"/>
                </a:solidFill>
                <a:effectLst/>
                <a:uFillTx/>
                <a:latin typeface="+mn-lt"/>
                <a:ea typeface="+mn-ea"/>
                <a:cs typeface="+mn-cs"/>
                <a:sym typeface="Helvetica Light"/>
              </a:rPr>
              <a:t>来有效地在时空域中对上下文进行建模。文章认为，兴趣变化的高级概念可以用几个视觉词来表示，即语义符号（</a:t>
            </a:r>
            <a:r>
              <a:rPr kumimoji="0" lang="en-US" altLang="zh-CN" sz="5000" b="0" i="0" u="none" strike="noStrike" cap="none" spc="0" normalizeH="0" baseline="0" dirty="0">
                <a:ln>
                  <a:noFill/>
                </a:ln>
                <a:solidFill>
                  <a:srgbClr val="000000"/>
                </a:solidFill>
                <a:effectLst/>
                <a:uFillTx/>
                <a:latin typeface="+mn-lt"/>
                <a:ea typeface="+mn-ea"/>
                <a:cs typeface="+mn-cs"/>
                <a:sym typeface="Helvetica Light"/>
              </a:rPr>
              <a:t>semantic tokens</a:t>
            </a:r>
            <a:r>
              <a:rPr kumimoji="0" lang="zh-CN" altLang="en-US" sz="5000" b="0" i="0" u="none" strike="noStrike" cap="none" spc="0" normalizeH="0" baseline="0" dirty="0">
                <a:ln>
                  <a:noFill/>
                </a:ln>
                <a:solidFill>
                  <a:srgbClr val="000000"/>
                </a:solidFill>
                <a:effectLst/>
                <a:uFillTx/>
                <a:latin typeface="+mn-lt"/>
                <a:ea typeface="+mn-ea"/>
                <a:cs typeface="+mn-cs"/>
                <a:sym typeface="Helvetica Light"/>
              </a:rPr>
              <a:t>）。为了实现这一点，文章将双时图像表示为几个</a:t>
            </a:r>
            <a:r>
              <a:rPr kumimoji="0" lang="en-US" altLang="zh-CN" sz="5000" b="0" i="0" u="none" strike="noStrike" cap="none" spc="0" normalizeH="0" baseline="0" dirty="0">
                <a:ln>
                  <a:noFill/>
                </a:ln>
                <a:solidFill>
                  <a:srgbClr val="000000"/>
                </a:solidFill>
                <a:effectLst/>
                <a:uFillTx/>
                <a:latin typeface="+mn-lt"/>
                <a:ea typeface="+mn-ea"/>
                <a:cs typeface="+mn-cs"/>
                <a:sym typeface="Helvetica Light"/>
              </a:rPr>
              <a:t>token</a:t>
            </a:r>
            <a:r>
              <a:rPr kumimoji="0" lang="zh-CN" altLang="en-US" sz="5000" b="0" i="0" u="none" strike="noStrike" cap="none" spc="0" normalizeH="0" baseline="0" dirty="0">
                <a:ln>
                  <a:noFill/>
                </a:ln>
                <a:solidFill>
                  <a:srgbClr val="000000"/>
                </a:solidFill>
                <a:effectLst/>
                <a:uFillTx/>
                <a:latin typeface="+mn-lt"/>
                <a:ea typeface="+mn-ea"/>
                <a:cs typeface="+mn-cs"/>
                <a:sym typeface="Helvetica Light"/>
              </a:rPr>
              <a:t>，并使用编码器在紧凑的基于标记的时空中建模上下文。然后将学习到的上下文丰富的</a:t>
            </a:r>
            <a:r>
              <a:rPr kumimoji="0" lang="en-US" altLang="zh-CN" sz="5000" b="0" i="0" u="none" strike="noStrike" cap="none" spc="0" normalizeH="0" baseline="0" dirty="0">
                <a:ln>
                  <a:noFill/>
                </a:ln>
                <a:solidFill>
                  <a:srgbClr val="000000"/>
                </a:solidFill>
                <a:effectLst/>
                <a:uFillTx/>
                <a:latin typeface="+mn-lt"/>
                <a:ea typeface="+mn-ea"/>
                <a:cs typeface="+mn-cs"/>
                <a:sym typeface="Helvetica Light"/>
              </a:rPr>
              <a:t>token</a:t>
            </a:r>
            <a:r>
              <a:rPr kumimoji="0" lang="zh-CN" altLang="en-US" sz="5000" b="0" i="0" u="none" strike="noStrike" cap="none" spc="0" normalizeH="0" baseline="0" dirty="0">
                <a:ln>
                  <a:noFill/>
                </a:ln>
                <a:solidFill>
                  <a:srgbClr val="000000"/>
                </a:solidFill>
                <a:effectLst/>
                <a:uFillTx/>
                <a:latin typeface="+mn-lt"/>
                <a:ea typeface="+mn-ea"/>
                <a:cs typeface="+mn-cs"/>
                <a:sym typeface="Helvetica Light"/>
              </a:rPr>
              <a:t>反馈到像素空间，通过解码器对原始特征进行细化。</a:t>
            </a:r>
            <a:endParaRPr kumimoji="0" lang="en-US" altLang="zh-CN" sz="5000" b="0" i="0" u="none" strike="noStrike" cap="none" spc="0" normalizeH="0" baseline="0" dirty="0">
              <a:ln>
                <a:noFill/>
              </a:ln>
              <a:solidFill>
                <a:srgbClr val="000000"/>
              </a:solidFill>
              <a:effectLst/>
              <a:uFillTx/>
              <a:latin typeface="+mn-lt"/>
              <a:ea typeface="+mn-ea"/>
              <a:cs typeface="+mn-cs"/>
              <a:sym typeface="Helvetica Light"/>
            </a:endParaRPr>
          </a:p>
        </p:txBody>
      </p:sp>
      <p:pic>
        <p:nvPicPr>
          <p:cNvPr id="3" name="图片 2">
            <a:extLst>
              <a:ext uri="{FF2B5EF4-FFF2-40B4-BE49-F238E27FC236}">
                <a16:creationId xmlns:a16="http://schemas.microsoft.com/office/drawing/2014/main" id="{3150E8C1-E831-1C34-84F2-8CFC33ACC695}"/>
              </a:ext>
            </a:extLst>
          </p:cNvPr>
          <p:cNvPicPr>
            <a:picLocks noChangeAspect="1"/>
          </p:cNvPicPr>
          <p:nvPr/>
        </p:nvPicPr>
        <p:blipFill>
          <a:blip r:embed="rId2"/>
          <a:stretch>
            <a:fillRect/>
          </a:stretch>
        </p:blipFill>
        <p:spPr>
          <a:xfrm>
            <a:off x="3967869" y="7570406"/>
            <a:ext cx="16448261" cy="5587687"/>
          </a:xfrm>
          <a:prstGeom prst="rect">
            <a:avLst/>
          </a:prstGeom>
        </p:spPr>
      </p:pic>
    </p:spTree>
    <p:extLst>
      <p:ext uri="{BB962C8B-B14F-4D97-AF65-F5344CB8AC3E}">
        <p14:creationId xmlns:p14="http://schemas.microsoft.com/office/powerpoint/2010/main" val="52995363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13029-2B0B-D863-92F3-D52742B69DB6}"/>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58F1C70B-6E6C-D1AB-8589-73F5FE2A6899}"/>
              </a:ext>
            </a:extLst>
          </p:cNvPr>
          <p:cNvSpPr txBox="1"/>
          <p:nvPr/>
        </p:nvSpPr>
        <p:spPr>
          <a:xfrm>
            <a:off x="199758" y="2767136"/>
            <a:ext cx="24184242" cy="81817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zh-CN" altLang="en-US" sz="5000" b="0" i="0" u="none" strike="noStrike" cap="none" spc="0" normalizeH="0" baseline="0" dirty="0">
                <a:ln>
                  <a:noFill/>
                </a:ln>
                <a:solidFill>
                  <a:srgbClr val="000000"/>
                </a:solidFill>
                <a:effectLst/>
                <a:uFillTx/>
                <a:latin typeface="+mn-lt"/>
                <a:ea typeface="+mn-ea"/>
                <a:cs typeface="+mn-cs"/>
                <a:sym typeface="Helvetica Light"/>
              </a:rPr>
              <a:t>文章创新点：</a:t>
            </a:r>
            <a:endParaRPr kumimoji="0" lang="en-US" altLang="zh-CN" sz="5000" b="0" i="0" u="none" strike="noStrike" cap="none" spc="0" normalizeH="0" baseline="0" dirty="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50000"/>
              </a:lnSpc>
              <a:spcBef>
                <a:spcPts val="0"/>
              </a:spcBef>
              <a:spcAft>
                <a:spcPts val="0"/>
              </a:spcAft>
              <a:buClrTx/>
              <a:buSzTx/>
              <a:buFontTx/>
              <a:buNone/>
              <a:tabLst/>
            </a:pPr>
            <a:r>
              <a:rPr kumimoji="0" lang="en-US" altLang="zh-CN" sz="5000" b="0" i="0" u="none" strike="noStrike" cap="none" spc="0" normalizeH="0" baseline="0" dirty="0">
                <a:ln>
                  <a:noFill/>
                </a:ln>
                <a:solidFill>
                  <a:srgbClr val="000000"/>
                </a:solidFill>
                <a:effectLst/>
                <a:uFillTx/>
                <a:latin typeface="+mn-lt"/>
                <a:ea typeface="+mn-ea"/>
                <a:cs typeface="+mn-cs"/>
                <a:sym typeface="Helvetica Light"/>
              </a:rPr>
              <a:t>1.</a:t>
            </a:r>
            <a:r>
              <a:rPr kumimoji="0" lang="zh-CN" altLang="en-US" sz="5000" b="0" i="0" u="none" strike="noStrike" cap="none" spc="0" normalizeH="0" baseline="0" dirty="0">
                <a:ln>
                  <a:noFill/>
                </a:ln>
                <a:solidFill>
                  <a:srgbClr val="000000"/>
                </a:solidFill>
                <a:effectLst/>
                <a:uFillTx/>
                <a:latin typeface="+mn-lt"/>
                <a:ea typeface="+mn-ea"/>
                <a:cs typeface="+mn-cs"/>
                <a:sym typeface="Helvetica Light"/>
              </a:rPr>
              <a:t> </a:t>
            </a:r>
            <a:r>
              <a:rPr kumimoji="0" lang="en-US" altLang="zh-CN" sz="5000" b="0" i="0" u="none" strike="noStrike" cap="none" spc="0" normalizeH="0" baseline="0" dirty="0">
                <a:ln>
                  <a:noFill/>
                </a:ln>
                <a:solidFill>
                  <a:srgbClr val="000000"/>
                </a:solidFill>
                <a:effectLst/>
                <a:uFillTx/>
                <a:latin typeface="+mn-lt"/>
                <a:ea typeface="+mn-ea"/>
                <a:cs typeface="+mn-cs"/>
                <a:sym typeface="Helvetica Light"/>
              </a:rPr>
              <a:t>BIT</a:t>
            </a:r>
            <a:r>
              <a:rPr kumimoji="0" lang="zh-CN" altLang="en-US" sz="5000" b="0" i="0" u="none" strike="noStrike" cap="none" spc="0" normalizeH="0" baseline="0" dirty="0">
                <a:ln>
                  <a:noFill/>
                </a:ln>
                <a:solidFill>
                  <a:srgbClr val="000000"/>
                </a:solidFill>
                <a:effectLst/>
                <a:uFillTx/>
                <a:latin typeface="+mn-lt"/>
                <a:ea typeface="+mn-ea"/>
                <a:cs typeface="+mn-cs"/>
                <a:sym typeface="Helvetica Light"/>
              </a:rPr>
              <a:t>可以</a:t>
            </a:r>
            <a:r>
              <a:rPr kumimoji="0" lang="zh-CN" altLang="en-US" sz="5000" b="0" i="0" u="none" strike="noStrike" cap="none" spc="0" normalizeH="0" baseline="0" dirty="0">
                <a:ln>
                  <a:noFill/>
                </a:ln>
                <a:solidFill>
                  <a:schemeClr val="tx1"/>
                </a:solidFill>
                <a:effectLst/>
                <a:uFillTx/>
                <a:latin typeface="+mn-lt"/>
                <a:ea typeface="+mn-ea"/>
                <a:cs typeface="+mn-cs"/>
                <a:sym typeface="Helvetica Light"/>
              </a:rPr>
              <a:t>更好地对双时态图像中的上下文进行建模</a:t>
            </a:r>
            <a:r>
              <a:rPr kumimoji="0" lang="zh-CN" altLang="en-US" sz="5000" b="0" i="0" u="none" strike="noStrike" cap="none" spc="0" normalizeH="0" baseline="0" dirty="0">
                <a:ln>
                  <a:noFill/>
                </a:ln>
                <a:solidFill>
                  <a:srgbClr val="000000"/>
                </a:solidFill>
                <a:effectLst/>
                <a:uFillTx/>
                <a:latin typeface="+mn-lt"/>
                <a:ea typeface="+mn-ea"/>
                <a:cs typeface="+mn-cs"/>
                <a:sym typeface="Helvetica Light"/>
              </a:rPr>
              <a:t>，有利于识别感兴趣的变化并排除不相关的变化。</a:t>
            </a:r>
            <a:endParaRPr kumimoji="0" lang="en-US" altLang="zh-CN" sz="5000" b="0" i="0" u="none" strike="noStrike" cap="none" spc="0" normalizeH="0" baseline="0" dirty="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50000"/>
              </a:lnSpc>
              <a:spcBef>
                <a:spcPts val="0"/>
              </a:spcBef>
              <a:spcAft>
                <a:spcPts val="0"/>
              </a:spcAft>
              <a:buClrTx/>
              <a:buSzTx/>
              <a:buFontTx/>
              <a:buNone/>
              <a:tabLst/>
            </a:pPr>
            <a:r>
              <a:rPr kumimoji="0" lang="en-US" altLang="zh-CN" sz="5000" b="0" i="0" u="none" strike="noStrike" cap="none" spc="0" normalizeH="0" baseline="0" dirty="0">
                <a:ln>
                  <a:noFill/>
                </a:ln>
                <a:solidFill>
                  <a:srgbClr val="000000"/>
                </a:solidFill>
                <a:effectLst/>
                <a:uFillTx/>
                <a:latin typeface="+mn-lt"/>
                <a:ea typeface="+mn-ea"/>
                <a:cs typeface="+mn-cs"/>
                <a:sym typeface="Helvetica Light"/>
              </a:rPr>
              <a:t>2.BIT</a:t>
            </a:r>
            <a:r>
              <a:rPr kumimoji="0" lang="zh-CN" altLang="en-US" sz="5000" b="0" i="0" u="none" strike="noStrike" cap="none" spc="0" normalizeH="0" baseline="0" dirty="0">
                <a:ln>
                  <a:noFill/>
                </a:ln>
                <a:solidFill>
                  <a:srgbClr val="000000"/>
                </a:solidFill>
                <a:effectLst/>
                <a:uFillTx/>
                <a:latin typeface="+mn-lt"/>
                <a:ea typeface="+mn-ea"/>
                <a:cs typeface="+mn-cs"/>
                <a:sym typeface="Helvetica Light"/>
              </a:rPr>
              <a:t>不是在像素空间中对任何元素对之间的密集关系进行建模，而是将输入图像表示为几个视觉单词，即</a:t>
            </a:r>
            <a:r>
              <a:rPr kumimoji="0" lang="en-US" altLang="zh-CN" sz="5000" b="0" i="0" u="none" strike="noStrike" cap="none" spc="0" normalizeH="0" baseline="0" dirty="0">
                <a:ln>
                  <a:noFill/>
                </a:ln>
                <a:solidFill>
                  <a:srgbClr val="000000"/>
                </a:solidFill>
                <a:effectLst/>
                <a:uFillTx/>
                <a:latin typeface="+mn-lt"/>
                <a:ea typeface="+mn-ea"/>
                <a:cs typeface="+mn-cs"/>
                <a:sym typeface="Helvetica Light"/>
              </a:rPr>
              <a:t>token</a:t>
            </a:r>
            <a:r>
              <a:rPr kumimoji="0" lang="zh-CN" altLang="en-US" sz="5000" b="0" i="0" u="none" strike="noStrike" cap="none" spc="0" normalizeH="0" baseline="0" dirty="0">
                <a:ln>
                  <a:noFill/>
                </a:ln>
                <a:solidFill>
                  <a:srgbClr val="000000"/>
                </a:solidFill>
                <a:effectLst/>
                <a:uFillTx/>
                <a:latin typeface="+mn-lt"/>
                <a:ea typeface="+mn-ea"/>
                <a:cs typeface="+mn-cs"/>
                <a:sym typeface="Helvetica Light"/>
              </a:rPr>
              <a:t>，并在紧凑的基于</a:t>
            </a:r>
            <a:r>
              <a:rPr kumimoji="0" lang="en-US" altLang="zh-CN" sz="5000" b="0" i="0" u="none" strike="noStrike" cap="none" spc="0" normalizeH="0" baseline="0" dirty="0">
                <a:ln>
                  <a:noFill/>
                </a:ln>
                <a:solidFill>
                  <a:srgbClr val="000000"/>
                </a:solidFill>
                <a:effectLst/>
                <a:uFillTx/>
                <a:latin typeface="+mn-lt"/>
                <a:ea typeface="+mn-ea"/>
                <a:cs typeface="+mn-cs"/>
                <a:sym typeface="Helvetica Light"/>
              </a:rPr>
              <a:t>token</a:t>
            </a:r>
            <a:r>
              <a:rPr kumimoji="0" lang="zh-CN" altLang="en-US" sz="5000" b="0" i="0" u="none" strike="noStrike" cap="none" spc="0" normalizeH="0" baseline="0" dirty="0">
                <a:ln>
                  <a:noFill/>
                </a:ln>
                <a:solidFill>
                  <a:srgbClr val="000000"/>
                </a:solidFill>
                <a:effectLst/>
                <a:uFillTx/>
                <a:latin typeface="+mn-lt"/>
                <a:ea typeface="+mn-ea"/>
                <a:cs typeface="+mn-cs"/>
                <a:sym typeface="Helvetica Light"/>
              </a:rPr>
              <a:t>的时空中对上下文进行建模。</a:t>
            </a:r>
            <a:endParaRPr kumimoji="0" lang="en-US" altLang="zh-CN" sz="5000" b="0" i="0" u="none" strike="noStrike" cap="none" spc="0" normalizeH="0" baseline="0" dirty="0">
              <a:ln>
                <a:noFill/>
              </a:ln>
              <a:solidFill>
                <a:srgbClr val="000000"/>
              </a:solidFill>
              <a:effectLst/>
              <a:uFillTx/>
              <a:latin typeface="+mn-lt"/>
              <a:ea typeface="+mn-ea"/>
              <a:cs typeface="+mn-cs"/>
              <a:sym typeface="Helvetica Light"/>
            </a:endParaRPr>
          </a:p>
          <a:p>
            <a:pPr algn="l">
              <a:lnSpc>
                <a:spcPct val="150000"/>
              </a:lnSpc>
            </a:pPr>
            <a:r>
              <a:rPr kumimoji="0" lang="en-US" altLang="zh-CN" sz="5000" b="0" i="0" u="none" strike="noStrike" cap="none" spc="0" normalizeH="0" baseline="0" dirty="0">
                <a:ln>
                  <a:noFill/>
                </a:ln>
                <a:solidFill>
                  <a:srgbClr val="000000"/>
                </a:solidFill>
                <a:effectLst/>
                <a:uFillTx/>
                <a:latin typeface="+mn-lt"/>
                <a:ea typeface="+mn-ea"/>
                <a:cs typeface="+mn-cs"/>
                <a:sym typeface="Helvetica Light"/>
              </a:rPr>
              <a:t>3.</a:t>
            </a:r>
            <a:r>
              <a:rPr kumimoji="0" lang="zh-CN" altLang="en-US" sz="5000" b="0" i="0" u="none" strike="noStrike" cap="none" spc="0" normalizeH="0" baseline="0" dirty="0">
                <a:ln>
                  <a:noFill/>
                </a:ln>
                <a:solidFill>
                  <a:srgbClr val="000000"/>
                </a:solidFill>
                <a:effectLst/>
                <a:uFillTx/>
                <a:latin typeface="+mn-lt"/>
                <a:ea typeface="+mn-ea"/>
                <a:cs typeface="+mn-cs"/>
                <a:sym typeface="Helvetica Light"/>
              </a:rPr>
              <a:t>计算成本低，</a:t>
            </a:r>
            <a:r>
              <a:rPr kumimoji="0" lang="en-US" altLang="zh-CN" sz="5000" b="0" i="0" u="none" strike="noStrike" cap="none" spc="0" normalizeH="0" baseline="0" dirty="0">
                <a:ln>
                  <a:noFill/>
                </a:ln>
                <a:solidFill>
                  <a:srgbClr val="000000"/>
                </a:solidFill>
                <a:effectLst/>
                <a:uFillTx/>
                <a:latin typeface="+mn-lt"/>
                <a:ea typeface="+mn-ea"/>
                <a:cs typeface="+mn-cs"/>
                <a:sym typeface="Helvetica Light"/>
              </a:rPr>
              <a:t>BIT</a:t>
            </a:r>
            <a:r>
              <a:rPr kumimoji="0" lang="zh-CN" altLang="en-US" sz="5000" b="0" i="0" u="none" strike="noStrike" cap="none" spc="0" normalizeH="0" baseline="0" dirty="0">
                <a:ln>
                  <a:noFill/>
                </a:ln>
                <a:solidFill>
                  <a:srgbClr val="000000"/>
                </a:solidFill>
                <a:effectLst/>
                <a:uFillTx/>
                <a:latin typeface="+mn-lt"/>
                <a:ea typeface="+mn-ea"/>
                <a:cs typeface="+mn-cs"/>
                <a:sym typeface="Helvetica Light"/>
              </a:rPr>
              <a:t>在效率和准确性方面比最近几个基于注意力的</a:t>
            </a:r>
            <a:r>
              <a:rPr kumimoji="0" lang="en-US" altLang="zh-CN" sz="5000" b="0" i="0" u="none" strike="noStrike" cap="none" spc="0" normalizeH="0" baseline="0" dirty="0">
                <a:ln>
                  <a:noFill/>
                </a:ln>
                <a:solidFill>
                  <a:srgbClr val="000000"/>
                </a:solidFill>
                <a:effectLst/>
                <a:uFillTx/>
                <a:latin typeface="+mn-lt"/>
                <a:ea typeface="+mn-ea"/>
                <a:cs typeface="+mn-cs"/>
                <a:sym typeface="Helvetica Light"/>
              </a:rPr>
              <a:t>CD</a:t>
            </a:r>
            <a:r>
              <a:rPr lang="zh-CN" altLang="en-US" dirty="0"/>
              <a:t>方法表现出更好的性能。</a:t>
            </a:r>
            <a:endParaRPr kumimoji="0" lang="zh-CN" altLang="en-US" sz="50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1247430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7D142-F909-F6EE-CAFF-7A748B628DB0}"/>
            </a:ext>
          </a:extLst>
        </p:cNvPr>
        <p:cNvGrpSpPr/>
        <p:nvPr/>
      </p:nvGrpSpPr>
      <p:grpSpPr>
        <a:xfrm>
          <a:off x="0" y="0"/>
          <a:ext cx="0" cy="0"/>
          <a:chOff x="0" y="0"/>
          <a:chExt cx="0" cy="0"/>
        </a:xfrm>
      </p:grpSpPr>
      <p:pic>
        <p:nvPicPr>
          <p:cNvPr id="4" name="图片 3">
            <a:extLst>
              <a:ext uri="{FF2B5EF4-FFF2-40B4-BE49-F238E27FC236}">
                <a16:creationId xmlns:a16="http://schemas.microsoft.com/office/drawing/2014/main" id="{146459C5-D005-5050-488E-725E60879068}"/>
              </a:ext>
            </a:extLst>
          </p:cNvPr>
          <p:cNvPicPr>
            <a:picLocks noChangeAspect="1"/>
          </p:cNvPicPr>
          <p:nvPr/>
        </p:nvPicPr>
        <p:blipFill>
          <a:blip r:embed="rId2"/>
          <a:stretch>
            <a:fillRect/>
          </a:stretch>
        </p:blipFill>
        <p:spPr>
          <a:xfrm>
            <a:off x="217552" y="1922586"/>
            <a:ext cx="24005784" cy="9894276"/>
          </a:xfrm>
          <a:prstGeom prst="rect">
            <a:avLst/>
          </a:prstGeom>
        </p:spPr>
      </p:pic>
      <p:sp>
        <p:nvSpPr>
          <p:cNvPr id="7" name="文本框 6">
            <a:extLst>
              <a:ext uri="{FF2B5EF4-FFF2-40B4-BE49-F238E27FC236}">
                <a16:creationId xmlns:a16="http://schemas.microsoft.com/office/drawing/2014/main" id="{D593CC68-A8EA-0265-CFDA-8D198B638335}"/>
              </a:ext>
            </a:extLst>
          </p:cNvPr>
          <p:cNvSpPr txBox="1"/>
          <p:nvPr/>
        </p:nvSpPr>
        <p:spPr>
          <a:xfrm>
            <a:off x="471392" y="12492275"/>
            <a:ext cx="2813271"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5000" b="0" i="0" u="none" strike="noStrike" cap="none" spc="0" normalizeH="0" baseline="0" dirty="0">
                <a:ln>
                  <a:noFill/>
                </a:ln>
                <a:solidFill>
                  <a:srgbClr val="000000"/>
                </a:solidFill>
                <a:effectLst/>
                <a:uFillTx/>
                <a:latin typeface="+mn-lt"/>
                <a:ea typeface="+mn-ea"/>
                <a:cs typeface="+mn-cs"/>
                <a:sym typeface="Helvetica Light"/>
              </a:rPr>
              <a:t>ResNet</a:t>
            </a:r>
            <a:r>
              <a:rPr lang="en-US" altLang="zh-CN" dirty="0"/>
              <a:t>-</a:t>
            </a:r>
            <a:r>
              <a:rPr kumimoji="0" lang="en-US" altLang="zh-CN" sz="5000" b="0" i="0" u="none" strike="noStrike" cap="none" spc="0" normalizeH="0" baseline="0" dirty="0">
                <a:ln>
                  <a:noFill/>
                </a:ln>
                <a:solidFill>
                  <a:srgbClr val="000000"/>
                </a:solidFill>
                <a:effectLst/>
                <a:uFillTx/>
                <a:latin typeface="+mn-lt"/>
                <a:ea typeface="+mn-ea"/>
                <a:cs typeface="+mn-cs"/>
                <a:sym typeface="Helvetica Light"/>
              </a:rPr>
              <a:t>18</a:t>
            </a:r>
            <a:endParaRPr kumimoji="0" lang="zh-CN" altLang="en-US" sz="5000" b="0" i="0" u="none" strike="noStrike" cap="none" spc="0" normalizeH="0" baseline="0" dirty="0">
              <a:ln>
                <a:noFill/>
              </a:ln>
              <a:solidFill>
                <a:srgbClr val="000000"/>
              </a:solidFill>
              <a:effectLst/>
              <a:uFillTx/>
              <a:latin typeface="+mn-lt"/>
              <a:ea typeface="+mn-ea"/>
              <a:cs typeface="+mn-cs"/>
              <a:sym typeface="Helvetica Light"/>
            </a:endParaRPr>
          </a:p>
        </p:txBody>
      </p:sp>
      <p:cxnSp>
        <p:nvCxnSpPr>
          <p:cNvPr id="9" name="直接箭头连接符 8">
            <a:extLst>
              <a:ext uri="{FF2B5EF4-FFF2-40B4-BE49-F238E27FC236}">
                <a16:creationId xmlns:a16="http://schemas.microsoft.com/office/drawing/2014/main" id="{A57FE117-EE2C-043B-97CD-CAFF7FF50322}"/>
              </a:ext>
            </a:extLst>
          </p:cNvPr>
          <p:cNvCxnSpPr>
            <a:cxnSpLocks/>
          </p:cNvCxnSpPr>
          <p:nvPr/>
        </p:nvCxnSpPr>
        <p:spPr>
          <a:xfrm flipV="1">
            <a:off x="2344615" y="11750123"/>
            <a:ext cx="914400" cy="808892"/>
          </a:xfrm>
          <a:prstGeom prst="straightConnector1">
            <a:avLst/>
          </a:prstGeom>
          <a:noFill/>
          <a:ln w="1143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2" name="文本框 11">
            <a:extLst>
              <a:ext uri="{FF2B5EF4-FFF2-40B4-BE49-F238E27FC236}">
                <a16:creationId xmlns:a16="http://schemas.microsoft.com/office/drawing/2014/main" id="{7F817DEC-B7C1-ABC8-8056-F3E8A70C2459}"/>
              </a:ext>
            </a:extLst>
          </p:cNvPr>
          <p:cNvSpPr txBox="1"/>
          <p:nvPr/>
        </p:nvSpPr>
        <p:spPr>
          <a:xfrm>
            <a:off x="21124985" y="12586059"/>
            <a:ext cx="2761975"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5000" b="0" i="0" u="none" strike="noStrike" cap="none" spc="0" normalizeH="0" baseline="0" dirty="0">
                <a:ln>
                  <a:noFill/>
                </a:ln>
                <a:solidFill>
                  <a:srgbClr val="000000"/>
                </a:solidFill>
                <a:effectLst/>
                <a:uFillTx/>
                <a:latin typeface="+mn-lt"/>
                <a:ea typeface="+mn-ea"/>
                <a:cs typeface="+mn-cs"/>
                <a:sym typeface="Helvetica Light"/>
              </a:rPr>
              <a:t>FCN</a:t>
            </a:r>
            <a:endParaRPr kumimoji="0" lang="zh-CN" altLang="en-US" sz="5000" b="0" i="0" u="none" strike="noStrike" cap="none" spc="0" normalizeH="0" baseline="0" dirty="0">
              <a:ln>
                <a:noFill/>
              </a:ln>
              <a:solidFill>
                <a:srgbClr val="000000"/>
              </a:solidFill>
              <a:effectLst/>
              <a:uFillTx/>
              <a:latin typeface="+mn-lt"/>
              <a:ea typeface="+mn-ea"/>
              <a:cs typeface="+mn-cs"/>
              <a:sym typeface="Helvetica Light"/>
            </a:endParaRPr>
          </a:p>
        </p:txBody>
      </p:sp>
      <p:cxnSp>
        <p:nvCxnSpPr>
          <p:cNvPr id="13" name="直接箭头连接符 12">
            <a:extLst>
              <a:ext uri="{FF2B5EF4-FFF2-40B4-BE49-F238E27FC236}">
                <a16:creationId xmlns:a16="http://schemas.microsoft.com/office/drawing/2014/main" id="{2E2358AF-A14A-C7E8-9456-B6A4FC0C726F}"/>
              </a:ext>
            </a:extLst>
          </p:cNvPr>
          <p:cNvCxnSpPr>
            <a:cxnSpLocks/>
            <a:stCxn id="12" idx="0"/>
          </p:cNvCxnSpPr>
          <p:nvPr/>
        </p:nvCxnSpPr>
        <p:spPr>
          <a:xfrm flipH="1" flipV="1">
            <a:off x="21582185" y="11683383"/>
            <a:ext cx="923788" cy="902676"/>
          </a:xfrm>
          <a:prstGeom prst="straightConnector1">
            <a:avLst/>
          </a:prstGeom>
          <a:noFill/>
          <a:ln w="1143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69283752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2A887C-6E69-782F-9166-6A99896B31AE}"/>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B443EE58-B0D8-1C80-FCBC-2B3653F6C6FF}"/>
              </a:ext>
            </a:extLst>
          </p:cNvPr>
          <p:cNvPicPr>
            <a:picLocks noChangeAspect="1"/>
          </p:cNvPicPr>
          <p:nvPr/>
        </p:nvPicPr>
        <p:blipFill>
          <a:blip r:embed="rId2"/>
          <a:stretch>
            <a:fillRect/>
          </a:stretch>
        </p:blipFill>
        <p:spPr>
          <a:xfrm>
            <a:off x="404886" y="3579385"/>
            <a:ext cx="15644581" cy="6557230"/>
          </a:xfrm>
          <a:prstGeom prst="rect">
            <a:avLst/>
          </a:prstGeom>
        </p:spPr>
      </p:pic>
      <p:sp>
        <p:nvSpPr>
          <p:cNvPr id="4" name="文本框 3">
            <a:extLst>
              <a:ext uri="{FF2B5EF4-FFF2-40B4-BE49-F238E27FC236}">
                <a16:creationId xmlns:a16="http://schemas.microsoft.com/office/drawing/2014/main" id="{EF720285-62A7-42AC-E594-45564F6606D2}"/>
              </a:ext>
            </a:extLst>
          </p:cNvPr>
          <p:cNvSpPr txBox="1"/>
          <p:nvPr/>
        </p:nvSpPr>
        <p:spPr>
          <a:xfrm>
            <a:off x="404886" y="671070"/>
            <a:ext cx="3949799"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6000" b="0" i="0" u="none" strike="noStrike" cap="none" spc="0" normalizeH="0" baseline="0" dirty="0">
                <a:ln>
                  <a:noFill/>
                </a:ln>
                <a:solidFill>
                  <a:srgbClr val="000000"/>
                </a:solidFill>
                <a:effectLst/>
                <a:uFillTx/>
                <a:latin typeface="+mn-lt"/>
                <a:ea typeface="+mn-ea"/>
                <a:cs typeface="+mn-cs"/>
                <a:sym typeface="Helvetica Light"/>
              </a:rPr>
              <a:t>语义标记器</a:t>
            </a:r>
          </a:p>
        </p:txBody>
      </p:sp>
      <p:pic>
        <p:nvPicPr>
          <p:cNvPr id="6" name="图片 5">
            <a:extLst>
              <a:ext uri="{FF2B5EF4-FFF2-40B4-BE49-F238E27FC236}">
                <a16:creationId xmlns:a16="http://schemas.microsoft.com/office/drawing/2014/main" id="{F208191B-B1DE-1CAC-8E31-C123AB447F3F}"/>
              </a:ext>
            </a:extLst>
          </p:cNvPr>
          <p:cNvPicPr>
            <a:picLocks noChangeAspect="1"/>
          </p:cNvPicPr>
          <p:nvPr/>
        </p:nvPicPr>
        <p:blipFill>
          <a:blip r:embed="rId3"/>
          <a:stretch>
            <a:fillRect/>
          </a:stretch>
        </p:blipFill>
        <p:spPr>
          <a:xfrm>
            <a:off x="16946875" y="1867449"/>
            <a:ext cx="6949443" cy="1711936"/>
          </a:xfrm>
          <a:prstGeom prst="rect">
            <a:avLst/>
          </a:prstGeom>
        </p:spPr>
      </p:pic>
      <p:pic>
        <p:nvPicPr>
          <p:cNvPr id="8" name="图片 7">
            <a:extLst>
              <a:ext uri="{FF2B5EF4-FFF2-40B4-BE49-F238E27FC236}">
                <a16:creationId xmlns:a16="http://schemas.microsoft.com/office/drawing/2014/main" id="{6DE398CE-DFEA-335C-71EB-0765E83929D9}"/>
              </a:ext>
            </a:extLst>
          </p:cNvPr>
          <p:cNvPicPr>
            <a:picLocks noChangeAspect="1"/>
          </p:cNvPicPr>
          <p:nvPr/>
        </p:nvPicPr>
        <p:blipFill>
          <a:blip r:embed="rId4"/>
          <a:stretch>
            <a:fillRect/>
          </a:stretch>
        </p:blipFill>
        <p:spPr>
          <a:xfrm>
            <a:off x="16614748" y="7377571"/>
            <a:ext cx="7613699" cy="1039140"/>
          </a:xfrm>
          <a:prstGeom prst="rect">
            <a:avLst/>
          </a:prstGeom>
        </p:spPr>
      </p:pic>
      <p:sp>
        <p:nvSpPr>
          <p:cNvPr id="9" name="文本框 8">
            <a:extLst>
              <a:ext uri="{FF2B5EF4-FFF2-40B4-BE49-F238E27FC236}">
                <a16:creationId xmlns:a16="http://schemas.microsoft.com/office/drawing/2014/main" id="{E1DD9EB5-27FB-A0A1-FA6C-78B9847012EB}"/>
              </a:ext>
            </a:extLst>
          </p:cNvPr>
          <p:cNvSpPr txBox="1"/>
          <p:nvPr/>
        </p:nvSpPr>
        <p:spPr>
          <a:xfrm>
            <a:off x="17165222" y="6505537"/>
            <a:ext cx="5873404"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5000" b="0" i="0" u="none" strike="noStrike" cap="none" spc="0" normalizeH="0" baseline="0" dirty="0">
                <a:ln>
                  <a:noFill/>
                </a:ln>
                <a:solidFill>
                  <a:srgbClr val="000000"/>
                </a:solidFill>
                <a:effectLst/>
                <a:uFillTx/>
                <a:latin typeface="+mn-lt"/>
                <a:ea typeface="+mn-ea"/>
                <a:cs typeface="+mn-cs"/>
                <a:sym typeface="Helvetica Light"/>
              </a:rPr>
              <a:t>语义标记器数学形式</a:t>
            </a:r>
          </a:p>
        </p:txBody>
      </p:sp>
    </p:spTree>
    <p:extLst>
      <p:ext uri="{BB962C8B-B14F-4D97-AF65-F5344CB8AC3E}">
        <p14:creationId xmlns:p14="http://schemas.microsoft.com/office/powerpoint/2010/main" val="163655712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D973A-BD80-25F3-EA8D-791B0B5F54BA}"/>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06A3FE9B-D3F6-C403-1888-CFA2C304837F}"/>
              </a:ext>
            </a:extLst>
          </p:cNvPr>
          <p:cNvPicPr>
            <a:picLocks noChangeAspect="1"/>
          </p:cNvPicPr>
          <p:nvPr/>
        </p:nvPicPr>
        <p:blipFill>
          <a:blip r:embed="rId2"/>
          <a:stretch>
            <a:fillRect/>
          </a:stretch>
        </p:blipFill>
        <p:spPr>
          <a:xfrm>
            <a:off x="478953" y="2101632"/>
            <a:ext cx="14916133" cy="10403689"/>
          </a:xfrm>
          <a:prstGeom prst="rect">
            <a:avLst/>
          </a:prstGeom>
        </p:spPr>
      </p:pic>
      <p:sp>
        <p:nvSpPr>
          <p:cNvPr id="4" name="文本框 3">
            <a:extLst>
              <a:ext uri="{FF2B5EF4-FFF2-40B4-BE49-F238E27FC236}">
                <a16:creationId xmlns:a16="http://schemas.microsoft.com/office/drawing/2014/main" id="{9A68C458-BCDA-05AA-AD21-37A1CE6D45A9}"/>
              </a:ext>
            </a:extLst>
          </p:cNvPr>
          <p:cNvSpPr txBox="1"/>
          <p:nvPr/>
        </p:nvSpPr>
        <p:spPr>
          <a:xfrm>
            <a:off x="478953" y="630233"/>
            <a:ext cx="6742462"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6000" b="0" i="0" u="none" strike="noStrike" cap="none" spc="0" normalizeH="0" baseline="0" dirty="0">
                <a:ln>
                  <a:noFill/>
                </a:ln>
                <a:solidFill>
                  <a:srgbClr val="000000"/>
                </a:solidFill>
                <a:effectLst/>
                <a:uFillTx/>
                <a:latin typeface="+mn-lt"/>
                <a:ea typeface="+mn-ea"/>
                <a:cs typeface="+mn-cs"/>
                <a:sym typeface="Helvetica Light"/>
              </a:rPr>
              <a:t>编码器和解码器</a:t>
            </a:r>
          </a:p>
        </p:txBody>
      </p:sp>
      <p:pic>
        <p:nvPicPr>
          <p:cNvPr id="6" name="图片 5">
            <a:extLst>
              <a:ext uri="{FF2B5EF4-FFF2-40B4-BE49-F238E27FC236}">
                <a16:creationId xmlns:a16="http://schemas.microsoft.com/office/drawing/2014/main" id="{767C6403-BE2E-09CA-2014-C81E8BD0B328}"/>
              </a:ext>
            </a:extLst>
          </p:cNvPr>
          <p:cNvPicPr>
            <a:picLocks noChangeAspect="1"/>
          </p:cNvPicPr>
          <p:nvPr/>
        </p:nvPicPr>
        <p:blipFill>
          <a:blip r:embed="rId3"/>
          <a:stretch>
            <a:fillRect/>
          </a:stretch>
        </p:blipFill>
        <p:spPr>
          <a:xfrm>
            <a:off x="18553564" y="630233"/>
            <a:ext cx="3411048" cy="2332717"/>
          </a:xfrm>
          <a:prstGeom prst="rect">
            <a:avLst/>
          </a:prstGeom>
        </p:spPr>
      </p:pic>
      <p:pic>
        <p:nvPicPr>
          <p:cNvPr id="8" name="图片 7">
            <a:extLst>
              <a:ext uri="{FF2B5EF4-FFF2-40B4-BE49-F238E27FC236}">
                <a16:creationId xmlns:a16="http://schemas.microsoft.com/office/drawing/2014/main" id="{C5BB7E93-6B9D-E0DF-D189-46D0CD1B7F24}"/>
              </a:ext>
            </a:extLst>
          </p:cNvPr>
          <p:cNvPicPr>
            <a:picLocks noChangeAspect="1"/>
          </p:cNvPicPr>
          <p:nvPr/>
        </p:nvPicPr>
        <p:blipFill>
          <a:blip r:embed="rId4"/>
          <a:stretch>
            <a:fillRect/>
          </a:stretch>
        </p:blipFill>
        <p:spPr>
          <a:xfrm>
            <a:off x="17604450" y="4035674"/>
            <a:ext cx="4901682" cy="1255102"/>
          </a:xfrm>
          <a:prstGeom prst="rect">
            <a:avLst/>
          </a:prstGeom>
        </p:spPr>
      </p:pic>
      <p:sp>
        <p:nvSpPr>
          <p:cNvPr id="9" name="文本框 8">
            <a:extLst>
              <a:ext uri="{FF2B5EF4-FFF2-40B4-BE49-F238E27FC236}">
                <a16:creationId xmlns:a16="http://schemas.microsoft.com/office/drawing/2014/main" id="{594A1FF6-C6E9-A019-BA22-BF41BF5317D5}"/>
              </a:ext>
            </a:extLst>
          </p:cNvPr>
          <p:cNvSpPr txBox="1"/>
          <p:nvPr/>
        </p:nvSpPr>
        <p:spPr>
          <a:xfrm>
            <a:off x="17439190" y="3234587"/>
            <a:ext cx="5232202"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5000" b="0" i="0" u="none" strike="noStrike" cap="none" spc="0" normalizeH="0" baseline="0" dirty="0">
                <a:ln>
                  <a:noFill/>
                </a:ln>
                <a:solidFill>
                  <a:srgbClr val="000000"/>
                </a:solidFill>
                <a:effectLst/>
                <a:uFillTx/>
                <a:latin typeface="+mn-lt"/>
                <a:ea typeface="+mn-ea"/>
                <a:cs typeface="+mn-cs"/>
                <a:sym typeface="Helvetica Light"/>
              </a:rPr>
              <a:t>注意力头数学形式</a:t>
            </a:r>
          </a:p>
        </p:txBody>
      </p:sp>
      <p:pic>
        <p:nvPicPr>
          <p:cNvPr id="11" name="图片 10">
            <a:extLst>
              <a:ext uri="{FF2B5EF4-FFF2-40B4-BE49-F238E27FC236}">
                <a16:creationId xmlns:a16="http://schemas.microsoft.com/office/drawing/2014/main" id="{A668DA72-478C-BD0B-1917-38F5EEDF28EC}"/>
              </a:ext>
            </a:extLst>
          </p:cNvPr>
          <p:cNvPicPr>
            <a:picLocks noChangeAspect="1"/>
          </p:cNvPicPr>
          <p:nvPr/>
        </p:nvPicPr>
        <p:blipFill>
          <a:blip r:embed="rId5"/>
          <a:stretch>
            <a:fillRect/>
          </a:stretch>
        </p:blipFill>
        <p:spPr>
          <a:xfrm>
            <a:off x="15864178" y="6341672"/>
            <a:ext cx="8382226" cy="1700963"/>
          </a:xfrm>
          <a:prstGeom prst="rect">
            <a:avLst/>
          </a:prstGeom>
        </p:spPr>
      </p:pic>
      <p:sp>
        <p:nvSpPr>
          <p:cNvPr id="12" name="文本框 11">
            <a:extLst>
              <a:ext uri="{FF2B5EF4-FFF2-40B4-BE49-F238E27FC236}">
                <a16:creationId xmlns:a16="http://schemas.microsoft.com/office/drawing/2014/main" id="{28745D8F-4D25-8543-8D3E-EBAED7E7D644}"/>
              </a:ext>
            </a:extLst>
          </p:cNvPr>
          <p:cNvSpPr txBox="1"/>
          <p:nvPr/>
        </p:nvSpPr>
        <p:spPr>
          <a:xfrm>
            <a:off x="18051680" y="5528730"/>
            <a:ext cx="3880871"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5000" b="0" i="0" u="none" strike="noStrike" cap="none" spc="0" normalizeH="0" baseline="0" dirty="0">
                <a:ln>
                  <a:noFill/>
                </a:ln>
                <a:solidFill>
                  <a:srgbClr val="000000"/>
                </a:solidFill>
                <a:effectLst/>
                <a:uFillTx/>
                <a:latin typeface="+mn-lt"/>
                <a:ea typeface="+mn-ea"/>
                <a:cs typeface="+mn-cs"/>
                <a:sym typeface="Helvetica Light"/>
              </a:rPr>
              <a:t>MSA</a:t>
            </a:r>
            <a:r>
              <a:rPr kumimoji="0" lang="zh-CN" altLang="en-US" sz="5000" b="0" i="0" u="none" strike="noStrike" cap="none" spc="0" normalizeH="0" baseline="0" dirty="0">
                <a:ln>
                  <a:noFill/>
                </a:ln>
                <a:solidFill>
                  <a:srgbClr val="000000"/>
                </a:solidFill>
                <a:effectLst/>
                <a:uFillTx/>
                <a:latin typeface="+mn-lt"/>
                <a:ea typeface="+mn-ea"/>
                <a:cs typeface="+mn-cs"/>
                <a:sym typeface="Helvetica Light"/>
              </a:rPr>
              <a:t>数学形式</a:t>
            </a:r>
          </a:p>
        </p:txBody>
      </p:sp>
      <p:pic>
        <p:nvPicPr>
          <p:cNvPr id="14" name="图片 13">
            <a:extLst>
              <a:ext uri="{FF2B5EF4-FFF2-40B4-BE49-F238E27FC236}">
                <a16:creationId xmlns:a16="http://schemas.microsoft.com/office/drawing/2014/main" id="{D56A53AD-BF63-AE09-03FD-4D854E76CCB3}"/>
              </a:ext>
            </a:extLst>
          </p:cNvPr>
          <p:cNvPicPr>
            <a:picLocks noChangeAspect="1"/>
          </p:cNvPicPr>
          <p:nvPr/>
        </p:nvPicPr>
        <p:blipFill>
          <a:blip r:embed="rId6"/>
          <a:stretch>
            <a:fillRect/>
          </a:stretch>
        </p:blipFill>
        <p:spPr>
          <a:xfrm>
            <a:off x="15864178" y="9093531"/>
            <a:ext cx="8319997" cy="1026351"/>
          </a:xfrm>
          <a:prstGeom prst="rect">
            <a:avLst/>
          </a:prstGeom>
        </p:spPr>
      </p:pic>
      <p:sp>
        <p:nvSpPr>
          <p:cNvPr id="15" name="文本框 14">
            <a:extLst>
              <a:ext uri="{FF2B5EF4-FFF2-40B4-BE49-F238E27FC236}">
                <a16:creationId xmlns:a16="http://schemas.microsoft.com/office/drawing/2014/main" id="{666102D3-CEF7-73F4-4129-F162ED0DA7B8}"/>
              </a:ext>
            </a:extLst>
          </p:cNvPr>
          <p:cNvSpPr txBox="1"/>
          <p:nvPr/>
        </p:nvSpPr>
        <p:spPr>
          <a:xfrm>
            <a:off x="18115801" y="8221497"/>
            <a:ext cx="3816750"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5000" b="0" i="0" u="none" strike="noStrike" cap="none" spc="0" normalizeH="0" baseline="0" dirty="0">
                <a:ln>
                  <a:noFill/>
                </a:ln>
                <a:solidFill>
                  <a:srgbClr val="000000"/>
                </a:solidFill>
                <a:effectLst/>
                <a:uFillTx/>
                <a:latin typeface="+mn-lt"/>
                <a:ea typeface="+mn-ea"/>
                <a:cs typeface="+mn-cs"/>
                <a:sym typeface="Helvetica Light"/>
              </a:rPr>
              <a:t>MLP</a:t>
            </a:r>
            <a:r>
              <a:rPr kumimoji="0" lang="zh-CN" altLang="en-US" sz="5000" b="0" i="0" u="none" strike="noStrike" cap="none" spc="0" normalizeH="0" baseline="0" dirty="0">
                <a:ln>
                  <a:noFill/>
                </a:ln>
                <a:solidFill>
                  <a:srgbClr val="000000"/>
                </a:solidFill>
                <a:effectLst/>
                <a:uFillTx/>
                <a:latin typeface="+mn-lt"/>
                <a:ea typeface="+mn-ea"/>
                <a:cs typeface="+mn-cs"/>
                <a:sym typeface="Helvetica Light"/>
              </a:rPr>
              <a:t>数学形式</a:t>
            </a:r>
          </a:p>
        </p:txBody>
      </p:sp>
      <p:sp>
        <p:nvSpPr>
          <p:cNvPr id="16" name="文本框 15">
            <a:extLst>
              <a:ext uri="{FF2B5EF4-FFF2-40B4-BE49-F238E27FC236}">
                <a16:creationId xmlns:a16="http://schemas.microsoft.com/office/drawing/2014/main" id="{C4586472-8744-28A1-879A-F7C2F23A8638}"/>
              </a:ext>
            </a:extLst>
          </p:cNvPr>
          <p:cNvSpPr txBox="1"/>
          <p:nvPr/>
        </p:nvSpPr>
        <p:spPr>
          <a:xfrm flipH="1">
            <a:off x="17959734" y="10240842"/>
            <a:ext cx="4191113"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5000" b="0" i="0" u="none" strike="noStrike" cap="none" spc="0" normalizeH="0" baseline="0" dirty="0">
                <a:ln>
                  <a:noFill/>
                </a:ln>
                <a:solidFill>
                  <a:srgbClr val="000000"/>
                </a:solidFill>
                <a:effectLst/>
                <a:uFillTx/>
                <a:latin typeface="+mn-lt"/>
                <a:ea typeface="+mn-ea"/>
                <a:cs typeface="+mn-cs"/>
                <a:sym typeface="Helvetica Light"/>
              </a:rPr>
              <a:t>MA</a:t>
            </a:r>
            <a:r>
              <a:rPr kumimoji="0" lang="zh-CN" altLang="en-US" sz="5000" b="0" i="0" u="none" strike="noStrike" cap="none" spc="0" normalizeH="0" baseline="0" dirty="0">
                <a:ln>
                  <a:noFill/>
                </a:ln>
                <a:solidFill>
                  <a:srgbClr val="000000"/>
                </a:solidFill>
                <a:effectLst/>
                <a:uFillTx/>
                <a:latin typeface="+mn-lt"/>
                <a:ea typeface="+mn-ea"/>
                <a:cs typeface="+mn-cs"/>
                <a:sym typeface="Helvetica Light"/>
              </a:rPr>
              <a:t>数学形式</a:t>
            </a:r>
          </a:p>
        </p:txBody>
      </p:sp>
      <p:pic>
        <p:nvPicPr>
          <p:cNvPr id="18" name="图片 17">
            <a:extLst>
              <a:ext uri="{FF2B5EF4-FFF2-40B4-BE49-F238E27FC236}">
                <a16:creationId xmlns:a16="http://schemas.microsoft.com/office/drawing/2014/main" id="{0F7174C0-F93E-A751-4B8A-977C09A352B4}"/>
              </a:ext>
            </a:extLst>
          </p:cNvPr>
          <p:cNvPicPr>
            <a:picLocks noChangeAspect="1"/>
          </p:cNvPicPr>
          <p:nvPr/>
        </p:nvPicPr>
        <p:blipFill>
          <a:blip r:embed="rId7"/>
          <a:stretch>
            <a:fillRect/>
          </a:stretch>
        </p:blipFill>
        <p:spPr>
          <a:xfrm>
            <a:off x="15801001" y="11233836"/>
            <a:ext cx="8382227" cy="1221152"/>
          </a:xfrm>
          <a:prstGeom prst="rect">
            <a:avLst/>
          </a:prstGeom>
        </p:spPr>
      </p:pic>
    </p:spTree>
    <p:extLst>
      <p:ext uri="{BB962C8B-B14F-4D97-AF65-F5344CB8AC3E}">
        <p14:creationId xmlns:p14="http://schemas.microsoft.com/office/powerpoint/2010/main" val="26096511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83CDB-6851-B3F7-876B-515AD16831A3}"/>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8B6F0172-B32F-DC24-A6F2-9E885D266732}"/>
              </a:ext>
            </a:extLst>
          </p:cNvPr>
          <p:cNvSpPr txBox="1"/>
          <p:nvPr/>
        </p:nvSpPr>
        <p:spPr>
          <a:xfrm>
            <a:off x="672374" y="647625"/>
            <a:ext cx="3180358"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6000" b="0" i="0" u="none" strike="noStrike" cap="none" spc="0" normalizeH="0" baseline="0" dirty="0">
                <a:ln>
                  <a:noFill/>
                </a:ln>
                <a:solidFill>
                  <a:srgbClr val="000000"/>
                </a:solidFill>
                <a:effectLst/>
                <a:uFillTx/>
                <a:latin typeface="+mn-lt"/>
                <a:ea typeface="+mn-ea"/>
                <a:cs typeface="+mn-cs"/>
                <a:sym typeface="Helvetica Light"/>
              </a:rPr>
              <a:t>代码复现</a:t>
            </a:r>
          </a:p>
        </p:txBody>
      </p:sp>
      <p:pic>
        <p:nvPicPr>
          <p:cNvPr id="6" name="图片 5">
            <a:extLst>
              <a:ext uri="{FF2B5EF4-FFF2-40B4-BE49-F238E27FC236}">
                <a16:creationId xmlns:a16="http://schemas.microsoft.com/office/drawing/2014/main" id="{142F745E-954F-B460-D37E-616E0771BACD}"/>
              </a:ext>
            </a:extLst>
          </p:cNvPr>
          <p:cNvPicPr>
            <a:picLocks noChangeAspect="1"/>
          </p:cNvPicPr>
          <p:nvPr/>
        </p:nvPicPr>
        <p:blipFill>
          <a:blip r:embed="rId2"/>
          <a:stretch>
            <a:fillRect/>
          </a:stretch>
        </p:blipFill>
        <p:spPr>
          <a:xfrm>
            <a:off x="1474089" y="1985320"/>
            <a:ext cx="21435821" cy="10825147"/>
          </a:xfrm>
          <a:prstGeom prst="rect">
            <a:avLst/>
          </a:prstGeom>
        </p:spPr>
      </p:pic>
    </p:spTree>
    <p:extLst>
      <p:ext uri="{BB962C8B-B14F-4D97-AF65-F5344CB8AC3E}">
        <p14:creationId xmlns:p14="http://schemas.microsoft.com/office/powerpoint/2010/main" val="78690588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自定义 5">
      <a:majorFont>
        <a:latin typeface="Sketch Block"/>
        <a:ea typeface="雅痞-简"/>
        <a:cs typeface="Helvetica Light"/>
      </a:majorFont>
      <a:minorFont>
        <a:latin typeface="Sketch Block"/>
        <a:ea typeface="雅痞-简"/>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840</TotalTime>
  <Words>512</Words>
  <Application>Microsoft Office PowerPoint</Application>
  <PresentationFormat>自定义</PresentationFormat>
  <Paragraphs>71</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-apple-system</vt:lpstr>
      <vt:lpstr>Helvetica Neue</vt:lpstr>
      <vt:lpstr>Sketch Block</vt:lpstr>
      <vt:lpstr>雅痞-简</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https://shop58478898.taobao.com/</Manager>
  <Company>https://shop58478898.taobao.com/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https://shop58478898.taobao.com/</dc:title>
  <dc:creator>https://shop58478898.taobao.com/</dc:creator>
  <cp:lastModifiedBy>2114222624@qq.com</cp:lastModifiedBy>
  <cp:revision>185</cp:revision>
  <dcterms:modified xsi:type="dcterms:W3CDTF">2024-02-18T11:49:07Z</dcterms:modified>
</cp:coreProperties>
</file>