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5"/>
  </p:handoutMasterIdLst>
  <p:sldIdLst>
    <p:sldId id="3208" r:id="rId3"/>
    <p:sldId id="3209" r:id="rId5"/>
    <p:sldId id="3210" r:id="rId6"/>
    <p:sldId id="3236" r:id="rId7"/>
    <p:sldId id="3237" r:id="rId8"/>
    <p:sldId id="3238" r:id="rId9"/>
    <p:sldId id="3239" r:id="rId10"/>
    <p:sldId id="3240" r:id="rId11"/>
    <p:sldId id="3241" r:id="rId12"/>
    <p:sldId id="3243" r:id="rId13"/>
    <p:sldId id="3242" r:id="rId14"/>
    <p:sldId id="3246" r:id="rId15"/>
    <p:sldId id="3247" r:id="rId16"/>
    <p:sldId id="3248" r:id="rId17"/>
    <p:sldId id="3249" r:id="rId18"/>
    <p:sldId id="3250" r:id="rId19"/>
    <p:sldId id="3251" r:id="rId20"/>
    <p:sldId id="3252" r:id="rId21"/>
    <p:sldId id="3253" r:id="rId22"/>
    <p:sldId id="3254" r:id="rId23"/>
    <p:sldId id="3218" r:id="rId24"/>
  </p:sldIdLst>
  <p:sldSz cx="12858750" cy="7232650"/>
  <p:notesSz cx="6858000" cy="9144000"/>
  <p:custDataLst>
    <p:tags r:id="rId2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2871" userDrawn="1">
          <p15:clr>
            <a:srgbClr val="A4A3A4"/>
          </p15:clr>
        </p15:guide>
        <p15:guide id="3" pos="557" userDrawn="1">
          <p15:clr>
            <a:srgbClr val="A4A3A4"/>
          </p15:clr>
        </p15:guide>
        <p15:guide id="5" orient="horz" pos="4156" userDrawn="1">
          <p15:clr>
            <a:srgbClr val="A4A3A4"/>
          </p15:clr>
        </p15:guide>
        <p15:guide id="6" pos="7588" userDrawn="1">
          <p15:clr>
            <a:srgbClr val="A4A3A4"/>
          </p15:clr>
        </p15:guide>
        <p15:guide id="7" pos="345" userDrawn="1">
          <p15:clr>
            <a:srgbClr val="A4A3A4"/>
          </p15:clr>
        </p15:guide>
        <p15:guide id="8" pos="13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271"/>
    <a:srgbClr val="7F7F7F"/>
    <a:srgbClr val="194A96"/>
    <a:srgbClr val="0170C1"/>
    <a:srgbClr val="A78357"/>
    <a:srgbClr val="28C7D4"/>
    <a:srgbClr val="F94D4D"/>
    <a:srgbClr val="FEFEFE"/>
    <a:srgbClr val="FFFFFF"/>
    <a:srgbClr val="8F1A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69" autoAdjust="0"/>
    <p:restoredTop sz="92986" autoAdjust="0"/>
  </p:normalViewPr>
  <p:slideViewPr>
    <p:cSldViewPr showGuides="1">
      <p:cViewPr varScale="1">
        <p:scale>
          <a:sx n="111" d="100"/>
          <a:sy n="111" d="100"/>
        </p:scale>
        <p:origin x="224" y="344"/>
      </p:cViewPr>
      <p:guideLst>
        <p:guide orient="horz" pos="328"/>
        <p:guide pos="2871"/>
        <p:guide pos="557"/>
        <p:guide orient="horz" pos="4156"/>
        <p:guide pos="7588"/>
        <p:guide pos="345"/>
        <p:guide pos="1366"/>
      </p:guideLst>
    </p:cSldViewPr>
  </p:slideViewPr>
  <p:outlineViewPr>
    <p:cViewPr>
      <p:scale>
        <a:sx n="100" d="100"/>
        <a:sy n="100" d="100"/>
      </p:scale>
      <p:origin x="0" y="984"/>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23.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a:p>
            <a:endParaRPr lang="en-US" altLang="zh-CN" b="1">
              <a:sym typeface="+mn-ea"/>
            </a:endParaRPr>
          </a:p>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1C3CEF-B625-4558-9E75-934060632C1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tags" Target="../tags/tag1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1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tags" Target="../tags/tag13.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tags" Target="../tags/tag14.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tags" Target="../tags/tag15.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tags" Target="../tags/tag16.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tags" Target="../tags/tag1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tags" Target="../tags/tag18.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tags" Target="../tags/tag19.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tags" Target="../tags/tag20.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tags" Target="../tags/tag22.xml"/><Relationship Id="rId2" Type="http://schemas.openxmlformats.org/officeDocument/2006/relationships/image" Target="../media/image1.png"/><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tags" Target="../tags/tag5.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tags" Target="../tags/tag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tags" Target="../tags/tag8.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9.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tags" Target="../tags/tag10.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5400000" flipH="1">
            <a:off x="6353442" y="-3197842"/>
            <a:ext cx="151867" cy="1102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3"/>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16200000" flipH="1" flipV="1">
            <a:off x="6353443" y="-134183"/>
            <a:ext cx="151867" cy="1102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53" y="2325424"/>
            <a:ext cx="12858044" cy="3017677"/>
          </a:xfrm>
          <a:prstGeom prst="rect">
            <a:avLst/>
          </a:prstGeom>
          <a:solidFill>
            <a:srgbClr val="194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5" name="文本框 14"/>
          <p:cNvSpPr txBox="1"/>
          <p:nvPr/>
        </p:nvSpPr>
        <p:spPr>
          <a:xfrm>
            <a:off x="92901" y="2444816"/>
            <a:ext cx="12713391" cy="2799715"/>
          </a:xfrm>
          <a:prstGeom prst="rect">
            <a:avLst/>
          </a:prstGeom>
          <a:noFill/>
        </p:spPr>
        <p:txBody>
          <a:bodyPr wrap="square" rtlCol="0">
            <a:spAutoFit/>
          </a:bodyPr>
          <a:lstStyle/>
          <a:p>
            <a:pPr algn="ctr"/>
            <a:r>
              <a:rPr sz="4400" b="1" dirty="0">
                <a:solidFill>
                  <a:schemeClr val="bg1">
                    <a:lumMod val="95000"/>
                  </a:schemeClr>
                </a:solidFill>
                <a:latin typeface="微软雅黑" panose="020B0503020204020204" pitchFamily="34" charset="-122"/>
                <a:ea typeface="微软雅黑" panose="020B0503020204020204" pitchFamily="34" charset="-122"/>
              </a:rPr>
              <a:t>A Spatial-Temporal Attention-Based Method and</a:t>
            </a:r>
            <a:endParaRPr sz="4400" b="1" dirty="0">
              <a:solidFill>
                <a:schemeClr val="bg1">
                  <a:lumMod val="95000"/>
                </a:schemeClr>
              </a:solidFill>
              <a:latin typeface="微软雅黑" panose="020B0503020204020204" pitchFamily="34" charset="-122"/>
              <a:ea typeface="微软雅黑" panose="020B0503020204020204" pitchFamily="34" charset="-122"/>
            </a:endParaRPr>
          </a:p>
          <a:p>
            <a:pPr algn="ctr"/>
            <a:r>
              <a:rPr sz="4400" b="1" dirty="0">
                <a:solidFill>
                  <a:schemeClr val="bg1">
                    <a:lumMod val="95000"/>
                  </a:schemeClr>
                </a:solidFill>
                <a:latin typeface="微软雅黑" panose="020B0503020204020204" pitchFamily="34" charset="-122"/>
                <a:ea typeface="微软雅黑" panose="020B0503020204020204" pitchFamily="34" charset="-122"/>
              </a:rPr>
              <a:t>a New Dataset for Remote Sensing Image</a:t>
            </a:r>
            <a:endParaRPr sz="4400" b="1" dirty="0">
              <a:solidFill>
                <a:schemeClr val="bg1">
                  <a:lumMod val="95000"/>
                </a:schemeClr>
              </a:solidFill>
              <a:latin typeface="微软雅黑" panose="020B0503020204020204" pitchFamily="34" charset="-122"/>
              <a:ea typeface="微软雅黑" panose="020B0503020204020204" pitchFamily="34" charset="-122"/>
            </a:endParaRPr>
          </a:p>
          <a:p>
            <a:pPr algn="ctr"/>
            <a:r>
              <a:rPr sz="4400" b="1" dirty="0">
                <a:solidFill>
                  <a:schemeClr val="bg1">
                    <a:lumMod val="95000"/>
                  </a:schemeClr>
                </a:solidFill>
                <a:latin typeface="微软雅黑" panose="020B0503020204020204" pitchFamily="34" charset="-122"/>
                <a:ea typeface="微软雅黑" panose="020B0503020204020204" pitchFamily="34" charset="-122"/>
              </a:rPr>
              <a:t>Change Detection</a:t>
            </a:r>
            <a:endParaRPr sz="4400" b="1"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4200914" y="688383"/>
            <a:ext cx="4456922" cy="934610"/>
          </a:xfrm>
          <a:prstGeom prst="rect">
            <a:avLst/>
          </a:prstGeom>
        </p:spPr>
      </p:pic>
      <p:sp>
        <p:nvSpPr>
          <p:cNvPr id="13" name="TextBox 6"/>
          <p:cNvSpPr txBox="1"/>
          <p:nvPr/>
        </p:nvSpPr>
        <p:spPr>
          <a:xfrm>
            <a:off x="5173325" y="5992821"/>
            <a:ext cx="2512060" cy="419100"/>
          </a:xfrm>
          <a:prstGeom prst="rect">
            <a:avLst/>
          </a:prstGeom>
          <a:noFill/>
        </p:spPr>
        <p:txBody>
          <a:bodyPr wrap="none" lIns="96410" tIns="48205" rIns="96410" bIns="48205" rtlCol="0">
            <a:spAutoFit/>
          </a:bodyPr>
          <a:lstStyle>
            <a:defPPr>
              <a:defRPr lang="zh-CN"/>
            </a:defPPr>
            <a:lvl1pPr>
              <a:defRPr sz="2000">
                <a:solidFill>
                  <a:schemeClr val="accent2"/>
                </a:solidFill>
                <a:latin typeface="+mn-ea"/>
                <a:ea typeface="+mn-ea"/>
              </a:defRPr>
            </a:lvl1pPr>
          </a:lstStyle>
          <a:p>
            <a:pPr algn="ctr"/>
            <a:r>
              <a:rPr lang="zh-CN" altLang="en-US" sz="2110" b="1" dirty="0">
                <a:solidFill>
                  <a:srgbClr val="194A96"/>
                </a:solidFill>
                <a:latin typeface="微软雅黑" panose="020B0503020204020204" pitchFamily="34" charset="-122"/>
                <a:ea typeface="微软雅黑" panose="020B0503020204020204" pitchFamily="34" charset="-122"/>
              </a:rPr>
              <a:t>苏澄</a:t>
            </a:r>
            <a:r>
              <a:rPr lang="en-US" altLang="zh-CN" sz="2110" b="1" dirty="0">
                <a:solidFill>
                  <a:srgbClr val="194A96"/>
                </a:solidFill>
                <a:latin typeface="微软雅黑" panose="020B0503020204020204" pitchFamily="34" charset="-122"/>
                <a:ea typeface="微软雅黑" panose="020B0503020204020204" pitchFamily="34" charset="-122"/>
              </a:rPr>
              <a:t>        2024.3.2</a:t>
            </a:r>
            <a:endParaRPr lang="en-US" altLang="zh-CN" sz="2110" b="1" dirty="0">
              <a:solidFill>
                <a:srgbClr val="194A9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273050" y="880110"/>
            <a:ext cx="223520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方法和网络结构</a:t>
            </a:r>
            <a:endParaRPr lang="zh-CN" altLang="en-US" sz="2400" dirty="0"/>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sp>
        <p:nvSpPr>
          <p:cNvPr id="3" name="文本框 2"/>
          <p:cNvSpPr txBox="1"/>
          <p:nvPr/>
        </p:nvSpPr>
        <p:spPr>
          <a:xfrm>
            <a:off x="380365" y="1671955"/>
            <a:ext cx="11094720" cy="460375"/>
          </a:xfrm>
          <a:prstGeom prst="rect">
            <a:avLst/>
          </a:prstGeom>
          <a:noFill/>
        </p:spPr>
        <p:txBody>
          <a:bodyPr wrap="square" rtlCol="0">
            <a:spAutoFit/>
          </a:bodyPr>
          <a:p>
            <a:r>
              <a:rPr sz="2400">
                <a:latin typeface="微软雅黑" panose="020B0503020204020204" pitchFamily="34" charset="-122"/>
                <a:ea typeface="微软雅黑" panose="020B0503020204020204" pitchFamily="34" charset="-122"/>
              </a:rPr>
              <a:t>损失函数</a:t>
            </a:r>
            <a:endParaRPr sz="24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508250" y="2463800"/>
            <a:ext cx="7204075" cy="2181860"/>
          </a:xfrm>
          <a:prstGeom prst="rect">
            <a:avLst/>
          </a:prstGeom>
        </p:spPr>
      </p:pic>
      <p:pic>
        <p:nvPicPr>
          <p:cNvPr id="5" name="图片 4"/>
          <p:cNvPicPr>
            <a:picLocks noChangeAspect="1"/>
          </p:cNvPicPr>
          <p:nvPr/>
        </p:nvPicPr>
        <p:blipFill>
          <a:blip r:embed="rId4"/>
          <a:stretch>
            <a:fillRect/>
          </a:stretch>
        </p:blipFill>
        <p:spPr>
          <a:xfrm>
            <a:off x="4197350" y="4647565"/>
            <a:ext cx="4173220" cy="2371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273050" y="880110"/>
            <a:ext cx="223520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数据集</a:t>
            </a:r>
            <a:endParaRPr lang="zh-CN" altLang="en-US" sz="2400" dirty="0"/>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sp>
        <p:nvSpPr>
          <p:cNvPr id="3" name="文本框 2"/>
          <p:cNvSpPr txBox="1"/>
          <p:nvPr/>
        </p:nvSpPr>
        <p:spPr>
          <a:xfrm>
            <a:off x="380365" y="1671955"/>
            <a:ext cx="11094720" cy="460375"/>
          </a:xfrm>
          <a:prstGeom prst="rect">
            <a:avLst/>
          </a:prstGeom>
          <a:noFill/>
        </p:spPr>
        <p:txBody>
          <a:bodyPr wrap="square" rtlCol="0">
            <a:spAutoFit/>
          </a:bodyPr>
          <a:p>
            <a:r>
              <a:rPr sz="2400">
                <a:latin typeface="微软雅黑" panose="020B0503020204020204" pitchFamily="34" charset="-122"/>
                <a:ea typeface="微软雅黑" panose="020B0503020204020204" pitchFamily="34" charset="-122"/>
              </a:rPr>
              <a:t>LEVIR-CD: A New Remote Sensing Image Change Detection Dataset</a:t>
            </a:r>
            <a:endParaRPr sz="240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165100" y="2859405"/>
            <a:ext cx="6231890" cy="3155315"/>
          </a:xfrm>
          <a:prstGeom prst="rect">
            <a:avLst/>
          </a:prstGeom>
        </p:spPr>
      </p:pic>
      <p:pic>
        <p:nvPicPr>
          <p:cNvPr id="2" name="图片 1"/>
          <p:cNvPicPr>
            <a:picLocks noChangeAspect="1"/>
          </p:cNvPicPr>
          <p:nvPr/>
        </p:nvPicPr>
        <p:blipFill>
          <a:blip r:embed="rId4"/>
          <a:stretch>
            <a:fillRect/>
          </a:stretch>
        </p:blipFill>
        <p:spPr>
          <a:xfrm>
            <a:off x="6717665" y="2608580"/>
            <a:ext cx="5761355" cy="3656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273050" y="880110"/>
            <a:ext cx="223520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数据集</a:t>
            </a:r>
            <a:endParaRPr lang="zh-CN" altLang="en-US" sz="2400" dirty="0"/>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sp>
        <p:nvSpPr>
          <p:cNvPr id="3" name="文本框 2"/>
          <p:cNvSpPr txBox="1"/>
          <p:nvPr/>
        </p:nvSpPr>
        <p:spPr>
          <a:xfrm>
            <a:off x="380365" y="1671955"/>
            <a:ext cx="11094720" cy="460375"/>
          </a:xfrm>
          <a:prstGeom prst="rect">
            <a:avLst/>
          </a:prstGeom>
          <a:noFill/>
        </p:spPr>
        <p:txBody>
          <a:bodyPr wrap="square" rtlCol="0">
            <a:spAutoFit/>
          </a:bodyPr>
          <a:p>
            <a:r>
              <a:rPr lang="en-US" altLang="zh-CN" sz="2400" b="1">
                <a:sym typeface="+mn-ea"/>
              </a:rPr>
              <a:t>building growth and </a:t>
            </a:r>
            <a:r>
              <a:rPr lang="en-US" altLang="zh-CN" sz="2400" b="1">
                <a:sym typeface="+mn-ea"/>
              </a:rPr>
              <a:t>building decline</a:t>
            </a:r>
            <a:endParaRPr lang="en-US" altLang="zh-CN" sz="2400" b="1">
              <a:sym typeface="+mn-ea"/>
            </a:endParaRPr>
          </a:p>
        </p:txBody>
      </p:sp>
      <p:pic>
        <p:nvPicPr>
          <p:cNvPr id="4" name="图片 3"/>
          <p:cNvPicPr>
            <a:picLocks noChangeAspect="1"/>
          </p:cNvPicPr>
          <p:nvPr/>
        </p:nvPicPr>
        <p:blipFill>
          <a:blip r:embed="rId3"/>
          <a:stretch>
            <a:fillRect/>
          </a:stretch>
        </p:blipFill>
        <p:spPr>
          <a:xfrm>
            <a:off x="339725" y="2520950"/>
            <a:ext cx="8533765" cy="3983990"/>
          </a:xfrm>
          <a:prstGeom prst="rect">
            <a:avLst/>
          </a:prstGeom>
        </p:spPr>
      </p:pic>
      <p:pic>
        <p:nvPicPr>
          <p:cNvPr id="5" name="图片 4"/>
          <p:cNvPicPr>
            <a:picLocks noChangeAspect="1"/>
          </p:cNvPicPr>
          <p:nvPr/>
        </p:nvPicPr>
        <p:blipFill>
          <a:blip r:embed="rId4"/>
          <a:srcRect l="11335"/>
          <a:stretch>
            <a:fillRect/>
          </a:stretch>
        </p:blipFill>
        <p:spPr>
          <a:xfrm>
            <a:off x="8877935" y="2824480"/>
            <a:ext cx="3943985" cy="2505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273050" y="880110"/>
            <a:ext cx="223520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数据集</a:t>
            </a:r>
            <a:endParaRPr lang="zh-CN" altLang="en-US" sz="2400" dirty="0"/>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sp>
        <p:nvSpPr>
          <p:cNvPr id="3" name="文本框 2"/>
          <p:cNvSpPr txBox="1"/>
          <p:nvPr/>
        </p:nvSpPr>
        <p:spPr>
          <a:xfrm>
            <a:off x="380365" y="1671955"/>
            <a:ext cx="11094720" cy="460375"/>
          </a:xfrm>
          <a:prstGeom prst="rect">
            <a:avLst/>
          </a:prstGeom>
          <a:noFill/>
        </p:spPr>
        <p:txBody>
          <a:bodyPr wrap="square" rtlCol="0">
            <a:spAutoFit/>
          </a:bodyPr>
          <a:p>
            <a:r>
              <a:rPr lang="en-US" altLang="zh-CN" sz="2400" b="1">
                <a:sym typeface="+mn-ea"/>
              </a:rPr>
              <a:t>building growth and </a:t>
            </a:r>
            <a:r>
              <a:rPr lang="en-US" altLang="zh-CN" sz="2400" b="1">
                <a:sym typeface="+mn-ea"/>
              </a:rPr>
              <a:t>building decline</a:t>
            </a:r>
            <a:endParaRPr lang="en-US" altLang="zh-CN" sz="2400" b="1">
              <a:sym typeface="+mn-ea"/>
            </a:endParaRPr>
          </a:p>
        </p:txBody>
      </p:sp>
      <p:pic>
        <p:nvPicPr>
          <p:cNvPr id="2" name="图片 1"/>
          <p:cNvPicPr>
            <a:picLocks noChangeAspect="1"/>
          </p:cNvPicPr>
          <p:nvPr/>
        </p:nvPicPr>
        <p:blipFill>
          <a:blip r:embed="rId3"/>
          <a:stretch>
            <a:fillRect/>
          </a:stretch>
        </p:blipFill>
        <p:spPr>
          <a:xfrm>
            <a:off x="452755" y="2464435"/>
            <a:ext cx="6865620" cy="2625090"/>
          </a:xfrm>
          <a:prstGeom prst="rect">
            <a:avLst/>
          </a:prstGeom>
        </p:spPr>
      </p:pic>
      <p:pic>
        <p:nvPicPr>
          <p:cNvPr id="8" name="图片 7"/>
          <p:cNvPicPr>
            <a:picLocks noChangeAspect="1"/>
          </p:cNvPicPr>
          <p:nvPr/>
        </p:nvPicPr>
        <p:blipFill>
          <a:blip r:embed="rId4"/>
          <a:stretch>
            <a:fillRect/>
          </a:stretch>
        </p:blipFill>
        <p:spPr>
          <a:xfrm>
            <a:off x="7318375" y="1816735"/>
            <a:ext cx="5373370" cy="421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273050" y="880110"/>
            <a:ext cx="223520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实验</a:t>
            </a:r>
            <a:endParaRPr lang="zh-CN" altLang="en-US" sz="2400" dirty="0"/>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sp>
        <p:nvSpPr>
          <p:cNvPr id="3" name="文本框 2"/>
          <p:cNvSpPr txBox="1"/>
          <p:nvPr/>
        </p:nvSpPr>
        <p:spPr>
          <a:xfrm>
            <a:off x="380365" y="1671955"/>
            <a:ext cx="11094720" cy="460375"/>
          </a:xfrm>
          <a:prstGeom prst="rect">
            <a:avLst/>
          </a:prstGeom>
          <a:noFill/>
        </p:spPr>
        <p:txBody>
          <a:bodyPr wrap="square" rtlCol="0">
            <a:spAutoFit/>
          </a:bodyPr>
          <a:p>
            <a:r>
              <a:rPr lang="en-US" altLang="zh-CN" sz="2400" b="1">
                <a:sym typeface="+mn-ea"/>
              </a:rPr>
              <a:t>准确率、召回率和F1值</a:t>
            </a:r>
            <a:endParaRPr lang="en-US" altLang="zh-CN" sz="2400" b="1">
              <a:sym typeface="+mn-ea"/>
            </a:endParaRPr>
          </a:p>
        </p:txBody>
      </p:sp>
      <p:pic>
        <p:nvPicPr>
          <p:cNvPr id="4" name="图片 3"/>
          <p:cNvPicPr>
            <a:picLocks noChangeAspect="1"/>
          </p:cNvPicPr>
          <p:nvPr/>
        </p:nvPicPr>
        <p:blipFill>
          <a:blip r:embed="rId3"/>
          <a:stretch>
            <a:fillRect/>
          </a:stretch>
        </p:blipFill>
        <p:spPr>
          <a:xfrm>
            <a:off x="3333115" y="2248535"/>
            <a:ext cx="5738495" cy="1978025"/>
          </a:xfrm>
          <a:prstGeom prst="rect">
            <a:avLst/>
          </a:prstGeom>
        </p:spPr>
      </p:pic>
      <p:pic>
        <p:nvPicPr>
          <p:cNvPr id="5" name="图片 4"/>
          <p:cNvPicPr>
            <a:picLocks noChangeAspect="1"/>
          </p:cNvPicPr>
          <p:nvPr/>
        </p:nvPicPr>
        <p:blipFill>
          <a:blip r:embed="rId4"/>
          <a:stretch>
            <a:fillRect/>
          </a:stretch>
        </p:blipFill>
        <p:spPr>
          <a:xfrm>
            <a:off x="3765550" y="4624705"/>
            <a:ext cx="5512435" cy="2013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273050" y="880110"/>
            <a:ext cx="223520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实验</a:t>
            </a:r>
            <a:endParaRPr lang="zh-CN" altLang="en-US" sz="2400" dirty="0"/>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pic>
        <p:nvPicPr>
          <p:cNvPr id="2" name="图片 1"/>
          <p:cNvPicPr>
            <a:picLocks noChangeAspect="1"/>
          </p:cNvPicPr>
          <p:nvPr/>
        </p:nvPicPr>
        <p:blipFill>
          <a:blip r:embed="rId3"/>
          <a:srcRect b="12406"/>
          <a:stretch>
            <a:fillRect/>
          </a:stretch>
        </p:blipFill>
        <p:spPr>
          <a:xfrm>
            <a:off x="3185795" y="1528445"/>
            <a:ext cx="6008370" cy="5634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273050" y="880110"/>
            <a:ext cx="223520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实验</a:t>
            </a:r>
            <a:endParaRPr lang="zh-CN" altLang="en-US" sz="2400" dirty="0"/>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pic>
        <p:nvPicPr>
          <p:cNvPr id="3" name="图片 2"/>
          <p:cNvPicPr>
            <a:picLocks noChangeAspect="1"/>
          </p:cNvPicPr>
          <p:nvPr/>
        </p:nvPicPr>
        <p:blipFill>
          <a:blip r:embed="rId3"/>
          <a:stretch>
            <a:fillRect/>
          </a:stretch>
        </p:blipFill>
        <p:spPr>
          <a:xfrm>
            <a:off x="1376045" y="1486535"/>
            <a:ext cx="8531860" cy="5223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273050" y="880110"/>
            <a:ext cx="223520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实验</a:t>
            </a:r>
            <a:endParaRPr lang="zh-CN" altLang="en-US" sz="2400" dirty="0"/>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pic>
        <p:nvPicPr>
          <p:cNvPr id="2" name="图片 1"/>
          <p:cNvPicPr>
            <a:picLocks noChangeAspect="1"/>
          </p:cNvPicPr>
          <p:nvPr/>
        </p:nvPicPr>
        <p:blipFill>
          <a:blip r:embed="rId3"/>
          <a:stretch>
            <a:fillRect/>
          </a:stretch>
        </p:blipFill>
        <p:spPr>
          <a:xfrm>
            <a:off x="1172845" y="1528445"/>
            <a:ext cx="10344150" cy="5475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273050" y="880110"/>
            <a:ext cx="223520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实验</a:t>
            </a:r>
            <a:endParaRPr lang="zh-CN" altLang="en-US" sz="2400" dirty="0"/>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sp>
        <p:nvSpPr>
          <p:cNvPr id="3" name="文本框 2"/>
          <p:cNvSpPr txBox="1"/>
          <p:nvPr/>
        </p:nvSpPr>
        <p:spPr>
          <a:xfrm>
            <a:off x="525145" y="1672590"/>
            <a:ext cx="6426200" cy="460375"/>
          </a:xfrm>
          <a:prstGeom prst="rect">
            <a:avLst/>
          </a:prstGeom>
          <a:noFill/>
        </p:spPr>
        <p:txBody>
          <a:bodyPr wrap="square" rtlCol="0" anchor="t">
            <a:spAutoFit/>
          </a:bodyPr>
          <a:p>
            <a:r>
              <a:rPr lang="zh-CN" altLang="en-US" sz="2400"/>
              <a:t>Speed Performance</a:t>
            </a:r>
            <a:endParaRPr lang="zh-CN" altLang="en-US" sz="2400"/>
          </a:p>
        </p:txBody>
      </p:sp>
      <p:pic>
        <p:nvPicPr>
          <p:cNvPr id="4" name="图片 3"/>
          <p:cNvPicPr>
            <a:picLocks noChangeAspect="1"/>
          </p:cNvPicPr>
          <p:nvPr/>
        </p:nvPicPr>
        <p:blipFill>
          <a:blip r:embed="rId3"/>
          <a:stretch>
            <a:fillRect/>
          </a:stretch>
        </p:blipFill>
        <p:spPr>
          <a:xfrm>
            <a:off x="3117215" y="3072765"/>
            <a:ext cx="7183755" cy="2313305"/>
          </a:xfrm>
          <a:prstGeom prst="rect">
            <a:avLst/>
          </a:prstGeom>
        </p:spPr>
      </p:pic>
      <p:sp>
        <p:nvSpPr>
          <p:cNvPr id="5" name="文本框 4"/>
          <p:cNvSpPr txBox="1"/>
          <p:nvPr/>
        </p:nvSpPr>
        <p:spPr>
          <a:xfrm>
            <a:off x="601980" y="2320290"/>
            <a:ext cx="10998200" cy="398780"/>
          </a:xfrm>
          <a:prstGeom prst="rect">
            <a:avLst/>
          </a:prstGeom>
          <a:noFill/>
        </p:spPr>
        <p:txBody>
          <a:bodyPr wrap="square" rtlCol="0">
            <a:spAutoFit/>
          </a:bodyPr>
          <a:p>
            <a:r>
              <a:rPr lang="zh-CN" altLang="en-US" sz="2000"/>
              <a:t>实验采用一台PC equipped with an Intel i7-7700K CPU and an NVIDIA  GTX 1080Ti graphic card.</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273050" y="880110"/>
            <a:ext cx="223520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实验</a:t>
            </a:r>
            <a:endParaRPr lang="zh-CN" altLang="en-US" sz="2400" dirty="0"/>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pic>
        <p:nvPicPr>
          <p:cNvPr id="2" name="图片 1"/>
          <p:cNvPicPr>
            <a:picLocks noChangeAspect="1"/>
          </p:cNvPicPr>
          <p:nvPr/>
        </p:nvPicPr>
        <p:blipFill>
          <a:blip r:embed="rId3"/>
          <a:stretch>
            <a:fillRect/>
          </a:stretch>
        </p:blipFill>
        <p:spPr>
          <a:xfrm>
            <a:off x="1969135" y="1446530"/>
            <a:ext cx="7740650" cy="51200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34" name="直接连接符 33"/>
          <p:cNvCxnSpPr/>
          <p:nvPr/>
        </p:nvCxnSpPr>
        <p:spPr>
          <a:xfrm>
            <a:off x="273235" y="1389353"/>
            <a:ext cx="18567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6"/>
          <p:cNvSpPr txBox="1"/>
          <p:nvPr>
            <p:custDataLst>
              <p:tags r:id="rId2"/>
            </p:custDataLst>
          </p:nvPr>
        </p:nvSpPr>
        <p:spPr>
          <a:xfrm>
            <a:off x="339725" y="925830"/>
            <a:ext cx="1790065"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主要内容</a:t>
            </a:r>
            <a:endParaRPr lang="zh-CN" altLang="en-US" sz="2400" dirty="0"/>
          </a:p>
        </p:txBody>
      </p:sp>
      <p:sp>
        <p:nvSpPr>
          <p:cNvPr id="3" name="文本框 2"/>
          <p:cNvSpPr txBox="1"/>
          <p:nvPr/>
        </p:nvSpPr>
        <p:spPr>
          <a:xfrm>
            <a:off x="525145" y="1480820"/>
            <a:ext cx="12059920" cy="5631180"/>
          </a:xfrm>
          <a:prstGeom prst="rect">
            <a:avLst/>
          </a:prstGeom>
          <a:noFill/>
        </p:spPr>
        <p:txBody>
          <a:bodyPr wrap="square" rtlCol="0">
            <a:spAutoFit/>
          </a:bodyPr>
          <a:p>
            <a:pPr marL="342900" indent="-342900">
              <a:buFont typeface="Wingdings" panose="05000000000000000000" charset="0"/>
              <a:buChar char="Ø"/>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背景：给定两幅在不同时间拍摄的共配准图像，光照变化和配准误差淹没了真实物体的变化。主要探索不同时空像素之间的关系可能会改善CD方法的性能。</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提出的方法：本文提出了一种新的基于孪生网络的时空注意神经网络。与以往方法不同的是，</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该方法利用时空依赖性。设计了一种CD自注意力机制来对时空关系进行建模，在特征提取过程中增加了一个CD自注意力模块。</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提出一个新的变化检测数据集</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LEVIR-CD</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，比该领域的其他公共数据集大两个数量级。</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图片来源：双时态谷歌地球图片。</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数据集大小：637对1024x1024的图片，超过31k个独立标记的变更实例。</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在可接受的计算开销下，提出的注意力模块将基线模型的f1得分从83.9提高到87.3。在一个公共遥感图像CD数据集上的实验结果表明，</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该方法优于其他几种先进的方法。</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代码：https://github.com/justchenhao/STANet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数据集：</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https://chenhao.in/LEVIR/</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cxnSp>
        <p:nvCxnSpPr>
          <p:cNvPr id="2" name="直接连接符 1"/>
          <p:cNvCxnSpPr/>
          <p:nvPr/>
        </p:nvCxnSpPr>
        <p:spPr>
          <a:xfrm>
            <a:off x="12677452" y="4774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7996555" y="1893570"/>
            <a:ext cx="4286250" cy="368300"/>
          </a:xfrm>
          <a:prstGeom prst="rect">
            <a:avLst/>
          </a:prstGeom>
          <a:noFill/>
        </p:spPr>
        <p:txBody>
          <a:bodyPr wrap="square" rtlCol="0">
            <a:spAutoFit/>
          </a:bodyPr>
          <a:p>
            <a:endParaRPr lang="zh-CN" altLang="en-US"/>
          </a:p>
        </p:txBody>
      </p:sp>
      <p:pic>
        <p:nvPicPr>
          <p:cNvPr id="5" name="图片 4"/>
          <p:cNvPicPr>
            <a:picLocks noChangeAspect="1"/>
          </p:cNvPicPr>
          <p:nvPr/>
        </p:nvPicPr>
        <p:blipFill>
          <a:blip r:embed="rId2"/>
          <a:stretch>
            <a:fillRect/>
          </a:stretch>
        </p:blipFill>
        <p:spPr>
          <a:xfrm>
            <a:off x="3477260" y="1033145"/>
            <a:ext cx="5177155" cy="3249295"/>
          </a:xfrm>
          <a:prstGeom prst="rect">
            <a:avLst/>
          </a:prstGeom>
        </p:spPr>
      </p:pic>
      <p:pic>
        <p:nvPicPr>
          <p:cNvPr id="10" name="图片 9"/>
          <p:cNvPicPr>
            <a:picLocks noChangeAspect="1"/>
          </p:cNvPicPr>
          <p:nvPr/>
        </p:nvPicPr>
        <p:blipFill>
          <a:blip r:embed="rId3"/>
          <a:stretch>
            <a:fillRect/>
          </a:stretch>
        </p:blipFill>
        <p:spPr>
          <a:xfrm>
            <a:off x="8661400" y="4411980"/>
            <a:ext cx="4010025" cy="2828925"/>
          </a:xfrm>
          <a:prstGeom prst="rect">
            <a:avLst/>
          </a:prstGeom>
        </p:spPr>
      </p:pic>
      <p:pic>
        <p:nvPicPr>
          <p:cNvPr id="11" name="图片 10"/>
          <p:cNvPicPr>
            <a:picLocks noChangeAspect="1"/>
          </p:cNvPicPr>
          <p:nvPr/>
        </p:nvPicPr>
        <p:blipFill>
          <a:blip r:embed="rId4"/>
          <a:stretch>
            <a:fillRect/>
          </a:stretch>
        </p:blipFill>
        <p:spPr>
          <a:xfrm>
            <a:off x="4587875" y="4426585"/>
            <a:ext cx="3997325" cy="2804160"/>
          </a:xfrm>
          <a:prstGeom prst="rect">
            <a:avLst/>
          </a:prstGeom>
        </p:spPr>
      </p:pic>
      <p:pic>
        <p:nvPicPr>
          <p:cNvPr id="12" name="图片 11"/>
          <p:cNvPicPr>
            <a:picLocks noChangeAspect="1"/>
          </p:cNvPicPr>
          <p:nvPr/>
        </p:nvPicPr>
        <p:blipFill>
          <a:blip r:embed="rId5"/>
          <a:stretch>
            <a:fillRect/>
          </a:stretch>
        </p:blipFill>
        <p:spPr>
          <a:xfrm>
            <a:off x="596900" y="4479925"/>
            <a:ext cx="3914775" cy="2743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5400000" flipH="1">
            <a:off x="6353442" y="-3197842"/>
            <a:ext cx="151867" cy="1102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3"/>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16200000" flipH="1" flipV="1">
            <a:off x="6353443" y="-134183"/>
            <a:ext cx="151867" cy="1102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53" y="2325424"/>
            <a:ext cx="12858044" cy="3017677"/>
          </a:xfrm>
          <a:prstGeom prst="rect">
            <a:avLst/>
          </a:prstGeom>
          <a:solidFill>
            <a:srgbClr val="194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5" name="文本框 14"/>
          <p:cNvSpPr txBox="1"/>
          <p:nvPr/>
        </p:nvSpPr>
        <p:spPr>
          <a:xfrm>
            <a:off x="144336" y="3139506"/>
            <a:ext cx="12713391" cy="1064895"/>
          </a:xfrm>
          <a:prstGeom prst="rect">
            <a:avLst/>
          </a:prstGeom>
          <a:noFill/>
        </p:spPr>
        <p:txBody>
          <a:bodyPr wrap="square" rtlCol="0">
            <a:spAutoFit/>
          </a:bodyPr>
          <a:lstStyle/>
          <a:p>
            <a:pPr algn="ctr"/>
            <a:r>
              <a:rPr lang="en-US" sz="6330" b="1" dirty="0">
                <a:solidFill>
                  <a:schemeClr val="bg1">
                    <a:lumMod val="95000"/>
                  </a:schemeClr>
                </a:solidFill>
                <a:latin typeface="微软雅黑" panose="020B0503020204020204" pitchFamily="34" charset="-122"/>
                <a:ea typeface="微软雅黑" panose="020B0503020204020204" pitchFamily="34" charset="-122"/>
              </a:rPr>
              <a:t>Thank you</a:t>
            </a:r>
            <a:r>
              <a:rPr lang="zh-CN" altLang="en-US" sz="6330" b="1" dirty="0">
                <a:solidFill>
                  <a:schemeClr val="bg1">
                    <a:lumMod val="95000"/>
                  </a:schemeClr>
                </a:solidFill>
                <a:latin typeface="微软雅黑" panose="020B0503020204020204" pitchFamily="34" charset="-122"/>
                <a:ea typeface="微软雅黑" panose="020B0503020204020204" pitchFamily="34" charset="-122"/>
              </a:rPr>
              <a:t>！</a:t>
            </a:r>
            <a:endParaRPr lang="zh-CN" altLang="en-US" sz="6330" b="1"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4200914" y="688383"/>
            <a:ext cx="4456922" cy="934610"/>
          </a:xfrm>
          <a:prstGeom prst="rect">
            <a:avLst/>
          </a:prstGeom>
        </p:spPr>
      </p:pic>
      <p:sp>
        <p:nvSpPr>
          <p:cNvPr id="13" name="TextBox 6"/>
          <p:cNvSpPr txBox="1"/>
          <p:nvPr/>
        </p:nvSpPr>
        <p:spPr>
          <a:xfrm>
            <a:off x="5173325" y="5992821"/>
            <a:ext cx="2512060" cy="419100"/>
          </a:xfrm>
          <a:prstGeom prst="rect">
            <a:avLst/>
          </a:prstGeom>
          <a:noFill/>
        </p:spPr>
        <p:txBody>
          <a:bodyPr wrap="none" lIns="96410" tIns="48205" rIns="96410" bIns="48205" rtlCol="0">
            <a:spAutoFit/>
          </a:bodyPr>
          <a:lstStyle>
            <a:defPPr>
              <a:defRPr lang="zh-CN"/>
            </a:defPPr>
            <a:lvl1pPr>
              <a:defRPr sz="2000">
                <a:solidFill>
                  <a:schemeClr val="accent2"/>
                </a:solidFill>
                <a:latin typeface="+mn-ea"/>
                <a:ea typeface="+mn-ea"/>
              </a:defRPr>
            </a:lvl1pPr>
          </a:lstStyle>
          <a:p>
            <a:pPr algn="ctr"/>
            <a:r>
              <a:rPr lang="zh-CN" altLang="en-US" sz="2110" b="1" dirty="0">
                <a:solidFill>
                  <a:srgbClr val="194A96"/>
                </a:solidFill>
                <a:latin typeface="微软雅黑" panose="020B0503020204020204" pitchFamily="34" charset="-122"/>
                <a:ea typeface="微软雅黑" panose="020B0503020204020204" pitchFamily="34" charset="-122"/>
              </a:rPr>
              <a:t>苏澄</a:t>
            </a:r>
            <a:r>
              <a:rPr lang="en-US" altLang="zh-CN" sz="2110" b="1" dirty="0">
                <a:solidFill>
                  <a:srgbClr val="194A96"/>
                </a:solidFill>
                <a:latin typeface="微软雅黑" panose="020B0503020204020204" pitchFamily="34" charset="-122"/>
                <a:ea typeface="微软雅黑" panose="020B0503020204020204" pitchFamily="34" charset="-122"/>
              </a:rPr>
              <a:t>        2024.1.6</a:t>
            </a:r>
            <a:endParaRPr lang="en-US" altLang="zh-CN" sz="2110" b="1" dirty="0">
              <a:solidFill>
                <a:srgbClr val="194A9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339725" y="880110"/>
            <a:ext cx="194818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Introduction</a:t>
            </a:r>
            <a:endParaRPr lang="zh-CN" altLang="en-US" sz="2400" dirty="0"/>
          </a:p>
        </p:txBody>
      </p:sp>
      <p:sp>
        <p:nvSpPr>
          <p:cNvPr id="11" name="文本框 10"/>
          <p:cNvSpPr txBox="1"/>
          <p:nvPr/>
        </p:nvSpPr>
        <p:spPr>
          <a:xfrm>
            <a:off x="596900" y="1623060"/>
            <a:ext cx="11751310" cy="2553335"/>
          </a:xfrm>
          <a:prstGeom prst="rect">
            <a:avLst/>
          </a:prstGeom>
          <a:noFill/>
        </p:spPr>
        <p:txBody>
          <a:bodyPr wrap="square" rtlCol="0">
            <a:spAutoFit/>
          </a:bodyPr>
          <a:p>
            <a:pPr marL="457200" indent="-457200">
              <a:buFont typeface="Wingdings" panose="05000000000000000000" charset="0"/>
              <a:buChar char="Ø"/>
            </a:pPr>
            <a:r>
              <a:rPr lang="en-US" altLang="zh-CN" sz="3200" b="1">
                <a:latin typeface="Times New Roman" panose="02020603050405020304" charset="0"/>
                <a:cs typeface="Times New Roman" panose="02020603050405020304" charset="0"/>
                <a:sym typeface="+mn-ea"/>
              </a:rPr>
              <a:t> Unit analysis</a:t>
            </a:r>
            <a:r>
              <a:rPr lang="zh-CN" altLang="en-US" sz="3200" b="1">
                <a:latin typeface="Times New Roman" panose="02020603050405020304" charset="0"/>
                <a:cs typeface="Times New Roman" panose="02020603050405020304" charset="0"/>
                <a:sym typeface="+mn-ea"/>
              </a:rPr>
              <a:t>：</a:t>
            </a:r>
            <a:endParaRPr lang="zh-CN" altLang="en-US" sz="3200" b="1">
              <a:latin typeface="Times New Roman" panose="02020603050405020304" charset="0"/>
              <a:cs typeface="Times New Roman" panose="02020603050405020304" charset="0"/>
              <a:sym typeface="+mn-ea"/>
            </a:endParaRPr>
          </a:p>
          <a:p>
            <a:pPr marL="1371600" lvl="2" indent="-457200">
              <a:buFont typeface="Wingdings" panose="05000000000000000000" charset="0"/>
              <a:buChar char="Ø"/>
            </a:pPr>
            <a:r>
              <a:rPr lang="en-US" altLang="zh-CN" sz="3200">
                <a:latin typeface="Times New Roman" panose="02020603050405020304" charset="0"/>
                <a:cs typeface="Times New Roman" panose="02020603050405020304" charset="0"/>
                <a:sym typeface="+mn-ea"/>
              </a:rPr>
              <a:t>pixel</a:t>
            </a:r>
            <a:r>
              <a:rPr lang="zh-CN" altLang="en-US" sz="3200">
                <a:latin typeface="Times New Roman" panose="02020603050405020304" charset="0"/>
                <a:cs typeface="Times New Roman" panose="02020603050405020304" charset="0"/>
                <a:sym typeface="+mn-ea"/>
              </a:rPr>
              <a:t>、</a:t>
            </a:r>
            <a:r>
              <a:rPr lang="en-US" altLang="zh-CN" sz="3200">
                <a:latin typeface="Times New Roman" panose="02020603050405020304" charset="0"/>
                <a:cs typeface="Times New Roman" panose="02020603050405020304" charset="0"/>
                <a:sym typeface="+mn-ea"/>
              </a:rPr>
              <a:t>object</a:t>
            </a:r>
            <a:endParaRPr lang="en-US" altLang="zh-CN" sz="3200">
              <a:latin typeface="Times New Roman" panose="02020603050405020304" charset="0"/>
              <a:cs typeface="Times New Roman" panose="02020603050405020304" charset="0"/>
              <a:sym typeface="+mn-ea"/>
            </a:endParaRPr>
          </a:p>
          <a:p>
            <a:pPr marL="457200" indent="-457200">
              <a:buFont typeface="Wingdings" panose="05000000000000000000" charset="0"/>
              <a:buChar char="Ø"/>
            </a:pPr>
            <a:r>
              <a:rPr lang="en-US" altLang="zh-CN" sz="3200" b="1">
                <a:latin typeface="Times New Roman" panose="02020603050405020304" charset="0"/>
                <a:cs typeface="Times New Roman" panose="02020603050405020304" charset="0"/>
                <a:sym typeface="+mn-ea"/>
              </a:rPr>
              <a:t> Change identiﬁcation</a:t>
            </a:r>
            <a:r>
              <a:rPr lang="zh-CN" altLang="en-US" sz="3200" b="1">
                <a:latin typeface="Times New Roman" panose="02020603050405020304" charset="0"/>
                <a:cs typeface="Times New Roman" panose="02020603050405020304" charset="0"/>
                <a:sym typeface="+mn-ea"/>
              </a:rPr>
              <a:t>：</a:t>
            </a:r>
            <a:endParaRPr lang="zh-CN" altLang="en-US" sz="3200" b="1">
              <a:latin typeface="Times New Roman" panose="02020603050405020304" charset="0"/>
              <a:cs typeface="Times New Roman" panose="02020603050405020304" charset="0"/>
              <a:sym typeface="+mn-ea"/>
            </a:endParaRPr>
          </a:p>
          <a:p>
            <a:pPr marL="1371600" lvl="2" indent="-457200">
              <a:buFont typeface="Wingdings" panose="05000000000000000000" charset="0"/>
              <a:buChar char="Ø"/>
            </a:pPr>
            <a:r>
              <a:rPr lang="zh-CN" altLang="en-US" sz="3200">
                <a:latin typeface="Times New Roman" panose="02020603050405020304" charset="0"/>
                <a:cs typeface="Times New Roman" panose="02020603050405020304" charset="0"/>
                <a:sym typeface="+mn-ea"/>
              </a:rPr>
              <a:t>例：计算特征差异、阈值分割</a:t>
            </a:r>
            <a:endParaRPr lang="en-US" altLang="zh-CN" sz="3200">
              <a:latin typeface="Times New Roman" panose="02020603050405020304" charset="0"/>
              <a:cs typeface="Times New Roman" panose="02020603050405020304" charset="0"/>
              <a:sym typeface="+mn-ea"/>
            </a:endParaRPr>
          </a:p>
          <a:p>
            <a:pPr lvl="2"/>
            <a:endParaRPr lang="en-US" altLang="zh-CN" sz="3200">
              <a:latin typeface="Times New Roman" panose="02020603050405020304" charset="0"/>
              <a:cs typeface="Times New Roman" panose="02020603050405020304" charset="0"/>
              <a:sym typeface="+mn-ea"/>
            </a:endParaRPr>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sp>
        <p:nvSpPr>
          <p:cNvPr id="3" name="文本框 2"/>
          <p:cNvSpPr txBox="1"/>
          <p:nvPr/>
        </p:nvSpPr>
        <p:spPr>
          <a:xfrm>
            <a:off x="596900" y="3993515"/>
            <a:ext cx="11751310" cy="3046095"/>
          </a:xfrm>
          <a:prstGeom prst="rect">
            <a:avLst/>
          </a:prstGeom>
          <a:noFill/>
        </p:spPr>
        <p:txBody>
          <a:bodyPr wrap="square" rtlCol="0">
            <a:spAutoFit/>
          </a:bodyPr>
          <a:p>
            <a:pPr marL="0" indent="0">
              <a:buFont typeface="Wingdings" panose="05000000000000000000" charset="0"/>
              <a:buNone/>
            </a:pPr>
            <a:r>
              <a:rPr lang="zh-CN" altLang="en-US" sz="3200" b="1">
                <a:latin typeface="Times New Roman" panose="02020603050405020304" charset="0"/>
                <a:cs typeface="Times New Roman" panose="02020603050405020304" charset="0"/>
                <a:sym typeface="+mn-ea"/>
              </a:rPr>
              <a:t>基于深度学习的变化检测方法</a:t>
            </a:r>
            <a:endParaRPr lang="en-US" altLang="zh-CN" sz="3200" b="1">
              <a:latin typeface="Times New Roman" panose="02020603050405020304" charset="0"/>
              <a:cs typeface="Times New Roman" panose="02020603050405020304" charset="0"/>
              <a:sym typeface="+mn-ea"/>
            </a:endParaRPr>
          </a:p>
          <a:p>
            <a:pPr marL="457200" indent="-457200">
              <a:buFont typeface="Wingdings" panose="05000000000000000000" charset="0"/>
              <a:buChar char="Ø"/>
            </a:pPr>
            <a:r>
              <a:rPr lang="en-US" altLang="zh-CN" sz="3200" b="1">
                <a:latin typeface="Times New Roman" panose="02020603050405020304" charset="0"/>
                <a:cs typeface="Times New Roman" panose="02020603050405020304" charset="0"/>
                <a:sym typeface="+mn-ea"/>
              </a:rPr>
              <a:t> </a:t>
            </a:r>
            <a:r>
              <a:rPr lang="en-US" altLang="zh-CN" sz="3200" b="1">
                <a:sym typeface="+mn-ea"/>
              </a:rPr>
              <a:t>基于度量的方法</a:t>
            </a:r>
            <a:r>
              <a:rPr lang="zh-CN" altLang="en-US" sz="3200" b="1">
                <a:latin typeface="Times New Roman" panose="02020603050405020304" charset="0"/>
                <a:cs typeface="Times New Roman" panose="02020603050405020304" charset="0"/>
                <a:sym typeface="+mn-ea"/>
              </a:rPr>
              <a:t>：</a:t>
            </a:r>
            <a:endParaRPr lang="zh-CN" altLang="en-US" sz="3200" b="1">
              <a:latin typeface="Times New Roman" panose="02020603050405020304" charset="0"/>
              <a:cs typeface="Times New Roman" panose="02020603050405020304" charset="0"/>
              <a:sym typeface="+mn-ea"/>
            </a:endParaRPr>
          </a:p>
          <a:p>
            <a:pPr marL="1371600" lvl="2" indent="-457200">
              <a:buFont typeface="Wingdings" panose="05000000000000000000" charset="0"/>
              <a:buChar char="Ø"/>
            </a:pPr>
            <a:r>
              <a:rPr lang="en-US" altLang="zh-CN" sz="3200">
                <a:sym typeface="+mn-ea"/>
              </a:rPr>
              <a:t>对比图像之间参数化的距离</a:t>
            </a:r>
            <a:endParaRPr lang="en-US" altLang="zh-CN" sz="3200">
              <a:latin typeface="Times New Roman" panose="02020603050405020304" charset="0"/>
              <a:cs typeface="Times New Roman" panose="02020603050405020304" charset="0"/>
              <a:sym typeface="+mn-ea"/>
            </a:endParaRPr>
          </a:p>
          <a:p>
            <a:pPr marL="457200" indent="-457200">
              <a:buFont typeface="Wingdings" panose="05000000000000000000" charset="0"/>
              <a:buChar char="Ø"/>
            </a:pPr>
            <a:r>
              <a:rPr lang="en-US" altLang="zh-CN" sz="3200" b="1">
                <a:latin typeface="Times New Roman" panose="02020603050405020304" charset="0"/>
                <a:cs typeface="Times New Roman" panose="02020603050405020304" charset="0"/>
                <a:sym typeface="+mn-ea"/>
              </a:rPr>
              <a:t> </a:t>
            </a:r>
            <a:r>
              <a:rPr lang="en-US" altLang="zh-CN" sz="3200" b="1">
                <a:sym typeface="+mn-ea"/>
              </a:rPr>
              <a:t>基于分类的方法</a:t>
            </a:r>
            <a:r>
              <a:rPr lang="zh-CN" altLang="en-US" sz="3200" b="1">
                <a:latin typeface="Times New Roman" panose="02020603050405020304" charset="0"/>
                <a:cs typeface="Times New Roman" panose="02020603050405020304" charset="0"/>
                <a:sym typeface="+mn-ea"/>
              </a:rPr>
              <a:t>：</a:t>
            </a:r>
            <a:endParaRPr lang="zh-CN" altLang="en-US" sz="3200" b="1">
              <a:latin typeface="Times New Roman" panose="02020603050405020304" charset="0"/>
              <a:cs typeface="Times New Roman" panose="02020603050405020304" charset="0"/>
              <a:sym typeface="+mn-ea"/>
            </a:endParaRPr>
          </a:p>
          <a:p>
            <a:pPr marL="1371600" lvl="2" indent="-457200">
              <a:buFont typeface="Wingdings" panose="05000000000000000000" charset="0"/>
              <a:buChar char="Ø"/>
            </a:pPr>
            <a:r>
              <a:rPr lang="en-US" altLang="zh-CN" sz="3200">
                <a:sym typeface="+mn-ea"/>
              </a:rPr>
              <a:t>对提取到的图像特征进行分类</a:t>
            </a:r>
            <a:endParaRPr lang="en-US" altLang="zh-CN" sz="3200">
              <a:latin typeface="Times New Roman" panose="02020603050405020304" charset="0"/>
              <a:cs typeface="Times New Roman" panose="02020603050405020304" charset="0"/>
              <a:sym typeface="+mn-ea"/>
            </a:endParaRPr>
          </a:p>
          <a:p>
            <a:pPr lvl="2"/>
            <a:endParaRPr lang="en-US" altLang="zh-CN" sz="3200">
              <a:latin typeface="Times New Roman" panose="02020603050405020304" charset="0"/>
              <a:cs typeface="Times New Roman" panose="02020603050405020304" charset="0"/>
              <a:sym typeface="+mn-ea"/>
            </a:endParaRPr>
          </a:p>
        </p:txBody>
      </p:sp>
      <p:sp>
        <p:nvSpPr>
          <p:cNvPr id="5" name="文本框 4"/>
          <p:cNvSpPr txBox="1"/>
          <p:nvPr/>
        </p:nvSpPr>
        <p:spPr>
          <a:xfrm>
            <a:off x="8301990" y="4603115"/>
            <a:ext cx="4286250" cy="583565"/>
          </a:xfrm>
          <a:prstGeom prst="rect">
            <a:avLst/>
          </a:prstGeom>
          <a:noFill/>
        </p:spPr>
        <p:txBody>
          <a:bodyPr wrap="square" rtlCol="0">
            <a:spAutoFit/>
          </a:bodyPr>
          <a:p>
            <a:r>
              <a:rPr lang="en-US" altLang="zh-CN" sz="3200">
                <a:solidFill>
                  <a:srgbClr val="C00000"/>
                </a:solidFill>
              </a:rPr>
              <a:t>STANet</a:t>
            </a:r>
            <a:endParaRPr lang="en-US" altLang="zh-CN" sz="320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339725" y="880110"/>
            <a:ext cx="194818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Introduction</a:t>
            </a:r>
            <a:endParaRPr lang="zh-CN" altLang="en-US" sz="2400" dirty="0"/>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pic>
        <p:nvPicPr>
          <p:cNvPr id="2" name="图片 1"/>
          <p:cNvPicPr>
            <a:picLocks noChangeAspect="1"/>
          </p:cNvPicPr>
          <p:nvPr/>
        </p:nvPicPr>
        <p:blipFill>
          <a:blip r:embed="rId3"/>
          <a:stretch>
            <a:fillRect/>
          </a:stretch>
        </p:blipFill>
        <p:spPr>
          <a:xfrm>
            <a:off x="1748790" y="1600200"/>
            <a:ext cx="8818245" cy="5460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273050" y="880110"/>
            <a:ext cx="223520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方法和网络结构</a:t>
            </a:r>
            <a:endParaRPr lang="zh-CN" altLang="en-US" sz="2400" dirty="0"/>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sp>
        <p:nvSpPr>
          <p:cNvPr id="3" name="文本框 2"/>
          <p:cNvSpPr txBox="1"/>
          <p:nvPr/>
        </p:nvSpPr>
        <p:spPr>
          <a:xfrm>
            <a:off x="395605" y="1888490"/>
            <a:ext cx="12154535" cy="3338195"/>
          </a:xfrm>
          <a:prstGeom prst="rect">
            <a:avLst/>
          </a:prstGeom>
          <a:noFill/>
        </p:spPr>
        <p:txBody>
          <a:bodyPr wrap="square" rtlCol="0">
            <a:spAutoFit/>
          </a:bodyPr>
          <a:p>
            <a:pPr marL="285750" indent="-285750">
              <a:lnSpc>
                <a:spcPct val="130000"/>
              </a:lnSpc>
              <a:buFont typeface="Wingdings" panose="05000000000000000000" charset="0"/>
              <a:buChar char="Ø"/>
            </a:pPr>
            <a:r>
              <a:rPr lang="zh-CN" altLang="en-US" sz="2400">
                <a:latin typeface="微软雅黑" panose="020B0503020204020204" pitchFamily="34" charset="-122"/>
                <a:ea typeface="微软雅黑" panose="020B0503020204020204" pitchFamily="34" charset="-122"/>
              </a:rPr>
              <a:t>变化检测数据是由时间维度和空间维度的光谱向量组成的，开发不同时空位置之间的关系可以提升变化检测方法的效果。因此提出了</a:t>
            </a:r>
            <a:r>
              <a:rPr lang="zh-CN" altLang="en-US" sz="2400" b="1">
                <a:latin typeface="微软雅黑" panose="020B0503020204020204" pitchFamily="34" charset="-122"/>
                <a:ea typeface="微软雅黑" panose="020B0503020204020204" pitchFamily="34" charset="-122"/>
              </a:rPr>
              <a:t>时空自注意力机制</a:t>
            </a:r>
            <a:r>
              <a:rPr lang="zh-CN" altLang="en-US" sz="2400">
                <a:latin typeface="微软雅黑" panose="020B0503020204020204" pitchFamily="34" charset="-122"/>
                <a:ea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Ø"/>
            </a:pPr>
            <a:endParaRPr lang="zh-CN" altLang="en-US" sz="240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Ø"/>
            </a:pPr>
            <a:r>
              <a:rPr lang="zh-CN" altLang="en-US" sz="2400">
                <a:latin typeface="微软雅黑" panose="020B0503020204020204" pitchFamily="34" charset="-122"/>
                <a:ea typeface="微软雅黑" panose="020B0503020204020204" pitchFamily="34" charset="-122"/>
              </a:rPr>
              <a:t>由于变换物体可能具有不同的大小，从一个合适的范围内提取特征可以更好地表示一定尺度的对象。可以通过从不同大小区域提取得到的特征结合起来以获得不同尺度的特征。因此将图像分割成了多尺度的子区域，并在每个子区域中引入了自注意力机制。</a:t>
            </a:r>
            <a:endParaRPr lang="zh-CN" altLang="en-US" sz="2400">
              <a:latin typeface="微软雅黑" panose="020B0503020204020204" pitchFamily="34" charset="-122"/>
              <a:ea typeface="微软雅黑" panose="020B0503020204020204" pitchFamily="34" charset="-122"/>
            </a:endParaRPr>
          </a:p>
          <a:p>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2857500" y="6064250"/>
            <a:ext cx="7645400" cy="521970"/>
          </a:xfrm>
          <a:prstGeom prst="rect">
            <a:avLst/>
          </a:prstGeom>
          <a:noFill/>
        </p:spPr>
        <p:txBody>
          <a:bodyPr wrap="square" rtlCol="0">
            <a:spAutoFit/>
          </a:bodyPr>
          <a:p>
            <a:r>
              <a:rPr lang="en-US" altLang="zh-CN" sz="2800" b="1">
                <a:latin typeface="Times New Roman" panose="02020603050405020304" charset="0"/>
                <a:cs typeface="Times New Roman" panose="02020603050405020304" charset="0"/>
                <a:sym typeface="+mn-ea"/>
              </a:rPr>
              <a:t>金字塔注意模块（pyramid attention module）</a:t>
            </a:r>
            <a:endParaRPr lang="en-US" altLang="zh-CN" sz="2800" b="1">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273050" y="880110"/>
            <a:ext cx="223520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方法和网络结构</a:t>
            </a:r>
            <a:endParaRPr lang="zh-CN" altLang="en-US" sz="2400" dirty="0"/>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pic>
        <p:nvPicPr>
          <p:cNvPr id="2" name="图片 1"/>
          <p:cNvPicPr>
            <a:picLocks noChangeAspect="1"/>
          </p:cNvPicPr>
          <p:nvPr/>
        </p:nvPicPr>
        <p:blipFill>
          <a:blip r:embed="rId3"/>
          <a:stretch>
            <a:fillRect/>
          </a:stretch>
        </p:blipFill>
        <p:spPr>
          <a:xfrm>
            <a:off x="2541270" y="1456055"/>
            <a:ext cx="7312660" cy="5729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273050" y="880110"/>
            <a:ext cx="223520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方法和网络结构</a:t>
            </a:r>
            <a:endParaRPr lang="zh-CN" altLang="en-US" sz="2400" dirty="0"/>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sp>
        <p:nvSpPr>
          <p:cNvPr id="3" name="文本框 2"/>
          <p:cNvSpPr txBox="1"/>
          <p:nvPr/>
        </p:nvSpPr>
        <p:spPr>
          <a:xfrm>
            <a:off x="380365" y="1671955"/>
            <a:ext cx="428625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特征提取器</a:t>
            </a:r>
            <a:endParaRPr lang="zh-CN" altLang="en-US" sz="240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100455" y="2157095"/>
            <a:ext cx="3176905" cy="5022215"/>
          </a:xfrm>
          <a:prstGeom prst="rect">
            <a:avLst/>
          </a:prstGeom>
        </p:spPr>
      </p:pic>
      <p:sp>
        <p:nvSpPr>
          <p:cNvPr id="5" name="文本框 4"/>
          <p:cNvSpPr txBox="1"/>
          <p:nvPr/>
        </p:nvSpPr>
        <p:spPr>
          <a:xfrm>
            <a:off x="4936490" y="3183890"/>
            <a:ext cx="7442200" cy="521970"/>
          </a:xfrm>
          <a:prstGeom prst="rect">
            <a:avLst/>
          </a:prstGeom>
          <a:noFill/>
        </p:spPr>
        <p:txBody>
          <a:bodyPr wrap="square" rtlCol="0" anchor="t">
            <a:spAutoFit/>
          </a:bodyPr>
          <a:p>
            <a:r>
              <a:rPr lang="zh-CN" altLang="en-US" sz="2800"/>
              <a:t>ResNet-18去掉最后的全连接层和全局</a:t>
            </a:r>
            <a:r>
              <a:rPr lang="zh-CN" altLang="en-US" sz="2800"/>
              <a:t>池化层</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273050" y="880110"/>
            <a:ext cx="223520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方法和网络结构</a:t>
            </a:r>
            <a:endParaRPr lang="zh-CN" altLang="en-US" sz="2400" dirty="0"/>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sp>
        <p:nvSpPr>
          <p:cNvPr id="3" name="文本框 2"/>
          <p:cNvSpPr txBox="1"/>
          <p:nvPr/>
        </p:nvSpPr>
        <p:spPr>
          <a:xfrm>
            <a:off x="380365" y="1671955"/>
            <a:ext cx="1109472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Basic spatial–temporal attention module，</a:t>
            </a: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BAM</a:t>
            </a:r>
            <a:endParaRPr lang="zh-CN" altLang="en-US" sz="24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68655" y="2320290"/>
            <a:ext cx="11379835" cy="3244850"/>
          </a:xfrm>
          <a:prstGeom prst="rect">
            <a:avLst/>
          </a:prstGeom>
        </p:spPr>
      </p:pic>
      <p:pic>
        <p:nvPicPr>
          <p:cNvPr id="8" name="图片 7"/>
          <p:cNvPicPr>
            <a:picLocks noChangeAspect="1"/>
          </p:cNvPicPr>
          <p:nvPr/>
        </p:nvPicPr>
        <p:blipFill>
          <a:blip r:embed="rId4"/>
          <a:stretch>
            <a:fillRect/>
          </a:stretch>
        </p:blipFill>
        <p:spPr>
          <a:xfrm>
            <a:off x="885825" y="5992495"/>
            <a:ext cx="1971675" cy="876300"/>
          </a:xfrm>
          <a:prstGeom prst="rect">
            <a:avLst/>
          </a:prstGeom>
        </p:spPr>
      </p:pic>
      <p:pic>
        <p:nvPicPr>
          <p:cNvPr id="10" name="图片 9"/>
          <p:cNvPicPr>
            <a:picLocks noChangeAspect="1"/>
          </p:cNvPicPr>
          <p:nvPr/>
        </p:nvPicPr>
        <p:blipFill>
          <a:blip r:embed="rId5"/>
          <a:stretch>
            <a:fillRect/>
          </a:stretch>
        </p:blipFill>
        <p:spPr>
          <a:xfrm>
            <a:off x="4917440" y="6021070"/>
            <a:ext cx="5724525" cy="847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39626" y="144658"/>
            <a:ext cx="2517822" cy="527982"/>
          </a:xfrm>
          <a:prstGeom prst="rect">
            <a:avLst/>
          </a:prstGeom>
        </p:spPr>
      </p:pic>
      <p:cxnSp>
        <p:nvCxnSpPr>
          <p:cNvPr id="7" name="直接连接符 6"/>
          <p:cNvCxnSpPr/>
          <p:nvPr/>
        </p:nvCxnSpPr>
        <p:spPr>
          <a:xfrm>
            <a:off x="12550452" y="4647547"/>
            <a:ext cx="0" cy="0"/>
          </a:xfrm>
          <a:prstGeom prst="line">
            <a:avLst/>
          </a:prstGeom>
          <a:ln>
            <a:solidFill>
              <a:srgbClr val="0070C0"/>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273235" y="1389353"/>
            <a:ext cx="21666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p:cNvSpPr txBox="1"/>
          <p:nvPr>
            <p:custDataLst>
              <p:tags r:id="rId2"/>
            </p:custDataLst>
          </p:nvPr>
        </p:nvSpPr>
        <p:spPr>
          <a:xfrm>
            <a:off x="273050" y="880110"/>
            <a:ext cx="2235200" cy="464185"/>
          </a:xfrm>
          <a:prstGeom prst="rect">
            <a:avLst/>
          </a:prstGeom>
          <a:noFill/>
        </p:spPr>
        <p:txBody>
          <a:bodyPr wrap="square" lIns="0" tIns="48000" rIns="0" bIns="48000" rtlCol="0">
            <a:spAutoFit/>
          </a:bodyPr>
          <a:lstStyle>
            <a:defPPr>
              <a:defRPr lang="zh-CN"/>
            </a:defPPr>
            <a:lvl1pPr algn="ctr">
              <a:defRPr b="1">
                <a:solidFill>
                  <a:sysClr val="windowText" lastClr="000000">
                    <a:lumMod val="85000"/>
                    <a:lumOff val="15000"/>
                  </a:sysClr>
                </a:solidFill>
                <a:latin typeface="微软雅黑" panose="020B0503020204020204" pitchFamily="34" charset="-122"/>
                <a:ea typeface="微软雅黑" panose="020B0503020204020204" pitchFamily="34" charset="-122"/>
              </a:defRPr>
            </a:lvl1pPr>
          </a:lstStyle>
          <a:p>
            <a:pPr algn="ctr"/>
            <a:r>
              <a:rPr lang="zh-CN" altLang="en-US" sz="2400" dirty="0"/>
              <a:t>方法和网络结构</a:t>
            </a:r>
            <a:endParaRPr lang="zh-CN" altLang="en-US" sz="2400" dirty="0"/>
          </a:p>
        </p:txBody>
      </p:sp>
      <p:sp>
        <p:nvSpPr>
          <p:cNvPr id="13" name="文本框 12"/>
          <p:cNvSpPr txBox="1"/>
          <p:nvPr/>
        </p:nvSpPr>
        <p:spPr>
          <a:xfrm>
            <a:off x="7869555" y="1766570"/>
            <a:ext cx="4286250" cy="368300"/>
          </a:xfrm>
          <a:prstGeom prst="rect">
            <a:avLst/>
          </a:prstGeom>
          <a:noFill/>
        </p:spPr>
        <p:txBody>
          <a:bodyPr wrap="square" rtlCol="0">
            <a:spAutoFit/>
          </a:bodyPr>
          <a:p>
            <a:endParaRPr lang="zh-CN" altLang="en-US"/>
          </a:p>
        </p:txBody>
      </p:sp>
      <p:sp>
        <p:nvSpPr>
          <p:cNvPr id="3" name="文本框 2"/>
          <p:cNvSpPr txBox="1"/>
          <p:nvPr/>
        </p:nvSpPr>
        <p:spPr>
          <a:xfrm>
            <a:off x="380365" y="1671955"/>
            <a:ext cx="1109472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Pyramid spatial–temporal attention module，</a:t>
            </a:r>
            <a:r>
              <a:rPr lang="en-US" altLang="zh-CN" sz="2400">
                <a:latin typeface="微软雅黑" panose="020B0503020204020204" pitchFamily="34" charset="-122"/>
                <a:ea typeface="微软雅黑" panose="020B0503020204020204" pitchFamily="34" charset="-122"/>
              </a:rPr>
              <a:t> P</a:t>
            </a:r>
            <a:r>
              <a:rPr lang="zh-CN" altLang="en-US" sz="2400">
                <a:latin typeface="微软雅黑" panose="020B0503020204020204" pitchFamily="34" charset="-122"/>
                <a:ea typeface="微软雅黑" panose="020B0503020204020204" pitchFamily="34" charset="-122"/>
              </a:rPr>
              <a:t>AM</a:t>
            </a:r>
            <a:endParaRPr lang="zh-CN" altLang="en-US" sz="240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100455" y="2969260"/>
            <a:ext cx="10508615" cy="2778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MH" val="20151121191650"/>
  <p:tag name="MH_LIBRARY" val="GRAPHIC"/>
  <p:tag name="MH_TYPE" val="Other"/>
  <p:tag name="MH_ORDER" val="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MH" val="20151121191650"/>
  <p:tag name="MH_LIBRARY" val="GRAPHIC"/>
  <p:tag name="MH_TYPE" val="Other"/>
  <p:tag name="MH_ORDER" val="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MH" val="20151121191650"/>
  <p:tag name="MH_LIBRARY" val="GRAPHIC"/>
  <p:tag name="MH_TYPE" val="Other"/>
  <p:tag name="MH_ORDER" val="8"/>
</p:tagLst>
</file>

<file path=ppt/tags/tag22.xml><?xml version="1.0" encoding="utf-8"?>
<p:tagLst xmlns:p="http://schemas.openxmlformats.org/presentationml/2006/main">
  <p:tag name="MH" val="20151121191650"/>
  <p:tag name="MH_LIBRARY" val="GRAPHIC"/>
  <p:tag name="MH_TYPE" val="Other"/>
  <p:tag name="MH_ORDER" val="8"/>
</p:tagLst>
</file>

<file path=ppt/tags/tag23.xml><?xml version="1.0" encoding="utf-8"?>
<p:tagLst xmlns:p="http://schemas.openxmlformats.org/presentationml/2006/main">
  <p:tag name="ISPRING_PRESENTATION_TITLE" val="bt040.pptx"/>
  <p:tag name="commondata" val="eyJoZGlkIjoiYjU3MjRlOGMzNjE3ZjA0MjY0ZTdhNDEyMmUwOTdhMWE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自定义 16">
      <a:dk1>
        <a:sysClr val="windowText" lastClr="000000"/>
      </a:dk1>
      <a:lt1>
        <a:sysClr val="window" lastClr="FFFFFF"/>
      </a:lt1>
      <a:dk2>
        <a:srgbClr val="323232"/>
      </a:dk2>
      <a:lt2>
        <a:srgbClr val="E3DED1"/>
      </a:lt2>
      <a:accent1>
        <a:srgbClr val="002060"/>
      </a:accent1>
      <a:accent2>
        <a:srgbClr val="C00000"/>
      </a:accent2>
      <a:accent3>
        <a:srgbClr val="002060"/>
      </a:accent3>
      <a:accent4>
        <a:srgbClr val="C00000"/>
      </a:accent4>
      <a:accent5>
        <a:srgbClr val="002060"/>
      </a:accent5>
      <a:accent6>
        <a:srgbClr val="C00000"/>
      </a:accent6>
      <a:hlink>
        <a:srgbClr val="002060"/>
      </a:hlink>
      <a:folHlink>
        <a:srgbClr val="C00000"/>
      </a:folHlink>
    </a:clrScheme>
    <a:fontScheme name="ltcuzvo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1351</Words>
  <Application>WPS 演示</Application>
  <PresentationFormat>自定义</PresentationFormat>
  <Paragraphs>105</Paragraphs>
  <Slides>21</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Calibri</vt:lpstr>
      <vt:lpstr>微软雅黑</vt:lpstr>
      <vt:lpstr>Wingdings</vt:lpstr>
      <vt:lpstr>Times New Roman</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蓝色扁平化</dc:title>
  <dc:creator/>
  <cp:keywords>www.1ppt.com</cp:keywords>
  <cp:lastModifiedBy>sc</cp:lastModifiedBy>
  <cp:revision>11</cp:revision>
  <dcterms:created xsi:type="dcterms:W3CDTF">2016-10-17T14:00:00Z</dcterms:created>
  <dcterms:modified xsi:type="dcterms:W3CDTF">2024-03-02T06:53:42Z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DCC7077E754E4FD1AD71F75EF4FAE466_12</vt:lpwstr>
  </property>
  <property fmtid="{D5CDD505-2E9C-101B-9397-08002B2CF9AE}" pid="3" name="KSOProductBuildVer">
    <vt:lpwstr>2052-12.1.0.16399</vt:lpwstr>
  </property>
</Properties>
</file>