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97" r:id="rId6"/>
    <p:sldId id="260" r:id="rId7"/>
    <p:sldId id="265" r:id="rId8"/>
    <p:sldId id="299" r:id="rId9"/>
    <p:sldId id="298" r:id="rId10"/>
    <p:sldId id="300" r:id="rId11"/>
    <p:sldId id="301" r:id="rId12"/>
    <p:sldId id="272" r:id="rId13"/>
    <p:sldId id="269" r:id="rId14"/>
    <p:sldId id="302" r:id="rId15"/>
    <p:sldId id="304" r:id="rId16"/>
    <p:sldId id="285" r:id="rId17"/>
    <p:sldId id="303" r:id="rId18"/>
    <p:sldId id="295" r:id="rId19"/>
    <p:sldId id="305" r:id="rId20"/>
    <p:sldId id="306" r:id="rId21"/>
    <p:sldId id="283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6611" autoAdjust="0"/>
  </p:normalViewPr>
  <p:slideViewPr>
    <p:cSldViewPr snapToGrid="0">
      <p:cViewPr varScale="1">
        <p:scale>
          <a:sx n="70" d="100"/>
          <a:sy n="70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3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Table 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展示了所提出的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H-TSP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与六种对比算法的结果，主要从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解的质量（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Gap: %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求解时间（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Time: 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两个角度展现。其中，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Concorde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由于计算时间受限，难以在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5000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10000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规模的数据集上测试。可以看到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POMO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DRL-2opt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两种对比算法在大规模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中表现较差。而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H-TSP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在保证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Gap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较小的同时，拥有数量级降低的推断时间，这对于实时性要求较高的实际场景很有益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。此外，本文还探讨了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H-TSP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泛化（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Generalization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）性能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，尤其是从小规模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到大规模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的泛化能力，实验结果见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Figure 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6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Table 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展示了所提出的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H-TSP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与六种对比算法的结果，主要从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解的质量（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Gap: %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求解时间（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Time: 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两个角度展现。其中，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Concorde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由于计算时间受限，难以在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5000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10000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规模的数据集上测试。可以看到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POMO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DRL-2opt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两种对比算法在大规模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中表现较差。而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H-TSP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在保证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Gap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较小的同时，拥有数量级降低的推断时间，这对于实时性要求较高的实际场景很有益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。此外，本文还探讨了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H-TSP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泛化（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Generalization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）性能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，尤其是从小规模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到大规模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的泛化能力，实验结果见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Figure 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这类路径规划问题中，启发式算法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LKH-3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表现出卓越的性能。结合消融实验得到的结论，本文将下层策略替换为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LKH-3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并进行实验，实验结果见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Table 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配备了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LKH-3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H-TSP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相较于原始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H-TSP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，在求解性能上有进一步的提升，但计算耗时也有所增加，不过仍低于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Att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-GCN+MCTS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许多。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8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这类路径规划问题中，启发式算法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LKH-3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表现出卓越的性能。结合消融实验得到的结论，本文将下层策略替换为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LKH-3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并进行实验，实验结果见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Table 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配备了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LKH-3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H-TSP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相较于原始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H-TSP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，在求解性能上有进一步的提升，但计算耗时也有所增加，不过仍低于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Att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-GCN+MCTS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许多。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6D83-EE9C-4C43-A7A1-ACB777D9A57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4936-0C2E-4997-868E-A2D013CF7B8C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50" y="136524"/>
            <a:ext cx="1123734" cy="62385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90" y="147460"/>
            <a:ext cx="601980" cy="6019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14" name="组合 13"/>
          <p:cNvGrpSpPr/>
          <p:nvPr userDrawn="1"/>
        </p:nvGrpSpPr>
        <p:grpSpPr>
          <a:xfrm>
            <a:off x="627418" y="2194559"/>
            <a:ext cx="8000134" cy="2385755"/>
            <a:chOff x="569227" y="2036616"/>
            <a:chExt cx="8000134" cy="2385755"/>
          </a:xfrm>
        </p:grpSpPr>
        <p:sp>
          <p:nvSpPr>
            <p:cNvPr id="2" name="矩形 1"/>
            <p:cNvSpPr/>
            <p:nvPr userDrawn="1"/>
          </p:nvSpPr>
          <p:spPr>
            <a:xfrm>
              <a:off x="933926" y="2036618"/>
              <a:ext cx="7439891" cy="238575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569227" y="2036617"/>
              <a:ext cx="401911" cy="2385753"/>
            </a:xfrm>
            <a:prstGeom prst="rect">
              <a:avLst/>
            </a:prstGeom>
            <a:solidFill>
              <a:srgbClr val="405B82"/>
            </a:solidFill>
            <a:ln w="38100">
              <a:solidFill>
                <a:srgbClr val="405B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8167450" y="2036616"/>
              <a:ext cx="401911" cy="2385753"/>
            </a:xfrm>
            <a:prstGeom prst="rect">
              <a:avLst/>
            </a:prstGeom>
            <a:solidFill>
              <a:srgbClr val="405B82"/>
            </a:solidFill>
            <a:ln w="38100">
              <a:solidFill>
                <a:srgbClr val="405B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8238260" y="6262593"/>
            <a:ext cx="800099" cy="536013"/>
            <a:chOff x="8119456" y="6270906"/>
            <a:chExt cx="800099" cy="536013"/>
          </a:xfrm>
        </p:grpSpPr>
        <p:sp>
          <p:nvSpPr>
            <p:cNvPr id="16" name="矩形: 圆角 15"/>
            <p:cNvSpPr/>
            <p:nvPr userDrawn="1"/>
          </p:nvSpPr>
          <p:spPr>
            <a:xfrm>
              <a:off x="8189023" y="6406187"/>
              <a:ext cx="730532" cy="308189"/>
            </a:xfrm>
            <a:prstGeom prst="roundRect">
              <a:avLst>
                <a:gd name="adj" fmla="val 50000"/>
              </a:avLst>
            </a:prstGeom>
            <a:solidFill>
              <a:srgbClr val="002E73"/>
            </a:solidFill>
            <a:ln>
              <a:noFill/>
            </a:ln>
            <a:effectLst>
              <a:innerShdw blurRad="88900" dist="1270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456" y="6270906"/>
              <a:ext cx="295913" cy="536013"/>
            </a:xfrm>
            <a:prstGeom prst="rect">
              <a:avLst/>
            </a:prstGeom>
          </p:spPr>
        </p:pic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E9AE-5036-44FC-85CC-8AF3645335F7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365877"/>
            <a:ext cx="2057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fld id="{5EBF8A4D-A580-4534-BC4C-3530DF03544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07" y="235262"/>
            <a:ext cx="906088" cy="503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838" y="235261"/>
            <a:ext cx="503023" cy="503023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/>
        </p:nvCxnSpPr>
        <p:spPr>
          <a:xfrm>
            <a:off x="8104909" y="292198"/>
            <a:ext cx="0" cy="389150"/>
          </a:xfrm>
          <a:prstGeom prst="line">
            <a:avLst/>
          </a:prstGeom>
          <a:ln w="19050">
            <a:solidFill>
              <a:srgbClr val="002E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70561" y="232184"/>
            <a:ext cx="6587439" cy="373158"/>
          </a:xfrm>
          <a:prstGeom prst="rect">
            <a:avLst/>
          </a:prstGeom>
        </p:spPr>
        <p:txBody>
          <a:bodyPr/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270561" y="681348"/>
            <a:ext cx="6587439" cy="0"/>
          </a:xfrm>
          <a:prstGeom prst="line">
            <a:avLst/>
          </a:prstGeom>
          <a:ln w="19050">
            <a:solidFill>
              <a:srgbClr val="002E7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HIGISX/hispot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16" y="5374938"/>
            <a:ext cx="899111" cy="499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1256189" y="2739942"/>
            <a:ext cx="6688455" cy="436081"/>
          </a:xfrm>
          <a:prstGeom prst="rect">
            <a:avLst/>
          </a:prstGeom>
          <a:noFill/>
          <a:effectLst>
            <a:innerShdw blurRad="63500" dist="177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405B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Anaconda + Pycharm </a:t>
            </a:r>
            <a:r>
              <a:rPr lang="zh-CN" altLang="en-US" sz="2000" b="1" dirty="0">
                <a:solidFill>
                  <a:srgbClr val="405B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zh-CN" altLang="zh-CN" sz="1800" b="1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z="750" smtClean="0"/>
              <a:t>1</a:t>
            </a:fld>
            <a:endParaRPr lang="zh-CN" altLang="en-US" sz="750"/>
          </a:p>
        </p:txBody>
      </p:sp>
      <p:sp>
        <p:nvSpPr>
          <p:cNvPr id="16" name="任意多边形: 形状 15"/>
          <p:cNvSpPr/>
          <p:nvPr/>
        </p:nvSpPr>
        <p:spPr>
          <a:xfrm>
            <a:off x="2860829" y="857250"/>
            <a:ext cx="3422342" cy="1224838"/>
          </a:xfrm>
          <a:custGeom>
            <a:avLst/>
            <a:gdLst>
              <a:gd name="connsiteX0" fmla="*/ 0 w 4563122"/>
              <a:gd name="connsiteY0" fmla="*/ 0 h 1633117"/>
              <a:gd name="connsiteX1" fmla="*/ 4563122 w 4563122"/>
              <a:gd name="connsiteY1" fmla="*/ 0 h 1633117"/>
              <a:gd name="connsiteX2" fmla="*/ 4563122 w 4563122"/>
              <a:gd name="connsiteY2" fmla="*/ 1256885 h 1633117"/>
              <a:gd name="connsiteX3" fmla="*/ 4154751 w 4563122"/>
              <a:gd name="connsiteY3" fmla="*/ 1633117 h 1633117"/>
              <a:gd name="connsiteX4" fmla="*/ 408373 w 4563122"/>
              <a:gd name="connsiteY4" fmla="*/ 1633117 h 1633117"/>
              <a:gd name="connsiteX5" fmla="*/ 0 w 4563122"/>
              <a:gd name="connsiteY5" fmla="*/ 1256883 h 1633117"/>
              <a:gd name="connsiteX6" fmla="*/ 0 w 4563122"/>
              <a:gd name="connsiteY6" fmla="*/ 0 h 16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122" h="1633117">
                <a:moveTo>
                  <a:pt x="0" y="0"/>
                </a:moveTo>
                <a:lnTo>
                  <a:pt x="4563122" y="0"/>
                </a:lnTo>
                <a:lnTo>
                  <a:pt x="4563122" y="1256885"/>
                </a:lnTo>
                <a:lnTo>
                  <a:pt x="4154751" y="1633117"/>
                </a:lnTo>
                <a:lnTo>
                  <a:pt x="408373" y="1633117"/>
                </a:lnTo>
                <a:lnTo>
                  <a:pt x="0" y="1256883"/>
                </a:lnTo>
                <a:lnTo>
                  <a:pt x="0" y="0"/>
                </a:lnTo>
                <a:close/>
              </a:path>
            </a:pathLst>
          </a:custGeom>
          <a:solidFill>
            <a:srgbClr val="405B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6" name="组合 25"/>
          <p:cNvGrpSpPr/>
          <p:nvPr/>
        </p:nvGrpSpPr>
        <p:grpSpPr>
          <a:xfrm>
            <a:off x="4078021" y="1588109"/>
            <a:ext cx="987959" cy="987959"/>
            <a:chOff x="4766650" y="1647730"/>
            <a:chExt cx="1330859" cy="1330859"/>
          </a:xfrm>
        </p:grpSpPr>
        <p:sp>
          <p:nvSpPr>
            <p:cNvPr id="12" name="椭圆 11"/>
            <p:cNvSpPr/>
            <p:nvPr/>
          </p:nvSpPr>
          <p:spPr>
            <a:xfrm>
              <a:off x="4766650" y="1647730"/>
              <a:ext cx="1330859" cy="1330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378" y="1744458"/>
              <a:ext cx="1137402" cy="1137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组合 7"/>
          <p:cNvGrpSpPr/>
          <p:nvPr/>
        </p:nvGrpSpPr>
        <p:grpSpPr>
          <a:xfrm>
            <a:off x="1256189" y="4310117"/>
            <a:ext cx="6631620" cy="678904"/>
            <a:chOff x="150919" y="4603821"/>
            <a:chExt cx="8842160" cy="905205"/>
          </a:xfrm>
        </p:grpSpPr>
        <p:sp>
          <p:nvSpPr>
            <p:cNvPr id="28" name="文本框 27"/>
            <p:cNvSpPr txBox="1"/>
            <p:nvPr/>
          </p:nvSpPr>
          <p:spPr>
            <a:xfrm>
              <a:off x="1957690" y="4603821"/>
              <a:ext cx="5228620" cy="90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350" b="1" dirty="0">
                  <a:solidFill>
                    <a:srgbClr val="405B82"/>
                  </a:solidFill>
                  <a:latin typeface="微软雅黑" panose="020B0503020204020204" charset="-122"/>
                  <a:ea typeface="微软雅黑" panose="020B0503020204020204" charset="-122"/>
                </a:rPr>
                <a:t>吉林大学人工智能学院 </a:t>
              </a:r>
              <a:endParaRPr lang="en-US" altLang="zh-CN" sz="1350" b="1" dirty="0">
                <a:solidFill>
                  <a:srgbClr val="405B8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350" b="1" dirty="0">
                  <a:solidFill>
                    <a:srgbClr val="405B82"/>
                  </a:solidFill>
                  <a:latin typeface="微软雅黑" panose="020B0503020204020204" charset="-122"/>
                  <a:ea typeface="微软雅黑" panose="020B0503020204020204" charset="-122"/>
                </a:rPr>
                <a:t>陈续</a:t>
              </a:r>
              <a:endParaRPr lang="en-US" altLang="zh-CN" sz="1350" b="1" dirty="0">
                <a:solidFill>
                  <a:srgbClr val="405B8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50919" y="5033564"/>
              <a:ext cx="8842160" cy="45719"/>
              <a:chOff x="150920" y="4731798"/>
              <a:chExt cx="8842160" cy="45719"/>
            </a:xfrm>
            <a:solidFill>
              <a:srgbClr val="405B82"/>
            </a:solidFill>
          </p:grpSpPr>
          <p:sp>
            <p:nvSpPr>
              <p:cNvPr id="20" name="任意多边形: 形状 19"/>
              <p:cNvSpPr/>
              <p:nvPr/>
            </p:nvSpPr>
            <p:spPr>
              <a:xfrm>
                <a:off x="150920" y="4731798"/>
                <a:ext cx="2590060" cy="45719"/>
              </a:xfrm>
              <a:custGeom>
                <a:avLst/>
                <a:gdLst>
                  <a:gd name="connsiteX0" fmla="*/ 0 w 2590060"/>
                  <a:gd name="connsiteY0" fmla="*/ 0 h 45719"/>
                  <a:gd name="connsiteX1" fmla="*/ 2590060 w 2590060"/>
                  <a:gd name="connsiteY1" fmla="*/ 0 h 45719"/>
                  <a:gd name="connsiteX2" fmla="*/ 2590060 w 2590060"/>
                  <a:gd name="connsiteY2" fmla="*/ 45719 h 45719"/>
                  <a:gd name="connsiteX3" fmla="*/ 0 w 2590060"/>
                  <a:gd name="connsiteY3" fmla="*/ 45719 h 45719"/>
                  <a:gd name="connsiteX4" fmla="*/ 0 w 2590060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060" h="45719">
                    <a:moveTo>
                      <a:pt x="0" y="0"/>
                    </a:moveTo>
                    <a:lnTo>
                      <a:pt x="2590060" y="0"/>
                    </a:lnTo>
                    <a:lnTo>
                      <a:pt x="2590060" y="45719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6403020" y="4731798"/>
                <a:ext cx="2590060" cy="45719"/>
              </a:xfrm>
              <a:custGeom>
                <a:avLst/>
                <a:gdLst>
                  <a:gd name="connsiteX0" fmla="*/ 0 w 2590060"/>
                  <a:gd name="connsiteY0" fmla="*/ 0 h 45719"/>
                  <a:gd name="connsiteX1" fmla="*/ 2590060 w 2590060"/>
                  <a:gd name="connsiteY1" fmla="*/ 0 h 45719"/>
                  <a:gd name="connsiteX2" fmla="*/ 2590060 w 2590060"/>
                  <a:gd name="connsiteY2" fmla="*/ 45719 h 45719"/>
                  <a:gd name="connsiteX3" fmla="*/ 0 w 2590060"/>
                  <a:gd name="connsiteY3" fmla="*/ 45719 h 45719"/>
                  <a:gd name="connsiteX4" fmla="*/ 0 w 2590060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060" h="45719">
                    <a:moveTo>
                      <a:pt x="0" y="0"/>
                    </a:moveTo>
                    <a:lnTo>
                      <a:pt x="2590060" y="0"/>
                    </a:lnTo>
                    <a:lnTo>
                      <a:pt x="2590060" y="45719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Pycharm </a:t>
            </a:r>
            <a:r>
              <a:rPr lang="zh-CN" altLang="en-US" dirty="0"/>
              <a:t>的安装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9662A-E0FC-7B3A-60DB-6793EB87ED31}"/>
              </a:ext>
            </a:extLst>
          </p:cNvPr>
          <p:cNvSpPr txBox="1"/>
          <p:nvPr/>
        </p:nvSpPr>
        <p:spPr>
          <a:xfrm>
            <a:off x="575361" y="2079243"/>
            <a:ext cx="3621501" cy="37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、双击运行点击安装点击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CA3600-A378-1422-F1CB-44EA05A6BAD1}"/>
              </a:ext>
            </a:extLst>
          </p:cNvPr>
          <p:cNvSpPr txBox="1"/>
          <p:nvPr/>
        </p:nvSpPr>
        <p:spPr>
          <a:xfrm>
            <a:off x="422961" y="1031631"/>
            <a:ext cx="3621501" cy="37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安装步骤：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73358-6719-D834-2785-4780864AE5EA}"/>
              </a:ext>
            </a:extLst>
          </p:cNvPr>
          <p:cNvSpPr txBox="1"/>
          <p:nvPr/>
        </p:nvSpPr>
        <p:spPr>
          <a:xfrm>
            <a:off x="616392" y="1555437"/>
            <a:ext cx="46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、创建一个安装文件夹： </a:t>
            </a:r>
            <a:r>
              <a:rPr lang="en-US" altLang="zh-CN" dirty="0"/>
              <a:t>D:Pycharm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A6AB63-0A41-1742-D2BC-0E32EC8A2916}"/>
              </a:ext>
            </a:extLst>
          </p:cNvPr>
          <p:cNvSpPr txBox="1"/>
          <p:nvPr/>
        </p:nvSpPr>
        <p:spPr>
          <a:xfrm>
            <a:off x="575361" y="2551698"/>
            <a:ext cx="362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、选择安装文件夹（前面创建好的）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4F1EE6-6B1B-93ED-30D5-9E062F6F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5" y="3429000"/>
            <a:ext cx="2996345" cy="22622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9CE23A-4815-3B30-5BFD-69B93167BA4E}"/>
              </a:ext>
            </a:extLst>
          </p:cNvPr>
          <p:cNvSpPr txBox="1"/>
          <p:nvPr/>
        </p:nvSpPr>
        <p:spPr>
          <a:xfrm>
            <a:off x="4637407" y="2551698"/>
            <a:ext cx="362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、全选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6F2989-84EE-A7FD-DFF3-1FF78E2AC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23" y="3223217"/>
            <a:ext cx="3541468" cy="26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Pycharm </a:t>
            </a:r>
            <a:r>
              <a:rPr lang="zh-CN" altLang="en-US" dirty="0"/>
              <a:t>的安装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AF96A7-FE74-EE29-B1B5-4156F3B1BDE6}"/>
              </a:ext>
            </a:extLst>
          </p:cNvPr>
          <p:cNvSpPr txBox="1"/>
          <p:nvPr/>
        </p:nvSpPr>
        <p:spPr>
          <a:xfrm>
            <a:off x="339969" y="8594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、判断是否安装好</a:t>
            </a:r>
            <a:r>
              <a:rPr lang="en-US" altLang="zh-CN" dirty="0"/>
              <a:t> </a:t>
            </a:r>
            <a:r>
              <a:rPr lang="zh-CN" altLang="en-US" dirty="0"/>
              <a:t>双击</a:t>
            </a:r>
            <a:r>
              <a:rPr lang="en-US" altLang="zh-CN" dirty="0"/>
              <a:t>Pycharm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E717CBF-049E-1CFC-73A5-20449114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8" y="1324708"/>
            <a:ext cx="3194074" cy="25951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51D191F-2B26-16D4-8156-0A417FC1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972" y="936166"/>
            <a:ext cx="3194075" cy="25951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A397EE-3002-2D02-2F3C-5F7AFDFBF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709" y="4250718"/>
            <a:ext cx="3194075" cy="200493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F83B61-AECE-7625-FA47-5E5DD1286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61" y="4143815"/>
            <a:ext cx="3420482" cy="2056298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54066007-BA0B-0720-446F-917F06AB02E5}"/>
              </a:ext>
            </a:extLst>
          </p:cNvPr>
          <p:cNvSpPr/>
          <p:nvPr/>
        </p:nvSpPr>
        <p:spPr>
          <a:xfrm>
            <a:off x="3871778" y="2005246"/>
            <a:ext cx="7209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70C8F08-EC42-8CCA-6F6C-1973F8D544A6}"/>
              </a:ext>
            </a:extLst>
          </p:cNvPr>
          <p:cNvSpPr/>
          <p:nvPr/>
        </p:nvSpPr>
        <p:spPr>
          <a:xfrm rot="5400000">
            <a:off x="6442530" y="3706369"/>
            <a:ext cx="46160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EB2DC38-F2C0-C3A6-A51E-8E02A9CA7B65}"/>
              </a:ext>
            </a:extLst>
          </p:cNvPr>
          <p:cNvSpPr/>
          <p:nvPr/>
        </p:nvSpPr>
        <p:spPr>
          <a:xfrm rot="10800000">
            <a:off x="4232262" y="4987298"/>
            <a:ext cx="46160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5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z="750" smtClean="0"/>
              <a:t>12</a:t>
            </a:fld>
            <a:endParaRPr lang="zh-CN" altLang="en-US" sz="750"/>
          </a:p>
        </p:txBody>
      </p:sp>
      <p:sp>
        <p:nvSpPr>
          <p:cNvPr id="4" name="文本框 3"/>
          <p:cNvSpPr txBox="1"/>
          <p:nvPr/>
        </p:nvSpPr>
        <p:spPr>
          <a:xfrm>
            <a:off x="3890010" y="290957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THREE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5029" y="3328405"/>
            <a:ext cx="47939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conda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创建环境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 err="1"/>
              <a:t>Conda</a:t>
            </a:r>
            <a:r>
              <a:rPr lang="en-US" altLang="zh-CN" sz="2000" dirty="0"/>
              <a:t> </a:t>
            </a:r>
            <a:r>
              <a:rPr lang="zh-CN" altLang="en-US" sz="2000" dirty="0"/>
              <a:t>创建环境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F627F7-1C69-1937-9952-5FC85E3F9802}"/>
              </a:ext>
            </a:extLst>
          </p:cNvPr>
          <p:cNvSpPr txBox="1"/>
          <p:nvPr/>
        </p:nvSpPr>
        <p:spPr>
          <a:xfrm>
            <a:off x="270561" y="902677"/>
            <a:ext cx="33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87E75E-9B04-3A38-31A9-48B61D3CC501}"/>
              </a:ext>
            </a:extLst>
          </p:cNvPr>
          <p:cNvSpPr txBox="1"/>
          <p:nvPr/>
        </p:nvSpPr>
        <p:spPr>
          <a:xfrm>
            <a:off x="322847" y="1384678"/>
            <a:ext cx="414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、打开 Anaconda Prompt  （</a:t>
            </a:r>
            <a:r>
              <a:rPr lang="en-US" altLang="zh-CN" dirty="0"/>
              <a:t>base </a:t>
            </a:r>
            <a:r>
              <a:rPr lang="zh-CN" altLang="en-US" dirty="0"/>
              <a:t>环境）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2391FB-FF3D-2A5C-A6E8-63841163AD3B}"/>
              </a:ext>
            </a:extLst>
          </p:cNvPr>
          <p:cNvSpPr txBox="1"/>
          <p:nvPr/>
        </p:nvSpPr>
        <p:spPr>
          <a:xfrm>
            <a:off x="322847" y="1970583"/>
            <a:ext cx="65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、输入 </a:t>
            </a:r>
            <a:r>
              <a:rPr lang="en-US" altLang="zh-CN" dirty="0" err="1"/>
              <a:t>conda</a:t>
            </a:r>
            <a:r>
              <a:rPr lang="en-US" altLang="zh-CN" dirty="0"/>
              <a:t> create -n </a:t>
            </a:r>
            <a:r>
              <a:rPr lang="en-US" altLang="zh-CN" b="1" dirty="0"/>
              <a:t>name</a:t>
            </a:r>
            <a:r>
              <a:rPr lang="en-US" altLang="zh-CN" dirty="0"/>
              <a:t> python=</a:t>
            </a:r>
            <a:r>
              <a:rPr lang="en-US" altLang="zh-CN" b="1" dirty="0"/>
              <a:t>3.8</a:t>
            </a:r>
            <a:r>
              <a:rPr lang="en-US" altLang="zh-CN" dirty="0"/>
              <a:t>(python</a:t>
            </a:r>
            <a:r>
              <a:rPr lang="zh-CN" altLang="en-US" dirty="0"/>
              <a:t>版本自己指定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AEBF634-7F3C-119F-A8A3-35FB9DE4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1" y="2448950"/>
            <a:ext cx="6482862" cy="9242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0F582A6-9148-0AF0-BAC0-EB2AECC1DAE1}"/>
              </a:ext>
            </a:extLst>
          </p:cNvPr>
          <p:cNvSpPr txBox="1"/>
          <p:nvPr/>
        </p:nvSpPr>
        <p:spPr>
          <a:xfrm>
            <a:off x="322847" y="3658989"/>
            <a:ext cx="653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、输入 </a:t>
            </a:r>
            <a:r>
              <a:rPr lang="en-US" altLang="zh-CN" dirty="0"/>
              <a:t>y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01CA7B4-FA31-41D6-B108-62372D26E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057794"/>
            <a:ext cx="5164964" cy="14938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 err="1"/>
              <a:t>Conda</a:t>
            </a:r>
            <a:r>
              <a:rPr lang="en-US" altLang="zh-CN" sz="2000" dirty="0"/>
              <a:t> </a:t>
            </a:r>
            <a:r>
              <a:rPr lang="zh-CN" altLang="en-US" sz="2000" dirty="0"/>
              <a:t>创建环境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87E75E-9B04-3A38-31A9-48B61D3CC501}"/>
              </a:ext>
            </a:extLst>
          </p:cNvPr>
          <p:cNvSpPr txBox="1"/>
          <p:nvPr/>
        </p:nvSpPr>
        <p:spPr>
          <a:xfrm>
            <a:off x="322847" y="1029658"/>
            <a:ext cx="414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、创建成功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C72BA1-1556-60B8-6F7D-F0CBD69EB6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2" y="1463160"/>
            <a:ext cx="3618224" cy="14529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F54905-5F5C-D685-D7DC-6DA415E7A7DF}"/>
              </a:ext>
            </a:extLst>
          </p:cNvPr>
          <p:cNvSpPr txBox="1"/>
          <p:nvPr/>
        </p:nvSpPr>
        <p:spPr>
          <a:xfrm>
            <a:off x="270561" y="2980244"/>
            <a:ext cx="414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、查看已有环境  </a:t>
            </a:r>
            <a:r>
              <a:rPr lang="en-US" altLang="zh-CN" dirty="0" err="1"/>
              <a:t>conda</a:t>
            </a:r>
            <a:r>
              <a:rPr lang="en-US" altLang="zh-CN" dirty="0"/>
              <a:t> env list</a:t>
            </a:r>
            <a:r>
              <a:rPr lang="zh-CN" altLang="en-US" dirty="0"/>
              <a:t>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FEF913E-C8C8-06BD-EEBC-CC5EE98D4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6" y="3451553"/>
            <a:ext cx="6210619" cy="12891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BDBFF25-E731-B064-3F0D-41FE75F2A727}"/>
              </a:ext>
            </a:extLst>
          </p:cNvPr>
          <p:cNvSpPr txBox="1"/>
          <p:nvPr/>
        </p:nvSpPr>
        <p:spPr>
          <a:xfrm>
            <a:off x="270561" y="4933047"/>
            <a:ext cx="519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、激活环境  </a:t>
            </a:r>
            <a:r>
              <a:rPr lang="en-US" altLang="zh-CN" dirty="0" err="1"/>
              <a:t>conda</a:t>
            </a:r>
            <a:r>
              <a:rPr lang="en-US" altLang="zh-CN" dirty="0"/>
              <a:t> activate name (</a:t>
            </a:r>
            <a:r>
              <a:rPr lang="zh-CN" altLang="en-US" dirty="0"/>
              <a:t>环境的名字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0148DB2-6FC6-7265-B396-DB806F7F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4" y="5402139"/>
            <a:ext cx="6242371" cy="4762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3422FC9-6774-A939-5F92-7B8B8B8EE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4" y="5952286"/>
            <a:ext cx="3784795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z="750" smtClean="0"/>
              <a:t>15</a:t>
            </a:fld>
            <a:endParaRPr lang="zh-CN" altLang="en-US" sz="750"/>
          </a:p>
        </p:txBody>
      </p:sp>
      <p:sp>
        <p:nvSpPr>
          <p:cNvPr id="4" name="文本框 3"/>
          <p:cNvSpPr txBox="1"/>
          <p:nvPr/>
        </p:nvSpPr>
        <p:spPr>
          <a:xfrm>
            <a:off x="3890010" y="290957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FOUR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5029" y="3328405"/>
            <a:ext cx="47939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Conda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pip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安装库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47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Conda</a:t>
            </a:r>
            <a:r>
              <a:rPr lang="en-US" altLang="zh-CN" sz="2000" dirty="0"/>
              <a:t> </a:t>
            </a:r>
            <a:r>
              <a:rPr lang="zh-CN" altLang="en-US" sz="2000" dirty="0"/>
              <a:t>安装库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F910A0-B5F4-EB2F-875E-3BA42CFD8985}"/>
              </a:ext>
            </a:extLst>
          </p:cNvPr>
          <p:cNvSpPr txBox="1"/>
          <p:nvPr/>
        </p:nvSpPr>
        <p:spPr>
          <a:xfrm>
            <a:off x="451338" y="996462"/>
            <a:ext cx="366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 err="1"/>
              <a:t>numpy</a:t>
            </a:r>
            <a:r>
              <a:rPr lang="en-US" altLang="zh-CN" dirty="0"/>
              <a:t>  : </a:t>
            </a:r>
            <a:r>
              <a:rPr lang="en-US" altLang="zh-CN" dirty="0" err="1"/>
              <a:t>conda</a:t>
            </a:r>
            <a:r>
              <a:rPr lang="en-US" altLang="zh-CN" dirty="0"/>
              <a:t> install 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C6171A-6B1C-23FC-0E14-2AEDDB45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46" y="1503630"/>
            <a:ext cx="5251939" cy="6937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18978D-D7BB-E12B-EA99-3291082962CB}"/>
              </a:ext>
            </a:extLst>
          </p:cNvPr>
          <p:cNvSpPr txBox="1"/>
          <p:nvPr/>
        </p:nvSpPr>
        <p:spPr>
          <a:xfrm>
            <a:off x="451337" y="2538046"/>
            <a:ext cx="831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 err="1"/>
              <a:t>jupyter</a:t>
            </a:r>
            <a:r>
              <a:rPr lang="en-US" altLang="zh-CN" dirty="0"/>
              <a:t> notebook  :</a:t>
            </a:r>
            <a:r>
              <a:rPr lang="sv-SE" altLang="zh-CN" dirty="0"/>
              <a:t>pip install jupyter -i https://pypi.tuna.tsinghua.edu.cn/simple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5EC7F6-DA27-29E7-7F26-A20B857C0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9" y="2918716"/>
            <a:ext cx="8344329" cy="4508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15089F-6D72-DCAB-F281-82089A4522F2}"/>
              </a:ext>
            </a:extLst>
          </p:cNvPr>
          <p:cNvSpPr txBox="1"/>
          <p:nvPr/>
        </p:nvSpPr>
        <p:spPr>
          <a:xfrm>
            <a:off x="413237" y="3622173"/>
            <a:ext cx="831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Pulp:  </a:t>
            </a:r>
            <a:r>
              <a:rPr lang="sv-SE" altLang="zh-CN" dirty="0"/>
              <a:t>pip install </a:t>
            </a:r>
            <a:r>
              <a:rPr lang="en-US" altLang="zh-CN" dirty="0"/>
              <a:t>pulp</a:t>
            </a:r>
            <a:r>
              <a:rPr lang="sv-SE" altLang="zh-CN" dirty="0"/>
              <a:t> -i https://pypi.tuna.tsinghua.edu.cn/simple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AA3771D-BE72-73B5-9EAE-31F50398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9" y="4117047"/>
            <a:ext cx="8001411" cy="47627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3903C20-9EFA-C28D-8F26-0C9C2D465454}"/>
              </a:ext>
            </a:extLst>
          </p:cNvPr>
          <p:cNvSpPr txBox="1"/>
          <p:nvPr/>
        </p:nvSpPr>
        <p:spPr>
          <a:xfrm>
            <a:off x="507020" y="4794425"/>
            <a:ext cx="831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HiSpot-0.1.0:  </a:t>
            </a:r>
            <a:r>
              <a:rPr lang="sv-SE" altLang="zh-CN" dirty="0"/>
              <a:t>pip install </a:t>
            </a:r>
            <a:r>
              <a:rPr lang="en-US" altLang="zh-CN" dirty="0"/>
              <a:t>pulp</a:t>
            </a:r>
            <a:r>
              <a:rPr lang="sv-SE" altLang="zh-CN" dirty="0"/>
              <a:t> -i https://pypi.tuna.tsinghua.edu.cn/simple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84BE4CA-E058-F70B-47E1-170A9D554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46" y="5208376"/>
            <a:ext cx="5649274" cy="14174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Conda</a:t>
            </a:r>
            <a:r>
              <a:rPr lang="en-US" altLang="zh-CN" sz="2000" dirty="0"/>
              <a:t> </a:t>
            </a:r>
            <a:r>
              <a:rPr lang="zh-CN" altLang="en-US" sz="2000" dirty="0"/>
              <a:t>安装库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F910A0-B5F4-EB2F-875E-3BA42CFD8985}"/>
              </a:ext>
            </a:extLst>
          </p:cNvPr>
          <p:cNvSpPr txBox="1"/>
          <p:nvPr/>
        </p:nvSpPr>
        <p:spPr>
          <a:xfrm>
            <a:off x="457200" y="2373774"/>
            <a:ext cx="594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 已安装包列表</a:t>
            </a:r>
            <a:r>
              <a:rPr lang="en-US" altLang="zh-CN" dirty="0"/>
              <a:t>  : </a:t>
            </a:r>
            <a:r>
              <a:rPr lang="en-US" altLang="zh-CN" dirty="0" err="1"/>
              <a:t>conda</a:t>
            </a:r>
            <a:r>
              <a:rPr lang="en-US" altLang="zh-CN" dirty="0"/>
              <a:t> list  (</a:t>
            </a:r>
            <a:r>
              <a:rPr lang="zh-CN" altLang="en-US" dirty="0"/>
              <a:t>在已经激活的环境中使用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07BE4B-B8DE-C3A4-428E-5CF4A7E2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8606"/>
            <a:ext cx="7061879" cy="21064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A41854-718E-B994-AC4C-918AB6A0BF32}"/>
              </a:ext>
            </a:extLst>
          </p:cNvPr>
          <p:cNvSpPr txBox="1"/>
          <p:nvPr/>
        </p:nvSpPr>
        <p:spPr>
          <a:xfrm>
            <a:off x="457200" y="4963605"/>
            <a:ext cx="594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退出环境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deactivate  (</a:t>
            </a:r>
            <a:r>
              <a:rPr lang="zh-CN" altLang="en-US" dirty="0"/>
              <a:t>在已经激活的环境中使用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DBB28E-DB7A-8999-2A4A-1318432D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51223"/>
            <a:ext cx="6813900" cy="7048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EC7400C-7D04-F59C-A939-95C130ABA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97575"/>
            <a:ext cx="5670841" cy="53342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598981B-26EE-E46A-569C-D7BEBFC22B20}"/>
              </a:ext>
            </a:extLst>
          </p:cNvPr>
          <p:cNvSpPr txBox="1"/>
          <p:nvPr/>
        </p:nvSpPr>
        <p:spPr>
          <a:xfrm>
            <a:off x="370208" y="916801"/>
            <a:ext cx="594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matplotlib: </a:t>
            </a:r>
            <a:r>
              <a:rPr lang="en-US" altLang="zh-CN" dirty="0" err="1"/>
              <a:t>conda</a:t>
            </a:r>
            <a:r>
              <a:rPr lang="en-US" altLang="zh-CN" dirty="0"/>
              <a:t> install matplotlib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28C834B-CBF2-AD7B-436C-844917DFB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61" y="1493701"/>
            <a:ext cx="7385538" cy="5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 </a:t>
            </a:r>
            <a:r>
              <a:rPr lang="en-US" altLang="zh-CN" dirty="0" err="1"/>
              <a:t>jupyter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892A10-3978-083B-E45B-675C8B156137}"/>
              </a:ext>
            </a:extLst>
          </p:cNvPr>
          <p:cNvSpPr txBox="1"/>
          <p:nvPr/>
        </p:nvSpPr>
        <p:spPr>
          <a:xfrm>
            <a:off x="416168" y="1025769"/>
            <a:ext cx="50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 </a:t>
            </a:r>
            <a:r>
              <a:rPr lang="en-US" altLang="zh-CN" dirty="0"/>
              <a:t>notebook </a:t>
            </a:r>
            <a:r>
              <a:rPr lang="zh-CN" altLang="en-US" dirty="0"/>
              <a:t>文件夹  键入栏 输入</a:t>
            </a:r>
            <a:r>
              <a:rPr lang="en-US" altLang="zh-CN" dirty="0" err="1"/>
              <a:t>cmd</a:t>
            </a:r>
            <a:r>
              <a:rPr lang="en-US" altLang="zh-CN" dirty="0"/>
              <a:t>  </a:t>
            </a:r>
            <a:r>
              <a:rPr lang="zh-CN" altLang="en-US" dirty="0"/>
              <a:t>回车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CA461A-CD38-ED09-F1FA-838916EC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1" y="1533341"/>
            <a:ext cx="4947138" cy="1994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951073-3F3C-314F-9D8E-9BE5619864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1" y="3782223"/>
            <a:ext cx="5159137" cy="10301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F67E65-0354-6132-8ED6-A5CC6AFB1953}"/>
              </a:ext>
            </a:extLst>
          </p:cNvPr>
          <p:cNvSpPr txBox="1"/>
          <p:nvPr/>
        </p:nvSpPr>
        <p:spPr>
          <a:xfrm>
            <a:off x="345830" y="5087631"/>
            <a:ext cx="50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激活环境： </a:t>
            </a:r>
            <a:r>
              <a:rPr lang="en-US" altLang="zh-CN" dirty="0" err="1"/>
              <a:t>conda</a:t>
            </a:r>
            <a:r>
              <a:rPr lang="en-US" altLang="zh-CN" dirty="0"/>
              <a:t> activate </a:t>
            </a:r>
            <a:r>
              <a:rPr lang="en-US" altLang="zh-CN" dirty="0" err="1"/>
              <a:t>hispot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CEB0AC-3816-8FFD-FAB0-0587D2B50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61" y="5568413"/>
            <a:ext cx="4888524" cy="8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 </a:t>
            </a:r>
            <a:r>
              <a:rPr lang="en-US" altLang="zh-CN" dirty="0" err="1"/>
              <a:t>jupyter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892A10-3978-083B-E45B-675C8B156137}"/>
              </a:ext>
            </a:extLst>
          </p:cNvPr>
          <p:cNvSpPr txBox="1"/>
          <p:nvPr/>
        </p:nvSpPr>
        <p:spPr>
          <a:xfrm>
            <a:off x="416168" y="1025769"/>
            <a:ext cx="50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jupyter</a:t>
            </a:r>
            <a:r>
              <a:rPr lang="en-US" altLang="zh-CN" dirty="0"/>
              <a:t>:  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16DCB0-3488-7B9D-BAEE-8A02F97B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61" y="1611164"/>
            <a:ext cx="7356724" cy="6625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A97244-89E0-6C70-4733-5746E4FE25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8" y="2585537"/>
            <a:ext cx="5715470" cy="18164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547B1B2-02E9-1C0E-10C7-C1005E42EF24}"/>
              </a:ext>
            </a:extLst>
          </p:cNvPr>
          <p:cNvSpPr txBox="1"/>
          <p:nvPr/>
        </p:nvSpPr>
        <p:spPr>
          <a:xfrm>
            <a:off x="545121" y="4923692"/>
            <a:ext cx="507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p-median</a:t>
            </a:r>
            <a:r>
              <a:rPr lang="zh-CN" altLang="en-US" dirty="0"/>
              <a:t>为例进行测试</a:t>
            </a:r>
          </a:p>
        </p:txBody>
      </p:sp>
    </p:spTree>
    <p:extLst>
      <p:ext uri="{BB962C8B-B14F-4D97-AF65-F5344CB8AC3E}">
        <p14:creationId xmlns:p14="http://schemas.microsoft.com/office/powerpoint/2010/main" val="372184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2"/>
            </p:custDataLst>
          </p:nvPr>
        </p:nvCxnSpPr>
        <p:spPr>
          <a:xfrm>
            <a:off x="4024789" y="1993583"/>
            <a:ext cx="47129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3943985" y="2294890"/>
            <a:ext cx="734060" cy="483870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r>
              <a:rPr lang="en-US" altLang="zh-CN" sz="27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4646930" y="2921973"/>
            <a:ext cx="3970655" cy="483870"/>
          </a:xfrm>
          <a:prstGeom prst="rect">
            <a:avLst/>
          </a:prstGeom>
          <a:noFill/>
        </p:spPr>
        <p:txBody>
          <a:bodyPr wrap="square" lIns="67627" tIns="35242" rIns="67627" bIns="35242" rtlCol="0" anchor="ctr" anchorCtr="0">
            <a:normAutofit/>
          </a:bodyPr>
          <a:lstStyle/>
          <a:p>
            <a:pPr fontAlgn="auto">
              <a:lnSpc>
                <a:spcPct val="110000"/>
              </a:lnSpc>
            </a:pP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3943985" y="2942590"/>
            <a:ext cx="734060" cy="483870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r>
              <a:rPr lang="en-US" altLang="zh-CN" sz="27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3943985" y="3590290"/>
            <a:ext cx="734060" cy="483870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r>
              <a:rPr lang="en-US" altLang="zh-CN" sz="27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665322" y="1902143"/>
            <a:ext cx="1388745" cy="576263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pPr algn="r"/>
            <a:r>
              <a:rPr lang="zh-CN" altLang="en-US" sz="33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665321" y="2478405"/>
            <a:ext cx="1388745" cy="27622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r"/>
            <a:r>
              <a:rPr lang="en-US" altLang="zh-CN" sz="13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2173129" y="1993583"/>
            <a:ext cx="57150" cy="69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4662488" y="3549255"/>
            <a:ext cx="4053840" cy="483870"/>
          </a:xfrm>
          <a:prstGeom prst="rect">
            <a:avLst/>
          </a:prstGeom>
          <a:noFill/>
        </p:spPr>
        <p:txBody>
          <a:bodyPr wrap="square" lIns="67627" tIns="35242" rIns="67627" bIns="35242" rtlCol="0" anchor="ctr" anchorCtr="0">
            <a:no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创建环境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—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退出环境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6A8392-45D0-4319-A8B0-1956A2AE638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646929" y="2239986"/>
            <a:ext cx="3970655" cy="483870"/>
          </a:xfrm>
          <a:prstGeom prst="rect">
            <a:avLst/>
          </a:prstGeom>
          <a:noFill/>
        </p:spPr>
        <p:txBody>
          <a:bodyPr wrap="square" lIns="67627" tIns="35242" rIns="67627" bIns="35242" rtlCol="0" anchor="ctr" anchorCtr="0"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下载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3CE1F1-0E86-6163-1BA9-0249D6B1BA4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646928" y="2929820"/>
            <a:ext cx="3970655" cy="483870"/>
          </a:xfrm>
          <a:prstGeom prst="rect">
            <a:avLst/>
          </a:prstGeom>
          <a:noFill/>
        </p:spPr>
        <p:txBody>
          <a:bodyPr wrap="square" lIns="67627" tIns="35242" rIns="67627" bIns="35242" rtlCol="0" anchor="ctr" anchorCtr="0">
            <a:norm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安装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7D5D90-352D-E5DA-428E-D1C88CAE143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943985" y="4168038"/>
            <a:ext cx="734060" cy="483870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r>
              <a:rPr lang="en-US" altLang="zh-CN" sz="27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AAF288-DBDF-131A-3D6E-69619FF2617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678045" y="4127309"/>
            <a:ext cx="4053840" cy="483870"/>
          </a:xfrm>
          <a:prstGeom prst="rect">
            <a:avLst/>
          </a:prstGeom>
          <a:noFill/>
        </p:spPr>
        <p:txBody>
          <a:bodyPr wrap="square" lIns="67627" tIns="35242" rIns="67627" bIns="35242" rtlCol="0" anchor="ctr" anchorCtr="0">
            <a:noAutofit/>
          </a:bodyPr>
          <a:lstStyle/>
          <a:p>
            <a:pPr fontAlgn="auto">
              <a:lnSpc>
                <a:spcPct val="110000"/>
              </a:lnSpc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安装库、包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5C4064-8BAC-073D-4214-2E43796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57EC2C-8519-D0E2-A075-058C5A3A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star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F96DAE-46A2-E69B-126D-9526DD47A0D6}"/>
              </a:ext>
            </a:extLst>
          </p:cNvPr>
          <p:cNvSpPr txBox="1"/>
          <p:nvPr/>
        </p:nvSpPr>
        <p:spPr>
          <a:xfrm>
            <a:off x="439615" y="1154723"/>
            <a:ext cx="481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我们高智能空间计算的第一软件产品测试版已上线，欢迎大家在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上</a:t>
            </a:r>
            <a:r>
              <a:rPr lang="en-US" altLang="zh-CN" dirty="0"/>
              <a:t>star</a:t>
            </a:r>
            <a:r>
              <a:rPr lang="zh-CN" altLang="en-US" dirty="0"/>
              <a:t>我们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A31DD5-92B9-6728-745A-58D23EE93F1E}"/>
              </a:ext>
            </a:extLst>
          </p:cNvPr>
          <p:cNvSpPr txBox="1"/>
          <p:nvPr/>
        </p:nvSpPr>
        <p:spPr>
          <a:xfrm>
            <a:off x="439615" y="20984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链接：</a:t>
            </a:r>
            <a:r>
              <a:rPr lang="en-US" altLang="zh-CN" dirty="0">
                <a:hlinkClick r:id="rId2"/>
              </a:rPr>
              <a:t>https://github.com/HIGISX/hispot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87B14B-61D2-6979-0B0D-7EC0FF78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5" y="2998445"/>
            <a:ext cx="7268308" cy="12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8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88" y="6023584"/>
            <a:ext cx="1198815" cy="665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1052834" y="3010009"/>
            <a:ext cx="7144861" cy="700769"/>
          </a:xfrm>
          <a:prstGeom prst="rect">
            <a:avLst/>
          </a:prstGeom>
          <a:noFill/>
          <a:effectLst>
            <a:innerShdw blurRad="63500" dist="177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405B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zh-CN" altLang="en-US" sz="3600" b="1" dirty="0">
              <a:solidFill>
                <a:srgbClr val="405B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2290439" y="0"/>
            <a:ext cx="4563122" cy="1633117"/>
          </a:xfrm>
          <a:custGeom>
            <a:avLst/>
            <a:gdLst>
              <a:gd name="connsiteX0" fmla="*/ 0 w 4563122"/>
              <a:gd name="connsiteY0" fmla="*/ 0 h 1633117"/>
              <a:gd name="connsiteX1" fmla="*/ 4563122 w 4563122"/>
              <a:gd name="connsiteY1" fmla="*/ 0 h 1633117"/>
              <a:gd name="connsiteX2" fmla="*/ 4563122 w 4563122"/>
              <a:gd name="connsiteY2" fmla="*/ 1256885 h 1633117"/>
              <a:gd name="connsiteX3" fmla="*/ 4154751 w 4563122"/>
              <a:gd name="connsiteY3" fmla="*/ 1633117 h 1633117"/>
              <a:gd name="connsiteX4" fmla="*/ 408373 w 4563122"/>
              <a:gd name="connsiteY4" fmla="*/ 1633117 h 1633117"/>
              <a:gd name="connsiteX5" fmla="*/ 0 w 4563122"/>
              <a:gd name="connsiteY5" fmla="*/ 1256883 h 1633117"/>
              <a:gd name="connsiteX6" fmla="*/ 0 w 4563122"/>
              <a:gd name="connsiteY6" fmla="*/ 0 h 16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122" h="1633117">
                <a:moveTo>
                  <a:pt x="0" y="0"/>
                </a:moveTo>
                <a:lnTo>
                  <a:pt x="4563122" y="0"/>
                </a:lnTo>
                <a:lnTo>
                  <a:pt x="4563122" y="1256885"/>
                </a:lnTo>
                <a:lnTo>
                  <a:pt x="4154751" y="1633117"/>
                </a:lnTo>
                <a:lnTo>
                  <a:pt x="408373" y="1633117"/>
                </a:lnTo>
                <a:lnTo>
                  <a:pt x="0" y="1256883"/>
                </a:lnTo>
                <a:lnTo>
                  <a:pt x="0" y="0"/>
                </a:lnTo>
                <a:close/>
              </a:path>
            </a:pathLst>
          </a:custGeom>
          <a:solidFill>
            <a:srgbClr val="405B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913361" y="974478"/>
            <a:ext cx="1317278" cy="1317278"/>
            <a:chOff x="4766650" y="1647730"/>
            <a:chExt cx="1330859" cy="1330859"/>
          </a:xfrm>
        </p:grpSpPr>
        <p:sp>
          <p:nvSpPr>
            <p:cNvPr id="12" name="椭圆 11"/>
            <p:cNvSpPr/>
            <p:nvPr/>
          </p:nvSpPr>
          <p:spPr>
            <a:xfrm>
              <a:off x="4766650" y="1647730"/>
              <a:ext cx="1330859" cy="1330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378" y="1744458"/>
              <a:ext cx="1137402" cy="1137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" name="组合 20"/>
          <p:cNvGrpSpPr/>
          <p:nvPr/>
        </p:nvGrpSpPr>
        <p:grpSpPr>
          <a:xfrm>
            <a:off x="150919" y="4596361"/>
            <a:ext cx="8842160" cy="874407"/>
            <a:chOff x="150919" y="4596361"/>
            <a:chExt cx="8842160" cy="874407"/>
          </a:xfrm>
        </p:grpSpPr>
        <p:sp>
          <p:nvSpPr>
            <p:cNvPr id="22" name="文本框 21"/>
            <p:cNvSpPr txBox="1"/>
            <p:nvPr/>
          </p:nvSpPr>
          <p:spPr>
            <a:xfrm>
              <a:off x="1957689" y="4596361"/>
              <a:ext cx="5228620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405B82"/>
                  </a:solidFill>
                  <a:latin typeface="微软雅黑" panose="020B0503020204020204" charset="-122"/>
                  <a:ea typeface="微软雅黑" panose="020B0503020204020204" charset="-122"/>
                </a:rPr>
                <a:t>吉林大学人工智能学院 </a:t>
              </a:r>
              <a:endParaRPr lang="en-US" altLang="zh-CN" b="1" dirty="0">
                <a:solidFill>
                  <a:srgbClr val="405B8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405B82"/>
                  </a:solidFill>
                  <a:latin typeface="微软雅黑" panose="020B0503020204020204" charset="-122"/>
                  <a:ea typeface="微软雅黑" panose="020B0503020204020204" charset="-122"/>
                </a:rPr>
                <a:t>陈续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50919" y="5033564"/>
              <a:ext cx="8842160" cy="45719"/>
              <a:chOff x="150920" y="4731798"/>
              <a:chExt cx="8842160" cy="45719"/>
            </a:xfrm>
            <a:solidFill>
              <a:srgbClr val="405B82"/>
            </a:solidFill>
          </p:grpSpPr>
          <p:sp>
            <p:nvSpPr>
              <p:cNvPr id="24" name="任意多边形: 形状 23"/>
              <p:cNvSpPr/>
              <p:nvPr/>
            </p:nvSpPr>
            <p:spPr>
              <a:xfrm>
                <a:off x="150920" y="4731798"/>
                <a:ext cx="2590060" cy="45719"/>
              </a:xfrm>
              <a:custGeom>
                <a:avLst/>
                <a:gdLst>
                  <a:gd name="connsiteX0" fmla="*/ 0 w 2590060"/>
                  <a:gd name="connsiteY0" fmla="*/ 0 h 45719"/>
                  <a:gd name="connsiteX1" fmla="*/ 2590060 w 2590060"/>
                  <a:gd name="connsiteY1" fmla="*/ 0 h 45719"/>
                  <a:gd name="connsiteX2" fmla="*/ 2590060 w 2590060"/>
                  <a:gd name="connsiteY2" fmla="*/ 45719 h 45719"/>
                  <a:gd name="connsiteX3" fmla="*/ 0 w 2590060"/>
                  <a:gd name="connsiteY3" fmla="*/ 45719 h 45719"/>
                  <a:gd name="connsiteX4" fmla="*/ 0 w 2590060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060" h="45719">
                    <a:moveTo>
                      <a:pt x="0" y="0"/>
                    </a:moveTo>
                    <a:lnTo>
                      <a:pt x="2590060" y="0"/>
                    </a:lnTo>
                    <a:lnTo>
                      <a:pt x="2590060" y="45719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6403020" y="4731798"/>
                <a:ext cx="2590060" cy="45719"/>
              </a:xfrm>
              <a:custGeom>
                <a:avLst/>
                <a:gdLst>
                  <a:gd name="connsiteX0" fmla="*/ 0 w 2590060"/>
                  <a:gd name="connsiteY0" fmla="*/ 0 h 45719"/>
                  <a:gd name="connsiteX1" fmla="*/ 2590060 w 2590060"/>
                  <a:gd name="connsiteY1" fmla="*/ 0 h 45719"/>
                  <a:gd name="connsiteX2" fmla="*/ 2590060 w 2590060"/>
                  <a:gd name="connsiteY2" fmla="*/ 45719 h 45719"/>
                  <a:gd name="connsiteX3" fmla="*/ 0 w 2590060"/>
                  <a:gd name="connsiteY3" fmla="*/ 45719 h 45719"/>
                  <a:gd name="connsiteX4" fmla="*/ 0 w 2590060"/>
                  <a:gd name="connsiteY4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060" h="45719">
                    <a:moveTo>
                      <a:pt x="0" y="0"/>
                    </a:moveTo>
                    <a:lnTo>
                      <a:pt x="2590060" y="0"/>
                    </a:lnTo>
                    <a:lnTo>
                      <a:pt x="2590060" y="45719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z="750" smtClean="0"/>
              <a:t>3</a:t>
            </a:fld>
            <a:endParaRPr lang="zh-CN" altLang="en-US" sz="750"/>
          </a:p>
        </p:txBody>
      </p:sp>
      <p:sp>
        <p:nvSpPr>
          <p:cNvPr id="4" name="文本框 3"/>
          <p:cNvSpPr txBox="1"/>
          <p:nvPr/>
        </p:nvSpPr>
        <p:spPr>
          <a:xfrm>
            <a:off x="3859530" y="2903855"/>
            <a:ext cx="142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8655" y="3272155"/>
            <a:ext cx="253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z="750" smtClean="0"/>
              <a:t>4</a:t>
            </a:fld>
            <a:endParaRPr lang="zh-CN" altLang="en-US" sz="75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121212"/>
                </a:solidFill>
                <a:effectLst/>
                <a:latin typeface="-apple-system"/>
              </a:rPr>
              <a:t>软件的下载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C87F13-D7C3-4B10-9190-614E43887C98}"/>
              </a:ext>
            </a:extLst>
          </p:cNvPr>
          <p:cNvSpPr txBox="1"/>
          <p:nvPr/>
        </p:nvSpPr>
        <p:spPr>
          <a:xfrm>
            <a:off x="270562" y="837525"/>
            <a:ext cx="188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Anaconda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的下载​</a:t>
            </a:r>
            <a:endParaRPr lang="zh-CN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18569C4-0423-4468-B92A-26F768D3A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8D15CF-C654-6431-89DF-E1F8E4E3520F}"/>
              </a:ext>
            </a:extLst>
          </p:cNvPr>
          <p:cNvSpPr txBox="1"/>
          <p:nvPr/>
        </p:nvSpPr>
        <p:spPr>
          <a:xfrm>
            <a:off x="270561" y="1439040"/>
            <a:ext cx="731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下载​地址：</a:t>
            </a:r>
            <a:r>
              <a:rPr lang="en-US" altLang="zh-CN" dirty="0">
                <a:hlinkClick r:id="rId3"/>
              </a:rPr>
              <a:t>https://www.anaconda.com</a:t>
            </a:r>
            <a:r>
              <a:rPr lang="en-US" altLang="zh-CN" dirty="0"/>
              <a:t>        </a:t>
            </a:r>
            <a:r>
              <a:rPr lang="zh-CN" altLang="en-US" dirty="0"/>
              <a:t>（直接搜</a:t>
            </a:r>
            <a:r>
              <a:rPr lang="en-US" altLang="zh-CN" dirty="0"/>
              <a:t>Anaconda </a:t>
            </a:r>
            <a:r>
              <a:rPr lang="zh-CN" altLang="en-US" dirty="0"/>
              <a:t>就可以）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A9B736-407D-CB79-FC5D-5EC93CBE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08" y="2114532"/>
            <a:ext cx="5866259" cy="35667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z="750" smtClean="0"/>
              <a:t>5</a:t>
            </a:fld>
            <a:endParaRPr lang="zh-CN" altLang="en-US" sz="75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121212"/>
                </a:solidFill>
                <a:effectLst/>
                <a:latin typeface="-apple-system"/>
              </a:rPr>
              <a:t>软件的下载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C87F13-D7C3-4B10-9190-614E43887C98}"/>
              </a:ext>
            </a:extLst>
          </p:cNvPr>
          <p:cNvSpPr txBox="1"/>
          <p:nvPr/>
        </p:nvSpPr>
        <p:spPr>
          <a:xfrm>
            <a:off x="270562" y="837525"/>
            <a:ext cx="188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Pycharm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的下载​</a:t>
            </a:r>
            <a:endParaRPr lang="zh-CN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18569C4-0423-4468-B92A-26F768D3A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8D15CF-C654-6431-89DF-E1F8E4E3520F}"/>
              </a:ext>
            </a:extLst>
          </p:cNvPr>
          <p:cNvSpPr txBox="1"/>
          <p:nvPr/>
        </p:nvSpPr>
        <p:spPr>
          <a:xfrm>
            <a:off x="270561" y="1439040"/>
            <a:ext cx="731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下载​地址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: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https://www.jetbrains.com/pycharm</a:t>
            </a:r>
            <a:r>
              <a:rPr lang="en-US" altLang="zh-CN" dirty="0"/>
              <a:t>      </a:t>
            </a:r>
            <a:r>
              <a:rPr lang="zh-CN" altLang="en-US" dirty="0"/>
              <a:t>（直接搜</a:t>
            </a:r>
            <a:r>
              <a:rPr lang="en-US" altLang="zh-CN" dirty="0"/>
              <a:t>Pycharm </a:t>
            </a:r>
            <a:r>
              <a:rPr lang="zh-CN" altLang="en-US" dirty="0"/>
              <a:t>就可以）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0D6DF9-1B8F-1AD0-989F-C774A9ED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121" y="1907368"/>
            <a:ext cx="4883394" cy="1153473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C328EBE0-ECFF-616E-52AC-C4C3D3A4B3CC}"/>
              </a:ext>
            </a:extLst>
          </p:cNvPr>
          <p:cNvSpPr/>
          <p:nvPr/>
        </p:nvSpPr>
        <p:spPr>
          <a:xfrm>
            <a:off x="3763572" y="3060841"/>
            <a:ext cx="228136" cy="23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83C3E2-90DC-87AA-52BA-3E0A2CBF1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011" y="3310815"/>
            <a:ext cx="4883394" cy="14509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50ADEE-12BC-40E4-86D0-4CF4D1644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346" y="5075801"/>
            <a:ext cx="3440723" cy="1547867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A833E538-08DB-C426-8C20-2E6E4D5931C8}"/>
              </a:ext>
            </a:extLst>
          </p:cNvPr>
          <p:cNvSpPr/>
          <p:nvPr/>
        </p:nvSpPr>
        <p:spPr>
          <a:xfrm>
            <a:off x="3863682" y="4843786"/>
            <a:ext cx="228136" cy="232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5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DA4-961D-469B-A700-1FFB1F05BED7}" type="slidenum">
              <a:rPr lang="zh-CN" altLang="en-US" sz="750" smtClean="0"/>
              <a:t>6</a:t>
            </a:fld>
            <a:endParaRPr lang="zh-CN" altLang="en-US" sz="750"/>
          </a:p>
        </p:txBody>
      </p:sp>
      <p:sp>
        <p:nvSpPr>
          <p:cNvPr id="4" name="文本框 3"/>
          <p:cNvSpPr txBox="1"/>
          <p:nvPr/>
        </p:nvSpPr>
        <p:spPr>
          <a:xfrm>
            <a:off x="3965575" y="2909570"/>
            <a:ext cx="121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TWO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5029" y="3328405"/>
            <a:ext cx="47939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Anaconda </a:t>
            </a:r>
            <a:r>
              <a:rPr lang="zh-CN" altLang="en-US" dirty="0"/>
              <a:t>的安装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9662A-E0FC-7B3A-60DB-6793EB87ED31}"/>
              </a:ext>
            </a:extLst>
          </p:cNvPr>
          <p:cNvSpPr txBox="1"/>
          <p:nvPr/>
        </p:nvSpPr>
        <p:spPr>
          <a:xfrm>
            <a:off x="575361" y="2079243"/>
            <a:ext cx="3621501" cy="37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、双击运行点击安装点击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CA3600-A378-1422-F1CB-44EA05A6BAD1}"/>
              </a:ext>
            </a:extLst>
          </p:cNvPr>
          <p:cNvSpPr txBox="1"/>
          <p:nvPr/>
        </p:nvSpPr>
        <p:spPr>
          <a:xfrm>
            <a:off x="422961" y="1031631"/>
            <a:ext cx="3621501" cy="37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安装步骤：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73358-6719-D834-2785-4780864AE5EA}"/>
              </a:ext>
            </a:extLst>
          </p:cNvPr>
          <p:cNvSpPr txBox="1"/>
          <p:nvPr/>
        </p:nvSpPr>
        <p:spPr>
          <a:xfrm>
            <a:off x="616392" y="1555437"/>
            <a:ext cx="46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、创建一个安装文件夹： </a:t>
            </a:r>
            <a:r>
              <a:rPr lang="en-US" altLang="zh-CN" dirty="0"/>
              <a:t>D:Anaconda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D22853-E7F1-8350-21A6-5AE23D721721}"/>
              </a:ext>
            </a:extLst>
          </p:cNvPr>
          <p:cNvSpPr txBox="1"/>
          <p:nvPr/>
        </p:nvSpPr>
        <p:spPr>
          <a:xfrm>
            <a:off x="616392" y="2628718"/>
            <a:ext cx="3621501" cy="37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Just for me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289BF1-6677-678D-7EC3-3E9C4AB2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2" y="3001877"/>
            <a:ext cx="4090423" cy="11068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7A6AB63-0A41-1742-D2BC-0E32EC8A2916}"/>
              </a:ext>
            </a:extLst>
          </p:cNvPr>
          <p:cNvSpPr txBox="1"/>
          <p:nvPr/>
        </p:nvSpPr>
        <p:spPr>
          <a:xfrm>
            <a:off x="616392" y="4285075"/>
            <a:ext cx="362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、选择安装文件夹（前面创建好的）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18F9B52-C449-44E6-8068-93CB576C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5" y="5039705"/>
            <a:ext cx="3621501" cy="12439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Anaconda </a:t>
            </a:r>
            <a:r>
              <a:rPr lang="zh-CN" altLang="en-US" dirty="0"/>
              <a:t>的安装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73358-6719-D834-2785-4780864AE5EA}"/>
              </a:ext>
            </a:extLst>
          </p:cNvPr>
          <p:cNvSpPr txBox="1"/>
          <p:nvPr/>
        </p:nvSpPr>
        <p:spPr>
          <a:xfrm>
            <a:off x="417099" y="1059771"/>
            <a:ext cx="46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、全选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037AF3-B592-15DA-9D04-14526D85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8" y="1502233"/>
            <a:ext cx="3198936" cy="15084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23A835-F6DE-99B4-3DA2-287514ED1D93}"/>
              </a:ext>
            </a:extLst>
          </p:cNvPr>
          <p:cNvSpPr txBox="1"/>
          <p:nvPr/>
        </p:nvSpPr>
        <p:spPr>
          <a:xfrm>
            <a:off x="470387" y="3264552"/>
            <a:ext cx="467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、判断是否安装好（打开命令提示符  </a:t>
            </a:r>
            <a:r>
              <a:rPr lang="en-US" altLang="zh-CN" dirty="0" err="1"/>
              <a:t>win+R</a:t>
            </a:r>
            <a:r>
              <a:rPr lang="en-US" altLang="zh-CN" dirty="0"/>
              <a:t>  </a:t>
            </a:r>
            <a:r>
              <a:rPr lang="zh-CN" altLang="en-US" dirty="0"/>
              <a:t>输入</a:t>
            </a:r>
            <a:r>
              <a:rPr lang="en-US" altLang="zh-CN" dirty="0" err="1"/>
              <a:t>cmd</a:t>
            </a:r>
            <a:r>
              <a:rPr lang="en-US" altLang="zh-CN" dirty="0"/>
              <a:t>  </a:t>
            </a:r>
            <a:r>
              <a:rPr lang="zh-CN" altLang="en-US" dirty="0"/>
              <a:t>回车  在里面输入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B2818F-82AE-111E-ED8A-4377952C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8" y="4164081"/>
            <a:ext cx="5145546" cy="6820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FBC88B-604C-3331-86B3-03DB42CEA8C1}"/>
              </a:ext>
            </a:extLst>
          </p:cNvPr>
          <p:cNvSpPr txBox="1"/>
          <p:nvPr/>
        </p:nvSpPr>
        <p:spPr>
          <a:xfrm>
            <a:off x="469387" y="520922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或者在搜索栏：输入 Anaconda Prompt  打开输入 </a:t>
            </a:r>
            <a:r>
              <a:rPr lang="en-US" altLang="zh-CN" dirty="0"/>
              <a:t>python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18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61A3D9-D65E-5F34-A9EE-C9BE2A8E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8A4D-A580-4534-BC4C-3530DF03544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D4D9CC-011D-E723-7649-96A9ED7E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 Anaconda Pycharm</a:t>
            </a:r>
            <a:r>
              <a:rPr lang="zh-CN" altLang="en-US" dirty="0"/>
              <a:t>的关系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DE761C-0365-A15B-9B33-A1AB184F018E}"/>
              </a:ext>
            </a:extLst>
          </p:cNvPr>
          <p:cNvSpPr txBox="1"/>
          <p:nvPr/>
        </p:nvSpPr>
        <p:spPr>
          <a:xfrm>
            <a:off x="380999" y="982452"/>
            <a:ext cx="3815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ython:编程语言（解释器）</a:t>
            </a:r>
            <a:endParaRPr lang="en-US" altLang="zh-CN" dirty="0"/>
          </a:p>
          <a:p>
            <a:r>
              <a:rPr lang="zh-CN" altLang="en-US" dirty="0"/>
              <a:t>这个解释器的作用是将</a:t>
            </a:r>
            <a:r>
              <a:rPr lang="en-US" altLang="zh-CN" dirty="0"/>
              <a:t>python</a:t>
            </a:r>
            <a:r>
              <a:rPr lang="zh-CN" altLang="en-US" dirty="0"/>
              <a:t>的高级语言解释为二进制机器语言的工具。（一般说下载</a:t>
            </a:r>
            <a:r>
              <a:rPr lang="en-US" altLang="zh-CN" dirty="0"/>
              <a:t>Python</a:t>
            </a:r>
            <a:r>
              <a:rPr lang="zh-CN" altLang="en-US" dirty="0"/>
              <a:t>就是下载</a:t>
            </a:r>
            <a:r>
              <a:rPr lang="en-US" altLang="zh-CN" dirty="0"/>
              <a:t>python</a:t>
            </a:r>
            <a:r>
              <a:rPr lang="zh-CN" altLang="en-US" dirty="0"/>
              <a:t>解释器）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879917-F1D5-3624-16D3-E0BAC6248489}"/>
              </a:ext>
            </a:extLst>
          </p:cNvPr>
          <p:cNvSpPr txBox="1"/>
          <p:nvPr/>
        </p:nvSpPr>
        <p:spPr>
          <a:xfrm>
            <a:off x="380999" y="293216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、Pycharm：编辑器，是写代码和运行代码的地方（还有许多其它编辑器比如：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、</a:t>
            </a:r>
            <a:r>
              <a:rPr lang="en-US" altLang="zh-CN" dirty="0" err="1"/>
              <a:t>VSCode</a:t>
            </a:r>
            <a:r>
              <a:rPr lang="zh-CN" altLang="en-US" dirty="0"/>
              <a:t>、</a:t>
            </a:r>
            <a:r>
              <a:rPr lang="en-US" altLang="zh-CN" dirty="0"/>
              <a:t>Spyder</a:t>
            </a:r>
            <a:r>
              <a:rPr lang="zh-CN" altLang="en-US" dirty="0"/>
              <a:t>等）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ED21F5-6C63-3E80-2AE7-B9FD59BF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91" y="874555"/>
            <a:ext cx="2749062" cy="15852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33A985F-4A38-8AC4-0C4F-80FB4B739717}"/>
              </a:ext>
            </a:extLst>
          </p:cNvPr>
          <p:cNvSpPr txBox="1"/>
          <p:nvPr/>
        </p:nvSpPr>
        <p:spPr>
          <a:xfrm>
            <a:off x="380999" y="4463438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、Anaconda:库管理工具、</a:t>
            </a:r>
            <a:r>
              <a:rPr lang="en-US" altLang="zh-CN" dirty="0"/>
              <a:t>Python</a:t>
            </a:r>
            <a:r>
              <a:rPr lang="zh-CN" altLang="en-US" dirty="0"/>
              <a:t>最大的优点之一就在于其丰富的库。不同的库可能会有冲突，所以需要库管理工具。（有python编程中需要用到的工具包安装Anaconda就不用安装python了）。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786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ZmMTVjNGQ0NTM5MGYzODE1MTFmMzM5NTljY2ZjN2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5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4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4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5"/>
  <p:tag name="KSO_WM_TEMPLATE_SUBCATEGORY" val="19"/>
  <p:tag name="KSO_WM_TEMPLATE_MASTER_TYPE" val="0"/>
  <p:tag name="KSO_WM_TEMPLATE_COLOR_TYPE" val="1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05081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UNIT_SHOW_EDIT_AREA_INDIC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LINE_FORE_SCHEMECOLOR_INDEX" val="14"/>
  <p:tag name="KSO_WM_UNIT_LINE_FILL_TYPE" val="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5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5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1041</Words>
  <Application>Microsoft Office PowerPoint</Application>
  <PresentationFormat>全屏显示(4:3)</PresentationFormat>
  <Paragraphs>112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-apple-system</vt:lpstr>
      <vt:lpstr>微软雅黑</vt:lpstr>
      <vt:lpstr>Arial</vt:lpstr>
      <vt:lpstr>Calibri</vt:lpstr>
      <vt:lpstr>Palatino Linotype</vt:lpstr>
      <vt:lpstr>Office 主题</vt:lpstr>
      <vt:lpstr>PowerPoint 演示文稿</vt:lpstr>
      <vt:lpstr>PowerPoint 演示文稿</vt:lpstr>
      <vt:lpstr>PowerPoint 演示文稿</vt:lpstr>
      <vt:lpstr>软件的下载</vt:lpstr>
      <vt:lpstr>软件的下载</vt:lpstr>
      <vt:lpstr>PowerPoint 演示文稿</vt:lpstr>
      <vt:lpstr>Anaconda 的安装</vt:lpstr>
      <vt:lpstr>Anaconda 的安装</vt:lpstr>
      <vt:lpstr>Python Anaconda Pycharm的关系</vt:lpstr>
      <vt:lpstr>Pycharm 的安装</vt:lpstr>
      <vt:lpstr>Pycharm 的安装</vt:lpstr>
      <vt:lpstr>PowerPoint 演示文稿</vt:lpstr>
      <vt:lpstr>Conda 创建环境</vt:lpstr>
      <vt:lpstr>Conda 创建环境</vt:lpstr>
      <vt:lpstr>PowerPoint 演示文稿</vt:lpstr>
      <vt:lpstr>Conda 安装库</vt:lpstr>
      <vt:lpstr>Conda 安装库</vt:lpstr>
      <vt:lpstr>测试 jupyter</vt:lpstr>
      <vt:lpstr>测试 jupyter</vt:lpstr>
      <vt:lpstr>Github star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haojian liang</dc:creator>
  <cp:lastModifiedBy>haojian liang</cp:lastModifiedBy>
  <cp:revision>124</cp:revision>
  <dcterms:created xsi:type="dcterms:W3CDTF">2022-05-30T02:24:00Z</dcterms:created>
  <dcterms:modified xsi:type="dcterms:W3CDTF">2023-05-06T02:34:58Z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EC77D2675C984B21AE90F5A5CF74EFE9</vt:lpwstr>
  </property>
  <property fmtid="{D5CDD505-2E9C-101B-9397-08002B2CF9AE}" pid="3" name="KSOProductBuildVer">
    <vt:lpwstr>2052-11.1.0.11744</vt:lpwstr>
  </property>
</Properties>
</file>