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2" r:id="rId2"/>
    <p:sldId id="303" r:id="rId3"/>
    <p:sldId id="2560" r:id="rId4"/>
    <p:sldId id="2561" r:id="rId5"/>
    <p:sldId id="2567" r:id="rId6"/>
    <p:sldId id="2568" r:id="rId7"/>
    <p:sldId id="2569" r:id="rId8"/>
    <p:sldId id="2571" r:id="rId9"/>
    <p:sldId id="2572" r:id="rId10"/>
    <p:sldId id="2570" r:id="rId11"/>
    <p:sldId id="2573" r:id="rId12"/>
    <p:sldId id="2562" r:id="rId13"/>
    <p:sldId id="2574" r:id="rId14"/>
    <p:sldId id="2575" r:id="rId15"/>
    <p:sldId id="2576" r:id="rId16"/>
    <p:sldId id="291" r:id="rId1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D3D4"/>
    <a:srgbClr val="FFCC99"/>
    <a:srgbClr val="CCEC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79197" autoAdjust="0"/>
  </p:normalViewPr>
  <p:slideViewPr>
    <p:cSldViewPr>
      <p:cViewPr varScale="1">
        <p:scale>
          <a:sx n="110" d="100"/>
          <a:sy n="110" d="100"/>
        </p:scale>
        <p:origin x="102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D82BA4-745B-4D4F-82D5-89BACD205BBA}"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zh-CN" altLang="en-US"/>
        </a:p>
      </dgm:t>
    </dgm:pt>
    <dgm:pt modelId="{7B68B028-97B1-4DAA-A049-1FFEBDAA91C1}">
      <dgm:prSet custT="1"/>
      <dgm:spPr/>
      <dgm:t>
        <a:bodyPr/>
        <a:lstStyle/>
        <a:p>
          <a:r>
            <a:rPr lang="en-US" altLang="zh-CN" sz="2400" b="1" kern="1200" dirty="0">
              <a:solidFill>
                <a:srgbClr val="002060"/>
              </a:solidFill>
              <a:latin typeface="微软雅黑" panose="020B0503020204020204" pitchFamily="34" charset="-122"/>
              <a:ea typeface="微软雅黑" panose="020B0503020204020204" pitchFamily="34" charset="-122"/>
            </a:rPr>
            <a:t>1.</a:t>
          </a:r>
          <a:r>
            <a:rPr lang="zh-CN" altLang="en-US" sz="2400" b="1" kern="1200" dirty="0">
              <a:solidFill>
                <a:srgbClr val="002060"/>
              </a:solidFill>
              <a:latin typeface="微软雅黑" panose="020B0503020204020204" pitchFamily="34" charset="-122"/>
              <a:ea typeface="微软雅黑" panose="020B0503020204020204" pitchFamily="34" charset="-122"/>
            </a:rPr>
            <a:t> </a:t>
          </a:r>
          <a:r>
            <a:rPr lang="zh-CN" altLang="en-US" sz="2400" b="1" kern="1200" dirty="0">
              <a:solidFill>
                <a:srgbClr val="002060"/>
              </a:solidFill>
              <a:latin typeface="微软雅黑" panose="020B0503020204020204" pitchFamily="34" charset="-122"/>
              <a:ea typeface="微软雅黑" panose="020B0503020204020204" pitchFamily="34" charset="-122"/>
              <a:cs typeface="+mn-cs"/>
            </a:rPr>
            <a:t>安装</a:t>
          </a:r>
          <a:r>
            <a:rPr lang="en-US" altLang="zh-CN" sz="2400" b="1" kern="1200" dirty="0">
              <a:solidFill>
                <a:srgbClr val="002060"/>
              </a:solidFill>
              <a:latin typeface="微软雅黑" panose="020B0503020204020204" pitchFamily="34" charset="-122"/>
              <a:ea typeface="微软雅黑" panose="020B0503020204020204" pitchFamily="34" charset="-122"/>
              <a:cs typeface="+mn-cs"/>
            </a:rPr>
            <a:t>Anaconda</a:t>
          </a:r>
          <a:endParaRPr lang="zh-CN" altLang="en-US" sz="2400" b="1" kern="1200" dirty="0">
            <a:solidFill>
              <a:srgbClr val="002060"/>
            </a:solidFill>
            <a:latin typeface="微软雅黑" panose="020B0503020204020204" pitchFamily="34" charset="-122"/>
            <a:ea typeface="微软雅黑" panose="020B0503020204020204" pitchFamily="34" charset="-122"/>
          </a:endParaRPr>
        </a:p>
      </dgm:t>
    </dgm:pt>
    <dgm:pt modelId="{1BF7A31B-14CD-40E9-B810-6249D3AC9539}" type="parTrans" cxnId="{0CFA9159-CCFF-4163-AA13-9110A7318528}">
      <dgm:prSet/>
      <dgm:spPr/>
      <dgm:t>
        <a:bodyPr/>
        <a:lstStyle/>
        <a:p>
          <a:endParaRPr lang="zh-CN" altLang="en-US" sz="2800" b="1">
            <a:solidFill>
              <a:srgbClr val="002060"/>
            </a:solidFill>
            <a:latin typeface="微软雅黑" panose="020B0503020204020204" pitchFamily="34" charset="-122"/>
            <a:ea typeface="微软雅黑" panose="020B0503020204020204" pitchFamily="34" charset="-122"/>
          </a:endParaRPr>
        </a:p>
      </dgm:t>
    </dgm:pt>
    <dgm:pt modelId="{DFA482A3-BE1C-48FB-B470-3586D4E3EAB9}" type="sibTrans" cxnId="{0CFA9159-CCFF-4163-AA13-9110A7318528}">
      <dgm:prSet/>
      <dgm:spPr/>
      <dgm:t>
        <a:bodyPr/>
        <a:lstStyle/>
        <a:p>
          <a:endParaRPr lang="zh-CN" altLang="en-US" sz="2800" b="1">
            <a:solidFill>
              <a:srgbClr val="002060"/>
            </a:solidFill>
            <a:latin typeface="微软雅黑" panose="020B0503020204020204" pitchFamily="34" charset="-122"/>
            <a:ea typeface="微软雅黑" panose="020B0503020204020204" pitchFamily="34" charset="-122"/>
          </a:endParaRPr>
        </a:p>
      </dgm:t>
    </dgm:pt>
    <dgm:pt modelId="{F3CD1032-B81E-4266-A539-C94955C0DBE1}">
      <dgm:prSet custT="1"/>
      <dgm:spPr/>
      <dgm:t>
        <a:bodyPr/>
        <a:lstStyle/>
        <a:p>
          <a:r>
            <a:rPr lang="en-US" altLang="zh-CN" sz="2400" b="1" kern="1200" dirty="0">
              <a:solidFill>
                <a:srgbClr val="002060"/>
              </a:solidFill>
              <a:latin typeface="微软雅黑" panose="020B0503020204020204" pitchFamily="34" charset="-122"/>
              <a:ea typeface="微软雅黑" panose="020B0503020204020204" pitchFamily="34" charset="-122"/>
            </a:rPr>
            <a:t>2.</a:t>
          </a:r>
          <a:r>
            <a:rPr lang="zh-CN" altLang="en-US" sz="2400" b="1" kern="1200" dirty="0">
              <a:solidFill>
                <a:srgbClr val="002060"/>
              </a:solidFill>
              <a:latin typeface="微软雅黑" panose="020B0503020204020204" pitchFamily="34" charset="-122"/>
              <a:ea typeface="微软雅黑" panose="020B0503020204020204" pitchFamily="34" charset="-122"/>
            </a:rPr>
            <a:t> 替换镜像源</a:t>
          </a:r>
          <a:endParaRPr lang="zh-CN" altLang="en-US" sz="2400" b="1" kern="1200" dirty="0">
            <a:solidFill>
              <a:srgbClr val="002060"/>
            </a:solidFill>
            <a:latin typeface="微软雅黑" panose="020B0503020204020204" pitchFamily="34" charset="-122"/>
            <a:ea typeface="微软雅黑" panose="020B0503020204020204" pitchFamily="34" charset="-122"/>
            <a:cs typeface="+mn-cs"/>
          </a:endParaRPr>
        </a:p>
      </dgm:t>
    </dgm:pt>
    <dgm:pt modelId="{D30288C3-E28B-4C62-8A77-6B2AB0D354D2}" type="parTrans" cxnId="{3BE5CCFB-1CCF-44B0-BD82-B5D19184BBD6}">
      <dgm:prSet/>
      <dgm:spPr/>
      <dgm:t>
        <a:bodyPr/>
        <a:lstStyle/>
        <a:p>
          <a:endParaRPr lang="zh-CN" altLang="en-US" sz="2800" b="1">
            <a:solidFill>
              <a:srgbClr val="002060"/>
            </a:solidFill>
            <a:latin typeface="微软雅黑" panose="020B0503020204020204" pitchFamily="34" charset="-122"/>
            <a:ea typeface="微软雅黑" panose="020B0503020204020204" pitchFamily="34" charset="-122"/>
          </a:endParaRPr>
        </a:p>
      </dgm:t>
    </dgm:pt>
    <dgm:pt modelId="{9EEB3ADC-F654-4B6D-AAC7-6D432E537958}" type="sibTrans" cxnId="{3BE5CCFB-1CCF-44B0-BD82-B5D19184BBD6}">
      <dgm:prSet/>
      <dgm:spPr/>
      <dgm:t>
        <a:bodyPr/>
        <a:lstStyle/>
        <a:p>
          <a:endParaRPr lang="zh-CN" altLang="en-US" sz="2800" b="1">
            <a:solidFill>
              <a:srgbClr val="002060"/>
            </a:solidFill>
            <a:latin typeface="微软雅黑" panose="020B0503020204020204" pitchFamily="34" charset="-122"/>
            <a:ea typeface="微软雅黑" panose="020B0503020204020204" pitchFamily="34" charset="-122"/>
          </a:endParaRPr>
        </a:p>
      </dgm:t>
    </dgm:pt>
    <dgm:pt modelId="{100ACE73-74FF-4607-9625-F542265C3212}">
      <dgm:prSet custT="1"/>
      <dgm:spPr/>
      <dgm:t>
        <a:bodyPr/>
        <a:lstStyle/>
        <a:p>
          <a:r>
            <a:rPr lang="en-US" altLang="zh-CN" sz="2400" b="1" dirty="0">
              <a:solidFill>
                <a:srgbClr val="002060"/>
              </a:solidFill>
              <a:latin typeface="微软雅黑" panose="020B0503020204020204" pitchFamily="34" charset="-122"/>
              <a:ea typeface="微软雅黑" panose="020B0503020204020204" pitchFamily="34" charset="-122"/>
            </a:rPr>
            <a:t>4.</a:t>
          </a:r>
          <a:r>
            <a:rPr lang="zh-CN" altLang="en-US" sz="2400" b="1" dirty="0">
              <a:solidFill>
                <a:srgbClr val="002060"/>
              </a:solidFill>
              <a:latin typeface="微软雅黑" panose="020B0503020204020204" pitchFamily="34" charset="-122"/>
              <a:ea typeface="微软雅黑" panose="020B0503020204020204" pitchFamily="34" charset="-122"/>
            </a:rPr>
            <a:t> </a:t>
          </a:r>
          <a:r>
            <a:rPr lang="en-US" altLang="zh-CN" sz="2400" b="1" dirty="0" err="1">
              <a:solidFill>
                <a:srgbClr val="002060"/>
              </a:solidFill>
              <a:latin typeface="微软雅黑" panose="020B0503020204020204" pitchFamily="34" charset="-122"/>
              <a:ea typeface="微软雅黑" panose="020B0503020204020204" pitchFamily="34" charset="-122"/>
            </a:rPr>
            <a:t>Pycharm</a:t>
          </a:r>
          <a:r>
            <a:rPr lang="zh-CN" altLang="en-US" sz="2400" b="1" dirty="0">
              <a:solidFill>
                <a:srgbClr val="002060"/>
              </a:solidFill>
              <a:latin typeface="微软雅黑" panose="020B0503020204020204" pitchFamily="34" charset="-122"/>
              <a:ea typeface="微软雅黑" panose="020B0503020204020204" pitchFamily="34" charset="-122"/>
            </a:rPr>
            <a:t>安装与配置</a:t>
          </a:r>
        </a:p>
      </dgm:t>
    </dgm:pt>
    <dgm:pt modelId="{C4B0848B-EE10-4358-B019-0345B98324A9}" type="sibTrans" cxnId="{9BDCF86D-764B-4237-9ACD-8767846480C6}">
      <dgm:prSet/>
      <dgm:spPr/>
      <dgm:t>
        <a:bodyPr/>
        <a:lstStyle/>
        <a:p>
          <a:endParaRPr lang="zh-CN" altLang="en-US" sz="2800" b="1">
            <a:solidFill>
              <a:srgbClr val="002060"/>
            </a:solidFill>
            <a:latin typeface="微软雅黑" panose="020B0503020204020204" pitchFamily="34" charset="-122"/>
            <a:ea typeface="微软雅黑" panose="020B0503020204020204" pitchFamily="34" charset="-122"/>
          </a:endParaRPr>
        </a:p>
      </dgm:t>
    </dgm:pt>
    <dgm:pt modelId="{3E768B54-D0E3-444C-B003-1C71002E1C06}" type="parTrans" cxnId="{9BDCF86D-764B-4237-9ACD-8767846480C6}">
      <dgm:prSet/>
      <dgm:spPr/>
      <dgm:t>
        <a:bodyPr/>
        <a:lstStyle/>
        <a:p>
          <a:endParaRPr lang="zh-CN" altLang="en-US" sz="2800" b="1">
            <a:solidFill>
              <a:srgbClr val="002060"/>
            </a:solidFill>
            <a:latin typeface="微软雅黑" panose="020B0503020204020204" pitchFamily="34" charset="-122"/>
            <a:ea typeface="微软雅黑" panose="020B0503020204020204" pitchFamily="34" charset="-122"/>
          </a:endParaRPr>
        </a:p>
      </dgm:t>
    </dgm:pt>
    <dgm:pt modelId="{6A234979-4F37-CB4B-85F4-8624598E991F}">
      <dgm:prSet custT="1"/>
      <dgm:spPr/>
      <dgm:t>
        <a:bodyPr/>
        <a:lstStyle/>
        <a:p>
          <a:pPr marL="0" lvl="0" indent="0" algn="l" defTabSz="1244600">
            <a:lnSpc>
              <a:spcPct val="90000"/>
            </a:lnSpc>
            <a:spcBef>
              <a:spcPct val="0"/>
            </a:spcBef>
            <a:spcAft>
              <a:spcPct val="35000"/>
            </a:spcAft>
            <a:buNone/>
          </a:pPr>
          <a:r>
            <a:rPr lang="en-US" altLang="zh-CN" sz="2400" b="1" kern="1200" dirty="0">
              <a:solidFill>
                <a:srgbClr val="002060"/>
              </a:solidFill>
              <a:latin typeface="微软雅黑" panose="020B0503020204020204" pitchFamily="34" charset="-122"/>
              <a:ea typeface="微软雅黑" panose="020B0503020204020204" pitchFamily="34" charset="-122"/>
              <a:cs typeface="+mn-cs"/>
            </a:rPr>
            <a:t>3.</a:t>
          </a:r>
          <a:r>
            <a:rPr lang="zh-CN" altLang="en-US" sz="2400" b="1" kern="1200" dirty="0">
              <a:solidFill>
                <a:srgbClr val="002060"/>
              </a:solidFill>
              <a:latin typeface="微软雅黑" panose="020B0503020204020204" pitchFamily="34" charset="-122"/>
              <a:ea typeface="微软雅黑" panose="020B0503020204020204" pitchFamily="34" charset="-122"/>
              <a:cs typeface="+mn-cs"/>
            </a:rPr>
            <a:t> 虚拟环境创建</a:t>
          </a:r>
          <a:endParaRPr lang="en-US" sz="2400" b="1" kern="1200" dirty="0">
            <a:solidFill>
              <a:srgbClr val="002060"/>
            </a:solidFill>
            <a:latin typeface="微软雅黑" panose="020B0503020204020204" pitchFamily="34" charset="-122"/>
            <a:ea typeface="微软雅黑" panose="020B0503020204020204" pitchFamily="34" charset="-122"/>
            <a:cs typeface="+mn-cs"/>
          </a:endParaRPr>
        </a:p>
      </dgm:t>
    </dgm:pt>
    <dgm:pt modelId="{13328994-18F7-C643-A371-FB3837DD9FF5}" type="parTrans" cxnId="{E86BB36A-A528-294A-949A-4D5EBEC85792}">
      <dgm:prSet/>
      <dgm:spPr/>
      <dgm:t>
        <a:bodyPr/>
        <a:lstStyle/>
        <a:p>
          <a:endParaRPr lang="en-US"/>
        </a:p>
      </dgm:t>
    </dgm:pt>
    <dgm:pt modelId="{627CE6B3-4E5E-DC47-939C-8A3BFFEB6DE4}" type="sibTrans" cxnId="{E86BB36A-A528-294A-949A-4D5EBEC85792}">
      <dgm:prSet/>
      <dgm:spPr/>
      <dgm:t>
        <a:bodyPr/>
        <a:lstStyle/>
        <a:p>
          <a:endParaRPr lang="en-US"/>
        </a:p>
      </dgm:t>
    </dgm:pt>
    <dgm:pt modelId="{E9B7FD20-FEDD-484F-80B6-3024E0DC0833}" type="pres">
      <dgm:prSet presAssocID="{A3D82BA4-745B-4D4F-82D5-89BACD205BBA}" presName="linear" presStyleCnt="0">
        <dgm:presLayoutVars>
          <dgm:animLvl val="lvl"/>
          <dgm:resizeHandles val="exact"/>
        </dgm:presLayoutVars>
      </dgm:prSet>
      <dgm:spPr/>
    </dgm:pt>
    <dgm:pt modelId="{EB9DF252-2B62-4985-BFC7-074CAF2C0C62}" type="pres">
      <dgm:prSet presAssocID="{7B68B028-97B1-4DAA-A049-1FFEBDAA91C1}" presName="parentText" presStyleLbl="node1" presStyleIdx="0" presStyleCnt="4" custScaleY="113843">
        <dgm:presLayoutVars>
          <dgm:chMax val="0"/>
          <dgm:bulletEnabled val="1"/>
        </dgm:presLayoutVars>
      </dgm:prSet>
      <dgm:spPr/>
    </dgm:pt>
    <dgm:pt modelId="{A4ECA506-F9C5-4DE3-BC4A-3FDCE478F99B}" type="pres">
      <dgm:prSet presAssocID="{DFA482A3-BE1C-48FB-B470-3586D4E3EAB9}" presName="spacer" presStyleCnt="0"/>
      <dgm:spPr/>
    </dgm:pt>
    <dgm:pt modelId="{A08AA97A-1960-44B2-8710-F4088B33D41D}" type="pres">
      <dgm:prSet presAssocID="{F3CD1032-B81E-4266-A539-C94955C0DBE1}" presName="parentText" presStyleLbl="node1" presStyleIdx="1" presStyleCnt="4">
        <dgm:presLayoutVars>
          <dgm:chMax val="0"/>
          <dgm:bulletEnabled val="1"/>
        </dgm:presLayoutVars>
      </dgm:prSet>
      <dgm:spPr/>
    </dgm:pt>
    <dgm:pt modelId="{E45C7EB4-472F-4931-AAA9-5627392DAD45}" type="pres">
      <dgm:prSet presAssocID="{9EEB3ADC-F654-4B6D-AAC7-6D432E537958}" presName="spacer" presStyleCnt="0"/>
      <dgm:spPr/>
    </dgm:pt>
    <dgm:pt modelId="{44E6FE2E-2F35-1F48-B976-A68051C50CAD}" type="pres">
      <dgm:prSet presAssocID="{6A234979-4F37-CB4B-85F4-8624598E991F}" presName="parentText" presStyleLbl="node1" presStyleIdx="2" presStyleCnt="4">
        <dgm:presLayoutVars>
          <dgm:chMax val="0"/>
          <dgm:bulletEnabled val="1"/>
        </dgm:presLayoutVars>
      </dgm:prSet>
      <dgm:spPr/>
    </dgm:pt>
    <dgm:pt modelId="{A3AEC697-F1A8-C041-BF82-EFDE6CC66FD0}" type="pres">
      <dgm:prSet presAssocID="{627CE6B3-4E5E-DC47-939C-8A3BFFEB6DE4}" presName="spacer" presStyleCnt="0"/>
      <dgm:spPr/>
    </dgm:pt>
    <dgm:pt modelId="{E5EC6F95-5407-4D7A-842D-280EFD3AD3CF}" type="pres">
      <dgm:prSet presAssocID="{100ACE73-74FF-4607-9625-F542265C3212}" presName="parentText" presStyleLbl="node1" presStyleIdx="3" presStyleCnt="4" custLinFactNeighborY="-26041">
        <dgm:presLayoutVars>
          <dgm:chMax val="0"/>
          <dgm:bulletEnabled val="1"/>
        </dgm:presLayoutVars>
      </dgm:prSet>
      <dgm:spPr/>
    </dgm:pt>
  </dgm:ptLst>
  <dgm:cxnLst>
    <dgm:cxn modelId="{04738511-F433-4720-887B-41FB9C12E2C6}" type="presOf" srcId="{100ACE73-74FF-4607-9625-F542265C3212}" destId="{E5EC6F95-5407-4D7A-842D-280EFD3AD3CF}" srcOrd="0" destOrd="0" presId="urn:microsoft.com/office/officeart/2005/8/layout/vList2"/>
    <dgm:cxn modelId="{9EFC191E-FE22-F048-BF96-304C7436BE12}" type="presOf" srcId="{6A234979-4F37-CB4B-85F4-8624598E991F}" destId="{44E6FE2E-2F35-1F48-B976-A68051C50CAD}" srcOrd="0" destOrd="0" presId="urn:microsoft.com/office/officeart/2005/8/layout/vList2"/>
    <dgm:cxn modelId="{25254C5D-E9C2-4135-87AA-A2D287C150BA}" type="presOf" srcId="{F3CD1032-B81E-4266-A539-C94955C0DBE1}" destId="{A08AA97A-1960-44B2-8710-F4088B33D41D}" srcOrd="0" destOrd="0" presId="urn:microsoft.com/office/officeart/2005/8/layout/vList2"/>
    <dgm:cxn modelId="{E55DD245-7A8A-46EC-9866-215B4BA7BED4}" type="presOf" srcId="{A3D82BA4-745B-4D4F-82D5-89BACD205BBA}" destId="{E9B7FD20-FEDD-484F-80B6-3024E0DC0833}" srcOrd="0" destOrd="0" presId="urn:microsoft.com/office/officeart/2005/8/layout/vList2"/>
    <dgm:cxn modelId="{E86BB36A-A528-294A-949A-4D5EBEC85792}" srcId="{A3D82BA4-745B-4D4F-82D5-89BACD205BBA}" destId="{6A234979-4F37-CB4B-85F4-8624598E991F}" srcOrd="2" destOrd="0" parTransId="{13328994-18F7-C643-A371-FB3837DD9FF5}" sibTransId="{627CE6B3-4E5E-DC47-939C-8A3BFFEB6DE4}"/>
    <dgm:cxn modelId="{9BDCF86D-764B-4237-9ACD-8767846480C6}" srcId="{A3D82BA4-745B-4D4F-82D5-89BACD205BBA}" destId="{100ACE73-74FF-4607-9625-F542265C3212}" srcOrd="3" destOrd="0" parTransId="{3E768B54-D0E3-444C-B003-1C71002E1C06}" sibTransId="{C4B0848B-EE10-4358-B019-0345B98324A9}"/>
    <dgm:cxn modelId="{61D12C57-F609-4DDC-A496-D047EC1D4CE1}" type="presOf" srcId="{7B68B028-97B1-4DAA-A049-1FFEBDAA91C1}" destId="{EB9DF252-2B62-4985-BFC7-074CAF2C0C62}" srcOrd="0" destOrd="0" presId="urn:microsoft.com/office/officeart/2005/8/layout/vList2"/>
    <dgm:cxn modelId="{0CFA9159-CCFF-4163-AA13-9110A7318528}" srcId="{A3D82BA4-745B-4D4F-82D5-89BACD205BBA}" destId="{7B68B028-97B1-4DAA-A049-1FFEBDAA91C1}" srcOrd="0" destOrd="0" parTransId="{1BF7A31B-14CD-40E9-B810-6249D3AC9539}" sibTransId="{DFA482A3-BE1C-48FB-B470-3586D4E3EAB9}"/>
    <dgm:cxn modelId="{3BE5CCFB-1CCF-44B0-BD82-B5D19184BBD6}" srcId="{A3D82BA4-745B-4D4F-82D5-89BACD205BBA}" destId="{F3CD1032-B81E-4266-A539-C94955C0DBE1}" srcOrd="1" destOrd="0" parTransId="{D30288C3-E28B-4C62-8A77-6B2AB0D354D2}" sibTransId="{9EEB3ADC-F654-4B6D-AAC7-6D432E537958}"/>
    <dgm:cxn modelId="{8C8F6ED8-FA27-4968-BD0D-301166C8E30A}" type="presParOf" srcId="{E9B7FD20-FEDD-484F-80B6-3024E0DC0833}" destId="{EB9DF252-2B62-4985-BFC7-074CAF2C0C62}" srcOrd="0" destOrd="0" presId="urn:microsoft.com/office/officeart/2005/8/layout/vList2"/>
    <dgm:cxn modelId="{273E963A-CDF8-4B0A-8D36-31A5DE38CB2B}" type="presParOf" srcId="{E9B7FD20-FEDD-484F-80B6-3024E0DC0833}" destId="{A4ECA506-F9C5-4DE3-BC4A-3FDCE478F99B}" srcOrd="1" destOrd="0" presId="urn:microsoft.com/office/officeart/2005/8/layout/vList2"/>
    <dgm:cxn modelId="{91B98F2D-61A8-42B1-AE02-36A5D791DFE8}" type="presParOf" srcId="{E9B7FD20-FEDD-484F-80B6-3024E0DC0833}" destId="{A08AA97A-1960-44B2-8710-F4088B33D41D}" srcOrd="2" destOrd="0" presId="urn:microsoft.com/office/officeart/2005/8/layout/vList2"/>
    <dgm:cxn modelId="{175E85C7-C229-4559-B9F6-85629A077867}" type="presParOf" srcId="{E9B7FD20-FEDD-484F-80B6-3024E0DC0833}" destId="{E45C7EB4-472F-4931-AAA9-5627392DAD45}" srcOrd="3" destOrd="0" presId="urn:microsoft.com/office/officeart/2005/8/layout/vList2"/>
    <dgm:cxn modelId="{98A5FDBB-205E-A44D-8632-369C1311D5FF}" type="presParOf" srcId="{E9B7FD20-FEDD-484F-80B6-3024E0DC0833}" destId="{44E6FE2E-2F35-1F48-B976-A68051C50CAD}" srcOrd="4" destOrd="0" presId="urn:microsoft.com/office/officeart/2005/8/layout/vList2"/>
    <dgm:cxn modelId="{D50F3B01-95E0-C14F-8B35-980CF705D0EA}" type="presParOf" srcId="{E9B7FD20-FEDD-484F-80B6-3024E0DC0833}" destId="{A3AEC697-F1A8-C041-BF82-EFDE6CC66FD0}" srcOrd="5" destOrd="0" presId="urn:microsoft.com/office/officeart/2005/8/layout/vList2"/>
    <dgm:cxn modelId="{E3D03D4C-CE42-4E4F-89F4-E667E853C3E4}" type="presParOf" srcId="{E9B7FD20-FEDD-484F-80B6-3024E0DC0833}" destId="{E5EC6F95-5407-4D7A-842D-280EFD3AD3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DF252-2B62-4985-BFC7-074CAF2C0C62}">
      <dsp:nvSpPr>
        <dsp:cNvPr id="0" name=""/>
        <dsp:cNvSpPr/>
      </dsp:nvSpPr>
      <dsp:spPr>
        <a:xfrm>
          <a:off x="0" y="20460"/>
          <a:ext cx="8229600" cy="895079"/>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rgbClr val="002060"/>
              </a:solidFill>
              <a:latin typeface="微软雅黑" panose="020B0503020204020204" pitchFamily="34" charset="-122"/>
              <a:ea typeface="微软雅黑" panose="020B0503020204020204" pitchFamily="34" charset="-122"/>
            </a:rPr>
            <a:t>1.</a:t>
          </a:r>
          <a:r>
            <a:rPr lang="zh-CN" altLang="en-US" sz="2400" b="1" kern="1200" dirty="0">
              <a:solidFill>
                <a:srgbClr val="002060"/>
              </a:solidFill>
              <a:latin typeface="微软雅黑" panose="020B0503020204020204" pitchFamily="34" charset="-122"/>
              <a:ea typeface="微软雅黑" panose="020B0503020204020204" pitchFamily="34" charset="-122"/>
            </a:rPr>
            <a:t> </a:t>
          </a:r>
          <a:r>
            <a:rPr lang="zh-CN" altLang="en-US" sz="2400" b="1" kern="1200" dirty="0">
              <a:solidFill>
                <a:srgbClr val="002060"/>
              </a:solidFill>
              <a:latin typeface="微软雅黑" panose="020B0503020204020204" pitchFamily="34" charset="-122"/>
              <a:ea typeface="微软雅黑" panose="020B0503020204020204" pitchFamily="34" charset="-122"/>
              <a:cs typeface="+mn-cs"/>
            </a:rPr>
            <a:t>安装</a:t>
          </a:r>
          <a:r>
            <a:rPr lang="en-US" altLang="zh-CN" sz="2400" b="1" kern="1200" dirty="0">
              <a:solidFill>
                <a:srgbClr val="002060"/>
              </a:solidFill>
              <a:latin typeface="微软雅黑" panose="020B0503020204020204" pitchFamily="34" charset="-122"/>
              <a:ea typeface="微软雅黑" panose="020B0503020204020204" pitchFamily="34" charset="-122"/>
              <a:cs typeface="+mn-cs"/>
            </a:rPr>
            <a:t>Anaconda</a:t>
          </a:r>
          <a:endParaRPr lang="zh-CN" altLang="en-US" sz="2400" b="1" kern="1200" dirty="0">
            <a:solidFill>
              <a:srgbClr val="002060"/>
            </a:solidFill>
            <a:latin typeface="微软雅黑" panose="020B0503020204020204" pitchFamily="34" charset="-122"/>
            <a:ea typeface="微软雅黑" panose="020B0503020204020204" pitchFamily="34" charset="-122"/>
          </a:endParaRPr>
        </a:p>
      </dsp:txBody>
      <dsp:txXfrm>
        <a:off x="43694" y="64154"/>
        <a:ext cx="8142212" cy="807691"/>
      </dsp:txXfrm>
    </dsp:sp>
    <dsp:sp modelId="{A08AA97A-1960-44B2-8710-F4088B33D41D}">
      <dsp:nvSpPr>
        <dsp:cNvPr id="0" name=""/>
        <dsp:cNvSpPr/>
      </dsp:nvSpPr>
      <dsp:spPr>
        <a:xfrm>
          <a:off x="0" y="1036499"/>
          <a:ext cx="8229600" cy="78624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rgbClr val="002060"/>
              </a:solidFill>
              <a:latin typeface="微软雅黑" panose="020B0503020204020204" pitchFamily="34" charset="-122"/>
              <a:ea typeface="微软雅黑" panose="020B0503020204020204" pitchFamily="34" charset="-122"/>
            </a:rPr>
            <a:t>2.</a:t>
          </a:r>
          <a:r>
            <a:rPr lang="zh-CN" altLang="en-US" sz="2400" b="1" kern="1200" dirty="0">
              <a:solidFill>
                <a:srgbClr val="002060"/>
              </a:solidFill>
              <a:latin typeface="微软雅黑" panose="020B0503020204020204" pitchFamily="34" charset="-122"/>
              <a:ea typeface="微软雅黑" panose="020B0503020204020204" pitchFamily="34" charset="-122"/>
            </a:rPr>
            <a:t> 替换镜像源</a:t>
          </a:r>
          <a:endParaRPr lang="zh-CN" altLang="en-US" sz="2400" b="1" kern="1200" dirty="0">
            <a:solidFill>
              <a:srgbClr val="002060"/>
            </a:solidFill>
            <a:latin typeface="微软雅黑" panose="020B0503020204020204" pitchFamily="34" charset="-122"/>
            <a:ea typeface="微软雅黑" panose="020B0503020204020204" pitchFamily="34" charset="-122"/>
            <a:cs typeface="+mn-cs"/>
          </a:endParaRPr>
        </a:p>
      </dsp:txBody>
      <dsp:txXfrm>
        <a:off x="38381" y="1074880"/>
        <a:ext cx="8152838" cy="709478"/>
      </dsp:txXfrm>
    </dsp:sp>
    <dsp:sp modelId="{44E6FE2E-2F35-1F48-B976-A68051C50CAD}">
      <dsp:nvSpPr>
        <dsp:cNvPr id="0" name=""/>
        <dsp:cNvSpPr/>
      </dsp:nvSpPr>
      <dsp:spPr>
        <a:xfrm>
          <a:off x="0" y="1943699"/>
          <a:ext cx="8229600" cy="78624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244600">
            <a:lnSpc>
              <a:spcPct val="90000"/>
            </a:lnSpc>
            <a:spcBef>
              <a:spcPct val="0"/>
            </a:spcBef>
            <a:spcAft>
              <a:spcPct val="35000"/>
            </a:spcAft>
            <a:buNone/>
          </a:pPr>
          <a:r>
            <a:rPr lang="en-US" altLang="zh-CN" sz="2400" b="1" kern="1200" dirty="0">
              <a:solidFill>
                <a:srgbClr val="002060"/>
              </a:solidFill>
              <a:latin typeface="微软雅黑" panose="020B0503020204020204" pitchFamily="34" charset="-122"/>
              <a:ea typeface="微软雅黑" panose="020B0503020204020204" pitchFamily="34" charset="-122"/>
              <a:cs typeface="+mn-cs"/>
            </a:rPr>
            <a:t>3.</a:t>
          </a:r>
          <a:r>
            <a:rPr lang="zh-CN" altLang="en-US" sz="2400" b="1" kern="1200" dirty="0">
              <a:solidFill>
                <a:srgbClr val="002060"/>
              </a:solidFill>
              <a:latin typeface="微软雅黑" panose="020B0503020204020204" pitchFamily="34" charset="-122"/>
              <a:ea typeface="微软雅黑" panose="020B0503020204020204" pitchFamily="34" charset="-122"/>
              <a:cs typeface="+mn-cs"/>
            </a:rPr>
            <a:t> 虚拟环境创建</a:t>
          </a:r>
          <a:endParaRPr lang="en-US" sz="2400" b="1" kern="1200" dirty="0">
            <a:solidFill>
              <a:srgbClr val="002060"/>
            </a:solidFill>
            <a:latin typeface="微软雅黑" panose="020B0503020204020204" pitchFamily="34" charset="-122"/>
            <a:ea typeface="微软雅黑" panose="020B0503020204020204" pitchFamily="34" charset="-122"/>
            <a:cs typeface="+mn-cs"/>
          </a:endParaRPr>
        </a:p>
      </dsp:txBody>
      <dsp:txXfrm>
        <a:off x="38381" y="1982080"/>
        <a:ext cx="8152838" cy="709478"/>
      </dsp:txXfrm>
    </dsp:sp>
    <dsp:sp modelId="{E5EC6F95-5407-4D7A-842D-280EFD3AD3CF}">
      <dsp:nvSpPr>
        <dsp:cNvPr id="0" name=""/>
        <dsp:cNvSpPr/>
      </dsp:nvSpPr>
      <dsp:spPr>
        <a:xfrm>
          <a:off x="0" y="2819400"/>
          <a:ext cx="8229600" cy="786240"/>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solidFill>
                <a:srgbClr val="002060"/>
              </a:solidFill>
              <a:latin typeface="微软雅黑" panose="020B0503020204020204" pitchFamily="34" charset="-122"/>
              <a:ea typeface="微软雅黑" panose="020B0503020204020204" pitchFamily="34" charset="-122"/>
            </a:rPr>
            <a:t>4.</a:t>
          </a:r>
          <a:r>
            <a:rPr lang="zh-CN" altLang="en-US" sz="2400" b="1" kern="1200" dirty="0">
              <a:solidFill>
                <a:srgbClr val="002060"/>
              </a:solidFill>
              <a:latin typeface="微软雅黑" panose="020B0503020204020204" pitchFamily="34" charset="-122"/>
              <a:ea typeface="微软雅黑" panose="020B0503020204020204" pitchFamily="34" charset="-122"/>
            </a:rPr>
            <a:t> </a:t>
          </a:r>
          <a:r>
            <a:rPr lang="en-US" altLang="zh-CN" sz="2400" b="1" kern="1200" dirty="0" err="1">
              <a:solidFill>
                <a:srgbClr val="002060"/>
              </a:solidFill>
              <a:latin typeface="微软雅黑" panose="020B0503020204020204" pitchFamily="34" charset="-122"/>
              <a:ea typeface="微软雅黑" panose="020B0503020204020204" pitchFamily="34" charset="-122"/>
            </a:rPr>
            <a:t>Pycharm</a:t>
          </a:r>
          <a:r>
            <a:rPr lang="zh-CN" altLang="en-US" sz="2400" b="1" kern="1200" dirty="0">
              <a:solidFill>
                <a:srgbClr val="002060"/>
              </a:solidFill>
              <a:latin typeface="微软雅黑" panose="020B0503020204020204" pitchFamily="34" charset="-122"/>
              <a:ea typeface="微软雅黑" panose="020B0503020204020204" pitchFamily="34" charset="-122"/>
            </a:rPr>
            <a:t>安装与配置</a:t>
          </a:r>
        </a:p>
      </dsp:txBody>
      <dsp:txXfrm>
        <a:off x="38381" y="2857781"/>
        <a:ext cx="8152838" cy="7094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644711-246A-7325-ED4E-D0A0062EA9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645EBE2F-E247-BD3E-84F5-8B20C037C50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D74F507-7D89-455A-A7A6-25D9A7468912}" type="datetimeFigureOut">
              <a:rPr lang="zh-CN" altLang="en-US"/>
              <a:pPr>
                <a:defRPr/>
              </a:pPr>
              <a:t>2023/6/3</a:t>
            </a:fld>
            <a:endParaRPr lang="zh-CN" altLang="en-US"/>
          </a:p>
        </p:txBody>
      </p:sp>
      <p:sp>
        <p:nvSpPr>
          <p:cNvPr id="4" name="幻灯片图像占位符 3">
            <a:extLst>
              <a:ext uri="{FF2B5EF4-FFF2-40B4-BE49-F238E27FC236}">
                <a16:creationId xmlns:a16="http://schemas.microsoft.com/office/drawing/2014/main" id="{FF39AD16-CE4D-263A-616C-8C5E5231B5B8}"/>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453922A-50C9-DC38-A88E-2D65DA9F39C6}"/>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a:extLst>
              <a:ext uri="{FF2B5EF4-FFF2-40B4-BE49-F238E27FC236}">
                <a16:creationId xmlns:a16="http://schemas.microsoft.com/office/drawing/2014/main" id="{71716550-C941-E3B7-D422-11E1A319AEE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0AB07191-8361-5443-B9B5-DC0128AEBB2E}"/>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0809B862-EF9D-49ED-B941-024A88E4BD9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FB7685DA-1DF0-5012-C915-F06F291EC0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E6EF62C1-47FD-8D36-84E8-26B848CE48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a:t>
            </a:r>
            <a:r>
              <a:rPr lang="en-US" altLang="zh-CN" dirty="0"/>
              <a:t>***</a:t>
            </a:r>
            <a:r>
              <a:rPr lang="zh-CN" altLang="en-US" dirty="0"/>
              <a:t>处填自己的名字，在日期处更新每次组会的日期。</a:t>
            </a:r>
            <a:endParaRPr lang="en-US" altLang="zh-CN" dirty="0"/>
          </a:p>
        </p:txBody>
      </p:sp>
      <p:sp>
        <p:nvSpPr>
          <p:cNvPr id="15363" name="Slide Number Placeholder 3">
            <a:extLst>
              <a:ext uri="{FF2B5EF4-FFF2-40B4-BE49-F238E27FC236}">
                <a16:creationId xmlns:a16="http://schemas.microsoft.com/office/drawing/2014/main" id="{02FC3686-7AFB-0843-AC8F-C8A95CAD928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717F29-2C18-4926-8C6F-7208B3357B3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11</a:t>
            </a:fld>
            <a:endParaRPr lang="zh-CN" altLang="en-US"/>
          </a:p>
        </p:txBody>
      </p:sp>
    </p:spTree>
    <p:extLst>
      <p:ext uri="{BB962C8B-B14F-4D97-AF65-F5344CB8AC3E}">
        <p14:creationId xmlns:p14="http://schemas.microsoft.com/office/powerpoint/2010/main" val="72802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12</a:t>
            </a:fld>
            <a:endParaRPr lang="zh-CN" altLang="en-US"/>
          </a:p>
        </p:txBody>
      </p:sp>
    </p:spTree>
    <p:extLst>
      <p:ext uri="{BB962C8B-B14F-4D97-AF65-F5344CB8AC3E}">
        <p14:creationId xmlns:p14="http://schemas.microsoft.com/office/powerpoint/2010/main" val="1143077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13</a:t>
            </a:fld>
            <a:endParaRPr lang="zh-CN" altLang="en-US"/>
          </a:p>
        </p:txBody>
      </p:sp>
    </p:spTree>
    <p:extLst>
      <p:ext uri="{BB962C8B-B14F-4D97-AF65-F5344CB8AC3E}">
        <p14:creationId xmlns:p14="http://schemas.microsoft.com/office/powerpoint/2010/main" val="215012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14</a:t>
            </a:fld>
            <a:endParaRPr lang="zh-CN" altLang="en-US"/>
          </a:p>
        </p:txBody>
      </p:sp>
    </p:spTree>
    <p:extLst>
      <p:ext uri="{BB962C8B-B14F-4D97-AF65-F5344CB8AC3E}">
        <p14:creationId xmlns:p14="http://schemas.microsoft.com/office/powerpoint/2010/main" val="639145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15</a:t>
            </a:fld>
            <a:endParaRPr lang="zh-CN" altLang="en-US"/>
          </a:p>
        </p:txBody>
      </p:sp>
    </p:spTree>
    <p:extLst>
      <p:ext uri="{BB962C8B-B14F-4D97-AF65-F5344CB8AC3E}">
        <p14:creationId xmlns:p14="http://schemas.microsoft.com/office/powerpoint/2010/main" val="119603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3</a:t>
            </a:fld>
            <a:endParaRPr lang="zh-CN" altLang="en-US"/>
          </a:p>
        </p:txBody>
      </p:sp>
    </p:spTree>
    <p:extLst>
      <p:ext uri="{BB962C8B-B14F-4D97-AF65-F5344CB8AC3E}">
        <p14:creationId xmlns:p14="http://schemas.microsoft.com/office/powerpoint/2010/main" val="412854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4</a:t>
            </a:fld>
            <a:endParaRPr lang="zh-CN" altLang="en-US"/>
          </a:p>
        </p:txBody>
      </p:sp>
    </p:spTree>
    <p:extLst>
      <p:ext uri="{BB962C8B-B14F-4D97-AF65-F5344CB8AC3E}">
        <p14:creationId xmlns:p14="http://schemas.microsoft.com/office/powerpoint/2010/main" val="428314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5</a:t>
            </a:fld>
            <a:endParaRPr lang="zh-CN" altLang="en-US"/>
          </a:p>
        </p:txBody>
      </p:sp>
    </p:spTree>
    <p:extLst>
      <p:ext uri="{BB962C8B-B14F-4D97-AF65-F5344CB8AC3E}">
        <p14:creationId xmlns:p14="http://schemas.microsoft.com/office/powerpoint/2010/main" val="214833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6</a:t>
            </a:fld>
            <a:endParaRPr lang="zh-CN" altLang="en-US"/>
          </a:p>
        </p:txBody>
      </p:sp>
    </p:spTree>
    <p:extLst>
      <p:ext uri="{BB962C8B-B14F-4D97-AF65-F5344CB8AC3E}">
        <p14:creationId xmlns:p14="http://schemas.microsoft.com/office/powerpoint/2010/main" val="162586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7</a:t>
            </a:fld>
            <a:endParaRPr lang="zh-CN" altLang="en-US"/>
          </a:p>
        </p:txBody>
      </p:sp>
    </p:spTree>
    <p:extLst>
      <p:ext uri="{BB962C8B-B14F-4D97-AF65-F5344CB8AC3E}">
        <p14:creationId xmlns:p14="http://schemas.microsoft.com/office/powerpoint/2010/main" val="1442150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8</a:t>
            </a:fld>
            <a:endParaRPr lang="zh-CN" altLang="en-US"/>
          </a:p>
        </p:txBody>
      </p:sp>
    </p:spTree>
    <p:extLst>
      <p:ext uri="{BB962C8B-B14F-4D97-AF65-F5344CB8AC3E}">
        <p14:creationId xmlns:p14="http://schemas.microsoft.com/office/powerpoint/2010/main" val="2620891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9</a:t>
            </a:fld>
            <a:endParaRPr lang="zh-CN" altLang="en-US"/>
          </a:p>
        </p:txBody>
      </p:sp>
    </p:spTree>
    <p:extLst>
      <p:ext uri="{BB962C8B-B14F-4D97-AF65-F5344CB8AC3E}">
        <p14:creationId xmlns:p14="http://schemas.microsoft.com/office/powerpoint/2010/main" val="128670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30000"/>
              </a:spcBef>
              <a:buFont typeface="Wingdings" pitchFamily="2" charset="2"/>
              <a:buNone/>
            </a:pPr>
            <a:r>
              <a:rPr lang="zh-CN" altLang="en-US" sz="1200" dirty="0">
                <a:effectLst/>
                <a:latin typeface="PingFang SC" panose="020B0400000000000000" pitchFamily="34" charset="-122"/>
                <a:ea typeface="PingFang SC" panose="020B0400000000000000" pitchFamily="34" charset="-122"/>
              </a:rPr>
              <a:t>大家一定要合理规划预测，</a:t>
            </a:r>
            <a:r>
              <a:rPr lang="zh-CN" altLang="en-US" sz="1200" dirty="0">
                <a:latin typeface="PingFang SC" panose="020B0400000000000000" pitchFamily="34" charset="-122"/>
                <a:ea typeface="PingFang SC" panose="020B0400000000000000" pitchFamily="34" charset="-122"/>
              </a:rPr>
              <a:t>完成不了的话有锻炼身体机制！</a:t>
            </a:r>
            <a:endParaRPr lang="en-US" altLang="zh-CN" sz="1200" dirty="0">
              <a:latin typeface="PingFang SC" panose="020B0400000000000000" pitchFamily="34" charset="-122"/>
              <a:ea typeface="PingFang SC" panose="020B0400000000000000"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0809B862-EF9D-49ED-B941-024A88E4BD98}" type="slidenum">
              <a:rPr lang="zh-CN" altLang="en-US" smtClean="0"/>
              <a:pPr>
                <a:defRPr/>
              </a:pPr>
              <a:t>10</a:t>
            </a:fld>
            <a:endParaRPr lang="zh-CN" altLang="en-US"/>
          </a:p>
        </p:txBody>
      </p:sp>
    </p:spTree>
    <p:extLst>
      <p:ext uri="{BB962C8B-B14F-4D97-AF65-F5344CB8AC3E}">
        <p14:creationId xmlns:p14="http://schemas.microsoft.com/office/powerpoint/2010/main" val="242156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051D5CB4-BEF6-9E18-EA52-B9A2892DD6A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C64480B-3C1A-A4D8-8143-8DCE7E94BC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A7E0816-89F9-F70C-01FC-8518FE1F0387}"/>
              </a:ext>
            </a:extLst>
          </p:cNvPr>
          <p:cNvSpPr>
            <a:spLocks noGrp="1" noChangeArrowheads="1"/>
          </p:cNvSpPr>
          <p:nvPr>
            <p:ph type="sldNum" sz="quarter" idx="12"/>
          </p:nvPr>
        </p:nvSpPr>
        <p:spPr>
          <a:ln/>
        </p:spPr>
        <p:txBody>
          <a:bodyPr/>
          <a:lstStyle>
            <a:lvl1pPr>
              <a:defRPr/>
            </a:lvl1pPr>
          </a:lstStyle>
          <a:p>
            <a:pPr>
              <a:defRPr/>
            </a:pPr>
            <a:fld id="{B77B35B4-B333-4DA3-B1E5-3CD2265E7B67}" type="slidenum">
              <a:rPr lang="en-US" altLang="zh-CN"/>
              <a:pPr>
                <a:defRPr/>
              </a:pPr>
              <a:t>‹#›</a:t>
            </a:fld>
            <a:endParaRPr lang="en-US" altLang="zh-CN"/>
          </a:p>
        </p:txBody>
      </p:sp>
    </p:spTree>
    <p:extLst>
      <p:ext uri="{BB962C8B-B14F-4D97-AF65-F5344CB8AC3E}">
        <p14:creationId xmlns:p14="http://schemas.microsoft.com/office/powerpoint/2010/main" val="172069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214603F3-CD77-F5C0-5F38-81CC09F1BF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FCDF25E-7404-1DF2-9C94-FD2CB6B8F8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9835E5D-EEA6-610C-10C3-693CB262F5CF}"/>
              </a:ext>
            </a:extLst>
          </p:cNvPr>
          <p:cNvSpPr>
            <a:spLocks noGrp="1" noChangeArrowheads="1"/>
          </p:cNvSpPr>
          <p:nvPr>
            <p:ph type="sldNum" sz="quarter" idx="12"/>
          </p:nvPr>
        </p:nvSpPr>
        <p:spPr>
          <a:ln/>
        </p:spPr>
        <p:txBody>
          <a:bodyPr/>
          <a:lstStyle>
            <a:lvl1pPr>
              <a:defRPr/>
            </a:lvl1pPr>
          </a:lstStyle>
          <a:p>
            <a:pPr>
              <a:defRPr/>
            </a:pPr>
            <a:fld id="{A9CFF887-0CF8-4F50-9AA7-515C8229019D}" type="slidenum">
              <a:rPr lang="en-US" altLang="zh-CN"/>
              <a:pPr>
                <a:defRPr/>
              </a:pPr>
              <a:t>‹#›</a:t>
            </a:fld>
            <a:endParaRPr lang="en-US" altLang="zh-CN"/>
          </a:p>
        </p:txBody>
      </p:sp>
    </p:spTree>
    <p:extLst>
      <p:ext uri="{BB962C8B-B14F-4D97-AF65-F5344CB8AC3E}">
        <p14:creationId xmlns:p14="http://schemas.microsoft.com/office/powerpoint/2010/main" val="122663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3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2400"/>
            <a:ext cx="6019800" cy="59737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E7C15BD7-D7D9-B2CA-D674-5B672D5C56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73036D2-9005-F62E-F3E0-60F64F5C9D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7EED3F0-C34C-4777-323D-43766E8D10D3}"/>
              </a:ext>
            </a:extLst>
          </p:cNvPr>
          <p:cNvSpPr>
            <a:spLocks noGrp="1" noChangeArrowheads="1"/>
          </p:cNvSpPr>
          <p:nvPr>
            <p:ph type="sldNum" sz="quarter" idx="12"/>
          </p:nvPr>
        </p:nvSpPr>
        <p:spPr>
          <a:ln/>
        </p:spPr>
        <p:txBody>
          <a:bodyPr/>
          <a:lstStyle>
            <a:lvl1pPr>
              <a:defRPr/>
            </a:lvl1pPr>
          </a:lstStyle>
          <a:p>
            <a:pPr>
              <a:defRPr/>
            </a:pPr>
            <a:fld id="{C18A707F-D406-492F-B87D-E4FE70901023}" type="slidenum">
              <a:rPr lang="en-US" altLang="zh-CN"/>
              <a:pPr>
                <a:defRPr/>
              </a:pPr>
              <a:t>‹#›</a:t>
            </a:fld>
            <a:endParaRPr lang="en-US" altLang="zh-CN"/>
          </a:p>
        </p:txBody>
      </p:sp>
    </p:spTree>
    <p:extLst>
      <p:ext uri="{BB962C8B-B14F-4D97-AF65-F5344CB8AC3E}">
        <p14:creationId xmlns:p14="http://schemas.microsoft.com/office/powerpoint/2010/main" val="145282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9AF7AF44-CC93-C6DE-968A-ABA7B8A00B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28BCC19-3ACD-A15E-02C2-4D4BF8F11C1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7C342A9-4153-B279-C3A6-7ED9AE35E749}"/>
              </a:ext>
            </a:extLst>
          </p:cNvPr>
          <p:cNvSpPr>
            <a:spLocks noGrp="1" noChangeArrowheads="1"/>
          </p:cNvSpPr>
          <p:nvPr>
            <p:ph type="sldNum" sz="quarter" idx="12"/>
          </p:nvPr>
        </p:nvSpPr>
        <p:spPr>
          <a:ln/>
        </p:spPr>
        <p:txBody>
          <a:bodyPr/>
          <a:lstStyle>
            <a:lvl1pPr>
              <a:defRPr/>
            </a:lvl1pPr>
          </a:lstStyle>
          <a:p>
            <a:pPr>
              <a:defRPr/>
            </a:pPr>
            <a:fld id="{0CAB2726-33A8-40F6-90B6-E5DF3135D241}" type="slidenum">
              <a:rPr lang="en-US" altLang="zh-CN"/>
              <a:pPr>
                <a:defRPr/>
              </a:pPr>
              <a:t>‹#›</a:t>
            </a:fld>
            <a:endParaRPr lang="en-US" altLang="zh-CN"/>
          </a:p>
        </p:txBody>
      </p:sp>
    </p:spTree>
    <p:extLst>
      <p:ext uri="{BB962C8B-B14F-4D97-AF65-F5344CB8AC3E}">
        <p14:creationId xmlns:p14="http://schemas.microsoft.com/office/powerpoint/2010/main" val="397171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1DFCDE9-7BDD-93F1-FF8C-B6025C5EED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AE230A7-FF53-CFC2-ADB1-C1DC0667F4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7D98583-1B41-7372-43E3-F0F16779918D}"/>
              </a:ext>
            </a:extLst>
          </p:cNvPr>
          <p:cNvSpPr>
            <a:spLocks noGrp="1" noChangeArrowheads="1"/>
          </p:cNvSpPr>
          <p:nvPr>
            <p:ph type="sldNum" sz="quarter" idx="12"/>
          </p:nvPr>
        </p:nvSpPr>
        <p:spPr>
          <a:ln/>
        </p:spPr>
        <p:txBody>
          <a:bodyPr/>
          <a:lstStyle>
            <a:lvl1pPr>
              <a:defRPr/>
            </a:lvl1pPr>
          </a:lstStyle>
          <a:p>
            <a:pPr>
              <a:defRPr/>
            </a:pPr>
            <a:fld id="{1C472FB6-DC84-4C07-B4D7-F3B61CCB0CA9}" type="slidenum">
              <a:rPr lang="en-US" altLang="zh-CN"/>
              <a:pPr>
                <a:defRPr/>
              </a:pPr>
              <a:t>‹#›</a:t>
            </a:fld>
            <a:endParaRPr lang="en-US" altLang="zh-CN"/>
          </a:p>
        </p:txBody>
      </p:sp>
    </p:spTree>
    <p:extLst>
      <p:ext uri="{BB962C8B-B14F-4D97-AF65-F5344CB8AC3E}">
        <p14:creationId xmlns:p14="http://schemas.microsoft.com/office/powerpoint/2010/main" val="124552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A299E4B3-ECBE-5086-9CEF-38768A71B2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BA866F2-AB13-27BE-8DF3-0147269AD1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82CFFFE-5319-4FCD-A7C1-6430B7D8225E}"/>
              </a:ext>
            </a:extLst>
          </p:cNvPr>
          <p:cNvSpPr>
            <a:spLocks noGrp="1" noChangeArrowheads="1"/>
          </p:cNvSpPr>
          <p:nvPr>
            <p:ph type="sldNum" sz="quarter" idx="12"/>
          </p:nvPr>
        </p:nvSpPr>
        <p:spPr>
          <a:ln/>
        </p:spPr>
        <p:txBody>
          <a:bodyPr/>
          <a:lstStyle>
            <a:lvl1pPr>
              <a:defRPr/>
            </a:lvl1pPr>
          </a:lstStyle>
          <a:p>
            <a:pPr>
              <a:defRPr/>
            </a:pPr>
            <a:fld id="{8AFB430A-6931-447B-A7AC-EC3A41258C7C}" type="slidenum">
              <a:rPr lang="en-US" altLang="zh-CN"/>
              <a:pPr>
                <a:defRPr/>
              </a:pPr>
              <a:t>‹#›</a:t>
            </a:fld>
            <a:endParaRPr lang="en-US" altLang="zh-CN"/>
          </a:p>
        </p:txBody>
      </p:sp>
    </p:spTree>
    <p:extLst>
      <p:ext uri="{BB962C8B-B14F-4D97-AF65-F5344CB8AC3E}">
        <p14:creationId xmlns:p14="http://schemas.microsoft.com/office/powerpoint/2010/main" val="373843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0D02D3B9-9C3A-F986-E094-E3A7137B1F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4011361-7AC5-EE5C-384F-0CCB398F19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B2D5714C-A47F-A6AD-FBF6-6E3B852ABC2A}"/>
              </a:ext>
            </a:extLst>
          </p:cNvPr>
          <p:cNvSpPr>
            <a:spLocks noGrp="1" noChangeArrowheads="1"/>
          </p:cNvSpPr>
          <p:nvPr>
            <p:ph type="sldNum" sz="quarter" idx="12"/>
          </p:nvPr>
        </p:nvSpPr>
        <p:spPr>
          <a:ln/>
        </p:spPr>
        <p:txBody>
          <a:bodyPr/>
          <a:lstStyle>
            <a:lvl1pPr>
              <a:defRPr/>
            </a:lvl1pPr>
          </a:lstStyle>
          <a:p>
            <a:pPr>
              <a:defRPr/>
            </a:pPr>
            <a:fld id="{2552F975-77DB-418B-A634-92B34E2A97E2}" type="slidenum">
              <a:rPr lang="en-US" altLang="zh-CN"/>
              <a:pPr>
                <a:defRPr/>
              </a:pPr>
              <a:t>‹#›</a:t>
            </a:fld>
            <a:endParaRPr lang="en-US" altLang="zh-CN"/>
          </a:p>
        </p:txBody>
      </p:sp>
    </p:spTree>
    <p:extLst>
      <p:ext uri="{BB962C8B-B14F-4D97-AF65-F5344CB8AC3E}">
        <p14:creationId xmlns:p14="http://schemas.microsoft.com/office/powerpoint/2010/main" val="377498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07721BD-8FC4-2703-724E-D32BC063CC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3663E9E-DF40-EBB7-398B-59CF9C9EB4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0D58FBA-2682-99E5-D098-E3D4208BCC13}"/>
              </a:ext>
            </a:extLst>
          </p:cNvPr>
          <p:cNvSpPr>
            <a:spLocks noGrp="1" noChangeArrowheads="1"/>
          </p:cNvSpPr>
          <p:nvPr>
            <p:ph type="sldNum" sz="quarter" idx="12"/>
          </p:nvPr>
        </p:nvSpPr>
        <p:spPr>
          <a:ln/>
        </p:spPr>
        <p:txBody>
          <a:bodyPr/>
          <a:lstStyle>
            <a:lvl1pPr>
              <a:defRPr/>
            </a:lvl1pPr>
          </a:lstStyle>
          <a:p>
            <a:pPr>
              <a:defRPr/>
            </a:pPr>
            <a:fld id="{021FB91C-7792-407D-ABCA-4E5240B9D644}" type="slidenum">
              <a:rPr lang="en-US" altLang="zh-CN"/>
              <a:pPr>
                <a:defRPr/>
              </a:pPr>
              <a:t>‹#›</a:t>
            </a:fld>
            <a:endParaRPr lang="en-US" altLang="zh-CN"/>
          </a:p>
        </p:txBody>
      </p:sp>
    </p:spTree>
    <p:extLst>
      <p:ext uri="{BB962C8B-B14F-4D97-AF65-F5344CB8AC3E}">
        <p14:creationId xmlns:p14="http://schemas.microsoft.com/office/powerpoint/2010/main" val="218246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AA96C63-F647-ABEA-5BE1-3BA64994F6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929CEDD-70A1-0ABF-3945-E0610BCB0E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951628B-DE4D-DAF0-BF76-EBD17AFF0C55}"/>
              </a:ext>
            </a:extLst>
          </p:cNvPr>
          <p:cNvSpPr>
            <a:spLocks noGrp="1" noChangeArrowheads="1"/>
          </p:cNvSpPr>
          <p:nvPr>
            <p:ph type="sldNum" sz="quarter" idx="12"/>
          </p:nvPr>
        </p:nvSpPr>
        <p:spPr>
          <a:ln/>
        </p:spPr>
        <p:txBody>
          <a:bodyPr/>
          <a:lstStyle>
            <a:lvl1pPr>
              <a:defRPr/>
            </a:lvl1pPr>
          </a:lstStyle>
          <a:p>
            <a:pPr>
              <a:defRPr/>
            </a:pPr>
            <a:fld id="{8E7AE3EC-D709-457F-9320-CFFBD481A59B}" type="slidenum">
              <a:rPr lang="en-US" altLang="zh-CN"/>
              <a:pPr>
                <a:defRPr/>
              </a:pPr>
              <a:t>‹#›</a:t>
            </a:fld>
            <a:endParaRPr lang="en-US" altLang="zh-CN"/>
          </a:p>
        </p:txBody>
      </p:sp>
    </p:spTree>
    <p:extLst>
      <p:ext uri="{BB962C8B-B14F-4D97-AF65-F5344CB8AC3E}">
        <p14:creationId xmlns:p14="http://schemas.microsoft.com/office/powerpoint/2010/main" val="346822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0E6CF2C-32AD-31F0-791F-0CFE7FD58E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CE0039B-AE6B-D25E-5764-4E401A208A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9438921-7DA7-74C6-26AE-F99CB96CFE65}"/>
              </a:ext>
            </a:extLst>
          </p:cNvPr>
          <p:cNvSpPr>
            <a:spLocks noGrp="1" noChangeArrowheads="1"/>
          </p:cNvSpPr>
          <p:nvPr>
            <p:ph type="sldNum" sz="quarter" idx="12"/>
          </p:nvPr>
        </p:nvSpPr>
        <p:spPr>
          <a:ln/>
        </p:spPr>
        <p:txBody>
          <a:bodyPr/>
          <a:lstStyle>
            <a:lvl1pPr>
              <a:defRPr/>
            </a:lvl1pPr>
          </a:lstStyle>
          <a:p>
            <a:pPr>
              <a:defRPr/>
            </a:pPr>
            <a:fld id="{90202267-ECBD-4994-B5A4-07AB0F69AD0E}" type="slidenum">
              <a:rPr lang="en-US" altLang="zh-CN"/>
              <a:pPr>
                <a:defRPr/>
              </a:pPr>
              <a:t>‹#›</a:t>
            </a:fld>
            <a:endParaRPr lang="en-US" altLang="zh-CN"/>
          </a:p>
        </p:txBody>
      </p:sp>
    </p:spTree>
    <p:extLst>
      <p:ext uri="{BB962C8B-B14F-4D97-AF65-F5344CB8AC3E}">
        <p14:creationId xmlns:p14="http://schemas.microsoft.com/office/powerpoint/2010/main" val="89378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DD26382-1222-146B-61B2-D32AF3068B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2EB54F9-3807-8EE8-F446-3D8BE62A4E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5B74B9D-F99C-475C-6D53-0FBA22AABF4D}"/>
              </a:ext>
            </a:extLst>
          </p:cNvPr>
          <p:cNvSpPr>
            <a:spLocks noGrp="1" noChangeArrowheads="1"/>
          </p:cNvSpPr>
          <p:nvPr>
            <p:ph type="sldNum" sz="quarter" idx="12"/>
          </p:nvPr>
        </p:nvSpPr>
        <p:spPr>
          <a:ln/>
        </p:spPr>
        <p:txBody>
          <a:bodyPr/>
          <a:lstStyle>
            <a:lvl1pPr>
              <a:defRPr/>
            </a:lvl1pPr>
          </a:lstStyle>
          <a:p>
            <a:pPr>
              <a:defRPr/>
            </a:pPr>
            <a:fld id="{32C4F710-2A0F-47A1-B214-5D936A5E688B}" type="slidenum">
              <a:rPr lang="en-US" altLang="zh-CN"/>
              <a:pPr>
                <a:defRPr/>
              </a:pPr>
              <a:t>‹#›</a:t>
            </a:fld>
            <a:endParaRPr lang="en-US" altLang="zh-CN"/>
          </a:p>
        </p:txBody>
      </p:sp>
    </p:spTree>
    <p:extLst>
      <p:ext uri="{BB962C8B-B14F-4D97-AF65-F5344CB8AC3E}">
        <p14:creationId xmlns:p14="http://schemas.microsoft.com/office/powerpoint/2010/main" val="142368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662318-4C2D-E16F-95F2-020677DDF8F2}"/>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8903149-89F9-FA14-33BE-74C720BC7EB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F28A16FC-C86C-8209-0EFC-33A0D72ED6A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6BF39DBB-D338-AD38-3CFF-DF4145F883A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8C1E6058-EE04-8283-1129-45CCC9D7ECF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DA258FA-CE5B-4644-BCD2-06F2A580CD2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jetbrains.com/pycharm/download/#section=window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anaconda.com/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conda.io/en/latest/miniconda.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repo.anaconda.com/minicond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mirrors.tuna.tsinghua.edu.cn/anaconda/archiv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D71D86CA-B97B-FB09-ED21-5509FD103EC4}"/>
              </a:ext>
            </a:extLst>
          </p:cNvPr>
          <p:cNvSpPr txBox="1">
            <a:spLocks noChangeArrowheads="1"/>
          </p:cNvSpPr>
          <p:nvPr/>
        </p:nvSpPr>
        <p:spPr bwMode="auto">
          <a:xfrm>
            <a:off x="558800" y="3787776"/>
            <a:ext cx="7464425"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30000"/>
              </a:lnSpc>
              <a:buFontTx/>
              <a:buNone/>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梁浩健</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30000"/>
              </a:lnSpc>
              <a:buFontTx/>
              <a:buNone/>
            </a:pPr>
            <a:r>
              <a:rPr lang="zh-CN" altLang="en-US" sz="2600" b="1" dirty="0">
                <a:solidFill>
                  <a:srgbClr val="0D0D0D"/>
                </a:solidFill>
                <a:latin typeface="SimHei" panose="02010609060101010101" pitchFamily="49" charset="-122"/>
                <a:ea typeface="SimHei" panose="02010609060101010101" pitchFamily="49" charset="-122"/>
                <a:cs typeface="Times New Roman" panose="02020603050405020304" pitchFamily="18" charset="0"/>
              </a:rPr>
              <a:t>高智能空间计算课题组</a:t>
            </a:r>
            <a:endParaRPr lang="en-US" altLang="zh-CN" sz="2600" b="1" dirty="0">
              <a:solidFill>
                <a:srgbClr val="0D0D0D"/>
              </a:solidFill>
              <a:latin typeface="SimHei" panose="02010609060101010101" pitchFamily="49" charset="-122"/>
              <a:ea typeface="SimHei" panose="02010609060101010101" pitchFamily="49" charset="-122"/>
              <a:cs typeface="Times New Roman" panose="02020603050405020304" pitchFamily="18" charset="0"/>
            </a:endParaRPr>
          </a:p>
          <a:p>
            <a:pPr algn="ctr">
              <a:lnSpc>
                <a:spcPct val="130000"/>
              </a:lnSpc>
              <a:buFontTx/>
              <a:buNone/>
            </a:pPr>
            <a:r>
              <a:rPr lang="en-US" altLang="zh-CN" sz="2600" b="1" dirty="0">
                <a:latin typeface="SimHei" panose="02010609060101010101" pitchFamily="49" charset="-122"/>
                <a:ea typeface="SimHei" panose="02010609060101010101" pitchFamily="49" charset="-122"/>
                <a:cs typeface="Times New Roman" panose="02020603050405020304" pitchFamily="18" charset="0"/>
              </a:rPr>
              <a:t>2023</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年</a:t>
            </a:r>
            <a:r>
              <a:rPr lang="en-US" altLang="zh-CN" sz="2600" b="1" dirty="0">
                <a:latin typeface="SimHei" panose="02010609060101010101" pitchFamily="49" charset="-122"/>
                <a:ea typeface="SimHei" panose="02010609060101010101" pitchFamily="49" charset="-122"/>
                <a:cs typeface="Times New Roman" panose="02020603050405020304" pitchFamily="18" charset="0"/>
              </a:rPr>
              <a:t>06</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月</a:t>
            </a:r>
            <a:r>
              <a:rPr lang="en-US" altLang="zh-CN" sz="2600" b="1" dirty="0">
                <a:latin typeface="SimHei" panose="02010609060101010101" pitchFamily="49" charset="-122"/>
                <a:ea typeface="SimHei" panose="02010609060101010101" pitchFamily="49" charset="-122"/>
                <a:cs typeface="Times New Roman" panose="02020603050405020304" pitchFamily="18" charset="0"/>
              </a:rPr>
              <a:t>03</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日</a:t>
            </a:r>
            <a:endParaRPr lang="en-US" altLang="zh-CN" sz="2600" b="1" dirty="0">
              <a:latin typeface="SimHei" panose="02010609060101010101" pitchFamily="49" charset="-122"/>
              <a:ea typeface="SimHei" panose="02010609060101010101" pitchFamily="49" charset="-122"/>
              <a:cs typeface="Times New Roman" panose="02020603050405020304" pitchFamily="18" charset="0"/>
            </a:endParaRPr>
          </a:p>
        </p:txBody>
      </p:sp>
      <p:sp>
        <p:nvSpPr>
          <p:cNvPr id="4" name="矩形 16">
            <a:extLst>
              <a:ext uri="{FF2B5EF4-FFF2-40B4-BE49-F238E27FC236}">
                <a16:creationId xmlns:a16="http://schemas.microsoft.com/office/drawing/2014/main" id="{57F7FE26-885E-FA82-3519-8220DF71EE64}"/>
              </a:ext>
            </a:extLst>
          </p:cNvPr>
          <p:cNvSpPr/>
          <p:nvPr/>
        </p:nvSpPr>
        <p:spPr>
          <a:xfrm>
            <a:off x="0" y="1260394"/>
            <a:ext cx="9144000" cy="2548602"/>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17">
            <a:extLst>
              <a:ext uri="{FF2B5EF4-FFF2-40B4-BE49-F238E27FC236}">
                <a16:creationId xmlns:a16="http://schemas.microsoft.com/office/drawing/2014/main" id="{6EDE59F6-C6CB-7E00-B6AC-07FB7E78F596}"/>
              </a:ext>
            </a:extLst>
          </p:cNvPr>
          <p:cNvSpPr txBox="1"/>
          <p:nvPr/>
        </p:nvSpPr>
        <p:spPr>
          <a:xfrm>
            <a:off x="0" y="2175520"/>
            <a:ext cx="9144000" cy="769441"/>
          </a:xfrm>
          <a:prstGeom prst="rect">
            <a:avLst/>
          </a:prstGeom>
          <a:noFill/>
        </p:spPr>
        <p:txBody>
          <a:bodyPr wrap="square" rtlCol="0">
            <a:spAutoFit/>
          </a:bodyPr>
          <a:lstStyle/>
          <a:p>
            <a:pPr algn="ctr"/>
            <a:r>
              <a:rPr lang="zh-CN" altLang="en-US" sz="4400" b="1" spc="300" dirty="0">
                <a:solidFill>
                  <a:schemeClr val="bg1"/>
                </a:solidFill>
                <a:latin typeface="微软雅黑" panose="020B0503020204020204" pitchFamily="34" charset="-122"/>
                <a:ea typeface="微软雅黑" panose="020B0503020204020204" pitchFamily="34" charset="-122"/>
              </a:rPr>
              <a:t>深度学习入门之环境配置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a:solidFill>
                  <a:schemeClr val="bg1"/>
                </a:solidFill>
                <a:latin typeface="微软雅黑" panose="020B0503020204020204" pitchFamily="34" charset="-122"/>
                <a:ea typeface="微软雅黑" panose="020B0503020204020204" pitchFamily="34" charset="-122"/>
              </a:rPr>
              <a:t>2.</a:t>
            </a:r>
            <a:r>
              <a:rPr lang="zh-CN" altLang="en-US" sz="2800" b="1" spc="300" dirty="0">
                <a:solidFill>
                  <a:schemeClr val="bg1"/>
                </a:solidFill>
                <a:latin typeface="微软雅黑" panose="020B0503020204020204" pitchFamily="34" charset="-122"/>
                <a:ea typeface="微软雅黑" panose="020B0503020204020204" pitchFamily="34" charset="-122"/>
              </a:rPr>
              <a:t>替换源</a:t>
            </a:r>
          </a:p>
        </p:txBody>
      </p:sp>
      <p:pic>
        <p:nvPicPr>
          <p:cNvPr id="4" name="图片 3">
            <a:extLst>
              <a:ext uri="{FF2B5EF4-FFF2-40B4-BE49-F238E27FC236}">
                <a16:creationId xmlns:a16="http://schemas.microsoft.com/office/drawing/2014/main" id="{BB06ADF9-2EDD-796C-AAD2-2C7CF171492A}"/>
              </a:ext>
            </a:extLst>
          </p:cNvPr>
          <p:cNvPicPr>
            <a:picLocks noChangeAspect="1"/>
          </p:cNvPicPr>
          <p:nvPr/>
        </p:nvPicPr>
        <p:blipFill>
          <a:blip r:embed="rId3"/>
          <a:stretch>
            <a:fillRect/>
          </a:stretch>
        </p:blipFill>
        <p:spPr>
          <a:xfrm>
            <a:off x="914400" y="1371600"/>
            <a:ext cx="7016079" cy="4038600"/>
          </a:xfrm>
          <a:prstGeom prst="rect">
            <a:avLst/>
          </a:prstGeom>
        </p:spPr>
      </p:pic>
      <p:sp>
        <p:nvSpPr>
          <p:cNvPr id="19" name="Rectangle 13">
            <a:extLst>
              <a:ext uri="{FF2B5EF4-FFF2-40B4-BE49-F238E27FC236}">
                <a16:creationId xmlns:a16="http://schemas.microsoft.com/office/drawing/2014/main" id="{5D90C6A9-9C3D-3079-0FE4-6AE9801BA457}"/>
              </a:ext>
            </a:extLst>
          </p:cNvPr>
          <p:cNvSpPr>
            <a:spLocks noChangeArrowheads="1"/>
          </p:cNvSpPr>
          <p:nvPr/>
        </p:nvSpPr>
        <p:spPr bwMode="auto">
          <a:xfrm>
            <a:off x="1227137" y="5791200"/>
            <a:ext cx="68263"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999999"/>
                </a:solidFill>
                <a:effectLst/>
                <a:latin typeface="Lucida Console" panose="020B0609040504020204" pitchFamily="49" charset="0"/>
              </a:rPr>
              <a:t>1</a:t>
            </a:r>
            <a:endParaRPr kumimoji="0" lang="zh-CN" altLang="zh-CN" sz="1000" b="0" i="0" u="none" strike="noStrike" cap="none" normalizeH="0" baseline="0" dirty="0">
              <a:ln>
                <a:noFill/>
              </a:ln>
              <a:solidFill>
                <a:srgbClr val="333333"/>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33333"/>
                </a:solidFill>
                <a:effectLst/>
                <a:latin typeface="Arial Unicode MS"/>
                <a:ea typeface="inherit"/>
              </a:rPr>
              <a:t>conda config </a:t>
            </a:r>
            <a:r>
              <a:rPr kumimoji="0" lang="zh-CN" altLang="zh-CN" sz="1000" b="0" i="0" u="none" strike="noStrike" cap="none" normalizeH="0" baseline="0" dirty="0">
                <a:ln>
                  <a:noFill/>
                </a:ln>
                <a:solidFill>
                  <a:srgbClr val="0000CC"/>
                </a:solidFill>
                <a:effectLst/>
                <a:latin typeface="Arial Unicode MS"/>
                <a:ea typeface="inherit"/>
              </a:rPr>
              <a:t>--add</a:t>
            </a:r>
            <a:r>
              <a:rPr kumimoji="0" lang="zh-CN" altLang="zh-CN" sz="1000" b="0" i="0" u="none" strike="noStrike" cap="none" normalizeH="0" baseline="0" dirty="0">
                <a:ln>
                  <a:noFill/>
                </a:ln>
                <a:solidFill>
                  <a:srgbClr val="333333"/>
                </a:solidFill>
                <a:effectLst/>
                <a:latin typeface="Arial Unicode MS"/>
                <a:ea typeface="inherit"/>
              </a:rPr>
              <a:t> channels https://mirrors.tuna.tsinghua.edu.cn/anaconda/pkgs/free/</a:t>
            </a:r>
            <a:endParaRPr kumimoji="0" lang="zh-CN" altLang="zh-CN"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4">
            <a:extLst>
              <a:ext uri="{FF2B5EF4-FFF2-40B4-BE49-F238E27FC236}">
                <a16:creationId xmlns:a16="http://schemas.microsoft.com/office/drawing/2014/main" id="{D6D59AAB-540B-446C-10B7-964C32143095}"/>
              </a:ext>
            </a:extLst>
          </p:cNvPr>
          <p:cNvSpPr>
            <a:spLocks noChangeArrowheads="1"/>
          </p:cNvSpPr>
          <p:nvPr/>
        </p:nvSpPr>
        <p:spPr bwMode="auto">
          <a:xfrm>
            <a:off x="1227137" y="5943600"/>
            <a:ext cx="68263"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999999"/>
                </a:solidFill>
                <a:effectLst/>
                <a:latin typeface="Lucida Console" panose="020B0609040504020204" pitchFamily="49" charset="0"/>
              </a:rPr>
              <a:t>2</a:t>
            </a:r>
            <a:endParaRPr kumimoji="0" lang="zh-CN" altLang="zh-CN" sz="1000" b="0" i="0" u="none" strike="noStrike" cap="none" normalizeH="0" baseline="0" dirty="0">
              <a:ln>
                <a:noFill/>
              </a:ln>
              <a:solidFill>
                <a:srgbClr val="333333"/>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33333"/>
                </a:solidFill>
                <a:effectLst/>
                <a:latin typeface="Arial Unicode MS"/>
                <a:ea typeface="inherit"/>
              </a:rPr>
              <a:t>conda config </a:t>
            </a:r>
            <a:r>
              <a:rPr kumimoji="0" lang="zh-CN" altLang="zh-CN" sz="1000" b="0" i="0" u="none" strike="noStrike" cap="none" normalizeH="0" baseline="0" dirty="0">
                <a:ln>
                  <a:noFill/>
                </a:ln>
                <a:solidFill>
                  <a:srgbClr val="0000CC"/>
                </a:solidFill>
                <a:effectLst/>
                <a:latin typeface="Arial Unicode MS"/>
                <a:ea typeface="inherit"/>
              </a:rPr>
              <a:t>--add</a:t>
            </a:r>
            <a:r>
              <a:rPr kumimoji="0" lang="zh-CN" altLang="zh-CN" sz="1000" b="0" i="0" u="none" strike="noStrike" cap="none" normalizeH="0" baseline="0" dirty="0">
                <a:ln>
                  <a:noFill/>
                </a:ln>
                <a:solidFill>
                  <a:srgbClr val="333333"/>
                </a:solidFill>
                <a:effectLst/>
                <a:latin typeface="Arial Unicode MS"/>
                <a:ea typeface="inherit"/>
              </a:rPr>
              <a:t> channels https://mirrors.tuna.tsinghua.edu.cn/anaconda/pkgs/main/</a:t>
            </a:r>
            <a:endParaRPr kumimoji="0" lang="zh-CN" altLang="zh-CN"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5">
            <a:extLst>
              <a:ext uri="{FF2B5EF4-FFF2-40B4-BE49-F238E27FC236}">
                <a16:creationId xmlns:a16="http://schemas.microsoft.com/office/drawing/2014/main" id="{BF8411E9-808B-53C8-36A9-A82150ECEA08}"/>
              </a:ext>
            </a:extLst>
          </p:cNvPr>
          <p:cNvSpPr>
            <a:spLocks noChangeArrowheads="1"/>
          </p:cNvSpPr>
          <p:nvPr/>
        </p:nvSpPr>
        <p:spPr bwMode="auto">
          <a:xfrm>
            <a:off x="1227137" y="5943600"/>
            <a:ext cx="68263"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999999"/>
                </a:solidFill>
                <a:effectLst/>
                <a:latin typeface="Lucida Console" panose="020B0609040504020204" pitchFamily="49" charset="0"/>
              </a:rPr>
              <a:t>3</a:t>
            </a:r>
            <a:endParaRPr kumimoji="0" lang="zh-CN" altLang="zh-CN" sz="1000" b="0" i="0" u="none" strike="noStrike" cap="none" normalizeH="0" baseline="0" dirty="0">
              <a:ln>
                <a:noFill/>
              </a:ln>
              <a:solidFill>
                <a:srgbClr val="333333"/>
              </a:solidFill>
              <a:effectLst/>
              <a:latin typeface="Arial Unicode MS"/>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33333"/>
                </a:solidFill>
                <a:effectLst/>
                <a:latin typeface="Arial Unicode MS"/>
                <a:ea typeface="inherit"/>
              </a:rPr>
              <a:t>conda config </a:t>
            </a:r>
            <a:r>
              <a:rPr kumimoji="0" lang="zh-CN" altLang="zh-CN" sz="1000" b="0" i="0" u="none" strike="noStrike" cap="none" normalizeH="0" baseline="0" dirty="0">
                <a:ln>
                  <a:noFill/>
                </a:ln>
                <a:solidFill>
                  <a:srgbClr val="0000CC"/>
                </a:solidFill>
                <a:effectLst/>
                <a:latin typeface="Arial Unicode MS"/>
                <a:ea typeface="inherit"/>
              </a:rPr>
              <a:t>--set</a:t>
            </a:r>
            <a:r>
              <a:rPr kumimoji="0" lang="zh-CN" altLang="zh-CN" sz="1000" b="0" i="0" u="none" strike="noStrike" cap="none" normalizeH="0" baseline="0" dirty="0">
                <a:ln>
                  <a:noFill/>
                </a:ln>
                <a:solidFill>
                  <a:srgbClr val="333333"/>
                </a:solidFill>
                <a:effectLst/>
                <a:latin typeface="Arial Unicode MS"/>
                <a:ea typeface="inherit"/>
              </a:rPr>
              <a:t> show_channel_urls </a:t>
            </a:r>
            <a:r>
              <a:rPr kumimoji="0" lang="zh-CN" altLang="zh-CN" sz="1000" b="0" i="0" u="none" strike="noStrike" cap="none" normalizeH="0" baseline="0" dirty="0">
                <a:ln>
                  <a:noFill/>
                </a:ln>
                <a:solidFill>
                  <a:srgbClr val="3300AA"/>
                </a:solidFill>
                <a:effectLst/>
                <a:latin typeface="Arial Unicode MS"/>
                <a:ea typeface="inherit"/>
              </a:rPr>
              <a:t>yes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31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a:solidFill>
                  <a:schemeClr val="bg1"/>
                </a:solidFill>
                <a:latin typeface="微软雅黑" panose="020B0503020204020204" pitchFamily="34" charset="-122"/>
                <a:ea typeface="微软雅黑" panose="020B0503020204020204" pitchFamily="34" charset="-122"/>
              </a:rPr>
              <a:t>3.Conda</a:t>
            </a:r>
            <a:r>
              <a:rPr lang="zh-CN" altLang="en-US" sz="2800" b="1" spc="300" dirty="0">
                <a:solidFill>
                  <a:schemeClr val="bg1"/>
                </a:solidFill>
                <a:latin typeface="微软雅黑" panose="020B0503020204020204" pitchFamily="34" charset="-122"/>
                <a:ea typeface="微软雅黑" panose="020B0503020204020204" pitchFamily="34" charset="-122"/>
              </a:rPr>
              <a:t>环境管理</a:t>
            </a:r>
          </a:p>
        </p:txBody>
      </p:sp>
      <p:sp>
        <p:nvSpPr>
          <p:cNvPr id="3" name="文本框 2">
            <a:extLst>
              <a:ext uri="{FF2B5EF4-FFF2-40B4-BE49-F238E27FC236}">
                <a16:creationId xmlns:a16="http://schemas.microsoft.com/office/drawing/2014/main" id="{07A16F54-FFA3-883B-916E-605DF554567A}"/>
              </a:ext>
            </a:extLst>
          </p:cNvPr>
          <p:cNvSpPr txBox="1"/>
          <p:nvPr/>
        </p:nvSpPr>
        <p:spPr>
          <a:xfrm>
            <a:off x="723900" y="1199789"/>
            <a:ext cx="7696200" cy="1477328"/>
          </a:xfrm>
          <a:prstGeom prst="rect">
            <a:avLst/>
          </a:prstGeom>
          <a:noFill/>
        </p:spPr>
        <p:txBody>
          <a:bodyPr wrap="square">
            <a:spAutoFit/>
          </a:bodyPr>
          <a:lstStyle/>
          <a:p>
            <a:r>
              <a:rPr lang="zh-CN" altLang="en-US" b="0" i="0" dirty="0">
                <a:solidFill>
                  <a:srgbClr val="333333"/>
                </a:solidFill>
                <a:effectLst/>
                <a:latin typeface="Open Sans" panose="020B0606030504020204" pitchFamily="34" charset="0"/>
              </a:rPr>
              <a:t>由于在实际项目开发过程中，可能会根据情况使用到不同版本的</a:t>
            </a:r>
            <a:r>
              <a:rPr lang="en-US" altLang="zh-CN" b="0" i="0" dirty="0">
                <a:solidFill>
                  <a:srgbClr val="333333"/>
                </a:solidFill>
                <a:effectLst/>
                <a:latin typeface="Open Sans" panose="020B0606030504020204" pitchFamily="34" charset="0"/>
              </a:rPr>
              <a:t>Python</a:t>
            </a:r>
            <a:r>
              <a:rPr lang="zh-CN" altLang="en-US" b="0" i="0" dirty="0">
                <a:solidFill>
                  <a:srgbClr val="333333"/>
                </a:solidFill>
                <a:effectLst/>
                <a:latin typeface="Open Sans" panose="020B0606030504020204" pitchFamily="34" charset="0"/>
              </a:rPr>
              <a:t>解释器或者是一些相互不兼容的</a:t>
            </a:r>
            <a:r>
              <a:rPr lang="en-US" altLang="zh-CN" b="0" i="0" dirty="0">
                <a:solidFill>
                  <a:srgbClr val="333333"/>
                </a:solidFill>
                <a:effectLst/>
                <a:latin typeface="Open Sans" panose="020B0606030504020204" pitchFamily="34" charset="0"/>
              </a:rPr>
              <a:t>Python</a:t>
            </a:r>
            <a:r>
              <a:rPr lang="zh-CN" altLang="en-US" b="0" i="0" dirty="0">
                <a:solidFill>
                  <a:srgbClr val="333333"/>
                </a:solidFill>
                <a:effectLst/>
                <a:latin typeface="Open Sans" panose="020B0606030504020204" pitchFamily="34" charset="0"/>
              </a:rPr>
              <a:t>包，例如一个项目依赖的</a:t>
            </a:r>
            <a:r>
              <a:rPr lang="en-US" altLang="zh-CN" b="0" i="0" dirty="0">
                <a:solidFill>
                  <a:srgbClr val="333333"/>
                </a:solidFill>
                <a:effectLst/>
                <a:latin typeface="Open Sans" panose="020B0606030504020204" pitchFamily="34" charset="0"/>
              </a:rPr>
              <a:t>Python</a:t>
            </a:r>
            <a:r>
              <a:rPr lang="zh-CN" altLang="en-US" b="0" i="0" dirty="0">
                <a:solidFill>
                  <a:srgbClr val="333333"/>
                </a:solidFill>
                <a:effectLst/>
                <a:latin typeface="Open Sans" panose="020B0606030504020204" pitchFamily="34" charset="0"/>
              </a:rPr>
              <a:t>版本是</a:t>
            </a:r>
            <a:r>
              <a:rPr lang="en-US" altLang="zh-CN" b="0" i="0" dirty="0">
                <a:solidFill>
                  <a:srgbClr val="333333"/>
                </a:solidFill>
                <a:effectLst/>
                <a:latin typeface="Open Sans" panose="020B0606030504020204" pitchFamily="34" charset="0"/>
              </a:rPr>
              <a:t>3.6</a:t>
            </a:r>
            <a:r>
              <a:rPr lang="zh-CN" altLang="en-US" b="0" i="0" dirty="0">
                <a:solidFill>
                  <a:srgbClr val="333333"/>
                </a:solidFill>
                <a:effectLst/>
                <a:latin typeface="Open Sans" panose="020B0606030504020204" pitchFamily="34" charset="0"/>
              </a:rPr>
              <a:t>而另外一个却是</a:t>
            </a:r>
            <a:r>
              <a:rPr lang="en-US" altLang="zh-CN" b="0" i="0" dirty="0">
                <a:solidFill>
                  <a:srgbClr val="333333"/>
                </a:solidFill>
                <a:effectLst/>
                <a:latin typeface="Open Sans" panose="020B0606030504020204" pitchFamily="34" charset="0"/>
              </a:rPr>
              <a:t>2.7</a:t>
            </a:r>
            <a:r>
              <a:rPr lang="zh-CN" altLang="en-US" b="0" i="0" dirty="0">
                <a:solidFill>
                  <a:srgbClr val="333333"/>
                </a:solidFill>
                <a:effectLst/>
                <a:latin typeface="Open Sans" panose="020B0606030504020204" pitchFamily="34" charset="0"/>
              </a:rPr>
              <a:t>，显然这两者是不能够同时存在于一个环境中。此时，便可以通过</a:t>
            </a:r>
            <a:r>
              <a:rPr lang="en-US" altLang="zh-CN" b="0" i="0" dirty="0" err="1">
                <a:solidFill>
                  <a:srgbClr val="333333"/>
                </a:solidFill>
                <a:effectLst/>
                <a:latin typeface="Open Sans" panose="020B0606030504020204" pitchFamily="34" charset="0"/>
              </a:rPr>
              <a:t>Miniconda</a:t>
            </a:r>
            <a:r>
              <a:rPr lang="zh-CN" altLang="en-US" b="0" i="0" dirty="0">
                <a:solidFill>
                  <a:srgbClr val="333333"/>
                </a:solidFill>
                <a:effectLst/>
                <a:latin typeface="Open Sans" panose="020B0606030504020204" pitchFamily="34" charset="0"/>
              </a:rPr>
              <a:t>中的</a:t>
            </a:r>
            <a:r>
              <a:rPr lang="en-US" altLang="zh-CN" b="0" i="0" dirty="0" err="1">
                <a:solidFill>
                  <a:srgbClr val="333333"/>
                </a:solidFill>
                <a:effectLst/>
                <a:latin typeface="Open Sans" panose="020B0606030504020204" pitchFamily="34" charset="0"/>
              </a:rPr>
              <a:t>Conda</a:t>
            </a:r>
            <a:r>
              <a:rPr lang="zh-CN" altLang="en-US" b="0" i="0" dirty="0">
                <a:solidFill>
                  <a:srgbClr val="333333"/>
                </a:solidFill>
                <a:effectLst/>
                <a:latin typeface="Open Sans" panose="020B0606030504020204" pitchFamily="34" charset="0"/>
              </a:rPr>
              <a:t>环境管理器来进行方便的创建与管理。接下来，将会依次介绍虚拟环境的安装与使用。</a:t>
            </a:r>
            <a:endParaRPr lang="zh-CN" altLang="en-US" dirty="0"/>
          </a:p>
        </p:txBody>
      </p:sp>
      <p:pic>
        <p:nvPicPr>
          <p:cNvPr id="6" name="图片 5">
            <a:extLst>
              <a:ext uri="{FF2B5EF4-FFF2-40B4-BE49-F238E27FC236}">
                <a16:creationId xmlns:a16="http://schemas.microsoft.com/office/drawing/2014/main" id="{44789078-A10F-0EF8-E5C9-90B93362B26B}"/>
              </a:ext>
            </a:extLst>
          </p:cNvPr>
          <p:cNvPicPr>
            <a:picLocks noChangeAspect="1"/>
          </p:cNvPicPr>
          <p:nvPr/>
        </p:nvPicPr>
        <p:blipFill>
          <a:blip r:embed="rId3"/>
          <a:stretch>
            <a:fillRect/>
          </a:stretch>
        </p:blipFill>
        <p:spPr>
          <a:xfrm>
            <a:off x="685800" y="2677117"/>
            <a:ext cx="6836297" cy="4076208"/>
          </a:xfrm>
          <a:prstGeom prst="rect">
            <a:avLst/>
          </a:prstGeom>
        </p:spPr>
      </p:pic>
    </p:spTree>
    <p:extLst>
      <p:ext uri="{BB962C8B-B14F-4D97-AF65-F5344CB8AC3E}">
        <p14:creationId xmlns:p14="http://schemas.microsoft.com/office/powerpoint/2010/main" val="172202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err="1">
                <a:solidFill>
                  <a:schemeClr val="bg1"/>
                </a:solidFill>
                <a:latin typeface="微软雅黑" panose="020B0503020204020204" pitchFamily="34" charset="-122"/>
                <a:ea typeface="微软雅黑" panose="020B0503020204020204" pitchFamily="34" charset="-122"/>
              </a:rPr>
              <a:t>Conda</a:t>
            </a:r>
            <a:r>
              <a:rPr lang="zh-CN" altLang="en-US" sz="2800" b="1" spc="300" dirty="0">
                <a:solidFill>
                  <a:schemeClr val="bg1"/>
                </a:solidFill>
                <a:latin typeface="微软雅黑" panose="020B0503020204020204" pitchFamily="34" charset="-122"/>
                <a:ea typeface="微软雅黑" panose="020B0503020204020204" pitchFamily="34" charset="-122"/>
              </a:rPr>
              <a:t>环境管理</a:t>
            </a:r>
          </a:p>
        </p:txBody>
      </p:sp>
      <p:pic>
        <p:nvPicPr>
          <p:cNvPr id="3" name="图片 2">
            <a:extLst>
              <a:ext uri="{FF2B5EF4-FFF2-40B4-BE49-F238E27FC236}">
                <a16:creationId xmlns:a16="http://schemas.microsoft.com/office/drawing/2014/main" id="{DF25CBE9-07E0-08E5-323B-E8A066C6F465}"/>
              </a:ext>
            </a:extLst>
          </p:cNvPr>
          <p:cNvPicPr>
            <a:picLocks noChangeAspect="1"/>
          </p:cNvPicPr>
          <p:nvPr/>
        </p:nvPicPr>
        <p:blipFill>
          <a:blip r:embed="rId3"/>
          <a:stretch>
            <a:fillRect/>
          </a:stretch>
        </p:blipFill>
        <p:spPr>
          <a:xfrm>
            <a:off x="799128" y="1638300"/>
            <a:ext cx="7379350" cy="3581400"/>
          </a:xfrm>
          <a:prstGeom prst="rect">
            <a:avLst/>
          </a:prstGeom>
        </p:spPr>
      </p:pic>
    </p:spTree>
    <p:extLst>
      <p:ext uri="{BB962C8B-B14F-4D97-AF65-F5344CB8AC3E}">
        <p14:creationId xmlns:p14="http://schemas.microsoft.com/office/powerpoint/2010/main" val="1118584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err="1">
                <a:solidFill>
                  <a:schemeClr val="bg1"/>
                </a:solidFill>
                <a:latin typeface="微软雅黑" panose="020B0503020204020204" pitchFamily="34" charset="-122"/>
                <a:ea typeface="微软雅黑" panose="020B0503020204020204" pitchFamily="34" charset="-122"/>
              </a:rPr>
              <a:t>Conda</a:t>
            </a:r>
            <a:r>
              <a:rPr lang="zh-CN" altLang="en-US" sz="2800" b="1" spc="300" dirty="0">
                <a:solidFill>
                  <a:schemeClr val="bg1"/>
                </a:solidFill>
                <a:latin typeface="微软雅黑" panose="020B0503020204020204" pitchFamily="34" charset="-122"/>
                <a:ea typeface="微软雅黑" panose="020B0503020204020204" pitchFamily="34" charset="-122"/>
              </a:rPr>
              <a:t>环境管理</a:t>
            </a:r>
          </a:p>
        </p:txBody>
      </p:sp>
      <p:pic>
        <p:nvPicPr>
          <p:cNvPr id="6" name="图片 5">
            <a:extLst>
              <a:ext uri="{FF2B5EF4-FFF2-40B4-BE49-F238E27FC236}">
                <a16:creationId xmlns:a16="http://schemas.microsoft.com/office/drawing/2014/main" id="{1DD73040-4C93-9581-3427-9981406400E8}"/>
              </a:ext>
            </a:extLst>
          </p:cNvPr>
          <p:cNvPicPr>
            <a:picLocks noChangeAspect="1"/>
          </p:cNvPicPr>
          <p:nvPr/>
        </p:nvPicPr>
        <p:blipFill>
          <a:blip r:embed="rId3"/>
          <a:stretch>
            <a:fillRect/>
          </a:stretch>
        </p:blipFill>
        <p:spPr>
          <a:xfrm>
            <a:off x="1828800" y="1676400"/>
            <a:ext cx="5727994" cy="4095961"/>
          </a:xfrm>
          <a:prstGeom prst="rect">
            <a:avLst/>
          </a:prstGeom>
        </p:spPr>
      </p:pic>
    </p:spTree>
    <p:extLst>
      <p:ext uri="{BB962C8B-B14F-4D97-AF65-F5344CB8AC3E}">
        <p14:creationId xmlns:p14="http://schemas.microsoft.com/office/powerpoint/2010/main" val="31276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err="1">
                <a:solidFill>
                  <a:schemeClr val="bg1"/>
                </a:solidFill>
                <a:latin typeface="微软雅黑" panose="020B0503020204020204" pitchFamily="34" charset="-122"/>
                <a:ea typeface="微软雅黑" panose="020B0503020204020204" pitchFamily="34" charset="-122"/>
              </a:rPr>
              <a:t>Conda</a:t>
            </a:r>
            <a:r>
              <a:rPr lang="zh-CN" altLang="en-US" sz="2800" b="1" spc="300" dirty="0">
                <a:solidFill>
                  <a:schemeClr val="bg1"/>
                </a:solidFill>
                <a:latin typeface="微软雅黑" panose="020B0503020204020204" pitchFamily="34" charset="-122"/>
                <a:ea typeface="微软雅黑" panose="020B0503020204020204" pitchFamily="34" charset="-122"/>
              </a:rPr>
              <a:t>环境管理</a:t>
            </a:r>
          </a:p>
        </p:txBody>
      </p:sp>
      <p:pic>
        <p:nvPicPr>
          <p:cNvPr id="4" name="图片 3">
            <a:extLst>
              <a:ext uri="{FF2B5EF4-FFF2-40B4-BE49-F238E27FC236}">
                <a16:creationId xmlns:a16="http://schemas.microsoft.com/office/drawing/2014/main" id="{5A761DD3-C979-4B95-A7B6-992C2AFE5A7A}"/>
              </a:ext>
            </a:extLst>
          </p:cNvPr>
          <p:cNvPicPr>
            <a:picLocks noChangeAspect="1"/>
          </p:cNvPicPr>
          <p:nvPr/>
        </p:nvPicPr>
        <p:blipFill>
          <a:blip r:embed="rId3"/>
          <a:stretch>
            <a:fillRect/>
          </a:stretch>
        </p:blipFill>
        <p:spPr>
          <a:xfrm>
            <a:off x="1290327" y="1390604"/>
            <a:ext cx="6563346" cy="4076792"/>
          </a:xfrm>
          <a:prstGeom prst="rect">
            <a:avLst/>
          </a:prstGeom>
        </p:spPr>
      </p:pic>
    </p:spTree>
    <p:extLst>
      <p:ext uri="{BB962C8B-B14F-4D97-AF65-F5344CB8AC3E}">
        <p14:creationId xmlns:p14="http://schemas.microsoft.com/office/powerpoint/2010/main" val="210592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a:solidFill>
                  <a:schemeClr val="bg1"/>
                </a:solidFill>
                <a:latin typeface="微软雅黑" panose="020B0503020204020204" pitchFamily="34" charset="-122"/>
                <a:ea typeface="微软雅黑" panose="020B0503020204020204" pitchFamily="34" charset="-122"/>
              </a:rPr>
              <a:t>4.Pycharm</a:t>
            </a:r>
            <a:r>
              <a:rPr lang="zh-CN" altLang="en-US" sz="2800" b="1" spc="300" dirty="0">
                <a:solidFill>
                  <a:schemeClr val="bg1"/>
                </a:solidFill>
                <a:latin typeface="微软雅黑" panose="020B0503020204020204" pitchFamily="34" charset="-122"/>
                <a:ea typeface="微软雅黑" panose="020B0503020204020204" pitchFamily="34" charset="-122"/>
              </a:rPr>
              <a:t>安装与配置</a:t>
            </a:r>
          </a:p>
        </p:txBody>
      </p:sp>
      <p:sp>
        <p:nvSpPr>
          <p:cNvPr id="5" name="文本框 4">
            <a:extLst>
              <a:ext uri="{FF2B5EF4-FFF2-40B4-BE49-F238E27FC236}">
                <a16:creationId xmlns:a16="http://schemas.microsoft.com/office/drawing/2014/main" id="{91083B3E-E58F-701C-1D9C-1F8C6124E7A7}"/>
              </a:ext>
            </a:extLst>
          </p:cNvPr>
          <p:cNvSpPr txBox="1"/>
          <p:nvPr/>
        </p:nvSpPr>
        <p:spPr>
          <a:xfrm>
            <a:off x="609600" y="1371600"/>
            <a:ext cx="8077200" cy="923330"/>
          </a:xfrm>
          <a:prstGeom prst="rect">
            <a:avLst/>
          </a:prstGeom>
          <a:noFill/>
        </p:spPr>
        <p:txBody>
          <a:bodyPr wrap="square">
            <a:spAutoFit/>
          </a:bodyPr>
          <a:lstStyle/>
          <a:p>
            <a:r>
              <a:rPr lang="zh-CN" altLang="en-US" b="0" i="0" dirty="0">
                <a:solidFill>
                  <a:srgbClr val="333333"/>
                </a:solidFill>
                <a:effectLst/>
                <a:latin typeface="Open Sans" panose="020B0606030504020204" pitchFamily="34" charset="0"/>
              </a:rPr>
              <a:t>在</a:t>
            </a:r>
            <a:r>
              <a:rPr lang="en-US" altLang="zh-CN" b="0" i="0" dirty="0">
                <a:solidFill>
                  <a:srgbClr val="333333"/>
                </a:solidFill>
                <a:effectLst/>
                <a:latin typeface="Open Sans" panose="020B0606030504020204" pitchFamily="34" charset="0"/>
              </a:rPr>
              <a:t>Python</a:t>
            </a:r>
            <a:r>
              <a:rPr lang="zh-CN" altLang="en-US" b="0" i="0" dirty="0">
                <a:solidFill>
                  <a:srgbClr val="333333"/>
                </a:solidFill>
                <a:effectLst/>
                <a:latin typeface="Open Sans" panose="020B0606030504020204" pitchFamily="34" charset="0"/>
              </a:rPr>
              <a:t>开发中，最常用的</a:t>
            </a:r>
            <a:r>
              <a:rPr lang="en-US" altLang="zh-CN" b="0" i="0" dirty="0">
                <a:solidFill>
                  <a:srgbClr val="333333"/>
                </a:solidFill>
                <a:effectLst/>
                <a:latin typeface="Open Sans" panose="020B0606030504020204" pitchFamily="34" charset="0"/>
              </a:rPr>
              <a:t>IDE</a:t>
            </a:r>
            <a:r>
              <a:rPr lang="zh-CN" altLang="en-US" b="0" i="0" dirty="0">
                <a:solidFill>
                  <a:srgbClr val="333333"/>
                </a:solidFill>
                <a:effectLst/>
                <a:latin typeface="Open Sans" panose="020B0606030504020204" pitchFamily="34" charset="0"/>
              </a:rPr>
              <a:t>就是</a:t>
            </a:r>
            <a:r>
              <a:rPr lang="en-US" altLang="zh-CN" b="0" i="0" dirty="0">
                <a:solidFill>
                  <a:srgbClr val="333333"/>
                </a:solidFill>
                <a:effectLst/>
                <a:latin typeface="Open Sans" panose="020B0606030504020204" pitchFamily="34" charset="0"/>
              </a:rPr>
              <a:t>PyCharm</a:t>
            </a:r>
            <a:r>
              <a:rPr lang="zh-CN" altLang="en-US" b="0" i="0" dirty="0">
                <a:solidFill>
                  <a:srgbClr val="333333"/>
                </a:solidFill>
                <a:effectLst/>
                <a:latin typeface="Open Sans" panose="020B0606030504020204" pitchFamily="34" charset="0"/>
              </a:rPr>
              <a:t>，从名字也可以看出它是专门为</a:t>
            </a:r>
            <a:r>
              <a:rPr lang="en-US" altLang="zh-CN" b="0" i="0" dirty="0">
                <a:solidFill>
                  <a:srgbClr val="333333"/>
                </a:solidFill>
                <a:effectLst/>
                <a:latin typeface="Open Sans" panose="020B0606030504020204" pitchFamily="34" charset="0"/>
              </a:rPr>
              <a:t>Python</a:t>
            </a:r>
            <a:r>
              <a:rPr lang="zh-CN" altLang="en-US" b="0" i="0" dirty="0">
                <a:solidFill>
                  <a:srgbClr val="333333"/>
                </a:solidFill>
                <a:effectLst/>
                <a:latin typeface="Open Sans" panose="020B0606030504020204" pitchFamily="34" charset="0"/>
              </a:rPr>
              <a:t>开发而设计。首先需要去</a:t>
            </a:r>
            <a:r>
              <a:rPr lang="en-US" altLang="zh-CN" b="0" i="0" dirty="0">
                <a:solidFill>
                  <a:srgbClr val="333333"/>
                </a:solidFill>
                <a:effectLst/>
                <a:latin typeface="Open Sans" panose="020B0606030504020204" pitchFamily="34" charset="0"/>
              </a:rPr>
              <a:t>PyCharm</a:t>
            </a:r>
            <a:r>
              <a:rPr lang="zh-CN" altLang="en-US" b="0" i="0" dirty="0">
                <a:solidFill>
                  <a:srgbClr val="333333"/>
                </a:solidFill>
                <a:effectLst/>
                <a:latin typeface="Open Sans" panose="020B0606030504020204" pitchFamily="34" charset="0"/>
              </a:rPr>
              <a:t>官网</a:t>
            </a:r>
            <a:r>
              <a:rPr lang="en-US" altLang="zh-CN" b="0" i="0" dirty="0">
                <a:solidFill>
                  <a:srgbClr val="333333"/>
                </a:solidFill>
                <a:effectLst/>
                <a:latin typeface="Open Sans" panose="020B0606030504020204" pitchFamily="34" charset="0"/>
              </a:rPr>
              <a:t>[5]</a:t>
            </a:r>
            <a:r>
              <a:rPr lang="zh-CN" altLang="en-US" b="0" i="0" dirty="0">
                <a:solidFill>
                  <a:srgbClr val="333333"/>
                </a:solidFill>
                <a:effectLst/>
                <a:latin typeface="Open Sans" panose="020B0606030504020204" pitchFamily="34" charset="0"/>
              </a:rPr>
              <a:t>下载离线安装包，如图</a:t>
            </a:r>
            <a:r>
              <a:rPr lang="en-US" altLang="zh-CN" b="0" i="0" dirty="0">
                <a:solidFill>
                  <a:srgbClr val="333333"/>
                </a:solidFill>
                <a:effectLst/>
                <a:latin typeface="Open Sans" panose="020B0606030504020204" pitchFamily="34" charset="0"/>
              </a:rPr>
              <a:t>1-12</a:t>
            </a:r>
            <a:r>
              <a:rPr lang="zh-CN" altLang="en-US" b="0" i="0" dirty="0">
                <a:solidFill>
                  <a:srgbClr val="333333"/>
                </a:solidFill>
                <a:effectLst/>
                <a:latin typeface="Open Sans" panose="020B0606030504020204" pitchFamily="34" charset="0"/>
              </a:rPr>
              <a:t>所示。</a:t>
            </a:r>
            <a:endParaRPr lang="zh-CN" altLang="en-US" dirty="0"/>
          </a:p>
        </p:txBody>
      </p:sp>
      <p:pic>
        <p:nvPicPr>
          <p:cNvPr id="9" name="图片 8">
            <a:extLst>
              <a:ext uri="{FF2B5EF4-FFF2-40B4-BE49-F238E27FC236}">
                <a16:creationId xmlns:a16="http://schemas.microsoft.com/office/drawing/2014/main" id="{6CD8196C-3ADE-2C18-8B75-AC071365E348}"/>
              </a:ext>
            </a:extLst>
          </p:cNvPr>
          <p:cNvPicPr>
            <a:picLocks noChangeAspect="1"/>
          </p:cNvPicPr>
          <p:nvPr/>
        </p:nvPicPr>
        <p:blipFill>
          <a:blip r:embed="rId3"/>
          <a:stretch>
            <a:fillRect/>
          </a:stretch>
        </p:blipFill>
        <p:spPr>
          <a:xfrm>
            <a:off x="2619274" y="2384371"/>
            <a:ext cx="3905451" cy="2089257"/>
          </a:xfrm>
          <a:prstGeom prst="rect">
            <a:avLst/>
          </a:prstGeom>
        </p:spPr>
      </p:pic>
      <p:sp>
        <p:nvSpPr>
          <p:cNvPr id="11" name="文本框 10">
            <a:extLst>
              <a:ext uri="{FF2B5EF4-FFF2-40B4-BE49-F238E27FC236}">
                <a16:creationId xmlns:a16="http://schemas.microsoft.com/office/drawing/2014/main" id="{F5C63DA0-A8D2-54D4-4923-566795FEC66A}"/>
              </a:ext>
            </a:extLst>
          </p:cNvPr>
          <p:cNvSpPr txBox="1"/>
          <p:nvPr/>
        </p:nvSpPr>
        <p:spPr>
          <a:xfrm>
            <a:off x="609600" y="4563069"/>
            <a:ext cx="8077200" cy="646331"/>
          </a:xfrm>
          <a:prstGeom prst="rect">
            <a:avLst/>
          </a:prstGeom>
          <a:noFill/>
        </p:spPr>
        <p:txBody>
          <a:bodyPr wrap="square">
            <a:spAutoFit/>
          </a:bodyPr>
          <a:lstStyle/>
          <a:p>
            <a:r>
              <a:rPr lang="zh-CN" altLang="en-US" b="0" i="0" dirty="0">
                <a:solidFill>
                  <a:srgbClr val="333333"/>
                </a:solidFill>
                <a:effectLst/>
                <a:latin typeface="Open Sans" panose="020B0606030504020204" pitchFamily="34" charset="0"/>
              </a:rPr>
              <a:t>页面提供了两种版本：专业版和社区版，前者收费后者免费。对于初学者来说社区版的就已经足够了。点击</a:t>
            </a:r>
            <a:r>
              <a:rPr lang="en-US" altLang="zh-CN" b="0" i="0" dirty="0">
                <a:solidFill>
                  <a:srgbClr val="333333"/>
                </a:solidFill>
                <a:effectLst/>
                <a:latin typeface="Open Sans" panose="020B0606030504020204" pitchFamily="34" charset="0"/>
              </a:rPr>
              <a:t>Download</a:t>
            </a:r>
            <a:r>
              <a:rPr lang="zh-CN" altLang="en-US" b="0" i="0" dirty="0">
                <a:solidFill>
                  <a:srgbClr val="333333"/>
                </a:solidFill>
                <a:effectLst/>
                <a:latin typeface="Open Sans" panose="020B0606030504020204" pitchFamily="34" charset="0"/>
              </a:rPr>
              <a:t>按钮，然后等待下载完成。</a:t>
            </a:r>
            <a:endParaRPr lang="zh-CN" altLang="en-US" dirty="0"/>
          </a:p>
        </p:txBody>
      </p:sp>
      <p:sp>
        <p:nvSpPr>
          <p:cNvPr id="3" name="文本框 2">
            <a:extLst>
              <a:ext uri="{FF2B5EF4-FFF2-40B4-BE49-F238E27FC236}">
                <a16:creationId xmlns:a16="http://schemas.microsoft.com/office/drawing/2014/main" id="{421B37D3-037A-1ADB-90E5-295BF221A9DE}"/>
              </a:ext>
            </a:extLst>
          </p:cNvPr>
          <p:cNvSpPr txBox="1"/>
          <p:nvPr/>
        </p:nvSpPr>
        <p:spPr>
          <a:xfrm>
            <a:off x="609600" y="5519565"/>
            <a:ext cx="7706816" cy="369332"/>
          </a:xfrm>
          <a:prstGeom prst="rect">
            <a:avLst/>
          </a:prstGeom>
          <a:noFill/>
        </p:spPr>
        <p:txBody>
          <a:bodyPr wrap="square">
            <a:spAutoFit/>
          </a:bodyPr>
          <a:lstStyle/>
          <a:p>
            <a:r>
              <a:rPr lang="en-US" altLang="zh-CN" dirty="0"/>
              <a:t>[5] </a:t>
            </a:r>
            <a:r>
              <a:rPr lang="zh-CN" altLang="en-US" dirty="0">
                <a:hlinkClick r:id="rId4"/>
              </a:rPr>
              <a:t>https://www.jetbrains.com/pycharm/download/#section=windows</a:t>
            </a:r>
            <a:endParaRPr lang="zh-CN" altLang="en-US" dirty="0"/>
          </a:p>
        </p:txBody>
      </p:sp>
    </p:spTree>
    <p:extLst>
      <p:ext uri="{BB962C8B-B14F-4D97-AF65-F5344CB8AC3E}">
        <p14:creationId xmlns:p14="http://schemas.microsoft.com/office/powerpoint/2010/main" val="266727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文本框 4"/>
          <p:cNvSpPr txBox="1"/>
          <p:nvPr/>
        </p:nvSpPr>
        <p:spPr>
          <a:xfrm>
            <a:off x="36163" y="152400"/>
            <a:ext cx="9144000" cy="1030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buNone/>
            </a:pPr>
            <a:r>
              <a:rPr lang="en-US" altLang="zh-CN" sz="1400" b="1" dirty="0">
                <a:solidFill>
                  <a:srgbClr val="0070C0"/>
                </a:solidFill>
                <a:latin typeface="Verdana" panose="020B0604030504040204" pitchFamily="34" charset="0"/>
              </a:rPr>
              <a:t>Aerospace Information Research Institute(AIR)</a:t>
            </a:r>
          </a:p>
          <a:p>
            <a:pPr marL="0" lvl="0" indent="0" algn="ctr">
              <a:buNone/>
            </a:pPr>
            <a:r>
              <a:rPr lang="en-US" altLang="zh-CN" sz="1400" b="1" dirty="0">
                <a:solidFill>
                  <a:srgbClr val="0070C0"/>
                </a:solidFill>
                <a:latin typeface="Verdana" panose="020B0604030504040204" pitchFamily="34" charset="0"/>
              </a:rPr>
              <a:t>Chinese Academy of Sciences(CAS)</a:t>
            </a:r>
            <a:endParaRPr lang="zh-CN" altLang="zh-CN" sz="1400" b="1" dirty="0">
              <a:solidFill>
                <a:srgbClr val="0070C0"/>
              </a:solidFill>
              <a:latin typeface="Verdana" panose="020B0604030504040204" pitchFamily="34" charset="0"/>
            </a:endParaRPr>
          </a:p>
          <a:p>
            <a:pPr marL="0" lvl="0" indent="0" algn="ctr" eaLnBrk="1" hangingPunct="1">
              <a:lnSpc>
                <a:spcPts val="1875"/>
              </a:lnSpc>
              <a:spcBef>
                <a:spcPct val="0"/>
              </a:spcBef>
              <a:buNone/>
            </a:pPr>
            <a:endParaRPr lang="en-US" altLang="zh-CN" sz="1400" dirty="0">
              <a:solidFill>
                <a:srgbClr val="0070C0"/>
              </a:solidFill>
              <a:latin typeface="Verdana" panose="020B0604030504040204" pitchFamily="34" charset="0"/>
            </a:endParaRPr>
          </a:p>
          <a:p>
            <a:pPr marL="0" lvl="0" indent="0" algn="ctr" eaLnBrk="1" hangingPunct="1">
              <a:lnSpc>
                <a:spcPts val="1875"/>
              </a:lnSpc>
              <a:spcBef>
                <a:spcPct val="0"/>
              </a:spcBef>
              <a:buNone/>
            </a:pPr>
            <a:r>
              <a:rPr lang="en-US" altLang="zh-CN" sz="1400" dirty="0">
                <a:solidFill>
                  <a:srgbClr val="0070C0"/>
                </a:solidFill>
                <a:latin typeface="Verdana" panose="020B0604030504040204" pitchFamily="34" charset="0"/>
              </a:rPr>
              <a:t>www.aircas.ac.cn</a:t>
            </a:r>
            <a:endParaRPr lang="zh-CN" altLang="en-US" sz="1400" dirty="0">
              <a:solidFill>
                <a:srgbClr val="0070C0"/>
              </a:solidFill>
              <a:latin typeface="Verdana" panose="020B0604030504040204" pitchFamily="34" charset="0"/>
              <a:ea typeface="黑体" panose="02010609060101010101" pitchFamily="49" charset="-122"/>
            </a:endParaRPr>
          </a:p>
        </p:txBody>
      </p:sp>
      <p:sp>
        <p:nvSpPr>
          <p:cNvPr id="4" name="矩形 1">
            <a:extLst>
              <a:ext uri="{FF2B5EF4-FFF2-40B4-BE49-F238E27FC236}">
                <a16:creationId xmlns:a16="http://schemas.microsoft.com/office/drawing/2014/main" id="{3FF993B6-4B3E-874B-921E-91B594EA9AD8}"/>
              </a:ext>
            </a:extLst>
          </p:cNvPr>
          <p:cNvSpPr/>
          <p:nvPr/>
        </p:nvSpPr>
        <p:spPr>
          <a:xfrm>
            <a:off x="6456" y="1371600"/>
            <a:ext cx="9144002" cy="116633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CN" sz="3200" b="1" dirty="0">
                <a:latin typeface="微软雅黑" pitchFamily="34" charset="-122"/>
                <a:ea typeface="微软雅黑" pitchFamily="34" charset="-122"/>
              </a:rPr>
              <a:t>谢谢</a:t>
            </a:r>
            <a:r>
              <a:rPr lang="zh-CN" altLang="en-US" sz="3200" b="1" dirty="0">
                <a:latin typeface="微软雅黑" pitchFamily="34" charset="-122"/>
                <a:ea typeface="微软雅黑" pitchFamily="34" charset="-122"/>
              </a:rPr>
              <a:t>各位</a:t>
            </a:r>
          </a:p>
        </p:txBody>
      </p:sp>
      <p:pic>
        <p:nvPicPr>
          <p:cNvPr id="3" name="Picture 2">
            <a:extLst>
              <a:ext uri="{FF2B5EF4-FFF2-40B4-BE49-F238E27FC236}">
                <a16:creationId xmlns:a16="http://schemas.microsoft.com/office/drawing/2014/main" id="{3F3F7EC6-27DD-CA4B-8342-A97D6493B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3" y="4572001"/>
            <a:ext cx="8989015" cy="2285999"/>
          </a:xfrm>
          <a:prstGeom prst="rect">
            <a:avLst/>
          </a:prstGeom>
        </p:spPr>
      </p:pic>
    </p:spTree>
    <p:extLst>
      <p:ext uri="{BB962C8B-B14F-4D97-AF65-F5344CB8AC3E}">
        <p14:creationId xmlns:p14="http://schemas.microsoft.com/office/powerpoint/2010/main" val="319476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B68683-5F73-46D9-8729-D30E84A70FB6}"/>
              </a:ext>
            </a:extLst>
          </p:cNvPr>
          <p:cNvSpPr txBox="1"/>
          <p:nvPr/>
        </p:nvSpPr>
        <p:spPr>
          <a:xfrm>
            <a:off x="4114800" y="304800"/>
            <a:ext cx="1210588" cy="707886"/>
          </a:xfrm>
          <a:prstGeom prst="rect">
            <a:avLst/>
          </a:prstGeom>
          <a:noFill/>
        </p:spPr>
        <p:txBody>
          <a:bodyPr wrap="square" rtlCol="0">
            <a:spAutoFit/>
          </a:bodyPr>
          <a:lstStyle/>
          <a:p>
            <a:r>
              <a:rPr lang="zh-CN" altLang="en-US" sz="4000" b="1" dirty="0">
                <a:solidFill>
                  <a:srgbClr val="002060"/>
                </a:solidFill>
                <a:latin typeface="微软雅黑" panose="020B0503020204020204" pitchFamily="34" charset="-122"/>
                <a:ea typeface="微软雅黑" panose="020B0503020204020204" pitchFamily="34" charset="-122"/>
              </a:rPr>
              <a:t>目录</a:t>
            </a:r>
          </a:p>
        </p:txBody>
      </p:sp>
      <p:graphicFrame>
        <p:nvGraphicFramePr>
          <p:cNvPr id="5" name="内容占位符 2">
            <a:extLst>
              <a:ext uri="{FF2B5EF4-FFF2-40B4-BE49-F238E27FC236}">
                <a16:creationId xmlns:a16="http://schemas.microsoft.com/office/drawing/2014/main" id="{F25B5DD4-A71C-4B9A-9791-B25B86873842}"/>
              </a:ext>
            </a:extLst>
          </p:cNvPr>
          <p:cNvGraphicFramePr>
            <a:graphicFrameLocks noGrp="1"/>
          </p:cNvGraphicFramePr>
          <p:nvPr>
            <p:ph idx="1"/>
            <p:extLst>
              <p:ext uri="{D42A27DB-BD31-4B8C-83A1-F6EECF244321}">
                <p14:modId xmlns:p14="http://schemas.microsoft.com/office/powerpoint/2010/main" val="4154930531"/>
              </p:ext>
            </p:extLst>
          </p:nvPr>
        </p:nvGraphicFramePr>
        <p:xfrm>
          <a:off x="304800" y="1600200"/>
          <a:ext cx="82296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70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spc="300" dirty="0">
                <a:solidFill>
                  <a:schemeClr val="bg1"/>
                </a:solidFill>
                <a:latin typeface="微软雅黑" panose="020B0503020204020204" pitchFamily="34" charset="-122"/>
                <a:ea typeface="微软雅黑" panose="020B0503020204020204" pitchFamily="34" charset="-122"/>
              </a:rPr>
              <a:t>深度学习入门之环境安装配置</a:t>
            </a:r>
          </a:p>
        </p:txBody>
      </p:sp>
      <p:sp>
        <p:nvSpPr>
          <p:cNvPr id="7" name="文本框 6">
            <a:extLst>
              <a:ext uri="{FF2B5EF4-FFF2-40B4-BE49-F238E27FC236}">
                <a16:creationId xmlns:a16="http://schemas.microsoft.com/office/drawing/2014/main" id="{08AD1C60-5D4A-4310-F808-AE6240D0FFA8}"/>
              </a:ext>
            </a:extLst>
          </p:cNvPr>
          <p:cNvSpPr txBox="1"/>
          <p:nvPr/>
        </p:nvSpPr>
        <p:spPr>
          <a:xfrm>
            <a:off x="585063" y="3810000"/>
            <a:ext cx="7924800" cy="1689758"/>
          </a:xfrm>
          <a:prstGeom prst="rect">
            <a:avLst/>
          </a:prstGeom>
          <a:noFill/>
        </p:spPr>
        <p:txBody>
          <a:bodyPr wrap="square">
            <a:spAutoFit/>
          </a:bodyPr>
          <a:lstStyle/>
          <a:p>
            <a:pPr algn="just">
              <a:lnSpc>
                <a:spcPct val="150000"/>
              </a:lnSpc>
            </a:pPr>
            <a:r>
              <a:rPr lang="zh-CN" altLang="en-US" sz="2400" b="0" i="0" dirty="0">
                <a:solidFill>
                  <a:srgbClr val="333333"/>
                </a:solidFill>
                <a:effectLst/>
                <a:latin typeface="Open Sans" panose="020B0606030504020204" pitchFamily="34" charset="0"/>
              </a:rPr>
              <a:t>总体来说安装过程主要可以分为两大部分：</a:t>
            </a:r>
            <a:endParaRPr lang="en-US" altLang="zh-CN" sz="2400" b="0" i="0" dirty="0">
              <a:solidFill>
                <a:srgbClr val="333333"/>
              </a:solidFill>
              <a:effectLst/>
              <a:latin typeface="Open Sans" panose="020B0606030504020204" pitchFamily="34" charset="0"/>
            </a:endParaRPr>
          </a:p>
          <a:p>
            <a:pPr marL="285750" indent="-285750" algn="just">
              <a:lnSpc>
                <a:spcPct val="150000"/>
              </a:lnSpc>
              <a:buFont typeface="Arial" panose="020B0604020202020204" pitchFamily="34" charset="0"/>
              <a:buChar char="•"/>
            </a:pPr>
            <a:r>
              <a:rPr lang="en-US" altLang="zh-CN" sz="2400" b="1" i="0" dirty="0">
                <a:solidFill>
                  <a:srgbClr val="333333"/>
                </a:solidFill>
                <a:effectLst/>
                <a:latin typeface="Open Sans" panose="020B0606030504020204" pitchFamily="34" charset="0"/>
              </a:rPr>
              <a:t>Python</a:t>
            </a:r>
            <a:r>
              <a:rPr lang="zh-CN" altLang="en-US" sz="2400" b="1" i="0" dirty="0">
                <a:solidFill>
                  <a:srgbClr val="333333"/>
                </a:solidFill>
                <a:effectLst/>
                <a:latin typeface="Open Sans" panose="020B0606030504020204" pitchFamily="34" charset="0"/>
              </a:rPr>
              <a:t>管理环境的安装和配置；</a:t>
            </a:r>
            <a:endParaRPr lang="en-US" altLang="zh-CN" sz="2400" b="1" i="0" dirty="0">
              <a:solidFill>
                <a:srgbClr val="333333"/>
              </a:solidFill>
              <a:effectLst/>
              <a:latin typeface="Open Sans" panose="020B0606030504020204" pitchFamily="34" charset="0"/>
            </a:endParaRPr>
          </a:p>
          <a:p>
            <a:pPr marL="285750" indent="-285750" algn="just">
              <a:lnSpc>
                <a:spcPct val="150000"/>
              </a:lnSpc>
              <a:buFont typeface="Arial" panose="020B0604020202020204" pitchFamily="34" charset="0"/>
              <a:buChar char="•"/>
            </a:pPr>
            <a:r>
              <a:rPr lang="en-US" altLang="zh-CN" sz="2400" b="1" i="0" dirty="0">
                <a:solidFill>
                  <a:srgbClr val="333333"/>
                </a:solidFill>
                <a:effectLst/>
                <a:latin typeface="Open Sans" panose="020B0606030504020204" pitchFamily="34" charset="0"/>
              </a:rPr>
              <a:t>IDE</a:t>
            </a:r>
            <a:r>
              <a:rPr lang="zh-CN" altLang="en-US" sz="2400" b="1" i="0" dirty="0">
                <a:solidFill>
                  <a:srgbClr val="333333"/>
                </a:solidFill>
                <a:effectLst/>
                <a:latin typeface="Open Sans" panose="020B0606030504020204" pitchFamily="34" charset="0"/>
              </a:rPr>
              <a:t>的安装和配置。</a:t>
            </a:r>
          </a:p>
        </p:txBody>
      </p:sp>
      <p:sp>
        <p:nvSpPr>
          <p:cNvPr id="10" name="文本框 9">
            <a:extLst>
              <a:ext uri="{FF2B5EF4-FFF2-40B4-BE49-F238E27FC236}">
                <a16:creationId xmlns:a16="http://schemas.microsoft.com/office/drawing/2014/main" id="{E1F1B901-5673-04E6-DE89-CE89870A7D28}"/>
              </a:ext>
            </a:extLst>
          </p:cNvPr>
          <p:cNvSpPr txBox="1"/>
          <p:nvPr/>
        </p:nvSpPr>
        <p:spPr>
          <a:xfrm>
            <a:off x="592378" y="1371600"/>
            <a:ext cx="7973873" cy="2243756"/>
          </a:xfrm>
          <a:prstGeom prst="rect">
            <a:avLst/>
          </a:prstGeom>
          <a:noFill/>
        </p:spPr>
        <p:txBody>
          <a:bodyPr wrap="square">
            <a:spAutoFit/>
          </a:bodyPr>
          <a:lstStyle/>
          <a:p>
            <a:pPr>
              <a:lnSpc>
                <a:spcPct val="150000"/>
              </a:lnSpc>
            </a:pPr>
            <a:r>
              <a:rPr lang="zh-CN" altLang="en-US" sz="2400" b="0" i="0" dirty="0">
                <a:solidFill>
                  <a:srgbClr val="333333"/>
                </a:solidFill>
                <a:effectLst/>
                <a:latin typeface="Open Sans" panose="020B0606030504020204" pitchFamily="34" charset="0"/>
              </a:rPr>
              <a:t>从</a:t>
            </a:r>
            <a:r>
              <a:rPr lang="en-US" altLang="zh-CN" sz="2400" b="0" i="0" dirty="0">
                <a:solidFill>
                  <a:srgbClr val="FF0000"/>
                </a:solidFill>
                <a:effectLst/>
                <a:latin typeface="Open Sans" panose="020B0606030504020204" pitchFamily="34" charset="0"/>
              </a:rPr>
              <a:t>Python</a:t>
            </a:r>
            <a:r>
              <a:rPr lang="zh-CN" altLang="en-US" sz="2400" b="0" i="0" dirty="0">
                <a:solidFill>
                  <a:srgbClr val="FF0000"/>
                </a:solidFill>
                <a:effectLst/>
                <a:latin typeface="Open Sans" panose="020B0606030504020204" pitchFamily="34" charset="0"/>
              </a:rPr>
              <a:t>环境安装</a:t>
            </a:r>
            <a:r>
              <a:rPr lang="zh-CN" altLang="en-US" sz="2400" b="0" i="0" dirty="0">
                <a:solidFill>
                  <a:srgbClr val="333333"/>
                </a:solidFill>
                <a:effectLst/>
                <a:latin typeface="Open Sans" panose="020B0606030504020204" pitchFamily="34" charset="0"/>
              </a:rPr>
              <a:t>到配置再到</a:t>
            </a:r>
            <a:r>
              <a:rPr lang="en-US" altLang="zh-CN" sz="2400" b="0" i="0" dirty="0">
                <a:solidFill>
                  <a:srgbClr val="FF0000"/>
                </a:solidFill>
                <a:effectLst/>
                <a:latin typeface="Open Sans" panose="020B0606030504020204" pitchFamily="34" charset="0"/>
              </a:rPr>
              <a:t>PyCharm</a:t>
            </a:r>
            <a:r>
              <a:rPr lang="zh-CN" altLang="en-US" sz="2400" b="0" i="0" dirty="0">
                <a:solidFill>
                  <a:srgbClr val="FF0000"/>
                </a:solidFill>
                <a:effectLst/>
                <a:latin typeface="Open Sans" panose="020B0606030504020204" pitchFamily="34" charset="0"/>
              </a:rPr>
              <a:t>设置与运行</a:t>
            </a:r>
            <a:r>
              <a:rPr lang="zh-CN" altLang="en-US" sz="2400" b="0" i="0" dirty="0">
                <a:solidFill>
                  <a:srgbClr val="333333"/>
                </a:solidFill>
                <a:effectLst/>
                <a:latin typeface="Open Sans" panose="020B0606030504020204" pitchFamily="34" charset="0"/>
              </a:rPr>
              <a:t>，深度学习入门从这里开始</a:t>
            </a:r>
            <a:r>
              <a:rPr lang="en-US" altLang="zh-CN" sz="2400" b="0" i="0" dirty="0">
                <a:solidFill>
                  <a:srgbClr val="333333"/>
                </a:solidFill>
                <a:effectLst/>
                <a:latin typeface="Open Sans" panose="020B0606030504020204" pitchFamily="34" charset="0"/>
              </a:rPr>
              <a:t>~</a:t>
            </a:r>
            <a:r>
              <a:rPr lang="zh-CN" altLang="en-US" sz="2400" b="0" i="0" dirty="0">
                <a:solidFill>
                  <a:srgbClr val="333333"/>
                </a:solidFill>
                <a:effectLst/>
                <a:latin typeface="Open Sans" panose="020B0606030504020204" pitchFamily="34" charset="0"/>
              </a:rPr>
              <a:t>所谓工欲善其事必先利其器，因此接下来首先需要完成的任务就是将后续所要用到的环境进行安装。</a:t>
            </a:r>
            <a:endParaRPr lang="en-US" altLang="zh-CN" sz="2400" b="0" i="0" dirty="0">
              <a:solidFill>
                <a:srgbClr val="333333"/>
              </a:solidFill>
              <a:effectLst/>
              <a:latin typeface="Open Sans" panose="020B0606030504020204" pitchFamily="34" charset="0"/>
            </a:endParaRPr>
          </a:p>
        </p:txBody>
      </p:sp>
      <p:pic>
        <p:nvPicPr>
          <p:cNvPr id="12" name="图片 11">
            <a:extLst>
              <a:ext uri="{FF2B5EF4-FFF2-40B4-BE49-F238E27FC236}">
                <a16:creationId xmlns:a16="http://schemas.microsoft.com/office/drawing/2014/main" id="{17563CF5-4D18-75BD-D8D9-E04FAC175B1D}"/>
              </a:ext>
            </a:extLst>
          </p:cNvPr>
          <p:cNvPicPr>
            <a:picLocks noChangeAspect="1"/>
          </p:cNvPicPr>
          <p:nvPr/>
        </p:nvPicPr>
        <p:blipFill>
          <a:blip r:embed="rId3"/>
          <a:stretch>
            <a:fillRect/>
          </a:stretch>
        </p:blipFill>
        <p:spPr>
          <a:xfrm>
            <a:off x="7239000" y="4575785"/>
            <a:ext cx="1803493" cy="1847945"/>
          </a:xfrm>
          <a:prstGeom prst="rect">
            <a:avLst/>
          </a:prstGeom>
        </p:spPr>
      </p:pic>
      <p:pic>
        <p:nvPicPr>
          <p:cNvPr id="14" name="图片 13">
            <a:extLst>
              <a:ext uri="{FF2B5EF4-FFF2-40B4-BE49-F238E27FC236}">
                <a16:creationId xmlns:a16="http://schemas.microsoft.com/office/drawing/2014/main" id="{C761075C-CBAD-E0FB-017D-DFA720BE68C7}"/>
              </a:ext>
            </a:extLst>
          </p:cNvPr>
          <p:cNvPicPr>
            <a:picLocks noChangeAspect="1"/>
          </p:cNvPicPr>
          <p:nvPr/>
        </p:nvPicPr>
        <p:blipFill>
          <a:blip r:embed="rId4"/>
          <a:stretch>
            <a:fillRect/>
          </a:stretch>
        </p:blipFill>
        <p:spPr>
          <a:xfrm>
            <a:off x="5472035" y="4654879"/>
            <a:ext cx="1759040" cy="1752690"/>
          </a:xfrm>
          <a:prstGeom prst="rect">
            <a:avLst/>
          </a:prstGeom>
        </p:spPr>
      </p:pic>
      <p:pic>
        <p:nvPicPr>
          <p:cNvPr id="16" name="图片 15">
            <a:extLst>
              <a:ext uri="{FF2B5EF4-FFF2-40B4-BE49-F238E27FC236}">
                <a16:creationId xmlns:a16="http://schemas.microsoft.com/office/drawing/2014/main" id="{BE0F603F-F68D-49EC-693C-756F44B9EE26}"/>
              </a:ext>
            </a:extLst>
          </p:cNvPr>
          <p:cNvPicPr>
            <a:picLocks noChangeAspect="1"/>
          </p:cNvPicPr>
          <p:nvPr/>
        </p:nvPicPr>
        <p:blipFill>
          <a:blip r:embed="rId5"/>
          <a:stretch>
            <a:fillRect/>
          </a:stretch>
        </p:blipFill>
        <p:spPr>
          <a:xfrm>
            <a:off x="7010400" y="3758771"/>
            <a:ext cx="1970974" cy="831787"/>
          </a:xfrm>
          <a:prstGeom prst="rect">
            <a:avLst/>
          </a:prstGeom>
        </p:spPr>
      </p:pic>
    </p:spTree>
    <p:extLst>
      <p:ext uri="{BB962C8B-B14F-4D97-AF65-F5344CB8AC3E}">
        <p14:creationId xmlns:p14="http://schemas.microsoft.com/office/powerpoint/2010/main" val="145166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a:solidFill>
                  <a:schemeClr val="bg1"/>
                </a:solidFill>
                <a:latin typeface="微软雅黑" panose="020B0503020204020204" pitchFamily="34" charset="-122"/>
                <a:ea typeface="微软雅黑" panose="020B0503020204020204" pitchFamily="34" charset="-122"/>
              </a:rPr>
              <a:t>1.</a:t>
            </a:r>
            <a:r>
              <a:rPr lang="zh-CN" altLang="en-US" sz="2800" b="1" spc="300" dirty="0">
                <a:solidFill>
                  <a:schemeClr val="bg1"/>
                </a:solidFill>
                <a:latin typeface="微软雅黑" panose="020B0503020204020204" pitchFamily="34" charset="-122"/>
                <a:ea typeface="微软雅黑" panose="020B0503020204020204" pitchFamily="34" charset="-122"/>
              </a:rPr>
              <a:t>安装</a:t>
            </a:r>
            <a:r>
              <a:rPr lang="en-US" altLang="zh-CN" sz="2800" b="1" spc="300" dirty="0">
                <a:solidFill>
                  <a:schemeClr val="bg1"/>
                </a:solidFill>
                <a:latin typeface="微软雅黑" panose="020B0503020204020204" pitchFamily="34" charset="-122"/>
                <a:ea typeface="微软雅黑" panose="020B0503020204020204" pitchFamily="34" charset="-122"/>
              </a:rPr>
              <a:t>Anaconda</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E0E02CDB-A707-8A1F-E283-02F4EA14DD5E}"/>
              </a:ext>
            </a:extLst>
          </p:cNvPr>
          <p:cNvSpPr txBox="1"/>
          <p:nvPr/>
        </p:nvSpPr>
        <p:spPr>
          <a:xfrm>
            <a:off x="609600" y="1447800"/>
            <a:ext cx="8077200" cy="646331"/>
          </a:xfrm>
          <a:prstGeom prst="rect">
            <a:avLst/>
          </a:prstGeom>
          <a:noFill/>
        </p:spPr>
        <p:txBody>
          <a:bodyPr wrap="square">
            <a:spAutoFit/>
          </a:bodyPr>
          <a:lstStyle/>
          <a:p>
            <a:pPr indent="457200"/>
            <a:r>
              <a:rPr lang="zh-CN" altLang="en-US" b="0" i="0" dirty="0">
                <a:solidFill>
                  <a:srgbClr val="333333"/>
                </a:solidFill>
                <a:effectLst/>
                <a:latin typeface="Open Sans" panose="020B0606030504020204" pitchFamily="34" charset="0"/>
              </a:rPr>
              <a:t>作为在</a:t>
            </a:r>
            <a:r>
              <a:rPr lang="en-US" altLang="zh-CN" b="0" i="0" dirty="0">
                <a:solidFill>
                  <a:srgbClr val="333333"/>
                </a:solidFill>
                <a:effectLst/>
                <a:latin typeface="Open Sans" panose="020B0606030504020204" pitchFamily="34" charset="0"/>
              </a:rPr>
              <a:t>Python</a:t>
            </a:r>
            <a:r>
              <a:rPr lang="zh-CN" altLang="en-US" b="0" i="0" dirty="0">
                <a:solidFill>
                  <a:srgbClr val="333333"/>
                </a:solidFill>
                <a:effectLst/>
                <a:latin typeface="Open Sans" panose="020B0606030504020204" pitchFamily="34" charset="0"/>
              </a:rPr>
              <a:t>开发中一款优秀的包管理工具，</a:t>
            </a:r>
            <a:r>
              <a:rPr lang="en-US" altLang="zh-CN" b="0" i="0" dirty="0" err="1">
                <a:solidFill>
                  <a:srgbClr val="333333"/>
                </a:solidFill>
                <a:effectLst/>
                <a:latin typeface="Open Sans" panose="020B0606030504020204" pitchFamily="34" charset="0"/>
              </a:rPr>
              <a:t>Conda</a:t>
            </a:r>
            <a:r>
              <a:rPr lang="zh-CN" altLang="en-US" b="0" i="0" dirty="0">
                <a:solidFill>
                  <a:srgbClr val="333333"/>
                </a:solidFill>
                <a:effectLst/>
                <a:latin typeface="Open Sans" panose="020B0606030504020204" pitchFamily="34" charset="0"/>
              </a:rPr>
              <a:t>一直以来就有着其独特的优势，尤其是在机器学习和深度学习的开发中。</a:t>
            </a:r>
            <a:endParaRPr lang="zh-CN" altLang="en-US" dirty="0"/>
          </a:p>
        </p:txBody>
      </p:sp>
      <p:sp>
        <p:nvSpPr>
          <p:cNvPr id="11" name="文本框 10">
            <a:extLst>
              <a:ext uri="{FF2B5EF4-FFF2-40B4-BE49-F238E27FC236}">
                <a16:creationId xmlns:a16="http://schemas.microsoft.com/office/drawing/2014/main" id="{263B890B-3F45-891B-8994-7056E30102E3}"/>
              </a:ext>
            </a:extLst>
          </p:cNvPr>
          <p:cNvSpPr txBox="1"/>
          <p:nvPr/>
        </p:nvSpPr>
        <p:spPr>
          <a:xfrm>
            <a:off x="609600" y="2096115"/>
            <a:ext cx="8077200" cy="923330"/>
          </a:xfrm>
          <a:prstGeom prst="rect">
            <a:avLst/>
          </a:prstGeom>
          <a:noFill/>
        </p:spPr>
        <p:txBody>
          <a:bodyPr wrap="square">
            <a:spAutoFit/>
          </a:bodyPr>
          <a:lstStyle/>
          <a:p>
            <a:pPr algn="just"/>
            <a:r>
              <a:rPr lang="en-US" altLang="zh-CN" b="1" i="0" dirty="0">
                <a:solidFill>
                  <a:srgbClr val="333333"/>
                </a:solidFill>
                <a:effectLst/>
                <a:latin typeface="Roboto" panose="02000000000000000000" pitchFamily="2" charset="0"/>
              </a:rPr>
              <a:t>1.1 Windows</a:t>
            </a:r>
            <a:r>
              <a:rPr lang="zh-CN" altLang="en-US" b="1" i="0" dirty="0">
                <a:solidFill>
                  <a:srgbClr val="333333"/>
                </a:solidFill>
                <a:effectLst/>
                <a:latin typeface="Roboto" panose="02000000000000000000" pitchFamily="2" charset="0"/>
              </a:rPr>
              <a:t>环境</a:t>
            </a:r>
          </a:p>
          <a:p>
            <a:pPr algn="just"/>
            <a:r>
              <a:rPr lang="zh-CN" altLang="en-US" b="0" i="0" dirty="0">
                <a:solidFill>
                  <a:srgbClr val="333333"/>
                </a:solidFill>
                <a:effectLst/>
                <a:latin typeface="Open Sans" panose="020B0606030504020204" pitchFamily="34" charset="0"/>
              </a:rPr>
              <a:t>首先在官网 </a:t>
            </a:r>
            <a:r>
              <a:rPr lang="en-US" altLang="zh-CN" b="0" i="0" dirty="0">
                <a:solidFill>
                  <a:srgbClr val="333333"/>
                </a:solidFill>
                <a:effectLst/>
                <a:latin typeface="Open Sans" panose="020B0606030504020204" pitchFamily="34" charset="0"/>
              </a:rPr>
              <a:t>[1]</a:t>
            </a:r>
            <a:r>
              <a:rPr lang="zh-CN" altLang="en-US" b="0" i="0" dirty="0">
                <a:solidFill>
                  <a:srgbClr val="333333"/>
                </a:solidFill>
                <a:effectLst/>
                <a:latin typeface="Open Sans" panose="020B0606030504020204" pitchFamily="34" charset="0"/>
              </a:rPr>
              <a:t>下载最新版</a:t>
            </a:r>
            <a:r>
              <a:rPr lang="en-US" altLang="zh-CN" b="0" i="0" dirty="0">
                <a:solidFill>
                  <a:srgbClr val="333333"/>
                </a:solidFill>
                <a:effectLst/>
                <a:latin typeface="Open Sans" panose="020B0606030504020204" pitchFamily="34" charset="0"/>
              </a:rPr>
              <a:t>Windows</a:t>
            </a:r>
            <a:r>
              <a:rPr lang="zh-CN" altLang="en-US" b="0" i="0" dirty="0">
                <a:solidFill>
                  <a:srgbClr val="333333"/>
                </a:solidFill>
                <a:effectLst/>
                <a:latin typeface="Open Sans" panose="020B0606030504020204" pitchFamily="34" charset="0"/>
              </a:rPr>
              <a:t>平台下的</a:t>
            </a:r>
            <a:r>
              <a:rPr lang="en-US" altLang="zh-CN" b="0" i="0" dirty="0">
                <a:solidFill>
                  <a:srgbClr val="333333"/>
                </a:solidFill>
                <a:effectLst/>
                <a:latin typeface="Open Sans" panose="020B0606030504020204" pitchFamily="34" charset="0"/>
              </a:rPr>
              <a:t>Anaconda3</a:t>
            </a:r>
            <a:r>
              <a:rPr lang="zh-CN" altLang="en-US" b="0" i="0" dirty="0">
                <a:solidFill>
                  <a:srgbClr val="333333"/>
                </a:solidFill>
                <a:effectLst/>
                <a:latin typeface="Open Sans" panose="020B0606030504020204" pitchFamily="34" charset="0"/>
              </a:rPr>
              <a:t>安装包，然后再按照如下安装步骤进行即可。</a:t>
            </a:r>
          </a:p>
        </p:txBody>
      </p:sp>
      <p:pic>
        <p:nvPicPr>
          <p:cNvPr id="15" name="图片 14">
            <a:extLst>
              <a:ext uri="{FF2B5EF4-FFF2-40B4-BE49-F238E27FC236}">
                <a16:creationId xmlns:a16="http://schemas.microsoft.com/office/drawing/2014/main" id="{216DFC35-59BB-80EB-E00E-40F315D7012C}"/>
              </a:ext>
            </a:extLst>
          </p:cNvPr>
          <p:cNvPicPr>
            <a:picLocks noChangeAspect="1"/>
          </p:cNvPicPr>
          <p:nvPr/>
        </p:nvPicPr>
        <p:blipFill>
          <a:blip r:embed="rId3"/>
          <a:stretch>
            <a:fillRect/>
          </a:stretch>
        </p:blipFill>
        <p:spPr>
          <a:xfrm>
            <a:off x="1815958" y="2995671"/>
            <a:ext cx="5512083" cy="3460928"/>
          </a:xfrm>
          <a:prstGeom prst="rect">
            <a:avLst/>
          </a:prstGeom>
        </p:spPr>
      </p:pic>
    </p:spTree>
    <p:extLst>
      <p:ext uri="{BB962C8B-B14F-4D97-AF65-F5344CB8AC3E}">
        <p14:creationId xmlns:p14="http://schemas.microsoft.com/office/powerpoint/2010/main" val="142836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800" b="1" spc="300" dirty="0">
                <a:solidFill>
                  <a:schemeClr val="bg1"/>
                </a:solidFill>
                <a:latin typeface="微软雅黑" panose="020B0503020204020204" pitchFamily="34" charset="-122"/>
                <a:ea typeface="微软雅黑" panose="020B0503020204020204" pitchFamily="34" charset="-122"/>
              </a:rPr>
              <a:t>安装流程</a:t>
            </a:r>
          </a:p>
        </p:txBody>
      </p:sp>
      <p:pic>
        <p:nvPicPr>
          <p:cNvPr id="6" name="图片 5">
            <a:extLst>
              <a:ext uri="{FF2B5EF4-FFF2-40B4-BE49-F238E27FC236}">
                <a16:creationId xmlns:a16="http://schemas.microsoft.com/office/drawing/2014/main" id="{A2B2E15B-823E-8598-0B92-545B5339975F}"/>
              </a:ext>
            </a:extLst>
          </p:cNvPr>
          <p:cNvPicPr>
            <a:picLocks noChangeAspect="1"/>
          </p:cNvPicPr>
          <p:nvPr/>
        </p:nvPicPr>
        <p:blipFill>
          <a:blip r:embed="rId3"/>
          <a:stretch>
            <a:fillRect/>
          </a:stretch>
        </p:blipFill>
        <p:spPr>
          <a:xfrm>
            <a:off x="533400" y="1219200"/>
            <a:ext cx="4038600" cy="2861106"/>
          </a:xfrm>
          <a:prstGeom prst="rect">
            <a:avLst/>
          </a:prstGeom>
        </p:spPr>
      </p:pic>
      <p:pic>
        <p:nvPicPr>
          <p:cNvPr id="9" name="图片 8">
            <a:extLst>
              <a:ext uri="{FF2B5EF4-FFF2-40B4-BE49-F238E27FC236}">
                <a16:creationId xmlns:a16="http://schemas.microsoft.com/office/drawing/2014/main" id="{76E710A6-C286-5411-25D5-D89587E18951}"/>
              </a:ext>
            </a:extLst>
          </p:cNvPr>
          <p:cNvPicPr>
            <a:picLocks noChangeAspect="1"/>
          </p:cNvPicPr>
          <p:nvPr/>
        </p:nvPicPr>
        <p:blipFill>
          <a:blip r:embed="rId4"/>
          <a:stretch>
            <a:fillRect/>
          </a:stretch>
        </p:blipFill>
        <p:spPr>
          <a:xfrm>
            <a:off x="4884725" y="1215801"/>
            <a:ext cx="3802075" cy="2864505"/>
          </a:xfrm>
          <a:prstGeom prst="rect">
            <a:avLst/>
          </a:prstGeom>
        </p:spPr>
      </p:pic>
      <p:pic>
        <p:nvPicPr>
          <p:cNvPr id="11" name="图片 10">
            <a:extLst>
              <a:ext uri="{FF2B5EF4-FFF2-40B4-BE49-F238E27FC236}">
                <a16:creationId xmlns:a16="http://schemas.microsoft.com/office/drawing/2014/main" id="{137058DB-3CB6-DFA0-BAB5-B7A52E8845AE}"/>
              </a:ext>
            </a:extLst>
          </p:cNvPr>
          <p:cNvPicPr>
            <a:picLocks noChangeAspect="1"/>
          </p:cNvPicPr>
          <p:nvPr/>
        </p:nvPicPr>
        <p:blipFill>
          <a:blip r:embed="rId5"/>
          <a:stretch>
            <a:fillRect/>
          </a:stretch>
        </p:blipFill>
        <p:spPr>
          <a:xfrm>
            <a:off x="689763" y="4062473"/>
            <a:ext cx="4038600" cy="2658552"/>
          </a:xfrm>
          <a:prstGeom prst="rect">
            <a:avLst/>
          </a:prstGeom>
        </p:spPr>
      </p:pic>
      <p:pic>
        <p:nvPicPr>
          <p:cNvPr id="13" name="图片 12">
            <a:extLst>
              <a:ext uri="{FF2B5EF4-FFF2-40B4-BE49-F238E27FC236}">
                <a16:creationId xmlns:a16="http://schemas.microsoft.com/office/drawing/2014/main" id="{9CCDA81D-C269-25F1-E5F5-905CC549C27F}"/>
              </a:ext>
            </a:extLst>
          </p:cNvPr>
          <p:cNvPicPr>
            <a:picLocks noChangeAspect="1"/>
          </p:cNvPicPr>
          <p:nvPr/>
        </p:nvPicPr>
        <p:blipFill>
          <a:blip r:embed="rId6"/>
          <a:stretch>
            <a:fillRect/>
          </a:stretch>
        </p:blipFill>
        <p:spPr>
          <a:xfrm>
            <a:off x="4907280" y="4707122"/>
            <a:ext cx="3886200" cy="1369254"/>
          </a:xfrm>
          <a:prstGeom prst="rect">
            <a:avLst/>
          </a:prstGeom>
        </p:spPr>
      </p:pic>
    </p:spTree>
    <p:extLst>
      <p:ext uri="{BB962C8B-B14F-4D97-AF65-F5344CB8AC3E}">
        <p14:creationId xmlns:p14="http://schemas.microsoft.com/office/powerpoint/2010/main" val="360242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a:solidFill>
                  <a:schemeClr val="bg1"/>
                </a:solidFill>
                <a:latin typeface="微软雅黑" panose="020B0503020204020204" pitchFamily="34" charset="-122"/>
                <a:ea typeface="微软雅黑" panose="020B0503020204020204" pitchFamily="34" charset="-122"/>
              </a:rPr>
              <a:t>Anaconda</a:t>
            </a:r>
            <a:r>
              <a:rPr lang="zh-CN" altLang="en-US" sz="2800" b="1" spc="300" dirty="0">
                <a:solidFill>
                  <a:schemeClr val="bg1"/>
                </a:solidFill>
                <a:latin typeface="微软雅黑" panose="020B0503020204020204" pitchFamily="34" charset="-122"/>
                <a:ea typeface="微软雅黑" panose="020B0503020204020204" pitchFamily="34" charset="-122"/>
              </a:rPr>
              <a:t>与</a:t>
            </a:r>
            <a:r>
              <a:rPr lang="en-US" altLang="zh-CN" sz="2800" b="1" spc="300" dirty="0" err="1">
                <a:solidFill>
                  <a:schemeClr val="bg1"/>
                </a:solidFill>
                <a:latin typeface="微软雅黑" panose="020B0503020204020204" pitchFamily="34" charset="-122"/>
                <a:ea typeface="微软雅黑" panose="020B0503020204020204" pitchFamily="34" charset="-122"/>
              </a:rPr>
              <a:t>Miniconda</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E4034ADA-5B59-4404-6AF1-43313503D48F}"/>
              </a:ext>
            </a:extLst>
          </p:cNvPr>
          <p:cNvSpPr txBox="1"/>
          <p:nvPr/>
        </p:nvSpPr>
        <p:spPr>
          <a:xfrm>
            <a:off x="647700" y="1524000"/>
            <a:ext cx="7848600" cy="2531527"/>
          </a:xfrm>
          <a:prstGeom prst="rect">
            <a:avLst/>
          </a:prstGeom>
          <a:noFill/>
        </p:spPr>
        <p:txBody>
          <a:bodyPr wrap="square">
            <a:spAutoFit/>
          </a:bodyPr>
          <a:lstStyle/>
          <a:p>
            <a:pPr>
              <a:lnSpc>
                <a:spcPct val="150000"/>
              </a:lnSpc>
            </a:pPr>
            <a:r>
              <a:rPr lang="en-US" altLang="zh-CN" b="0" i="0" dirty="0">
                <a:solidFill>
                  <a:srgbClr val="333333"/>
                </a:solidFill>
                <a:effectLst/>
                <a:latin typeface="Open Sans" panose="020B0606030504020204" pitchFamily="34" charset="0"/>
              </a:rPr>
              <a:t>Anaconda</a:t>
            </a:r>
            <a:r>
              <a:rPr lang="zh-CN" altLang="en-US" b="0" i="0" dirty="0">
                <a:solidFill>
                  <a:srgbClr val="333333"/>
                </a:solidFill>
                <a:effectLst/>
                <a:latin typeface="Open Sans" panose="020B0606030504020204" pitchFamily="34" charset="0"/>
              </a:rPr>
              <a:t>与</a:t>
            </a:r>
            <a:r>
              <a:rPr lang="en-US" altLang="zh-CN" b="0" i="0" dirty="0" err="1">
                <a:solidFill>
                  <a:srgbClr val="333333"/>
                </a:solidFill>
                <a:effectLst/>
                <a:latin typeface="Open Sans" panose="020B0606030504020204" pitchFamily="34" charset="0"/>
              </a:rPr>
              <a:t>Miniconda</a:t>
            </a:r>
            <a:r>
              <a:rPr lang="zh-CN" altLang="en-US" b="0" i="0" dirty="0">
                <a:solidFill>
                  <a:srgbClr val="333333"/>
                </a:solidFill>
                <a:effectLst/>
                <a:latin typeface="Open Sans" panose="020B0606030504020204" pitchFamily="34" charset="0"/>
              </a:rPr>
              <a:t>：</a:t>
            </a:r>
            <a:endParaRPr lang="en-US" altLang="zh-CN" b="0" i="0" dirty="0">
              <a:solidFill>
                <a:srgbClr val="333333"/>
              </a:solidFill>
              <a:effectLst/>
              <a:latin typeface="Open Sans" panose="020B0606030504020204" pitchFamily="34" charset="0"/>
            </a:endParaRPr>
          </a:p>
          <a:p>
            <a:pPr>
              <a:lnSpc>
                <a:spcPct val="150000"/>
              </a:lnSpc>
            </a:pPr>
            <a:r>
              <a:rPr lang="zh-CN" altLang="en-US" b="0" i="0" dirty="0">
                <a:solidFill>
                  <a:srgbClr val="333333"/>
                </a:solidFill>
                <a:effectLst/>
                <a:latin typeface="Open Sans" panose="020B0606030504020204" pitchFamily="34" charset="0"/>
              </a:rPr>
              <a:t>安装</a:t>
            </a:r>
            <a:r>
              <a:rPr lang="en-US" altLang="zh-CN" b="0" i="0" dirty="0">
                <a:solidFill>
                  <a:srgbClr val="333333"/>
                </a:solidFill>
                <a:effectLst/>
                <a:latin typeface="Open Sans" panose="020B0606030504020204" pitchFamily="34" charset="0"/>
              </a:rPr>
              <a:t>Anaconda</a:t>
            </a:r>
            <a:r>
              <a:rPr lang="zh-CN" altLang="en-US" b="0" i="0" dirty="0">
                <a:solidFill>
                  <a:srgbClr val="333333"/>
                </a:solidFill>
                <a:effectLst/>
                <a:latin typeface="Open Sans" panose="020B0606030504020204" pitchFamily="34" charset="0"/>
              </a:rPr>
              <a:t>的目的主要是为了使用里面的</a:t>
            </a:r>
            <a:r>
              <a:rPr lang="en-US" altLang="zh-CN" b="0" i="0" dirty="0" err="1">
                <a:solidFill>
                  <a:srgbClr val="333333"/>
                </a:solidFill>
                <a:effectLst/>
                <a:latin typeface="Open Sans" panose="020B0606030504020204" pitchFamily="34" charset="0"/>
              </a:rPr>
              <a:t>Conda</a:t>
            </a:r>
            <a:r>
              <a:rPr lang="zh-CN" altLang="en-US" b="0" i="0" dirty="0">
                <a:solidFill>
                  <a:srgbClr val="333333"/>
                </a:solidFill>
                <a:effectLst/>
                <a:latin typeface="Open Sans" panose="020B0606030504020204" pitchFamily="34" charset="0"/>
              </a:rPr>
              <a:t>环境管理器，因此这里下载安装的是</a:t>
            </a:r>
            <a:r>
              <a:rPr lang="en-US" altLang="zh-CN" b="0" i="0" dirty="0" err="1">
                <a:solidFill>
                  <a:srgbClr val="333333"/>
                </a:solidFill>
                <a:effectLst/>
                <a:latin typeface="Open Sans" panose="020B0606030504020204" pitchFamily="34" charset="0"/>
              </a:rPr>
              <a:t>Miniconda</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a:t>
            </a:r>
            <a:r>
              <a:rPr lang="en-US" altLang="zh-CN" b="0" i="0" dirty="0">
                <a:solidFill>
                  <a:srgbClr val="333333"/>
                </a:solidFill>
                <a:effectLst/>
                <a:latin typeface="Open Sans" panose="020B0606030504020204" pitchFamily="34" charset="0"/>
              </a:rPr>
              <a:t>Anaconda</a:t>
            </a:r>
            <a:r>
              <a:rPr lang="zh-CN" altLang="en-US" b="0" i="0" dirty="0">
                <a:solidFill>
                  <a:srgbClr val="333333"/>
                </a:solidFill>
                <a:effectLst/>
                <a:latin typeface="Open Sans" panose="020B0606030504020204" pitchFamily="34" charset="0"/>
              </a:rPr>
              <a:t>和</a:t>
            </a:r>
            <a:r>
              <a:rPr lang="en-US" altLang="zh-CN" b="0" i="0" dirty="0" err="1">
                <a:solidFill>
                  <a:srgbClr val="333333"/>
                </a:solidFill>
                <a:effectLst/>
                <a:latin typeface="Open Sans" panose="020B0606030504020204" pitchFamily="34" charset="0"/>
              </a:rPr>
              <a:t>Miniconda</a:t>
            </a:r>
            <a:r>
              <a:rPr lang="zh-CN" altLang="en-US" b="0" i="0" dirty="0">
                <a:solidFill>
                  <a:srgbClr val="333333"/>
                </a:solidFill>
                <a:effectLst/>
                <a:latin typeface="Open Sans" panose="020B0606030504020204" pitchFamily="34" charset="0"/>
              </a:rPr>
              <a:t>本质上都一样，</a:t>
            </a:r>
            <a:r>
              <a:rPr lang="en-US" altLang="zh-CN" b="0" i="0" dirty="0">
                <a:solidFill>
                  <a:srgbClr val="333333"/>
                </a:solidFill>
                <a:effectLst/>
                <a:latin typeface="Open Sans" panose="020B0606030504020204" pitchFamily="34" charset="0"/>
              </a:rPr>
              <a:t>Anaconda</a:t>
            </a:r>
            <a:r>
              <a:rPr lang="zh-CN" altLang="en-US" b="0" i="0" dirty="0">
                <a:solidFill>
                  <a:srgbClr val="333333"/>
                </a:solidFill>
                <a:effectLst/>
                <a:latin typeface="Open Sans" panose="020B0606030504020204" pitchFamily="34" charset="0"/>
              </a:rPr>
              <a:t>是拓展自</a:t>
            </a:r>
            <a:r>
              <a:rPr lang="en-US" altLang="zh-CN" b="0" i="0" dirty="0" err="1">
                <a:solidFill>
                  <a:srgbClr val="333333"/>
                </a:solidFill>
                <a:effectLst/>
                <a:latin typeface="Open Sans" panose="020B0606030504020204" pitchFamily="34" charset="0"/>
              </a:rPr>
              <a:t>Miniconda</a:t>
            </a:r>
            <a:r>
              <a:rPr lang="zh-CN" altLang="en-US" b="0" i="0" dirty="0">
                <a:solidFill>
                  <a:srgbClr val="333333"/>
                </a:solidFill>
                <a:effectLst/>
                <a:latin typeface="Open Sans" panose="020B0606030504020204" pitchFamily="34" charset="0"/>
              </a:rPr>
              <a:t>，里面包含了更多的</a:t>
            </a:r>
            <a:r>
              <a:rPr lang="en-US" altLang="zh-CN" b="0" i="0" dirty="0">
                <a:solidFill>
                  <a:srgbClr val="333333"/>
                </a:solidFill>
                <a:effectLst/>
                <a:latin typeface="Open Sans" panose="020B0606030504020204" pitchFamily="34" charset="0"/>
              </a:rPr>
              <a:t>Python</a:t>
            </a:r>
            <a:r>
              <a:rPr lang="zh-CN" altLang="en-US" b="0" i="0" dirty="0">
                <a:solidFill>
                  <a:srgbClr val="333333"/>
                </a:solidFill>
                <a:effectLst/>
                <a:latin typeface="Open Sans" panose="020B0606030504020204" pitchFamily="34" charset="0"/>
              </a:rPr>
              <a:t>包，因此也比较大。由于需要创建自己的虚拟环境，所以可以下载更加小巧的</a:t>
            </a:r>
            <a:r>
              <a:rPr lang="en-US" altLang="zh-CN" b="0" i="0" dirty="0" err="1">
                <a:solidFill>
                  <a:srgbClr val="333333"/>
                </a:solidFill>
                <a:effectLst/>
                <a:latin typeface="Open Sans" panose="020B0606030504020204" pitchFamily="34" charset="0"/>
              </a:rPr>
              <a:t>Miniconda</a:t>
            </a:r>
            <a:r>
              <a:rPr lang="zh-CN" altLang="en-US" b="0" i="0" dirty="0">
                <a:solidFill>
                  <a:srgbClr val="333333"/>
                </a:solidFill>
                <a:effectLst/>
                <a:latin typeface="Open Sans" panose="020B0606030504020204" pitchFamily="34" charset="0"/>
              </a:rPr>
              <a:t>（安装过程完全一样）。</a:t>
            </a:r>
            <a:endParaRPr lang="zh-CN" altLang="en-US" dirty="0"/>
          </a:p>
        </p:txBody>
      </p:sp>
      <p:sp>
        <p:nvSpPr>
          <p:cNvPr id="9" name="文本框 8">
            <a:extLst>
              <a:ext uri="{FF2B5EF4-FFF2-40B4-BE49-F238E27FC236}">
                <a16:creationId xmlns:a16="http://schemas.microsoft.com/office/drawing/2014/main" id="{FCC40475-3818-A4E4-2668-29E24C34D001}"/>
              </a:ext>
            </a:extLst>
          </p:cNvPr>
          <p:cNvSpPr txBox="1"/>
          <p:nvPr/>
        </p:nvSpPr>
        <p:spPr>
          <a:xfrm>
            <a:off x="647700" y="4514315"/>
            <a:ext cx="5753100" cy="1119987"/>
          </a:xfrm>
          <a:prstGeom prst="rect">
            <a:avLst/>
          </a:prstGeom>
          <a:noFill/>
        </p:spPr>
        <p:txBody>
          <a:bodyPr wrap="square">
            <a:spAutoFit/>
          </a:bodyPr>
          <a:lstStyle/>
          <a:p>
            <a:pPr>
              <a:lnSpc>
                <a:spcPct val="200000"/>
              </a:lnSpc>
            </a:pPr>
            <a:r>
              <a:rPr lang="en-US" altLang="zh-CN" b="0" i="0" dirty="0">
                <a:solidFill>
                  <a:srgbClr val="333333"/>
                </a:solidFill>
                <a:effectLst/>
                <a:latin typeface="Open Sans" panose="020B0606030504020204" pitchFamily="34" charset="0"/>
              </a:rPr>
              <a:t>[1] </a:t>
            </a:r>
            <a:r>
              <a:rPr lang="en-US" altLang="zh-CN" b="0" i="0" u="none" strike="noStrike" dirty="0">
                <a:solidFill>
                  <a:srgbClr val="4183C4"/>
                </a:solidFill>
                <a:effectLst/>
                <a:latin typeface="Open Sans" panose="020B0606030504020204" pitchFamily="34" charset="0"/>
                <a:hlinkClick r:id="rId3"/>
              </a:rPr>
              <a:t>https://www.anaconda.com/distribution/</a:t>
            </a:r>
            <a:endParaRPr lang="en-US" altLang="zh-CN" b="0" i="0" u="none" strike="noStrike" dirty="0">
              <a:solidFill>
                <a:srgbClr val="4183C4"/>
              </a:solidFill>
              <a:effectLst/>
              <a:latin typeface="Open Sans" panose="020B0606030504020204" pitchFamily="34" charset="0"/>
            </a:endParaRPr>
          </a:p>
          <a:p>
            <a:pPr>
              <a:lnSpc>
                <a:spcPct val="200000"/>
              </a:lnSpc>
            </a:pPr>
            <a:r>
              <a:rPr lang="en-US" altLang="zh-CN" b="0" i="0" dirty="0">
                <a:solidFill>
                  <a:srgbClr val="333333"/>
                </a:solidFill>
                <a:effectLst/>
                <a:latin typeface="Open Sans" panose="020B0606030504020204" pitchFamily="34" charset="0"/>
              </a:rPr>
              <a:t>[2] </a:t>
            </a:r>
            <a:r>
              <a:rPr lang="en-US" altLang="zh-CN" b="0" i="0" u="none" strike="noStrike" dirty="0">
                <a:solidFill>
                  <a:srgbClr val="4183C4"/>
                </a:solidFill>
                <a:effectLst/>
                <a:latin typeface="Open Sans" panose="020B0606030504020204" pitchFamily="34" charset="0"/>
                <a:hlinkClick r:id="rId4"/>
              </a:rPr>
              <a:t>https://docs.conda.io/en/latest/miniconda.html</a:t>
            </a:r>
            <a:endParaRPr lang="zh-CN" altLang="en-US" dirty="0"/>
          </a:p>
        </p:txBody>
      </p:sp>
      <p:sp>
        <p:nvSpPr>
          <p:cNvPr id="11" name="文本框 10">
            <a:extLst>
              <a:ext uri="{FF2B5EF4-FFF2-40B4-BE49-F238E27FC236}">
                <a16:creationId xmlns:a16="http://schemas.microsoft.com/office/drawing/2014/main" id="{D9465225-A6F6-7072-449D-532E248E1E7C}"/>
              </a:ext>
            </a:extLst>
          </p:cNvPr>
          <p:cNvSpPr txBox="1"/>
          <p:nvPr/>
        </p:nvSpPr>
        <p:spPr>
          <a:xfrm>
            <a:off x="647700" y="6019800"/>
            <a:ext cx="6934200" cy="369332"/>
          </a:xfrm>
          <a:prstGeom prst="rect">
            <a:avLst/>
          </a:prstGeom>
          <a:noFill/>
        </p:spPr>
        <p:txBody>
          <a:bodyPr wrap="square">
            <a:spAutoFit/>
          </a:bodyPr>
          <a:lstStyle/>
          <a:p>
            <a:r>
              <a:rPr lang="zh-CN" altLang="en-US" dirty="0"/>
              <a:t>参考：https://www.ylkz.life/machinelearning/mlwm/p10443945/</a:t>
            </a:r>
          </a:p>
        </p:txBody>
      </p:sp>
    </p:spTree>
    <p:extLst>
      <p:ext uri="{BB962C8B-B14F-4D97-AF65-F5344CB8AC3E}">
        <p14:creationId xmlns:p14="http://schemas.microsoft.com/office/powerpoint/2010/main" val="426005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a:solidFill>
                  <a:schemeClr val="bg1"/>
                </a:solidFill>
                <a:latin typeface="微软雅黑" panose="020B0503020204020204" pitchFamily="34" charset="-122"/>
                <a:ea typeface="微软雅黑" panose="020B0503020204020204" pitchFamily="34" charset="-122"/>
              </a:rPr>
              <a:t>1.</a:t>
            </a:r>
            <a:r>
              <a:rPr lang="zh-CN" altLang="en-US" sz="2800" b="1" spc="300" dirty="0">
                <a:solidFill>
                  <a:schemeClr val="bg1"/>
                </a:solidFill>
                <a:latin typeface="微软雅黑" panose="020B0503020204020204" pitchFamily="34" charset="-122"/>
                <a:ea typeface="微软雅黑" panose="020B0503020204020204" pitchFamily="34" charset="-122"/>
              </a:rPr>
              <a:t>安装</a:t>
            </a:r>
            <a:r>
              <a:rPr lang="en-US" altLang="zh-CN" sz="2800" b="1" spc="300" dirty="0">
                <a:solidFill>
                  <a:schemeClr val="bg1"/>
                </a:solidFill>
                <a:latin typeface="微软雅黑" panose="020B0503020204020204" pitchFamily="34" charset="-122"/>
                <a:ea typeface="微软雅黑" panose="020B0503020204020204" pitchFamily="34" charset="-122"/>
              </a:rPr>
              <a:t>Anaconda</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id="{44166604-32B3-55BE-B585-04A8687828FB}"/>
              </a:ext>
            </a:extLst>
          </p:cNvPr>
          <p:cNvSpPr>
            <a:spLocks noChangeArrowheads="1"/>
          </p:cNvSpPr>
          <p:nvPr/>
        </p:nvSpPr>
        <p:spPr bwMode="auto">
          <a:xfrm>
            <a:off x="4192088" y="118805"/>
            <a:ext cx="759823" cy="219591"/>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5067"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333333"/>
                </a:solidFill>
                <a:effectLst/>
                <a:latin typeface="Roboto" panose="02000000000000000000" pitchFamily="2" charset="0"/>
              </a:rPr>
              <a:t>1.2 Linux环境</a:t>
            </a:r>
          </a:p>
        </p:txBody>
      </p:sp>
      <p:sp>
        <p:nvSpPr>
          <p:cNvPr id="9" name="文本框 8">
            <a:extLst>
              <a:ext uri="{FF2B5EF4-FFF2-40B4-BE49-F238E27FC236}">
                <a16:creationId xmlns:a16="http://schemas.microsoft.com/office/drawing/2014/main" id="{8AD3770E-6703-5701-8343-557BC040B9FD}"/>
              </a:ext>
            </a:extLst>
          </p:cNvPr>
          <p:cNvSpPr txBox="1"/>
          <p:nvPr/>
        </p:nvSpPr>
        <p:spPr>
          <a:xfrm>
            <a:off x="457200" y="1325941"/>
            <a:ext cx="8229600" cy="2539157"/>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Roboto" panose="02000000000000000000" pitchFamily="2" charset="0"/>
              </a:rPr>
              <a:t>1.2 Linux环境</a:t>
            </a:r>
            <a:endParaRPr kumimoji="0" lang="en-US" altLang="zh-CN" sz="1800" b="1" i="0" u="none" strike="noStrike" cap="none" normalizeH="0" baseline="0" dirty="0">
              <a:ln>
                <a:noFill/>
              </a:ln>
              <a:solidFill>
                <a:srgbClr val="333333"/>
              </a:solidFill>
              <a:effectLst/>
              <a:latin typeface="Roboto" panose="02000000000000000000" pitchFamily="2"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Roboto" panose="02000000000000000000" pitchFamily="2" charset="0"/>
              </a:rPr>
              <a:t>1) 下载Miniconda</a:t>
            </a: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首先，需要在地址[3]中找到对应版本的Miniconda安装包，并复制对应的链接地址；然后，通过Linux中的</a:t>
            </a:r>
            <a:r>
              <a:rPr kumimoji="0" lang="zh-CN" altLang="zh-CN" sz="1800" b="0" i="0" u="none" strike="noStrike" cap="none" normalizeH="0" baseline="0" dirty="0">
                <a:ln>
                  <a:noFill/>
                </a:ln>
                <a:solidFill>
                  <a:srgbClr val="C7254E"/>
                </a:solidFill>
                <a:effectLst/>
                <a:latin typeface="Arial Unicode MS"/>
                <a:ea typeface="var(--monospace)"/>
                <a:cs typeface="Open Sans" panose="020B0606030504020204" pitchFamily="34" charset="0"/>
              </a:rPr>
              <a:t>wget</a:t>
            </a: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命令来完成安装包的下载（这里以下载最新版本的Miniconda为例），代码如下：</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zh-CN" altLang="zh-CN" sz="1800" b="1" i="0" u="none" strike="noStrike" cap="none" normalizeH="0" baseline="0" dirty="0">
              <a:ln>
                <a:noFill/>
              </a:ln>
              <a:solidFill>
                <a:srgbClr val="333333"/>
              </a:solidFill>
              <a:effectLst/>
              <a:latin typeface="Roboto" panose="02000000000000000000" pitchFamily="2" charset="0"/>
            </a:endParaRPr>
          </a:p>
        </p:txBody>
      </p:sp>
      <p:sp>
        <p:nvSpPr>
          <p:cNvPr id="13" name="Rectangle 5">
            <a:extLst>
              <a:ext uri="{FF2B5EF4-FFF2-40B4-BE49-F238E27FC236}">
                <a16:creationId xmlns:a16="http://schemas.microsoft.com/office/drawing/2014/main" id="{363B2A0F-4F3A-6D6A-D4B9-B91AB9A95FB0}"/>
              </a:ext>
            </a:extLst>
          </p:cNvPr>
          <p:cNvSpPr>
            <a:spLocks noChangeArrowheads="1"/>
          </p:cNvSpPr>
          <p:nvPr/>
        </p:nvSpPr>
        <p:spPr bwMode="auto">
          <a:xfrm>
            <a:off x="533400" y="3657600"/>
            <a:ext cx="7555389" cy="1846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00AA"/>
                </a:solidFill>
                <a:effectLst/>
                <a:latin typeface="Arial Unicode MS"/>
                <a:ea typeface="inherit"/>
              </a:rPr>
              <a:t>wget</a:t>
            </a:r>
            <a:r>
              <a:rPr kumimoji="0" lang="zh-CN" altLang="zh-CN" sz="1200" b="0" i="0" u="none" strike="noStrike" cap="none" normalizeH="0" baseline="0" dirty="0">
                <a:ln>
                  <a:noFill/>
                </a:ln>
                <a:solidFill>
                  <a:srgbClr val="333333"/>
                </a:solidFill>
                <a:effectLst/>
                <a:latin typeface="Arial Unicode MS"/>
                <a:ea typeface="inherit"/>
              </a:rPr>
              <a:t> https://repo.anaconda.com/miniconda/Miniconda3-latest-Linux-x86_64.sh</a:t>
            </a:r>
            <a:r>
              <a:rPr kumimoji="0" lang="zh-CN" altLang="zh-CN" sz="4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文本框 16">
            <a:extLst>
              <a:ext uri="{FF2B5EF4-FFF2-40B4-BE49-F238E27FC236}">
                <a16:creationId xmlns:a16="http://schemas.microsoft.com/office/drawing/2014/main" id="{7DC31B2D-BE8C-DA67-BABD-F7AEAC818AF4}"/>
              </a:ext>
            </a:extLst>
          </p:cNvPr>
          <p:cNvSpPr txBox="1"/>
          <p:nvPr/>
        </p:nvSpPr>
        <p:spPr>
          <a:xfrm>
            <a:off x="457199" y="3997940"/>
            <a:ext cx="8229600" cy="874920"/>
          </a:xfrm>
          <a:prstGeom prst="rect">
            <a:avLst/>
          </a:prstGeom>
          <a:noFill/>
        </p:spPr>
        <p:txBody>
          <a:bodyPr wrap="square">
            <a:spAutoFit/>
          </a:bodyPr>
          <a:lstStyle/>
          <a:p>
            <a:pPr>
              <a:lnSpc>
                <a:spcPct val="150000"/>
              </a:lnSpc>
            </a:pPr>
            <a:r>
              <a:rPr lang="zh-CN" altLang="en-US" b="0" i="0" dirty="0">
                <a:solidFill>
                  <a:srgbClr val="333333"/>
                </a:solidFill>
                <a:effectLst/>
                <a:latin typeface="Open Sans" panose="020B0606030504020204" pitchFamily="34" charset="0"/>
              </a:rPr>
              <a:t>如果由于网络原因不能完成上述下载过程，也可以从清华大学维护的镜像中</a:t>
            </a:r>
            <a:r>
              <a:rPr lang="en-US" altLang="zh-CN" b="0" i="0" dirty="0">
                <a:solidFill>
                  <a:srgbClr val="333333"/>
                </a:solidFill>
                <a:effectLst/>
                <a:latin typeface="Open Sans" panose="020B0606030504020204" pitchFamily="34" charset="0"/>
              </a:rPr>
              <a:t>[4]</a:t>
            </a:r>
            <a:r>
              <a:rPr lang="zh-CN" altLang="en-US" b="0" i="0" dirty="0">
                <a:solidFill>
                  <a:srgbClr val="333333"/>
                </a:solidFill>
                <a:effectLst/>
                <a:latin typeface="Open Sans" panose="020B0606030504020204" pitchFamily="34" charset="0"/>
              </a:rPr>
              <a:t>找到相应</a:t>
            </a:r>
            <a:r>
              <a:rPr lang="en-US" altLang="zh-CN" b="0" i="0" dirty="0">
                <a:solidFill>
                  <a:srgbClr val="333333"/>
                </a:solidFill>
                <a:effectLst/>
                <a:latin typeface="Open Sans" panose="020B0606030504020204" pitchFamily="34" charset="0"/>
              </a:rPr>
              <a:t>Anaconda</a:t>
            </a:r>
            <a:r>
              <a:rPr lang="zh-CN" altLang="en-US" b="0" i="0" dirty="0">
                <a:solidFill>
                  <a:srgbClr val="333333"/>
                </a:solidFill>
                <a:effectLst/>
                <a:latin typeface="Open Sans" panose="020B0606030504020204" pitchFamily="34" charset="0"/>
              </a:rPr>
              <a:t>的下载地址，然后同样以</a:t>
            </a:r>
            <a:r>
              <a:rPr lang="en-US" altLang="zh-CN" b="0" i="0" dirty="0" err="1">
                <a:solidFill>
                  <a:srgbClr val="333333"/>
                </a:solidFill>
                <a:effectLst/>
                <a:latin typeface="Open Sans" panose="020B0606030504020204" pitchFamily="34" charset="0"/>
              </a:rPr>
              <a:t>wget</a:t>
            </a:r>
            <a:r>
              <a:rPr lang="zh-CN" altLang="en-US" b="0" i="0" dirty="0">
                <a:solidFill>
                  <a:srgbClr val="333333"/>
                </a:solidFill>
                <a:effectLst/>
                <a:latin typeface="Open Sans" panose="020B0606030504020204" pitchFamily="34" charset="0"/>
              </a:rPr>
              <a:t>命令来进行下载，代码如下：</a:t>
            </a:r>
            <a:endParaRPr lang="zh-CN" altLang="en-US" dirty="0"/>
          </a:p>
        </p:txBody>
      </p:sp>
      <p:sp>
        <p:nvSpPr>
          <p:cNvPr id="18" name="Rectangle 6">
            <a:extLst>
              <a:ext uri="{FF2B5EF4-FFF2-40B4-BE49-F238E27FC236}">
                <a16:creationId xmlns:a16="http://schemas.microsoft.com/office/drawing/2014/main" id="{69CED809-6206-C598-8672-C0B96EE2165D}"/>
              </a:ext>
            </a:extLst>
          </p:cNvPr>
          <p:cNvSpPr>
            <a:spLocks noChangeArrowheads="1"/>
          </p:cNvSpPr>
          <p:nvPr/>
        </p:nvSpPr>
        <p:spPr bwMode="auto">
          <a:xfrm>
            <a:off x="533398" y="4928758"/>
            <a:ext cx="7555389" cy="1538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AA5500"/>
                </a:solidFill>
                <a:effectLst/>
                <a:latin typeface="Arial Unicode MS"/>
                <a:ea typeface="inherit"/>
              </a:rPr>
              <a:t># 下载Anaconda：</a:t>
            </a:r>
            <a:endParaRPr kumimoji="0" lang="zh-CN" altLang="zh-CN" sz="400" b="0" i="0" u="none" strike="noStrike" cap="none" normalizeH="0" baseline="0" dirty="0">
              <a:ln>
                <a:noFill/>
              </a:ln>
              <a:solidFill>
                <a:schemeClr val="tx1"/>
              </a:solidFill>
              <a:effectLst/>
            </a:endParaRPr>
          </a:p>
        </p:txBody>
      </p:sp>
      <p:sp>
        <p:nvSpPr>
          <p:cNvPr id="19" name="Rectangle 7">
            <a:extLst>
              <a:ext uri="{FF2B5EF4-FFF2-40B4-BE49-F238E27FC236}">
                <a16:creationId xmlns:a16="http://schemas.microsoft.com/office/drawing/2014/main" id="{00052786-6909-8741-00ED-5601EC72C5B6}"/>
              </a:ext>
            </a:extLst>
          </p:cNvPr>
          <p:cNvSpPr>
            <a:spLocks noChangeArrowheads="1"/>
          </p:cNvSpPr>
          <p:nvPr/>
        </p:nvSpPr>
        <p:spPr bwMode="auto">
          <a:xfrm>
            <a:off x="533398" y="5075804"/>
            <a:ext cx="5323573" cy="1538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3300AA"/>
                </a:solidFill>
                <a:effectLst/>
                <a:latin typeface="Arial Unicode MS"/>
                <a:ea typeface="inherit"/>
              </a:rPr>
              <a:t>wget</a:t>
            </a:r>
            <a:r>
              <a:rPr kumimoji="0" lang="zh-CN" altLang="zh-CN" sz="1000" b="0" i="0" u="none" strike="noStrike" cap="none" normalizeH="0" baseline="0" dirty="0">
                <a:ln>
                  <a:noFill/>
                </a:ln>
                <a:solidFill>
                  <a:srgbClr val="333333"/>
                </a:solidFill>
                <a:effectLst/>
                <a:latin typeface="Arial Unicode MS"/>
                <a:ea typeface="inherit"/>
              </a:rPr>
              <a:t> https://mirrors.tuna.tsinghua.edu.cn/anaconda/archive/Anaconda3-5.3.1-Linux-x86_64.sh</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文本框 20">
            <a:extLst>
              <a:ext uri="{FF2B5EF4-FFF2-40B4-BE49-F238E27FC236}">
                <a16:creationId xmlns:a16="http://schemas.microsoft.com/office/drawing/2014/main" id="{52A99E3F-7396-A442-F426-6676A2170358}"/>
              </a:ext>
            </a:extLst>
          </p:cNvPr>
          <p:cNvSpPr txBox="1"/>
          <p:nvPr/>
        </p:nvSpPr>
        <p:spPr>
          <a:xfrm>
            <a:off x="457200" y="5439478"/>
            <a:ext cx="7852458" cy="879087"/>
          </a:xfrm>
          <a:prstGeom prst="rect">
            <a:avLst/>
          </a:prstGeom>
          <a:noFill/>
        </p:spPr>
        <p:txBody>
          <a:bodyPr wrap="square">
            <a:spAutoFit/>
          </a:bodyPr>
          <a:lstStyle/>
          <a:p>
            <a:pPr algn="just">
              <a:lnSpc>
                <a:spcPct val="150000"/>
              </a:lnSpc>
            </a:pPr>
            <a:r>
              <a:rPr lang="en-US" altLang="zh-CN" b="0" i="0" dirty="0">
                <a:solidFill>
                  <a:srgbClr val="333333"/>
                </a:solidFill>
                <a:effectLst/>
                <a:latin typeface="Open Sans" panose="020B0606030504020204" pitchFamily="34" charset="0"/>
              </a:rPr>
              <a:t>[3] </a:t>
            </a:r>
            <a:r>
              <a:rPr lang="en-US" altLang="zh-CN" b="0" i="0" u="none" strike="noStrike" dirty="0">
                <a:solidFill>
                  <a:srgbClr val="4183C4"/>
                </a:solidFill>
                <a:effectLst/>
                <a:latin typeface="Open Sans" panose="020B0606030504020204" pitchFamily="34" charset="0"/>
                <a:hlinkClick r:id="rId3"/>
              </a:rPr>
              <a:t>https://repo.anaconda.com/miniconda/</a:t>
            </a:r>
            <a:endParaRPr lang="en-US" altLang="zh-CN" b="0" i="0" dirty="0">
              <a:solidFill>
                <a:srgbClr val="333333"/>
              </a:solidFill>
              <a:effectLst/>
              <a:latin typeface="Open Sans" panose="020B0606030504020204" pitchFamily="34" charset="0"/>
            </a:endParaRPr>
          </a:p>
          <a:p>
            <a:pPr algn="just">
              <a:lnSpc>
                <a:spcPct val="150000"/>
              </a:lnSpc>
            </a:pPr>
            <a:r>
              <a:rPr lang="en-US" altLang="zh-CN" b="0" i="0" dirty="0">
                <a:solidFill>
                  <a:srgbClr val="333333"/>
                </a:solidFill>
                <a:effectLst/>
                <a:latin typeface="Open Sans" panose="020B0606030504020204" pitchFamily="34" charset="0"/>
              </a:rPr>
              <a:t>[4] </a:t>
            </a:r>
            <a:r>
              <a:rPr lang="en-US" altLang="zh-CN" b="0" i="0" u="none" strike="noStrike" dirty="0">
                <a:solidFill>
                  <a:srgbClr val="4183C4"/>
                </a:solidFill>
                <a:effectLst/>
                <a:latin typeface="Open Sans" panose="020B0606030504020204" pitchFamily="34" charset="0"/>
                <a:hlinkClick r:id="rId4"/>
              </a:rPr>
              <a:t>https://mirrors.tuna.tsinghua.edu.cn/anaconda/archive/</a:t>
            </a:r>
            <a:endParaRPr lang="en-US" altLang="zh-CN" b="0" i="0" dirty="0">
              <a:solidFill>
                <a:srgbClr val="333333"/>
              </a:solidFill>
              <a:effectLst/>
              <a:latin typeface="Open Sans" panose="020B0606030504020204" pitchFamily="34" charset="0"/>
            </a:endParaRPr>
          </a:p>
        </p:txBody>
      </p:sp>
      <p:sp>
        <p:nvSpPr>
          <p:cNvPr id="22" name="Rectangle 6">
            <a:extLst>
              <a:ext uri="{FF2B5EF4-FFF2-40B4-BE49-F238E27FC236}">
                <a16:creationId xmlns:a16="http://schemas.microsoft.com/office/drawing/2014/main" id="{E4697614-7D47-75A0-067A-157A90FCA797}"/>
              </a:ext>
            </a:extLst>
          </p:cNvPr>
          <p:cNvSpPr>
            <a:spLocks noChangeArrowheads="1"/>
          </p:cNvSpPr>
          <p:nvPr/>
        </p:nvSpPr>
        <p:spPr bwMode="auto">
          <a:xfrm>
            <a:off x="533399" y="3503712"/>
            <a:ext cx="7555389" cy="1538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AA5500"/>
                </a:solidFill>
                <a:effectLst/>
                <a:latin typeface="Arial Unicode MS"/>
                <a:ea typeface="inherit"/>
              </a:rPr>
              <a:t># 下载</a:t>
            </a:r>
            <a:r>
              <a:rPr kumimoji="0" lang="en-US" altLang="zh-CN" sz="1000" b="0" i="0" u="none" strike="noStrike" cap="none" normalizeH="0" baseline="0" dirty="0">
                <a:ln>
                  <a:noFill/>
                </a:ln>
                <a:solidFill>
                  <a:srgbClr val="AA5500"/>
                </a:solidFill>
                <a:effectLst/>
                <a:latin typeface="Arial Unicode MS"/>
                <a:ea typeface="inherit"/>
              </a:rPr>
              <a:t>Mini</a:t>
            </a:r>
            <a:r>
              <a:rPr kumimoji="0" lang="zh-CN" altLang="zh-CN" sz="1000" b="0" i="0" u="none" strike="noStrike" cap="none" normalizeH="0" baseline="0" dirty="0">
                <a:ln>
                  <a:noFill/>
                </a:ln>
                <a:solidFill>
                  <a:srgbClr val="AA5500"/>
                </a:solidFill>
                <a:effectLst/>
                <a:latin typeface="Arial Unicode MS"/>
                <a:ea typeface="inherit"/>
              </a:rPr>
              <a:t>conda：</a:t>
            </a:r>
            <a:endParaRPr kumimoji="0" lang="zh-CN" altLang="zh-CN" sz="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2544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a:solidFill>
                  <a:schemeClr val="bg1"/>
                </a:solidFill>
                <a:latin typeface="微软雅黑" panose="020B0503020204020204" pitchFamily="34" charset="-122"/>
                <a:ea typeface="微软雅黑" panose="020B0503020204020204" pitchFamily="34" charset="-122"/>
              </a:rPr>
              <a:t>Linux</a:t>
            </a:r>
            <a:r>
              <a:rPr lang="zh-CN" altLang="en-US" sz="2800" b="1" spc="300" dirty="0">
                <a:solidFill>
                  <a:schemeClr val="bg1"/>
                </a:solidFill>
                <a:latin typeface="微软雅黑" panose="020B0503020204020204" pitchFamily="34" charset="-122"/>
                <a:ea typeface="微软雅黑" panose="020B0503020204020204" pitchFamily="34" charset="-122"/>
              </a:rPr>
              <a:t>安装</a:t>
            </a:r>
            <a:r>
              <a:rPr lang="en-US" altLang="zh-CN" sz="2800" b="1" spc="300" dirty="0">
                <a:solidFill>
                  <a:schemeClr val="bg1"/>
                </a:solidFill>
                <a:latin typeface="微软雅黑" panose="020B0503020204020204" pitchFamily="34" charset="-122"/>
                <a:ea typeface="微软雅黑" panose="020B0503020204020204" pitchFamily="34" charset="-122"/>
              </a:rPr>
              <a:t>Anaconda</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id="{44166604-32B3-55BE-B585-04A8687828FB}"/>
              </a:ext>
            </a:extLst>
          </p:cNvPr>
          <p:cNvSpPr>
            <a:spLocks noChangeArrowheads="1"/>
          </p:cNvSpPr>
          <p:nvPr/>
        </p:nvSpPr>
        <p:spPr bwMode="auto">
          <a:xfrm>
            <a:off x="4192088" y="118805"/>
            <a:ext cx="759823" cy="219591"/>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5067"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333333"/>
                </a:solidFill>
                <a:effectLst/>
                <a:latin typeface="Roboto" panose="02000000000000000000" pitchFamily="2" charset="0"/>
              </a:rPr>
              <a:t>1.2 Linux环境</a:t>
            </a:r>
          </a:p>
        </p:txBody>
      </p:sp>
      <p:pic>
        <p:nvPicPr>
          <p:cNvPr id="3" name="图片 2">
            <a:extLst>
              <a:ext uri="{FF2B5EF4-FFF2-40B4-BE49-F238E27FC236}">
                <a16:creationId xmlns:a16="http://schemas.microsoft.com/office/drawing/2014/main" id="{4EDCCEB2-90D3-99A4-9534-DB237B953F74}"/>
              </a:ext>
            </a:extLst>
          </p:cNvPr>
          <p:cNvPicPr>
            <a:picLocks noChangeAspect="1"/>
          </p:cNvPicPr>
          <p:nvPr/>
        </p:nvPicPr>
        <p:blipFill>
          <a:blip r:embed="rId3"/>
          <a:stretch>
            <a:fillRect/>
          </a:stretch>
        </p:blipFill>
        <p:spPr>
          <a:xfrm>
            <a:off x="685414" y="1676400"/>
            <a:ext cx="7773170" cy="3549393"/>
          </a:xfrm>
          <a:prstGeom prst="rect">
            <a:avLst/>
          </a:prstGeom>
        </p:spPr>
      </p:pic>
    </p:spTree>
    <p:extLst>
      <p:ext uri="{BB962C8B-B14F-4D97-AF65-F5344CB8AC3E}">
        <p14:creationId xmlns:p14="http://schemas.microsoft.com/office/powerpoint/2010/main" val="1938326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5452950-5A67-C5B9-5EB1-DEF2E615511B}"/>
              </a:ext>
            </a:extLst>
          </p:cNvPr>
          <p:cNvSpPr/>
          <p:nvPr/>
        </p:nvSpPr>
        <p:spPr bwMode="auto">
          <a:xfrm>
            <a:off x="1295400" y="228600"/>
            <a:ext cx="7391400" cy="836612"/>
          </a:xfrm>
          <a:prstGeom prst="rect">
            <a:avLst/>
          </a:prstGeom>
          <a:solidFill>
            <a:srgbClr val="0069B8"/>
          </a:solidFill>
          <a:ln>
            <a:noFill/>
          </a:ln>
          <a:effectLst>
            <a:outerShdw blurRad="215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b="1" spc="300" dirty="0">
                <a:solidFill>
                  <a:schemeClr val="bg1"/>
                </a:solidFill>
                <a:latin typeface="微软雅黑" panose="020B0503020204020204" pitchFamily="34" charset="-122"/>
                <a:ea typeface="微软雅黑" panose="020B0503020204020204" pitchFamily="34" charset="-122"/>
              </a:rPr>
              <a:t>Linux</a:t>
            </a:r>
            <a:r>
              <a:rPr lang="zh-CN" altLang="en-US" sz="2800" b="1" spc="300" dirty="0">
                <a:solidFill>
                  <a:schemeClr val="bg1"/>
                </a:solidFill>
                <a:latin typeface="微软雅黑" panose="020B0503020204020204" pitchFamily="34" charset="-122"/>
                <a:ea typeface="微软雅黑" panose="020B0503020204020204" pitchFamily="34" charset="-122"/>
              </a:rPr>
              <a:t>安装</a:t>
            </a:r>
            <a:r>
              <a:rPr lang="en-US" altLang="zh-CN" sz="2800" b="1" spc="300" dirty="0">
                <a:solidFill>
                  <a:schemeClr val="bg1"/>
                </a:solidFill>
                <a:latin typeface="微软雅黑" panose="020B0503020204020204" pitchFamily="34" charset="-122"/>
                <a:ea typeface="微软雅黑" panose="020B0503020204020204" pitchFamily="34" charset="-122"/>
              </a:rPr>
              <a:t>Anaconda</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6" name="Rectangle 3">
            <a:extLst>
              <a:ext uri="{FF2B5EF4-FFF2-40B4-BE49-F238E27FC236}">
                <a16:creationId xmlns:a16="http://schemas.microsoft.com/office/drawing/2014/main" id="{44166604-32B3-55BE-B585-04A8687828FB}"/>
              </a:ext>
            </a:extLst>
          </p:cNvPr>
          <p:cNvSpPr>
            <a:spLocks noChangeArrowheads="1"/>
          </p:cNvSpPr>
          <p:nvPr/>
        </p:nvSpPr>
        <p:spPr bwMode="auto">
          <a:xfrm>
            <a:off x="4192088" y="118805"/>
            <a:ext cx="759823" cy="219591"/>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5067"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333333"/>
                </a:solidFill>
                <a:effectLst/>
                <a:latin typeface="Roboto" panose="02000000000000000000" pitchFamily="2" charset="0"/>
              </a:rPr>
              <a:t>1.2 Linux环境</a:t>
            </a:r>
          </a:p>
        </p:txBody>
      </p:sp>
      <p:pic>
        <p:nvPicPr>
          <p:cNvPr id="4" name="图片 3">
            <a:extLst>
              <a:ext uri="{FF2B5EF4-FFF2-40B4-BE49-F238E27FC236}">
                <a16:creationId xmlns:a16="http://schemas.microsoft.com/office/drawing/2014/main" id="{48171085-2ADF-0CD5-E22B-6B0E2F308CD9}"/>
              </a:ext>
            </a:extLst>
          </p:cNvPr>
          <p:cNvPicPr>
            <a:picLocks noChangeAspect="1"/>
          </p:cNvPicPr>
          <p:nvPr/>
        </p:nvPicPr>
        <p:blipFill>
          <a:blip r:embed="rId3"/>
          <a:stretch>
            <a:fillRect/>
          </a:stretch>
        </p:blipFill>
        <p:spPr>
          <a:xfrm>
            <a:off x="762000" y="1295400"/>
            <a:ext cx="7620000" cy="4699144"/>
          </a:xfrm>
          <a:prstGeom prst="rect">
            <a:avLst/>
          </a:prstGeom>
        </p:spPr>
      </p:pic>
    </p:spTree>
    <p:extLst>
      <p:ext uri="{BB962C8B-B14F-4D97-AF65-F5344CB8AC3E}">
        <p14:creationId xmlns:p14="http://schemas.microsoft.com/office/powerpoint/2010/main" val="2676349230"/>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课题组周汇报_20230506</Template>
  <TotalTime>39</TotalTime>
  <Words>1050</Words>
  <Application>Microsoft Office PowerPoint</Application>
  <PresentationFormat>全屏显示(4:3)</PresentationFormat>
  <Paragraphs>89</Paragraphs>
  <Slides>16</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 Unicode MS</vt:lpstr>
      <vt:lpstr>PingFang SC</vt:lpstr>
      <vt:lpstr>等线</vt:lpstr>
      <vt:lpstr>黑体</vt:lpstr>
      <vt:lpstr>微软雅黑</vt:lpstr>
      <vt:lpstr>Arial</vt:lpstr>
      <vt:lpstr>Lucida Console</vt:lpstr>
      <vt:lpstr>Open Sans</vt:lpstr>
      <vt:lpstr>Roboto</vt:lpstr>
      <vt:lpstr>Verdana</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haojian</dc:creator>
  <cp:lastModifiedBy>liang haojian</cp:lastModifiedBy>
  <cp:revision>2</cp:revision>
  <cp:lastPrinted>1601-01-01T00:00:00Z</cp:lastPrinted>
  <dcterms:created xsi:type="dcterms:W3CDTF">2023-06-03T01:57:29Z</dcterms:created>
  <dcterms:modified xsi:type="dcterms:W3CDTF">2023-06-03T02:39:16Z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