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57" r:id="rId5"/>
    <p:sldId id="261" r:id="rId6"/>
    <p:sldId id="262" r:id="rId7"/>
    <p:sldId id="304" r:id="rId8"/>
    <p:sldId id="305" r:id="rId9"/>
    <p:sldId id="306" r:id="rId10"/>
    <p:sldId id="307" r:id="rId11"/>
    <p:sldId id="30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712"/>
    <a:srgbClr val="3EC973"/>
    <a:srgbClr val="1F54DB"/>
    <a:srgbClr val="1F5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7" autoAdjust="0"/>
    <p:restoredTop sz="78329" autoAdjust="0"/>
  </p:normalViewPr>
  <p:slideViewPr>
    <p:cSldViewPr snapToGrid="0" showGuides="1">
      <p:cViewPr varScale="1">
        <p:scale>
          <a:sx n="64" d="100"/>
          <a:sy n="64" d="100"/>
        </p:scale>
        <p:origin x="1330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0152D-EC32-48B9-A9C6-1B0A17E15F17}" type="datetimeFigureOut">
              <a:rPr lang="en-ID" smtClean="0"/>
              <a:t>29/10/2023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E122F-E120-417E-9631-33982A76A7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6722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minhphamdesign?utm_source=unsplash&amp;utm_medium=referral&amp;utm_content=creditCopyText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virtual-reality?utm_source=unsplash&amp;utm_medium=referral&amp;utm_content=creditCopyText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jamesyarema?utm_source=unsplash&amp;utm_medium=referral&amp;utm_content=creditCopyTex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virtual-reality?utm_source=unsplash&amp;utm_medium=referral&amp;utm_content=creditCopyText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jamesyarema?utm_source=unsplash&amp;utm_medium=referral&amp;utm_content=creditCopyTex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virtual-reality?utm_source=unsplash&amp;utm_medium=referral&amp;utm_content=creditCopyText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jamesyarema?utm_source=unsplash&amp;utm_medium=referral&amp;utm_content=creditCopyTex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virtual-reality?utm_source=unsplash&amp;utm_medium=referral&amp;utm_content=creditCopyText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carltraw?utm_source=unsplash&amp;utm_medium=referral&amp;utm_content=creditCopyTex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unsplash.com/@adrian_deweerdt?utm_source=unsplash&amp;utm_medium=referral&amp;utm_content=creditCopyText" TargetMode="External"/><Relationship Id="rId4" Type="http://schemas.openxmlformats.org/officeDocument/2006/relationships/hyperlink" Target="https://unsplash.com/s/photos/vr-games?utm_source=unsplash&amp;utm_medium=referral&amp;utm_content=creditCopyText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minhphamdesign?utm_source=unsplash&amp;utm_medium=referral&amp;utm_content=creditCopyTex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vr-goggles?utm_source=unsplash&amp;utm_medium=referral&amp;utm_content=creditCopyText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by </a:t>
            </a:r>
            <a:r>
              <a:rPr lang="en-US" dirty="0">
                <a:hlinkClick r:id="rId3"/>
              </a:rPr>
              <a:t>Minh Pham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E122F-E120-417E-9631-33982A76A70E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6006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by </a:t>
            </a:r>
            <a:r>
              <a:rPr lang="en-US" dirty="0">
                <a:hlinkClick r:id="rId3"/>
              </a:rPr>
              <a:t>James </a:t>
            </a:r>
            <a:r>
              <a:rPr lang="en-US" dirty="0" err="1">
                <a:hlinkClick r:id="rId3"/>
              </a:rPr>
              <a:t>Yarema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E122F-E120-417E-9631-33982A76A70E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620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by </a:t>
            </a:r>
            <a:r>
              <a:rPr lang="en-US" dirty="0">
                <a:hlinkClick r:id="rId3"/>
              </a:rPr>
              <a:t>James </a:t>
            </a:r>
            <a:r>
              <a:rPr lang="en-US" dirty="0" err="1">
                <a:hlinkClick r:id="rId3"/>
              </a:rPr>
              <a:t>Yarema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E122F-E120-417E-9631-33982A76A70E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8930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by </a:t>
            </a:r>
            <a:r>
              <a:rPr lang="en-US" dirty="0">
                <a:hlinkClick r:id="rId3"/>
              </a:rPr>
              <a:t>James </a:t>
            </a:r>
            <a:r>
              <a:rPr lang="en-US" dirty="0" err="1">
                <a:hlinkClick r:id="rId3"/>
              </a:rPr>
              <a:t>Yarema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E122F-E120-417E-9631-33982A76A70E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8370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by </a:t>
            </a:r>
            <a:r>
              <a:rPr lang="en-US" dirty="0">
                <a:hlinkClick r:id="rId3"/>
              </a:rPr>
              <a:t>Carl Raw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r>
              <a:rPr lang="en-US" dirty="0"/>
              <a:t> </a:t>
            </a:r>
          </a:p>
          <a:p>
            <a:r>
              <a:rPr lang="en-US" dirty="0"/>
              <a:t>Photo by </a:t>
            </a:r>
            <a:r>
              <a:rPr lang="en-US" dirty="0">
                <a:hlinkClick r:id="rId5"/>
              </a:rPr>
              <a:t>Adrian </a:t>
            </a:r>
            <a:r>
              <a:rPr lang="en-US" dirty="0" err="1">
                <a:hlinkClick r:id="rId5"/>
              </a:rPr>
              <a:t>Deweerdt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E122F-E120-417E-9631-33982A76A70E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1990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='https://www.freepik.com/photos/technology-woman'&gt;Technology woman photo created by </a:t>
            </a:r>
            <a:r>
              <a:rPr lang="en-US" dirty="0" err="1"/>
              <a:t>freepik</a:t>
            </a:r>
            <a:r>
              <a:rPr lang="en-US" dirty="0"/>
              <a:t> - www.freepik.com&lt;/a&gt;</a:t>
            </a:r>
          </a:p>
          <a:p>
            <a:r>
              <a:rPr lang="en-US" dirty="0"/>
              <a:t>Photo by </a:t>
            </a:r>
            <a:r>
              <a:rPr lang="en-US" dirty="0">
                <a:hlinkClick r:id="rId3"/>
              </a:rPr>
              <a:t>Minh Pham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E122F-E120-417E-9631-33982A76A70E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4613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E122F-E120-417E-9631-33982A76A70E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943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529A-B9B8-C060-0848-5F425CAC9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EAF62-6883-FBD2-7450-1820466C7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56B7F-D40E-2465-40CE-FA9EA6EF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0375-3CE5-42C9-BED1-94F243621839}" type="datetimeFigureOut">
              <a:rPr lang="en-ID" smtClean="0"/>
              <a:t>29/10/2023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DB0BD-703C-8D9F-B726-EAE6401F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E6AA-B7B5-9F12-8951-5F6CB875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7D3A-888D-42B2-A743-ECCEF02EF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260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5849-8763-6827-0EDF-56D9E22F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0889C-6897-D554-7EBE-92168F426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A769E-9EB5-5FC4-F538-9FC754E6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0375-3CE5-42C9-BED1-94F243621839}" type="datetimeFigureOut">
              <a:rPr lang="en-ID" smtClean="0"/>
              <a:t>29/10/2023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C4B54-9808-4C06-30D3-E6F47967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C511-D89A-2807-9538-3B78F876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7D3A-888D-42B2-A743-ECCEF02EF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766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F2E5F-5756-72F3-CCF1-E34FB03B8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1C1E4-5A01-3024-6646-3093ED4D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A1EAF-1B2B-A3A7-AC3E-390C4110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0375-3CE5-42C9-BED1-94F243621839}" type="datetimeFigureOut">
              <a:rPr lang="en-ID" smtClean="0"/>
              <a:t>29/10/2023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98E0-206A-68F0-D29E-CDD116A3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BD76D-CB4B-A3DA-CE3C-E9102056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7D3A-888D-42B2-A743-ECCEF02EF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65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707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C574-BAC7-5B95-BD5E-3CA550832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1372850" cy="98742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D89A2-6B7F-170F-5AD1-D87F67543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1638300"/>
            <a:ext cx="11401425" cy="4538663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966B0-272C-0311-8C0F-25100F33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324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91B7D3A-888D-42B2-A743-ECCEF02EFA39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5283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46" userDrawn="1">
          <p15:clr>
            <a:srgbClr val="FBAE40"/>
          </p15:clr>
        </p15:guide>
        <p15:guide id="3" pos="27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FF11-DB29-0996-AE22-45B2C7181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780CA-E8D2-2D9A-0F93-72EB24466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46121-AA70-18D4-8512-809AE05D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0375-3CE5-42C9-BED1-94F243621839}" type="datetimeFigureOut">
              <a:rPr lang="en-ID" smtClean="0"/>
              <a:t>29/10/2023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FB43A-EC78-5213-0E42-311A3B1B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DFABD-4BFE-B068-AC5C-781C8FF5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7D3A-888D-42B2-A743-ECCEF02EF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89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09CD-802F-9388-5967-F9EBB5CB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9B0E6-CD22-3721-A81E-CF1D2C717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BF94-EA6A-7409-DB5E-03E157D26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CCE1C-F0D3-6E1A-072E-A6784375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0375-3CE5-42C9-BED1-94F243621839}" type="datetimeFigureOut">
              <a:rPr lang="en-ID" smtClean="0"/>
              <a:t>29/10/2023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0B46A-01EB-309C-8DD1-8E2FA2CC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68FA3-CE6A-C257-5FE0-7809F28F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7D3A-888D-42B2-A743-ECCEF02EF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931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70E7-244E-3393-B8A7-F7A7E6ED4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F7E48-17B8-AC47-10ED-17ADAAD26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EE1B9-6DE6-0872-A5A2-33496DDCD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1DF9A-440A-0A13-31D5-82B29B81F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4081B-2EC3-FD5E-4A31-CFB295606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E502B-BECC-B29F-6CA1-E56F7D91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0375-3CE5-42C9-BED1-94F243621839}" type="datetimeFigureOut">
              <a:rPr lang="en-ID" smtClean="0"/>
              <a:t>29/10/2023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C8107-81AD-39BB-8C59-F46B799E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97EA9F-6B29-4A69-7269-B673AD4D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7D3A-888D-42B2-A743-ECCEF02EF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12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3A8D-D12C-87F0-5643-084F3992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76FC-C21A-D3CD-DD36-5AA5CF0A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0375-3CE5-42C9-BED1-94F243621839}" type="datetimeFigureOut">
              <a:rPr lang="en-ID" smtClean="0"/>
              <a:t>29/10/2023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5D896-1675-DF30-F335-C5561665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84AB6-A3D6-52AE-3550-786758D4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7D3A-888D-42B2-A743-ECCEF02EF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857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40DEC-69AB-5DE1-97A9-AA62F9B5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0375-3CE5-42C9-BED1-94F243621839}" type="datetimeFigureOut">
              <a:rPr lang="en-ID" smtClean="0"/>
              <a:t>29/10/2023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C4D0D-DEFE-530F-1F85-E903A05F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6B644-AEAD-5525-BA57-FAD37A58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7D3A-888D-42B2-A743-ECCEF02EF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85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DDB2-DD5F-FFBD-667A-B1809141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7289C-6FF3-397B-C18E-1413BE0C3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7A5E7-6BCB-24F4-0B71-C2692BDD7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3CE86-D428-0C48-7A0E-432EEAB0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0375-3CE5-42C9-BED1-94F243621839}" type="datetimeFigureOut">
              <a:rPr lang="en-ID" smtClean="0"/>
              <a:t>29/10/2023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E9CCC-D9E2-39F3-4C38-C1066D7F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9AEA7-E07C-87EF-860F-18494E2A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7D3A-888D-42B2-A743-ECCEF02EF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059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632B-21AC-F247-E81A-3F42E6068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BF437-8899-3BAB-EBBA-072764A56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09658-C839-802F-8F34-779F90B4F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ECCAE-94FE-918C-0364-C1A5B37A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0375-3CE5-42C9-BED1-94F243621839}" type="datetimeFigureOut">
              <a:rPr lang="en-ID" smtClean="0"/>
              <a:t>29/10/2023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DF1B4-A638-E3BE-68F2-9D2EF98C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F21CB-5462-2AEF-47F8-BE468A2C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7D3A-888D-42B2-A743-ECCEF02EF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039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C8145-35FB-4966-DE78-E6A5D71E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CC2D-9A01-F2CF-EBDD-47E2954E3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3216A-87CD-1A0E-6A16-C0CFABD19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10375-3CE5-42C9-BED1-94F243621839}" type="datetimeFigureOut">
              <a:rPr lang="en-ID" smtClean="0"/>
              <a:t>29/10/2023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DA739-2260-4AE2-FAC9-2C82578B4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55475-40EA-BF2C-FFCE-81B95BD19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B7D3A-888D-42B2-A743-ECCEF02EF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30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F7A4D80-0BAE-ED0E-3A8B-33C33B40C8E9}"/>
              </a:ext>
            </a:extLst>
          </p:cNvPr>
          <p:cNvSpPr/>
          <p:nvPr/>
        </p:nvSpPr>
        <p:spPr>
          <a:xfrm>
            <a:off x="0" y="0"/>
            <a:ext cx="3196511" cy="3232706"/>
          </a:xfrm>
          <a:custGeom>
            <a:avLst/>
            <a:gdLst>
              <a:gd name="connsiteX0" fmla="*/ 0 w 3196511"/>
              <a:gd name="connsiteY0" fmla="*/ 0 h 3232706"/>
              <a:gd name="connsiteX1" fmla="*/ 2677834 w 3196511"/>
              <a:gd name="connsiteY1" fmla="*/ 0 h 3232706"/>
              <a:gd name="connsiteX2" fmla="*/ 2757562 w 3196511"/>
              <a:gd name="connsiteY2" fmla="*/ 87723 h 3232706"/>
              <a:gd name="connsiteX3" fmla="*/ 3196511 w 3196511"/>
              <a:gd name="connsiteY3" fmla="*/ 1310454 h 3232706"/>
              <a:gd name="connsiteX4" fmla="*/ 1274259 w 3196511"/>
              <a:gd name="connsiteY4" fmla="*/ 3232706 h 3232706"/>
              <a:gd name="connsiteX5" fmla="*/ 51528 w 3196511"/>
              <a:gd name="connsiteY5" fmla="*/ 2793757 h 3232706"/>
              <a:gd name="connsiteX6" fmla="*/ 0 w 3196511"/>
              <a:gd name="connsiteY6" fmla="*/ 2746925 h 323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6511" h="3232706">
                <a:moveTo>
                  <a:pt x="0" y="0"/>
                </a:moveTo>
                <a:lnTo>
                  <a:pt x="2677834" y="0"/>
                </a:lnTo>
                <a:lnTo>
                  <a:pt x="2757562" y="87723"/>
                </a:lnTo>
                <a:cubicBezTo>
                  <a:pt x="3031783" y="420002"/>
                  <a:pt x="3196511" y="845991"/>
                  <a:pt x="3196511" y="1310454"/>
                </a:cubicBezTo>
                <a:cubicBezTo>
                  <a:pt x="3196511" y="2372084"/>
                  <a:pt x="2335889" y="3232706"/>
                  <a:pt x="1274259" y="3232706"/>
                </a:cubicBezTo>
                <a:cubicBezTo>
                  <a:pt x="809796" y="3232706"/>
                  <a:pt x="383807" y="3067978"/>
                  <a:pt x="51528" y="2793757"/>
                </a:cubicBezTo>
                <a:lnTo>
                  <a:pt x="0" y="2746925"/>
                </a:lnTo>
                <a:close/>
              </a:path>
            </a:pathLst>
          </a:custGeom>
          <a:noFill/>
          <a:ln>
            <a:solidFill>
              <a:schemeClr val="bg1">
                <a:lumMod val="75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07CF66E-E770-ED79-02E3-CCD8B934D440}"/>
              </a:ext>
            </a:extLst>
          </p:cNvPr>
          <p:cNvSpPr/>
          <p:nvPr/>
        </p:nvSpPr>
        <p:spPr>
          <a:xfrm>
            <a:off x="0" y="0"/>
            <a:ext cx="3202080" cy="2857861"/>
          </a:xfrm>
          <a:custGeom>
            <a:avLst/>
            <a:gdLst>
              <a:gd name="connsiteX0" fmla="*/ 0 w 3202080"/>
              <a:gd name="connsiteY0" fmla="*/ 0 h 2857861"/>
              <a:gd name="connsiteX1" fmla="*/ 2670338 w 3202080"/>
              <a:gd name="connsiteY1" fmla="*/ 0 h 2857861"/>
              <a:gd name="connsiteX2" fmla="*/ 2760641 w 3202080"/>
              <a:gd name="connsiteY2" fmla="*/ 99359 h 2857861"/>
              <a:gd name="connsiteX3" fmla="*/ 3202080 w 3202080"/>
              <a:gd name="connsiteY3" fmla="*/ 1329028 h 2857861"/>
              <a:gd name="connsiteX4" fmla="*/ 3050164 w 3202080"/>
              <a:gd name="connsiteY4" fmla="*/ 2081502 h 2857861"/>
              <a:gd name="connsiteX5" fmla="*/ 3004343 w 3202080"/>
              <a:gd name="connsiteY5" fmla="*/ 2165924 h 2857861"/>
              <a:gd name="connsiteX6" fmla="*/ 2900605 w 3202080"/>
              <a:gd name="connsiteY6" fmla="*/ 2291653 h 2857861"/>
              <a:gd name="connsiteX7" fmla="*/ 1533654 w 3202080"/>
              <a:gd name="connsiteY7" fmla="*/ 2857861 h 2857861"/>
              <a:gd name="connsiteX8" fmla="*/ 41934 w 3202080"/>
              <a:gd name="connsiteY8" fmla="*/ 2154371 h 2857861"/>
              <a:gd name="connsiteX9" fmla="*/ 0 w 3202080"/>
              <a:gd name="connsiteY9" fmla="*/ 2098294 h 285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02080" h="2857861">
                <a:moveTo>
                  <a:pt x="0" y="0"/>
                </a:moveTo>
                <a:lnTo>
                  <a:pt x="2670338" y="0"/>
                </a:lnTo>
                <a:lnTo>
                  <a:pt x="2760641" y="99359"/>
                </a:lnTo>
                <a:cubicBezTo>
                  <a:pt x="3036417" y="433523"/>
                  <a:pt x="3202080" y="861929"/>
                  <a:pt x="3202080" y="1329028"/>
                </a:cubicBezTo>
                <a:cubicBezTo>
                  <a:pt x="3202080" y="1595943"/>
                  <a:pt x="3147985" y="1850220"/>
                  <a:pt x="3050164" y="2081502"/>
                </a:cubicBezTo>
                <a:lnTo>
                  <a:pt x="3004343" y="2165924"/>
                </a:lnTo>
                <a:lnTo>
                  <a:pt x="2900605" y="2291653"/>
                </a:lnTo>
                <a:cubicBezTo>
                  <a:pt x="2550770" y="2641484"/>
                  <a:pt x="2067481" y="2857861"/>
                  <a:pt x="1533654" y="2857861"/>
                </a:cubicBezTo>
                <a:cubicBezTo>
                  <a:pt x="933098" y="2857861"/>
                  <a:pt x="396503" y="2584010"/>
                  <a:pt x="41934" y="2154371"/>
                </a:cubicBezTo>
                <a:lnTo>
                  <a:pt x="0" y="2098294"/>
                </a:lnTo>
                <a:close/>
              </a:path>
            </a:pathLst>
          </a:custGeom>
          <a:gradFill>
            <a:gsLst>
              <a:gs pos="0">
                <a:srgbClr val="1F55DE">
                  <a:alpha val="0"/>
                </a:srgbClr>
              </a:gs>
              <a:gs pos="100000">
                <a:srgbClr val="3EC973">
                  <a:alpha val="50000"/>
                </a:srgbClr>
              </a:gs>
            </a:gsLst>
            <a:lin ang="10800000" scaled="1"/>
          </a:gra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DB6421E-AF7E-5485-1E72-A030CF3E9315}"/>
              </a:ext>
            </a:extLst>
          </p:cNvPr>
          <p:cNvSpPr/>
          <p:nvPr/>
        </p:nvSpPr>
        <p:spPr>
          <a:xfrm>
            <a:off x="2670338" y="0"/>
            <a:ext cx="796475" cy="2165925"/>
          </a:xfrm>
          <a:custGeom>
            <a:avLst/>
            <a:gdLst>
              <a:gd name="connsiteX0" fmla="*/ 0 w 796475"/>
              <a:gd name="connsiteY0" fmla="*/ 0 h 2165925"/>
              <a:gd name="connsiteX1" fmla="*/ 561183 w 796475"/>
              <a:gd name="connsiteY1" fmla="*/ 0 h 2165925"/>
              <a:gd name="connsiteX2" fmla="*/ 563153 w 796475"/>
              <a:gd name="connsiteY2" fmla="*/ 3243 h 2165925"/>
              <a:gd name="connsiteX3" fmla="*/ 796475 w 796475"/>
              <a:gd name="connsiteY3" fmla="*/ 924702 h 2165925"/>
              <a:gd name="connsiteX4" fmla="*/ 466323 w 796475"/>
              <a:gd name="connsiteY4" fmla="*/ 2005551 h 2165925"/>
              <a:gd name="connsiteX5" fmla="*/ 334005 w 796475"/>
              <a:gd name="connsiteY5" fmla="*/ 2165925 h 2165925"/>
              <a:gd name="connsiteX6" fmla="*/ 379826 w 796475"/>
              <a:gd name="connsiteY6" fmla="*/ 2081503 h 2165925"/>
              <a:gd name="connsiteX7" fmla="*/ 531742 w 796475"/>
              <a:gd name="connsiteY7" fmla="*/ 1329029 h 2165925"/>
              <a:gd name="connsiteX8" fmla="*/ 90303 w 796475"/>
              <a:gd name="connsiteY8" fmla="*/ 99359 h 216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6475" h="2165925">
                <a:moveTo>
                  <a:pt x="0" y="0"/>
                </a:moveTo>
                <a:lnTo>
                  <a:pt x="561183" y="0"/>
                </a:lnTo>
                <a:lnTo>
                  <a:pt x="563153" y="3243"/>
                </a:lnTo>
                <a:cubicBezTo>
                  <a:pt x="711953" y="277159"/>
                  <a:pt x="796475" y="591060"/>
                  <a:pt x="796475" y="924702"/>
                </a:cubicBezTo>
                <a:cubicBezTo>
                  <a:pt x="796475" y="1325072"/>
                  <a:pt x="674763" y="1697018"/>
                  <a:pt x="466323" y="2005551"/>
                </a:cubicBezTo>
                <a:lnTo>
                  <a:pt x="334005" y="2165925"/>
                </a:lnTo>
                <a:lnTo>
                  <a:pt x="379826" y="2081503"/>
                </a:lnTo>
                <a:cubicBezTo>
                  <a:pt x="477647" y="1850221"/>
                  <a:pt x="531742" y="1595944"/>
                  <a:pt x="531742" y="1329029"/>
                </a:cubicBezTo>
                <a:cubicBezTo>
                  <a:pt x="531742" y="861930"/>
                  <a:pt x="366079" y="433523"/>
                  <a:pt x="90303" y="99359"/>
                </a:cubicBezTo>
                <a:close/>
              </a:path>
            </a:pathLst>
          </a:custGeom>
          <a:gradFill>
            <a:gsLst>
              <a:gs pos="0">
                <a:srgbClr val="1F55DE">
                  <a:alpha val="0"/>
                </a:srgbClr>
              </a:gs>
              <a:gs pos="100000">
                <a:srgbClr val="3EC973">
                  <a:alpha val="5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6395BF12-D2D1-FC80-FB80-A041EE87E0C8}"/>
              </a:ext>
            </a:extLst>
          </p:cNvPr>
          <p:cNvSpPr/>
          <p:nvPr/>
        </p:nvSpPr>
        <p:spPr>
          <a:xfrm>
            <a:off x="464457" y="3810244"/>
            <a:ext cx="6801345" cy="105358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3000">
                <a:srgbClr val="1F55DE">
                  <a:alpha val="0"/>
                </a:srgbClr>
              </a:gs>
              <a:gs pos="100000">
                <a:srgbClr val="1F55D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6B73C5-6707-D0C3-98FC-A51CFC5C5F4F}"/>
              </a:ext>
            </a:extLst>
          </p:cNvPr>
          <p:cNvCxnSpPr>
            <a:cxnSpLocks/>
          </p:cNvCxnSpPr>
          <p:nvPr/>
        </p:nvCxnSpPr>
        <p:spPr>
          <a:xfrm>
            <a:off x="1350323" y="4331107"/>
            <a:ext cx="37697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732D226-678C-9A17-21F9-E42A6034F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916" y="1631122"/>
            <a:ext cx="5329084" cy="192948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ID" dirty="0">
                <a:solidFill>
                  <a:schemeClr val="bg1"/>
                </a:solidFill>
              </a:rPr>
              <a:t>FAKE OR TRUE NEWS?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9293A-1653-5755-B812-F46EE013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7D3A-888D-42B2-A743-ECCEF02EFA39}" type="slidenum">
              <a:rPr lang="en-ID" smtClean="0"/>
              <a:t>1</a:t>
            </a:fld>
            <a:endParaRPr lang="en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A387AE-6E41-4C22-23CF-9671AABBADE0}"/>
              </a:ext>
            </a:extLst>
          </p:cNvPr>
          <p:cNvSpPr txBox="1"/>
          <p:nvPr/>
        </p:nvSpPr>
        <p:spPr>
          <a:xfrm>
            <a:off x="766916" y="3967704"/>
            <a:ext cx="632177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- HIGYNA BHAVIN SHAH (BT22CSA038)</a:t>
            </a:r>
          </a:p>
          <a:p>
            <a:r>
              <a:rPr lang="en-US" sz="2400" i="1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-SYEDA SAMIYAH ZEHRA RIZVI(BT22CSA022)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2A74C91-7E0E-96CF-6A08-9C29A8467008}"/>
              </a:ext>
            </a:extLst>
          </p:cNvPr>
          <p:cNvSpPr/>
          <p:nvPr/>
        </p:nvSpPr>
        <p:spPr>
          <a:xfrm>
            <a:off x="11534858" y="810728"/>
            <a:ext cx="469081" cy="469081"/>
          </a:xfrm>
          <a:prstGeom prst="ellipse">
            <a:avLst/>
          </a:prstGeom>
          <a:gradFill flip="none" rotWithShape="1">
            <a:gsLst>
              <a:gs pos="0">
                <a:srgbClr val="1F55DE"/>
              </a:gs>
              <a:gs pos="100000">
                <a:srgbClr val="3EC973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6" name="Picture 2" descr="ChatGPT makes materials research much more efficient">
            <a:extLst>
              <a:ext uri="{FF2B5EF4-FFF2-40B4-BE49-F238E27FC236}">
                <a16:creationId xmlns:a16="http://schemas.microsoft.com/office/drawing/2014/main" id="{5878BD7F-56EA-E435-5773-2CAF6B2C8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916" y="991897"/>
            <a:ext cx="4921288" cy="31244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979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479D-9C87-A149-6E2B-B1A2B995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0A6C4-EB18-5608-F291-CCB45B81F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1638300"/>
            <a:ext cx="6362701" cy="4538663"/>
          </a:xfrm>
        </p:spPr>
        <p:txBody>
          <a:bodyPr/>
          <a:lstStyle/>
          <a:p>
            <a:r>
              <a:rPr lang="en-IN" dirty="0"/>
              <a:t>Random Forest Classifier report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Manual testing: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23D922-364F-5563-F850-8B7FF3ABF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523" y="1627438"/>
            <a:ext cx="4077053" cy="1539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32263-C252-AD76-2246-F50F445F9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405949"/>
            <a:ext cx="11544301" cy="141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87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04DA-97F0-5394-4FF2-5B660EF9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0CB082-19AA-E70D-4ACF-0A3DF71D3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738" y="1557088"/>
            <a:ext cx="5101389" cy="33798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142E53-84D6-2C06-214D-4B2B062E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873" y="1557089"/>
            <a:ext cx="5101389" cy="3379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E05E49-FD26-6FA1-C535-BCDE84A68B53}"/>
              </a:ext>
            </a:extLst>
          </p:cNvPr>
          <p:cNvSpPr txBox="1"/>
          <p:nvPr/>
        </p:nvSpPr>
        <p:spPr>
          <a:xfrm>
            <a:off x="1124953" y="5121461"/>
            <a:ext cx="4174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FREQUENCY OF FAKE NEWS IN RELEASE MONTH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344E98-2144-3765-132A-291C7651DBAB}"/>
              </a:ext>
            </a:extLst>
          </p:cNvPr>
          <p:cNvSpPr txBox="1"/>
          <p:nvPr/>
        </p:nvSpPr>
        <p:spPr>
          <a:xfrm>
            <a:off x="7880683" y="5085668"/>
            <a:ext cx="3416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CONFUSION MATRIX(USING THE LOGISTIC REGRESSION ALGORITHM)</a:t>
            </a:r>
          </a:p>
        </p:txBody>
      </p:sp>
    </p:spTree>
    <p:extLst>
      <p:ext uri="{BB962C8B-B14F-4D97-AF65-F5344CB8AC3E}">
        <p14:creationId xmlns:p14="http://schemas.microsoft.com/office/powerpoint/2010/main" val="393135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BD05962D-D93A-EB0A-16D8-15D0D82E3DA0}"/>
              </a:ext>
            </a:extLst>
          </p:cNvPr>
          <p:cNvSpPr/>
          <p:nvPr/>
        </p:nvSpPr>
        <p:spPr>
          <a:xfrm>
            <a:off x="0" y="0"/>
            <a:ext cx="3202080" cy="2857861"/>
          </a:xfrm>
          <a:custGeom>
            <a:avLst/>
            <a:gdLst>
              <a:gd name="connsiteX0" fmla="*/ 0 w 3202080"/>
              <a:gd name="connsiteY0" fmla="*/ 0 h 2857861"/>
              <a:gd name="connsiteX1" fmla="*/ 2670338 w 3202080"/>
              <a:gd name="connsiteY1" fmla="*/ 0 h 2857861"/>
              <a:gd name="connsiteX2" fmla="*/ 2760641 w 3202080"/>
              <a:gd name="connsiteY2" fmla="*/ 99359 h 2857861"/>
              <a:gd name="connsiteX3" fmla="*/ 3202080 w 3202080"/>
              <a:gd name="connsiteY3" fmla="*/ 1329028 h 2857861"/>
              <a:gd name="connsiteX4" fmla="*/ 3050164 w 3202080"/>
              <a:gd name="connsiteY4" fmla="*/ 2081502 h 2857861"/>
              <a:gd name="connsiteX5" fmla="*/ 3004343 w 3202080"/>
              <a:gd name="connsiteY5" fmla="*/ 2165924 h 2857861"/>
              <a:gd name="connsiteX6" fmla="*/ 2900605 w 3202080"/>
              <a:gd name="connsiteY6" fmla="*/ 2291653 h 2857861"/>
              <a:gd name="connsiteX7" fmla="*/ 1533654 w 3202080"/>
              <a:gd name="connsiteY7" fmla="*/ 2857861 h 2857861"/>
              <a:gd name="connsiteX8" fmla="*/ 41934 w 3202080"/>
              <a:gd name="connsiteY8" fmla="*/ 2154371 h 2857861"/>
              <a:gd name="connsiteX9" fmla="*/ 0 w 3202080"/>
              <a:gd name="connsiteY9" fmla="*/ 2098294 h 285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02080" h="2857861">
                <a:moveTo>
                  <a:pt x="0" y="0"/>
                </a:moveTo>
                <a:lnTo>
                  <a:pt x="2670338" y="0"/>
                </a:lnTo>
                <a:lnTo>
                  <a:pt x="2760641" y="99359"/>
                </a:lnTo>
                <a:cubicBezTo>
                  <a:pt x="3036417" y="433523"/>
                  <a:pt x="3202080" y="861929"/>
                  <a:pt x="3202080" y="1329028"/>
                </a:cubicBezTo>
                <a:cubicBezTo>
                  <a:pt x="3202080" y="1595943"/>
                  <a:pt x="3147985" y="1850220"/>
                  <a:pt x="3050164" y="2081502"/>
                </a:cubicBezTo>
                <a:lnTo>
                  <a:pt x="3004343" y="2165924"/>
                </a:lnTo>
                <a:lnTo>
                  <a:pt x="2900605" y="2291653"/>
                </a:lnTo>
                <a:cubicBezTo>
                  <a:pt x="2550770" y="2641484"/>
                  <a:pt x="2067481" y="2857861"/>
                  <a:pt x="1533654" y="2857861"/>
                </a:cubicBezTo>
                <a:cubicBezTo>
                  <a:pt x="933098" y="2857861"/>
                  <a:pt x="396503" y="2584010"/>
                  <a:pt x="41934" y="2154371"/>
                </a:cubicBezTo>
                <a:lnTo>
                  <a:pt x="0" y="2098294"/>
                </a:lnTo>
                <a:close/>
              </a:path>
            </a:pathLst>
          </a:custGeom>
          <a:gradFill>
            <a:gsLst>
              <a:gs pos="0">
                <a:srgbClr val="1F55DE">
                  <a:alpha val="0"/>
                </a:srgbClr>
              </a:gs>
              <a:gs pos="100000">
                <a:srgbClr val="3EC973">
                  <a:alpha val="50000"/>
                </a:srgbClr>
              </a:gs>
            </a:gsLst>
            <a:lin ang="10800000" scaled="1"/>
          </a:gra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75B5A319-8DE9-06BA-3273-547B8C8F04F7}"/>
              </a:ext>
            </a:extLst>
          </p:cNvPr>
          <p:cNvSpPr txBox="1">
            <a:spLocks/>
          </p:cNvSpPr>
          <p:nvPr/>
        </p:nvSpPr>
        <p:spPr>
          <a:xfrm>
            <a:off x="667657" y="4027203"/>
            <a:ext cx="4861249" cy="152753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PREDICTING WHETHER A GIVEN NEWS IS TRUE OR FAKE, SHOWING THE FREQUENCY OF FAKE NEWS ARTICLES IN RESPECTIVE MONTHS AND THE  MOST FREQUENTLY USED WORDS IN THE FAKE NEWS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32C58AE-5438-4F2F-2D48-0987B97C6644}"/>
              </a:ext>
            </a:extLst>
          </p:cNvPr>
          <p:cNvCxnSpPr/>
          <p:nvPr/>
        </p:nvCxnSpPr>
        <p:spPr>
          <a:xfrm>
            <a:off x="0" y="5868142"/>
            <a:ext cx="5514974" cy="0"/>
          </a:xfrm>
          <a:prstGeom prst="line">
            <a:avLst/>
          </a:prstGeom>
          <a:ln>
            <a:gradFill flip="none" rotWithShape="1">
              <a:gsLst>
                <a:gs pos="0">
                  <a:srgbClr val="1F55DE">
                    <a:alpha val="91000"/>
                  </a:srgbClr>
                </a:gs>
                <a:gs pos="100000">
                  <a:srgbClr val="1F55DE">
                    <a:alpha val="10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23BFC2E-8EC4-0206-B69E-4DBEF141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989857"/>
            <a:ext cx="5653087" cy="1293413"/>
          </a:xfrm>
        </p:spPr>
        <p:txBody>
          <a:bodyPr/>
          <a:lstStyle/>
          <a:p>
            <a:r>
              <a:rPr lang="en-US" sz="6000" dirty="0"/>
              <a:t>PROBLEM STATEMENT</a:t>
            </a:r>
            <a:endParaRPr lang="en-ID" sz="6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C18E63-2FC4-2D23-AEA7-5A29DDB1BFFD}"/>
              </a:ext>
            </a:extLst>
          </p:cNvPr>
          <p:cNvGrpSpPr/>
          <p:nvPr/>
        </p:nvGrpSpPr>
        <p:grpSpPr>
          <a:xfrm>
            <a:off x="6228859" y="1625057"/>
            <a:ext cx="5968681" cy="5060316"/>
            <a:chOff x="6228859" y="1661159"/>
            <a:chExt cx="5968681" cy="5060316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9452AC9-E848-A93F-FDCE-73BF8BF81965}"/>
                </a:ext>
              </a:extLst>
            </p:cNvPr>
            <p:cNvSpPr/>
            <p:nvPr/>
          </p:nvSpPr>
          <p:spPr>
            <a:xfrm rot="151088">
              <a:off x="10118159" y="1661159"/>
              <a:ext cx="2079381" cy="2018641"/>
            </a:xfrm>
            <a:prstGeom prst="ellipse">
              <a:avLst/>
            </a:prstGeom>
            <a:gradFill>
              <a:gsLst>
                <a:gs pos="0">
                  <a:srgbClr val="1F55DE">
                    <a:alpha val="0"/>
                  </a:srgbClr>
                </a:gs>
                <a:gs pos="100000">
                  <a:srgbClr val="3EC973">
                    <a:alpha val="50000"/>
                  </a:srgbClr>
                </a:gs>
              </a:gsLst>
              <a:lin ang="10800000" scaled="1"/>
            </a:gra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Rectangle: Top Corners Rounded 62">
              <a:extLst>
                <a:ext uri="{FF2B5EF4-FFF2-40B4-BE49-F238E27FC236}">
                  <a16:creationId xmlns:a16="http://schemas.microsoft.com/office/drawing/2014/main" id="{1DD358D3-848F-FEB1-C1A7-B17AE0AAE7E2}"/>
                </a:ext>
              </a:extLst>
            </p:cNvPr>
            <p:cNvSpPr/>
            <p:nvPr/>
          </p:nvSpPr>
          <p:spPr>
            <a:xfrm rot="16200000">
              <a:off x="7081677" y="1611151"/>
              <a:ext cx="4257506" cy="5963141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1F55DE"/>
                </a:gs>
                <a:gs pos="100000">
                  <a:srgbClr val="3EC973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684596D-2E85-E0F9-8D6B-78502B2452E0}"/>
                </a:ext>
              </a:extLst>
            </p:cNvPr>
            <p:cNvSpPr/>
            <p:nvPr/>
          </p:nvSpPr>
          <p:spPr>
            <a:xfrm>
              <a:off x="6243646" y="2568574"/>
              <a:ext cx="469081" cy="469081"/>
            </a:xfrm>
            <a:prstGeom prst="ellipse">
              <a:avLst/>
            </a:prstGeom>
            <a:gradFill flip="none" rotWithShape="1">
              <a:gsLst>
                <a:gs pos="0">
                  <a:srgbClr val="1F55DE"/>
                </a:gs>
                <a:gs pos="100000">
                  <a:srgbClr val="3EC973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B93D1-2537-21E1-0B2F-6A1D30CF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7D3A-888D-42B2-A743-ECCEF02EFA39}" type="slidenum">
              <a:rPr lang="en-ID" smtClean="0"/>
              <a:pPr/>
              <a:t>2</a:t>
            </a:fld>
            <a:endParaRPr lang="en-ID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91F8B9D-1EDD-8EA4-B8DD-FE54BD87AEAD}"/>
              </a:ext>
            </a:extLst>
          </p:cNvPr>
          <p:cNvSpPr/>
          <p:nvPr/>
        </p:nvSpPr>
        <p:spPr>
          <a:xfrm rot="10800000">
            <a:off x="514857" y="2465348"/>
            <a:ext cx="1248452" cy="1248450"/>
          </a:xfrm>
          <a:prstGeom prst="ellipse">
            <a:avLst/>
          </a:prstGeom>
          <a:gradFill flip="none" rotWithShape="1">
            <a:gsLst>
              <a:gs pos="48000">
                <a:srgbClr val="1F55DE">
                  <a:alpha val="40000"/>
                </a:srgbClr>
              </a:gs>
              <a:gs pos="99000">
                <a:srgbClr val="1F55DE">
                  <a:alpha val="0"/>
                </a:srgbClr>
              </a:gs>
            </a:gsLst>
            <a:lin ang="18900000" scaled="1"/>
            <a:tileRect/>
          </a:gradFill>
          <a:ln>
            <a:noFill/>
          </a:ln>
          <a:effectLst>
            <a:outerShdw blurRad="546100" dist="254000" dir="2700000" sx="102000" sy="102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A929285-D9DD-0BE8-EF7A-D385DF9D1EC5}"/>
              </a:ext>
            </a:extLst>
          </p:cNvPr>
          <p:cNvSpPr/>
          <p:nvPr/>
        </p:nvSpPr>
        <p:spPr>
          <a:xfrm rot="10800000">
            <a:off x="729787" y="2680278"/>
            <a:ext cx="818591" cy="818590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546100" dist="254000" dir="2700000" sx="102000" sy="102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/>
          </a:p>
        </p:txBody>
      </p:sp>
      <p:pic>
        <p:nvPicPr>
          <p:cNvPr id="12" name="Graphic 11" descr="Lightbulb and gear outline">
            <a:extLst>
              <a:ext uri="{FF2B5EF4-FFF2-40B4-BE49-F238E27FC236}">
                <a16:creationId xmlns:a16="http://schemas.microsoft.com/office/drawing/2014/main" id="{BF57CB23-F221-6086-6D2D-983041C4B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908" y="2793399"/>
            <a:ext cx="592349" cy="592349"/>
          </a:xfrm>
          <a:prstGeom prst="rect">
            <a:avLst/>
          </a:prstGeom>
        </p:spPr>
      </p:pic>
      <p:pic>
        <p:nvPicPr>
          <p:cNvPr id="2050" name="Picture 2" descr="Fake News: The Health Misinformation Epidemic">
            <a:extLst>
              <a:ext uri="{FF2B5EF4-FFF2-40B4-BE49-F238E27FC236}">
                <a16:creationId xmlns:a16="http://schemas.microsoft.com/office/drawing/2014/main" id="{161DBE31-A5E9-CC17-BCC3-4721E5FA3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389" y="3061712"/>
            <a:ext cx="4636598" cy="2608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40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BD05962D-D93A-EB0A-16D8-15D0D82E3DA0}"/>
              </a:ext>
            </a:extLst>
          </p:cNvPr>
          <p:cNvSpPr/>
          <p:nvPr/>
        </p:nvSpPr>
        <p:spPr>
          <a:xfrm rot="10800000">
            <a:off x="9074724" y="4014654"/>
            <a:ext cx="3202080" cy="2857861"/>
          </a:xfrm>
          <a:custGeom>
            <a:avLst/>
            <a:gdLst>
              <a:gd name="connsiteX0" fmla="*/ 0 w 3202080"/>
              <a:gd name="connsiteY0" fmla="*/ 0 h 2857861"/>
              <a:gd name="connsiteX1" fmla="*/ 2670338 w 3202080"/>
              <a:gd name="connsiteY1" fmla="*/ 0 h 2857861"/>
              <a:gd name="connsiteX2" fmla="*/ 2760641 w 3202080"/>
              <a:gd name="connsiteY2" fmla="*/ 99359 h 2857861"/>
              <a:gd name="connsiteX3" fmla="*/ 3202080 w 3202080"/>
              <a:gd name="connsiteY3" fmla="*/ 1329028 h 2857861"/>
              <a:gd name="connsiteX4" fmla="*/ 3050164 w 3202080"/>
              <a:gd name="connsiteY4" fmla="*/ 2081502 h 2857861"/>
              <a:gd name="connsiteX5" fmla="*/ 3004343 w 3202080"/>
              <a:gd name="connsiteY5" fmla="*/ 2165924 h 2857861"/>
              <a:gd name="connsiteX6" fmla="*/ 2900605 w 3202080"/>
              <a:gd name="connsiteY6" fmla="*/ 2291653 h 2857861"/>
              <a:gd name="connsiteX7" fmla="*/ 1533654 w 3202080"/>
              <a:gd name="connsiteY7" fmla="*/ 2857861 h 2857861"/>
              <a:gd name="connsiteX8" fmla="*/ 41934 w 3202080"/>
              <a:gd name="connsiteY8" fmla="*/ 2154371 h 2857861"/>
              <a:gd name="connsiteX9" fmla="*/ 0 w 3202080"/>
              <a:gd name="connsiteY9" fmla="*/ 2098294 h 285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02080" h="2857861">
                <a:moveTo>
                  <a:pt x="0" y="0"/>
                </a:moveTo>
                <a:lnTo>
                  <a:pt x="2670338" y="0"/>
                </a:lnTo>
                <a:lnTo>
                  <a:pt x="2760641" y="99359"/>
                </a:lnTo>
                <a:cubicBezTo>
                  <a:pt x="3036417" y="433523"/>
                  <a:pt x="3202080" y="861929"/>
                  <a:pt x="3202080" y="1329028"/>
                </a:cubicBezTo>
                <a:cubicBezTo>
                  <a:pt x="3202080" y="1595943"/>
                  <a:pt x="3147985" y="1850220"/>
                  <a:pt x="3050164" y="2081502"/>
                </a:cubicBezTo>
                <a:lnTo>
                  <a:pt x="3004343" y="2165924"/>
                </a:lnTo>
                <a:lnTo>
                  <a:pt x="2900605" y="2291653"/>
                </a:lnTo>
                <a:cubicBezTo>
                  <a:pt x="2550770" y="2641484"/>
                  <a:pt x="2067481" y="2857861"/>
                  <a:pt x="1533654" y="2857861"/>
                </a:cubicBezTo>
                <a:cubicBezTo>
                  <a:pt x="933098" y="2857861"/>
                  <a:pt x="396503" y="2584010"/>
                  <a:pt x="41934" y="2154371"/>
                </a:cubicBezTo>
                <a:lnTo>
                  <a:pt x="0" y="2098294"/>
                </a:lnTo>
                <a:close/>
              </a:path>
            </a:pathLst>
          </a:custGeom>
          <a:gradFill>
            <a:gsLst>
              <a:gs pos="0">
                <a:srgbClr val="1F55DE">
                  <a:alpha val="0"/>
                </a:srgbClr>
              </a:gs>
              <a:gs pos="100000">
                <a:srgbClr val="3EC973">
                  <a:alpha val="50000"/>
                </a:srgbClr>
              </a:gs>
            </a:gsLst>
            <a:lin ang="10800000" scaled="1"/>
          </a:gra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B93D1-2537-21E1-0B2F-6A1D30CF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7D3A-888D-42B2-A743-ECCEF02EFA39}" type="slidenum">
              <a:rPr lang="en-ID" smtClean="0"/>
              <a:pPr/>
              <a:t>3</a:t>
            </a:fld>
            <a:endParaRPr lang="en-ID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32C58AE-5438-4F2F-2D48-0987B97C6644}"/>
              </a:ext>
            </a:extLst>
          </p:cNvPr>
          <p:cNvCxnSpPr>
            <a:cxnSpLocks/>
          </p:cNvCxnSpPr>
          <p:nvPr/>
        </p:nvCxnSpPr>
        <p:spPr>
          <a:xfrm>
            <a:off x="1065444" y="3783348"/>
            <a:ext cx="3252787" cy="0"/>
          </a:xfrm>
          <a:prstGeom prst="line">
            <a:avLst/>
          </a:prstGeom>
          <a:ln>
            <a:gradFill flip="none" rotWithShape="1">
              <a:gsLst>
                <a:gs pos="0">
                  <a:srgbClr val="1F55DE">
                    <a:alpha val="91000"/>
                  </a:srgbClr>
                </a:gs>
                <a:gs pos="100000">
                  <a:srgbClr val="1F55DE">
                    <a:alpha val="10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75B5A319-8DE9-06BA-3273-547B8C8F04F7}"/>
              </a:ext>
            </a:extLst>
          </p:cNvPr>
          <p:cNvSpPr txBox="1">
            <a:spLocks/>
          </p:cNvSpPr>
          <p:nvPr/>
        </p:nvSpPr>
        <p:spPr>
          <a:xfrm>
            <a:off x="1238795" y="2362866"/>
            <a:ext cx="3418304" cy="121348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dataset contains 4 columns –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Title, text, subject, date and 23502 rows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Containing the title, text, subject and date of the respective </a:t>
            </a:r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fake</a:t>
            </a: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news</a:t>
            </a:r>
          </a:p>
        </p:txBody>
      </p:sp>
      <p:sp>
        <p:nvSpPr>
          <p:cNvPr id="21" name="Rounded Rectangle 6">
            <a:extLst>
              <a:ext uri="{FF2B5EF4-FFF2-40B4-BE49-F238E27FC236}">
                <a16:creationId xmlns:a16="http://schemas.microsoft.com/office/drawing/2014/main" id="{E8466699-5E03-4F07-F6F1-AF05C8C9F453}"/>
              </a:ext>
            </a:extLst>
          </p:cNvPr>
          <p:cNvSpPr/>
          <p:nvPr/>
        </p:nvSpPr>
        <p:spPr>
          <a:xfrm>
            <a:off x="1386785" y="1510772"/>
            <a:ext cx="3252787" cy="72550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3000">
                <a:srgbClr val="1F55DE">
                  <a:alpha val="0"/>
                </a:srgbClr>
              </a:gs>
              <a:gs pos="100000">
                <a:srgbClr val="1F55DE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DC476B-F8C8-D6D7-3E04-091ACF105D87}"/>
              </a:ext>
            </a:extLst>
          </p:cNvPr>
          <p:cNvSpPr txBox="1"/>
          <p:nvPr/>
        </p:nvSpPr>
        <p:spPr>
          <a:xfrm>
            <a:off x="1720964" y="1615406"/>
            <a:ext cx="1771750" cy="58395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Fake news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1462E1D-B6B5-D104-D36D-1A7A9E080631}"/>
              </a:ext>
            </a:extLst>
          </p:cNvPr>
          <p:cNvCxnSpPr>
            <a:cxnSpLocks/>
          </p:cNvCxnSpPr>
          <p:nvPr/>
        </p:nvCxnSpPr>
        <p:spPr>
          <a:xfrm>
            <a:off x="7364920" y="3755941"/>
            <a:ext cx="3252787" cy="0"/>
          </a:xfrm>
          <a:prstGeom prst="line">
            <a:avLst/>
          </a:prstGeom>
          <a:ln>
            <a:gradFill flip="none" rotWithShape="1">
              <a:gsLst>
                <a:gs pos="0">
                  <a:srgbClr val="1F55DE">
                    <a:alpha val="91000"/>
                  </a:srgbClr>
                </a:gs>
                <a:gs pos="100000">
                  <a:srgbClr val="1F55DE">
                    <a:alpha val="10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9F40D70C-06E6-817E-3776-8233FE64BB38}"/>
              </a:ext>
            </a:extLst>
          </p:cNvPr>
          <p:cNvSpPr txBox="1">
            <a:spLocks/>
          </p:cNvSpPr>
          <p:nvPr/>
        </p:nvSpPr>
        <p:spPr>
          <a:xfrm>
            <a:off x="7368172" y="2362855"/>
            <a:ext cx="3418304" cy="131703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dataset contains 4 columns-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Title, text, subject, date and 23417 rows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Containing the title, text, subject, and date of the respective </a:t>
            </a:r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news</a:t>
            </a:r>
          </a:p>
        </p:txBody>
      </p:sp>
      <p:sp>
        <p:nvSpPr>
          <p:cNvPr id="55" name="Rounded Rectangle 6">
            <a:extLst>
              <a:ext uri="{FF2B5EF4-FFF2-40B4-BE49-F238E27FC236}">
                <a16:creationId xmlns:a16="http://schemas.microsoft.com/office/drawing/2014/main" id="{2E9689E1-A930-432D-9592-6B4A4C384530}"/>
              </a:ext>
            </a:extLst>
          </p:cNvPr>
          <p:cNvSpPr/>
          <p:nvPr/>
        </p:nvSpPr>
        <p:spPr>
          <a:xfrm>
            <a:off x="7570957" y="1526302"/>
            <a:ext cx="3252787" cy="71984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3000">
                <a:srgbClr val="1F55DE">
                  <a:alpha val="0"/>
                </a:srgbClr>
              </a:gs>
              <a:gs pos="100000">
                <a:srgbClr val="1F55DE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19049D-2507-C21F-0AF6-34210E0AB1F8}"/>
              </a:ext>
            </a:extLst>
          </p:cNvPr>
          <p:cNvSpPr txBox="1"/>
          <p:nvPr/>
        </p:nvSpPr>
        <p:spPr>
          <a:xfrm>
            <a:off x="7813411" y="1593073"/>
            <a:ext cx="1771750" cy="58395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 News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AC68740-4D53-C64C-9596-EFAE2BAF5231}"/>
              </a:ext>
            </a:extLst>
          </p:cNvPr>
          <p:cNvCxnSpPr>
            <a:cxnSpLocks/>
          </p:cNvCxnSpPr>
          <p:nvPr/>
        </p:nvCxnSpPr>
        <p:spPr>
          <a:xfrm>
            <a:off x="1065444" y="6012916"/>
            <a:ext cx="3252787" cy="0"/>
          </a:xfrm>
          <a:prstGeom prst="line">
            <a:avLst/>
          </a:prstGeom>
          <a:ln>
            <a:gradFill flip="none" rotWithShape="1">
              <a:gsLst>
                <a:gs pos="0">
                  <a:srgbClr val="1F55DE">
                    <a:alpha val="91000"/>
                  </a:srgbClr>
                </a:gs>
                <a:gs pos="100000">
                  <a:srgbClr val="1F55DE">
                    <a:alpha val="10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5B18D200-DF5E-34AB-B985-4E09B2EDBD00}"/>
              </a:ext>
            </a:extLst>
          </p:cNvPr>
          <p:cNvSpPr txBox="1">
            <a:spLocks/>
          </p:cNvSpPr>
          <p:nvPr/>
        </p:nvSpPr>
        <p:spPr>
          <a:xfrm>
            <a:off x="775896" y="5002034"/>
            <a:ext cx="2694927" cy="98415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47C3C28-A77F-48DD-FDAD-8C6201FB95E9}"/>
              </a:ext>
            </a:extLst>
          </p:cNvPr>
          <p:cNvSpPr txBox="1"/>
          <p:nvPr/>
        </p:nvSpPr>
        <p:spPr>
          <a:xfrm>
            <a:off x="770374" y="4267673"/>
            <a:ext cx="1771750" cy="58395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972EFF3-DE5F-DD0E-78D4-DE8884DD24EC}"/>
              </a:ext>
            </a:extLst>
          </p:cNvPr>
          <p:cNvCxnSpPr>
            <a:cxnSpLocks/>
          </p:cNvCxnSpPr>
          <p:nvPr/>
        </p:nvCxnSpPr>
        <p:spPr>
          <a:xfrm>
            <a:off x="7453229" y="5998288"/>
            <a:ext cx="3252787" cy="0"/>
          </a:xfrm>
          <a:prstGeom prst="line">
            <a:avLst/>
          </a:prstGeom>
          <a:ln>
            <a:gradFill flip="none" rotWithShape="1">
              <a:gsLst>
                <a:gs pos="0">
                  <a:srgbClr val="1F55DE">
                    <a:alpha val="91000"/>
                  </a:srgbClr>
                </a:gs>
                <a:gs pos="100000">
                  <a:srgbClr val="1F55DE">
                    <a:alpha val="10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638F6DC5-3FA4-FA0B-D899-7D1570B96690}"/>
              </a:ext>
            </a:extLst>
          </p:cNvPr>
          <p:cNvSpPr txBox="1">
            <a:spLocks/>
          </p:cNvSpPr>
          <p:nvPr/>
        </p:nvSpPr>
        <p:spPr>
          <a:xfrm>
            <a:off x="4814496" y="5002034"/>
            <a:ext cx="2694927" cy="98415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8972400-E554-01EB-A781-22B8DDBB584F}"/>
              </a:ext>
            </a:extLst>
          </p:cNvPr>
          <p:cNvSpPr txBox="1"/>
          <p:nvPr/>
        </p:nvSpPr>
        <p:spPr>
          <a:xfrm>
            <a:off x="5279412" y="3804036"/>
            <a:ext cx="1771750" cy="58395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E799359A-2118-1329-00BB-92D665D83240}"/>
              </a:ext>
            </a:extLst>
          </p:cNvPr>
          <p:cNvSpPr/>
          <p:nvPr/>
        </p:nvSpPr>
        <p:spPr>
          <a:xfrm>
            <a:off x="8699286" y="4633680"/>
            <a:ext cx="469081" cy="469081"/>
          </a:xfrm>
          <a:prstGeom prst="ellipse">
            <a:avLst/>
          </a:prstGeom>
          <a:gradFill flip="none" rotWithShape="1">
            <a:gsLst>
              <a:gs pos="0">
                <a:srgbClr val="1F55DE"/>
              </a:gs>
              <a:gs pos="100000">
                <a:srgbClr val="3EC973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451763CC-9D2C-AAD4-DC51-BF6D5F21BD16}"/>
              </a:ext>
            </a:extLst>
          </p:cNvPr>
          <p:cNvSpPr txBox="1">
            <a:spLocks/>
          </p:cNvSpPr>
          <p:nvPr/>
        </p:nvSpPr>
        <p:spPr>
          <a:xfrm>
            <a:off x="307975" y="455031"/>
            <a:ext cx="11372850" cy="987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DATASETS</a:t>
            </a:r>
            <a:endParaRPr lang="en-ID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A9B04EB-DF6B-39A4-67BA-620A5AE920F3}"/>
              </a:ext>
            </a:extLst>
          </p:cNvPr>
          <p:cNvSpPr/>
          <p:nvPr/>
        </p:nvSpPr>
        <p:spPr>
          <a:xfrm>
            <a:off x="1071698" y="1601223"/>
            <a:ext cx="527050" cy="583952"/>
          </a:xfrm>
          <a:prstGeom prst="ellipse">
            <a:avLst/>
          </a:prstGeom>
          <a:gradFill flip="none" rotWithShape="1">
            <a:gsLst>
              <a:gs pos="0">
                <a:srgbClr val="1F55DE"/>
              </a:gs>
              <a:gs pos="100000">
                <a:srgbClr val="3EC973"/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01</a:t>
            </a:r>
            <a:endParaRPr lang="en-ID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0DA3ECB-9D61-8BFC-1F66-5C170B33C1FE}"/>
              </a:ext>
            </a:extLst>
          </p:cNvPr>
          <p:cNvSpPr/>
          <p:nvPr/>
        </p:nvSpPr>
        <p:spPr>
          <a:xfrm>
            <a:off x="7189704" y="1593073"/>
            <a:ext cx="527050" cy="583952"/>
          </a:xfrm>
          <a:prstGeom prst="ellipse">
            <a:avLst/>
          </a:prstGeom>
          <a:gradFill flip="none" rotWithShape="1">
            <a:gsLst>
              <a:gs pos="0">
                <a:srgbClr val="1F55DE"/>
              </a:gs>
              <a:gs pos="100000">
                <a:srgbClr val="3EC973"/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02</a:t>
            </a:r>
            <a:endParaRPr lang="en-ID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71B891-B60C-D86A-A647-87904957C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111" y="4096013"/>
            <a:ext cx="5824457" cy="16770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3D7C6F-450F-6D57-282F-777796FA9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34" y="4098520"/>
            <a:ext cx="5824456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6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B93D1-2537-21E1-0B2F-6A1D30CF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7D3A-888D-42B2-A743-ECCEF02EFA39}" type="slidenum">
              <a:rPr lang="en-ID" smtClean="0"/>
              <a:pPr/>
              <a:t>4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BFC2E-8EC4-0206-B69E-4DBEF141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9413" y="263280"/>
            <a:ext cx="6353174" cy="987425"/>
          </a:xfrm>
        </p:spPr>
        <p:txBody>
          <a:bodyPr/>
          <a:lstStyle/>
          <a:p>
            <a:r>
              <a:rPr lang="en-ID" dirty="0"/>
              <a:t>DATASET HANDLING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F992AF-19B8-6464-8D6C-A5A065D705C8}"/>
              </a:ext>
            </a:extLst>
          </p:cNvPr>
          <p:cNvSpPr/>
          <p:nvPr/>
        </p:nvSpPr>
        <p:spPr>
          <a:xfrm>
            <a:off x="1720450" y="1373996"/>
            <a:ext cx="583952" cy="583952"/>
          </a:xfrm>
          <a:prstGeom prst="ellipse">
            <a:avLst/>
          </a:prstGeom>
          <a:gradFill flip="none" rotWithShape="1">
            <a:gsLst>
              <a:gs pos="0">
                <a:srgbClr val="1F55DE"/>
              </a:gs>
              <a:gs pos="100000">
                <a:srgbClr val="3EC973"/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01</a:t>
            </a:r>
            <a:endParaRPr lang="en-ID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94BB03-EFC3-9FC8-A5B1-063B6DCB89BE}"/>
              </a:ext>
            </a:extLst>
          </p:cNvPr>
          <p:cNvSpPr txBox="1"/>
          <p:nvPr/>
        </p:nvSpPr>
        <p:spPr>
          <a:xfrm>
            <a:off x="2654371" y="3774107"/>
            <a:ext cx="8492598" cy="68914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An extra column named ‘class’ is added in both datasets assigned 0 for fake news and 1 for true news and the two are merged into a third dataset dropping subject, title, and date.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297ADB-CD42-8023-E7A6-21AC62011492}"/>
              </a:ext>
            </a:extLst>
          </p:cNvPr>
          <p:cNvSpPr/>
          <p:nvPr/>
        </p:nvSpPr>
        <p:spPr>
          <a:xfrm>
            <a:off x="1720450" y="2510951"/>
            <a:ext cx="583952" cy="583952"/>
          </a:xfrm>
          <a:prstGeom prst="ellipse">
            <a:avLst/>
          </a:prstGeom>
          <a:gradFill flip="none" rotWithShape="1">
            <a:gsLst>
              <a:gs pos="0">
                <a:srgbClr val="1F55DE"/>
              </a:gs>
              <a:gs pos="100000">
                <a:srgbClr val="3EC973"/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02</a:t>
            </a:r>
            <a:endParaRPr lang="en-ID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CB2F71-B41D-099F-FA4F-A638820BA5A9}"/>
              </a:ext>
            </a:extLst>
          </p:cNvPr>
          <p:cNvSpPr txBox="1"/>
          <p:nvPr/>
        </p:nvSpPr>
        <p:spPr>
          <a:xfrm>
            <a:off x="2604427" y="1358380"/>
            <a:ext cx="8542541" cy="68914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wordcloud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 object with a brain shaped mask that contains the most frequently used words in the true news dataset is generated in the form of an image 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26911F-1978-61DB-CD31-9106149E385D}"/>
              </a:ext>
            </a:extLst>
          </p:cNvPr>
          <p:cNvSpPr/>
          <p:nvPr/>
        </p:nvSpPr>
        <p:spPr>
          <a:xfrm>
            <a:off x="1720450" y="3647906"/>
            <a:ext cx="583952" cy="583952"/>
          </a:xfrm>
          <a:prstGeom prst="ellipse">
            <a:avLst/>
          </a:prstGeom>
          <a:gradFill flip="none" rotWithShape="1">
            <a:gsLst>
              <a:gs pos="0">
                <a:srgbClr val="1F55DE"/>
              </a:gs>
              <a:gs pos="100000">
                <a:srgbClr val="3EC973"/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03</a:t>
            </a:r>
            <a:endParaRPr lang="en-ID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787AE7-C895-B952-87DD-C9F3BC10F2B0}"/>
              </a:ext>
            </a:extLst>
          </p:cNvPr>
          <p:cNvSpPr txBox="1"/>
          <p:nvPr/>
        </p:nvSpPr>
        <p:spPr>
          <a:xfrm>
            <a:off x="2641004" y="2531741"/>
            <a:ext cx="8505965" cy="58395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bar plot of the release date and frequency of fake news in the months of a particular year showing in what year and what month maximum fake news is generated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7EEB25-BC8A-1038-C598-E21F93067040}"/>
              </a:ext>
            </a:extLst>
          </p:cNvPr>
          <p:cNvSpPr/>
          <p:nvPr/>
        </p:nvSpPr>
        <p:spPr>
          <a:xfrm>
            <a:off x="1720450" y="4654148"/>
            <a:ext cx="573412" cy="583952"/>
          </a:xfrm>
          <a:prstGeom prst="ellipse">
            <a:avLst/>
          </a:prstGeom>
          <a:gradFill flip="none" rotWithShape="1">
            <a:gsLst>
              <a:gs pos="0">
                <a:srgbClr val="1F55DE"/>
              </a:gs>
              <a:gs pos="100000">
                <a:srgbClr val="3EC973"/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04</a:t>
            </a:r>
            <a:endParaRPr lang="en-ID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A01195-4B44-4699-8820-4C5705F90780}"/>
              </a:ext>
            </a:extLst>
          </p:cNvPr>
          <p:cNvSpPr txBox="1"/>
          <p:nvPr/>
        </p:nvSpPr>
        <p:spPr>
          <a:xfrm>
            <a:off x="2641004" y="4803970"/>
            <a:ext cx="8505964" cy="58395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This merged dataset is cleaned and special characters and unnecessary strings are removed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E9687A-BB00-C356-B5AE-9382410499DE}"/>
              </a:ext>
            </a:extLst>
          </p:cNvPr>
          <p:cNvSpPr/>
          <p:nvPr/>
        </p:nvSpPr>
        <p:spPr>
          <a:xfrm>
            <a:off x="1720450" y="5660391"/>
            <a:ext cx="583952" cy="583952"/>
          </a:xfrm>
          <a:prstGeom prst="ellipse">
            <a:avLst/>
          </a:prstGeom>
          <a:gradFill flip="none" rotWithShape="1">
            <a:gsLst>
              <a:gs pos="0">
                <a:srgbClr val="1F55DE"/>
              </a:gs>
              <a:gs pos="100000">
                <a:srgbClr val="3EC973"/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05</a:t>
            </a:r>
            <a:endParaRPr lang="en-ID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28FDBE-7FD5-3886-4F47-8CF135FA06D8}"/>
              </a:ext>
            </a:extLst>
          </p:cNvPr>
          <p:cNvSpPr txBox="1"/>
          <p:nvPr/>
        </p:nvSpPr>
        <p:spPr>
          <a:xfrm>
            <a:off x="2641004" y="5772397"/>
            <a:ext cx="5562600" cy="58395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The data is trained and tested for 25%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2526BE1-C861-1D8D-33DD-A29C6A047356}"/>
              </a:ext>
            </a:extLst>
          </p:cNvPr>
          <p:cNvSpPr/>
          <p:nvPr/>
        </p:nvSpPr>
        <p:spPr>
          <a:xfrm>
            <a:off x="0" y="-17685"/>
            <a:ext cx="3202080" cy="2857861"/>
          </a:xfrm>
          <a:custGeom>
            <a:avLst/>
            <a:gdLst>
              <a:gd name="connsiteX0" fmla="*/ 0 w 3202080"/>
              <a:gd name="connsiteY0" fmla="*/ 0 h 2857861"/>
              <a:gd name="connsiteX1" fmla="*/ 2670338 w 3202080"/>
              <a:gd name="connsiteY1" fmla="*/ 0 h 2857861"/>
              <a:gd name="connsiteX2" fmla="*/ 2760641 w 3202080"/>
              <a:gd name="connsiteY2" fmla="*/ 99359 h 2857861"/>
              <a:gd name="connsiteX3" fmla="*/ 3202080 w 3202080"/>
              <a:gd name="connsiteY3" fmla="*/ 1329028 h 2857861"/>
              <a:gd name="connsiteX4" fmla="*/ 3050164 w 3202080"/>
              <a:gd name="connsiteY4" fmla="*/ 2081502 h 2857861"/>
              <a:gd name="connsiteX5" fmla="*/ 3004343 w 3202080"/>
              <a:gd name="connsiteY5" fmla="*/ 2165924 h 2857861"/>
              <a:gd name="connsiteX6" fmla="*/ 2900605 w 3202080"/>
              <a:gd name="connsiteY6" fmla="*/ 2291653 h 2857861"/>
              <a:gd name="connsiteX7" fmla="*/ 1533654 w 3202080"/>
              <a:gd name="connsiteY7" fmla="*/ 2857861 h 2857861"/>
              <a:gd name="connsiteX8" fmla="*/ 41934 w 3202080"/>
              <a:gd name="connsiteY8" fmla="*/ 2154371 h 2857861"/>
              <a:gd name="connsiteX9" fmla="*/ 0 w 3202080"/>
              <a:gd name="connsiteY9" fmla="*/ 2098294 h 285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02080" h="2857861">
                <a:moveTo>
                  <a:pt x="0" y="0"/>
                </a:moveTo>
                <a:lnTo>
                  <a:pt x="2670338" y="0"/>
                </a:lnTo>
                <a:lnTo>
                  <a:pt x="2760641" y="99359"/>
                </a:lnTo>
                <a:cubicBezTo>
                  <a:pt x="3036417" y="433523"/>
                  <a:pt x="3202080" y="861929"/>
                  <a:pt x="3202080" y="1329028"/>
                </a:cubicBezTo>
                <a:cubicBezTo>
                  <a:pt x="3202080" y="1595943"/>
                  <a:pt x="3147985" y="1850220"/>
                  <a:pt x="3050164" y="2081502"/>
                </a:cubicBezTo>
                <a:lnTo>
                  <a:pt x="3004343" y="2165924"/>
                </a:lnTo>
                <a:lnTo>
                  <a:pt x="2900605" y="2291653"/>
                </a:lnTo>
                <a:cubicBezTo>
                  <a:pt x="2550770" y="2641484"/>
                  <a:pt x="2067481" y="2857861"/>
                  <a:pt x="1533654" y="2857861"/>
                </a:cubicBezTo>
                <a:cubicBezTo>
                  <a:pt x="933098" y="2857861"/>
                  <a:pt x="396503" y="2584010"/>
                  <a:pt x="41934" y="2154371"/>
                </a:cubicBezTo>
                <a:lnTo>
                  <a:pt x="0" y="2098294"/>
                </a:lnTo>
                <a:close/>
              </a:path>
            </a:pathLst>
          </a:custGeom>
          <a:gradFill>
            <a:gsLst>
              <a:gs pos="0">
                <a:srgbClr val="1F55DE">
                  <a:alpha val="0"/>
                </a:srgbClr>
              </a:gs>
              <a:gs pos="100000">
                <a:srgbClr val="3EC973">
                  <a:alpha val="50000"/>
                </a:srgbClr>
              </a:gs>
            </a:gsLst>
            <a:lin ang="10800000" scaled="1"/>
          </a:gra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7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2CC0-A83D-334A-2E00-7C24EA2A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MODEL TRAINING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7CEB9-70A6-FC04-701D-93982D09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7D3A-888D-42B2-A743-ECCEF02EFA39}" type="slidenum">
              <a:rPr lang="en-ID" smtClean="0"/>
              <a:pPr/>
              <a:t>5</a:t>
            </a:fld>
            <a:endParaRPr lang="en-ID" dirty="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97237F9C-D17D-8389-3700-DFEB72462298}"/>
              </a:ext>
            </a:extLst>
          </p:cNvPr>
          <p:cNvSpPr/>
          <p:nvPr/>
        </p:nvSpPr>
        <p:spPr>
          <a:xfrm>
            <a:off x="268901" y="1517686"/>
            <a:ext cx="5554943" cy="102733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3000">
                <a:srgbClr val="1F55DE">
                  <a:alpha val="0"/>
                </a:srgbClr>
              </a:gs>
              <a:gs pos="100000">
                <a:srgbClr val="1F55DE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ounded Rectangle 6">
            <a:extLst>
              <a:ext uri="{FF2B5EF4-FFF2-40B4-BE49-F238E27FC236}">
                <a16:creationId xmlns:a16="http://schemas.microsoft.com/office/drawing/2014/main" id="{6B6E7F08-484F-5B73-D2E2-B3BA3735EE88}"/>
              </a:ext>
            </a:extLst>
          </p:cNvPr>
          <p:cNvSpPr/>
          <p:nvPr/>
        </p:nvSpPr>
        <p:spPr>
          <a:xfrm>
            <a:off x="268901" y="3062708"/>
            <a:ext cx="4698423" cy="102733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3000">
                <a:srgbClr val="1F55DE">
                  <a:alpha val="0"/>
                </a:srgbClr>
              </a:gs>
              <a:gs pos="100000">
                <a:srgbClr val="1F55DE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6">
            <a:extLst>
              <a:ext uri="{FF2B5EF4-FFF2-40B4-BE49-F238E27FC236}">
                <a16:creationId xmlns:a16="http://schemas.microsoft.com/office/drawing/2014/main" id="{F65E7864-CFE9-5058-E6A1-4EBC3DC7D093}"/>
              </a:ext>
            </a:extLst>
          </p:cNvPr>
          <p:cNvSpPr/>
          <p:nvPr/>
        </p:nvSpPr>
        <p:spPr>
          <a:xfrm>
            <a:off x="280919" y="4777371"/>
            <a:ext cx="4879880" cy="102733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3000">
                <a:srgbClr val="1F55DE">
                  <a:alpha val="0"/>
                </a:srgbClr>
              </a:gs>
              <a:gs pos="100000">
                <a:srgbClr val="1F55DE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9BADF9C4-B531-297F-E937-A57C81252154}"/>
              </a:ext>
            </a:extLst>
          </p:cNvPr>
          <p:cNvSpPr txBox="1">
            <a:spLocks/>
          </p:cNvSpPr>
          <p:nvPr/>
        </p:nvSpPr>
        <p:spPr>
          <a:xfrm>
            <a:off x="702175" y="1446866"/>
            <a:ext cx="4034494" cy="98415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LINEAR REGRESSION</a:t>
            </a: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1F8E49B1-8AAE-D198-FEBA-BE5FF6C5A16A}"/>
              </a:ext>
            </a:extLst>
          </p:cNvPr>
          <p:cNvSpPr txBox="1">
            <a:spLocks/>
          </p:cNvSpPr>
          <p:nvPr/>
        </p:nvSpPr>
        <p:spPr>
          <a:xfrm>
            <a:off x="683211" y="3019119"/>
            <a:ext cx="4034494" cy="98415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DECISION TREE</a:t>
            </a:r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21D43659-6E1E-A3C5-6C6B-94C8ACDB326D}"/>
              </a:ext>
            </a:extLst>
          </p:cNvPr>
          <p:cNvSpPr txBox="1">
            <a:spLocks/>
          </p:cNvSpPr>
          <p:nvPr/>
        </p:nvSpPr>
        <p:spPr>
          <a:xfrm>
            <a:off x="764334" y="4758534"/>
            <a:ext cx="4034494" cy="98415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RANDOM FOREST</a:t>
            </a: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79925C02-E9B4-F2C9-EC0E-F2BDF3F9938D}"/>
              </a:ext>
            </a:extLst>
          </p:cNvPr>
          <p:cNvSpPr/>
          <p:nvPr/>
        </p:nvSpPr>
        <p:spPr>
          <a:xfrm rot="10800000">
            <a:off x="9961368" y="4602110"/>
            <a:ext cx="2230632" cy="2255890"/>
          </a:xfrm>
          <a:custGeom>
            <a:avLst/>
            <a:gdLst>
              <a:gd name="connsiteX0" fmla="*/ 0 w 3196511"/>
              <a:gd name="connsiteY0" fmla="*/ 0 h 3232706"/>
              <a:gd name="connsiteX1" fmla="*/ 2677834 w 3196511"/>
              <a:gd name="connsiteY1" fmla="*/ 0 h 3232706"/>
              <a:gd name="connsiteX2" fmla="*/ 2757562 w 3196511"/>
              <a:gd name="connsiteY2" fmla="*/ 87723 h 3232706"/>
              <a:gd name="connsiteX3" fmla="*/ 3196511 w 3196511"/>
              <a:gd name="connsiteY3" fmla="*/ 1310454 h 3232706"/>
              <a:gd name="connsiteX4" fmla="*/ 1274259 w 3196511"/>
              <a:gd name="connsiteY4" fmla="*/ 3232706 h 3232706"/>
              <a:gd name="connsiteX5" fmla="*/ 51528 w 3196511"/>
              <a:gd name="connsiteY5" fmla="*/ 2793757 h 3232706"/>
              <a:gd name="connsiteX6" fmla="*/ 0 w 3196511"/>
              <a:gd name="connsiteY6" fmla="*/ 2746925 h 323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6511" h="3232706">
                <a:moveTo>
                  <a:pt x="0" y="0"/>
                </a:moveTo>
                <a:lnTo>
                  <a:pt x="2677834" y="0"/>
                </a:lnTo>
                <a:lnTo>
                  <a:pt x="2757562" y="87723"/>
                </a:lnTo>
                <a:cubicBezTo>
                  <a:pt x="3031783" y="420002"/>
                  <a:pt x="3196511" y="845991"/>
                  <a:pt x="3196511" y="1310454"/>
                </a:cubicBezTo>
                <a:cubicBezTo>
                  <a:pt x="3196511" y="2372084"/>
                  <a:pt x="2335889" y="3232706"/>
                  <a:pt x="1274259" y="3232706"/>
                </a:cubicBezTo>
                <a:cubicBezTo>
                  <a:pt x="809796" y="3232706"/>
                  <a:pt x="383807" y="3067978"/>
                  <a:pt x="51528" y="2793757"/>
                </a:cubicBezTo>
                <a:lnTo>
                  <a:pt x="0" y="2746925"/>
                </a:lnTo>
                <a:close/>
              </a:path>
            </a:pathLst>
          </a:custGeom>
          <a:noFill/>
          <a:ln>
            <a:solidFill>
              <a:schemeClr val="bg1">
                <a:lumMod val="75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8711C5E-17F1-1107-BC9A-8C5A7C8B6DB0}"/>
              </a:ext>
            </a:extLst>
          </p:cNvPr>
          <p:cNvSpPr/>
          <p:nvPr/>
        </p:nvSpPr>
        <p:spPr>
          <a:xfrm>
            <a:off x="9749903" y="5730055"/>
            <a:ext cx="469081" cy="469081"/>
          </a:xfrm>
          <a:prstGeom prst="ellipse">
            <a:avLst/>
          </a:prstGeom>
          <a:gradFill flip="none" rotWithShape="1">
            <a:gsLst>
              <a:gs pos="0">
                <a:srgbClr val="1F55DE"/>
              </a:gs>
              <a:gs pos="100000">
                <a:srgbClr val="3EC973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42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BFBA8F-7D78-8285-AED0-C5290A6647C9}"/>
              </a:ext>
            </a:extLst>
          </p:cNvPr>
          <p:cNvSpPr/>
          <p:nvPr/>
        </p:nvSpPr>
        <p:spPr>
          <a:xfrm flipV="1">
            <a:off x="0" y="4655397"/>
            <a:ext cx="2467897" cy="2202602"/>
          </a:xfrm>
          <a:custGeom>
            <a:avLst/>
            <a:gdLst>
              <a:gd name="connsiteX0" fmla="*/ 0 w 3202080"/>
              <a:gd name="connsiteY0" fmla="*/ 0 h 2857861"/>
              <a:gd name="connsiteX1" fmla="*/ 2670338 w 3202080"/>
              <a:gd name="connsiteY1" fmla="*/ 0 h 2857861"/>
              <a:gd name="connsiteX2" fmla="*/ 2760641 w 3202080"/>
              <a:gd name="connsiteY2" fmla="*/ 99359 h 2857861"/>
              <a:gd name="connsiteX3" fmla="*/ 3202080 w 3202080"/>
              <a:gd name="connsiteY3" fmla="*/ 1329028 h 2857861"/>
              <a:gd name="connsiteX4" fmla="*/ 3050164 w 3202080"/>
              <a:gd name="connsiteY4" fmla="*/ 2081502 h 2857861"/>
              <a:gd name="connsiteX5" fmla="*/ 3004343 w 3202080"/>
              <a:gd name="connsiteY5" fmla="*/ 2165924 h 2857861"/>
              <a:gd name="connsiteX6" fmla="*/ 2900605 w 3202080"/>
              <a:gd name="connsiteY6" fmla="*/ 2291653 h 2857861"/>
              <a:gd name="connsiteX7" fmla="*/ 1533654 w 3202080"/>
              <a:gd name="connsiteY7" fmla="*/ 2857861 h 2857861"/>
              <a:gd name="connsiteX8" fmla="*/ 41934 w 3202080"/>
              <a:gd name="connsiteY8" fmla="*/ 2154371 h 2857861"/>
              <a:gd name="connsiteX9" fmla="*/ 0 w 3202080"/>
              <a:gd name="connsiteY9" fmla="*/ 2098294 h 285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02080" h="2857861">
                <a:moveTo>
                  <a:pt x="0" y="0"/>
                </a:moveTo>
                <a:lnTo>
                  <a:pt x="2670338" y="0"/>
                </a:lnTo>
                <a:lnTo>
                  <a:pt x="2760641" y="99359"/>
                </a:lnTo>
                <a:cubicBezTo>
                  <a:pt x="3036417" y="433523"/>
                  <a:pt x="3202080" y="861929"/>
                  <a:pt x="3202080" y="1329028"/>
                </a:cubicBezTo>
                <a:cubicBezTo>
                  <a:pt x="3202080" y="1595943"/>
                  <a:pt x="3147985" y="1850220"/>
                  <a:pt x="3050164" y="2081502"/>
                </a:cubicBezTo>
                <a:lnTo>
                  <a:pt x="3004343" y="2165924"/>
                </a:lnTo>
                <a:lnTo>
                  <a:pt x="2900605" y="2291653"/>
                </a:lnTo>
                <a:cubicBezTo>
                  <a:pt x="2550770" y="2641484"/>
                  <a:pt x="2067481" y="2857861"/>
                  <a:pt x="1533654" y="2857861"/>
                </a:cubicBezTo>
                <a:cubicBezTo>
                  <a:pt x="933098" y="2857861"/>
                  <a:pt x="396503" y="2584010"/>
                  <a:pt x="41934" y="2154371"/>
                </a:cubicBezTo>
                <a:lnTo>
                  <a:pt x="0" y="2098294"/>
                </a:lnTo>
                <a:close/>
              </a:path>
            </a:pathLst>
          </a:custGeom>
          <a:gradFill>
            <a:gsLst>
              <a:gs pos="0">
                <a:srgbClr val="1F55DE">
                  <a:alpha val="0"/>
                </a:srgbClr>
              </a:gs>
              <a:gs pos="100000">
                <a:srgbClr val="3EC973">
                  <a:alpha val="50000"/>
                </a:srgbClr>
              </a:gs>
            </a:gsLst>
            <a:lin ang="10800000" scaled="1"/>
          </a:gra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74425EA-403F-10F0-EC76-62F818C80832}"/>
              </a:ext>
            </a:extLst>
          </p:cNvPr>
          <p:cNvSpPr/>
          <p:nvPr/>
        </p:nvSpPr>
        <p:spPr>
          <a:xfrm flipH="1">
            <a:off x="8909079" y="0"/>
            <a:ext cx="3282921" cy="2930012"/>
          </a:xfrm>
          <a:custGeom>
            <a:avLst/>
            <a:gdLst>
              <a:gd name="connsiteX0" fmla="*/ 0 w 3202080"/>
              <a:gd name="connsiteY0" fmla="*/ 0 h 2857861"/>
              <a:gd name="connsiteX1" fmla="*/ 2670338 w 3202080"/>
              <a:gd name="connsiteY1" fmla="*/ 0 h 2857861"/>
              <a:gd name="connsiteX2" fmla="*/ 2760641 w 3202080"/>
              <a:gd name="connsiteY2" fmla="*/ 99359 h 2857861"/>
              <a:gd name="connsiteX3" fmla="*/ 3202080 w 3202080"/>
              <a:gd name="connsiteY3" fmla="*/ 1329028 h 2857861"/>
              <a:gd name="connsiteX4" fmla="*/ 3050164 w 3202080"/>
              <a:gd name="connsiteY4" fmla="*/ 2081502 h 2857861"/>
              <a:gd name="connsiteX5" fmla="*/ 3004343 w 3202080"/>
              <a:gd name="connsiteY5" fmla="*/ 2165924 h 2857861"/>
              <a:gd name="connsiteX6" fmla="*/ 2900605 w 3202080"/>
              <a:gd name="connsiteY6" fmla="*/ 2291653 h 2857861"/>
              <a:gd name="connsiteX7" fmla="*/ 1533654 w 3202080"/>
              <a:gd name="connsiteY7" fmla="*/ 2857861 h 2857861"/>
              <a:gd name="connsiteX8" fmla="*/ 41934 w 3202080"/>
              <a:gd name="connsiteY8" fmla="*/ 2154371 h 2857861"/>
              <a:gd name="connsiteX9" fmla="*/ 0 w 3202080"/>
              <a:gd name="connsiteY9" fmla="*/ 2098294 h 285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02080" h="2857861">
                <a:moveTo>
                  <a:pt x="0" y="0"/>
                </a:moveTo>
                <a:lnTo>
                  <a:pt x="2670338" y="0"/>
                </a:lnTo>
                <a:lnTo>
                  <a:pt x="2760641" y="99359"/>
                </a:lnTo>
                <a:cubicBezTo>
                  <a:pt x="3036417" y="433523"/>
                  <a:pt x="3202080" y="861929"/>
                  <a:pt x="3202080" y="1329028"/>
                </a:cubicBezTo>
                <a:cubicBezTo>
                  <a:pt x="3202080" y="1595943"/>
                  <a:pt x="3147985" y="1850220"/>
                  <a:pt x="3050164" y="2081502"/>
                </a:cubicBezTo>
                <a:lnTo>
                  <a:pt x="3004343" y="2165924"/>
                </a:lnTo>
                <a:lnTo>
                  <a:pt x="2900605" y="2291653"/>
                </a:lnTo>
                <a:cubicBezTo>
                  <a:pt x="2550770" y="2641484"/>
                  <a:pt x="2067481" y="2857861"/>
                  <a:pt x="1533654" y="2857861"/>
                </a:cubicBezTo>
                <a:cubicBezTo>
                  <a:pt x="933098" y="2857861"/>
                  <a:pt x="396503" y="2584010"/>
                  <a:pt x="41934" y="2154371"/>
                </a:cubicBezTo>
                <a:lnTo>
                  <a:pt x="0" y="2098294"/>
                </a:lnTo>
                <a:close/>
              </a:path>
            </a:pathLst>
          </a:custGeom>
          <a:gradFill>
            <a:gsLst>
              <a:gs pos="0">
                <a:srgbClr val="1F55DE">
                  <a:alpha val="0"/>
                </a:srgbClr>
              </a:gs>
              <a:gs pos="100000">
                <a:srgbClr val="3EC973">
                  <a:alpha val="50000"/>
                </a:srgbClr>
              </a:gs>
            </a:gsLst>
            <a:lin ang="10800000" scaled="1"/>
          </a:gra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" name="Rectangle: Rounded Corners 6">
            <a:extLst>
              <a:ext uri="{FF2B5EF4-FFF2-40B4-BE49-F238E27FC236}">
                <a16:creationId xmlns:a16="http://schemas.microsoft.com/office/drawing/2014/main" id="{6D77AFFB-DDCE-B90D-6A03-2442BB76A8C9}"/>
              </a:ext>
            </a:extLst>
          </p:cNvPr>
          <p:cNvSpPr/>
          <p:nvPr/>
        </p:nvSpPr>
        <p:spPr>
          <a:xfrm>
            <a:off x="442913" y="661220"/>
            <a:ext cx="11296803" cy="5159477"/>
          </a:xfrm>
          <a:prstGeom prst="roundRect">
            <a:avLst>
              <a:gd name="adj" fmla="val 19175"/>
            </a:avLst>
          </a:prstGeom>
          <a:ln w="38100">
            <a:gradFill flip="none" rotWithShape="1">
              <a:gsLst>
                <a:gs pos="0">
                  <a:srgbClr val="1F55DE">
                    <a:alpha val="90000"/>
                  </a:srgbClr>
                </a:gs>
                <a:gs pos="100000">
                  <a:srgbClr val="3EC973">
                    <a:alpha val="75000"/>
                  </a:srgbClr>
                </a:gs>
              </a:gsLst>
              <a:lin ang="8100000" scaled="1"/>
              <a:tileRect/>
            </a:gradFill>
          </a:ln>
          <a:effectLst>
            <a:outerShdw blurRad="1524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F2DECB0-0C72-814E-DEDF-5BA9B4BD472D}"/>
              </a:ext>
            </a:extLst>
          </p:cNvPr>
          <p:cNvSpPr/>
          <p:nvPr/>
        </p:nvSpPr>
        <p:spPr>
          <a:xfrm>
            <a:off x="452284" y="597221"/>
            <a:ext cx="11296803" cy="5159477"/>
          </a:xfrm>
          <a:prstGeom prst="roundRect">
            <a:avLst>
              <a:gd name="adj" fmla="val 19175"/>
            </a:avLst>
          </a:prstGeom>
          <a:gradFill flip="none" rotWithShape="1">
            <a:gsLst>
              <a:gs pos="0">
                <a:schemeClr val="tx1">
                  <a:alpha val="35000"/>
                </a:schemeClr>
              </a:gs>
              <a:gs pos="100000">
                <a:schemeClr val="tx1">
                  <a:alpha val="10000"/>
                </a:schemeClr>
              </a:gs>
            </a:gsLst>
            <a:lin ang="18900000" scaled="1"/>
            <a:tileRect/>
          </a:gradFill>
          <a:ln w="19050">
            <a:noFill/>
          </a:ln>
          <a:effectLst>
            <a:outerShdw blurRad="1524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CD7FB-EB2B-7A0E-1853-4FE4A870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7D3A-888D-42B2-A743-ECCEF02EFA39}" type="slidenum">
              <a:rPr lang="en-ID" smtClean="0"/>
              <a:pPr/>
              <a:t>6</a:t>
            </a:fld>
            <a:endParaRPr lang="en-ID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9284F1-CFDB-A3CF-1405-7747DF9F7490}"/>
              </a:ext>
            </a:extLst>
          </p:cNvPr>
          <p:cNvSpPr txBox="1">
            <a:spLocks/>
          </p:cNvSpPr>
          <p:nvPr/>
        </p:nvSpPr>
        <p:spPr>
          <a:xfrm>
            <a:off x="584677" y="2520400"/>
            <a:ext cx="3784644" cy="987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ID" sz="3200" dirty="0"/>
              <a:t>LOGISTIC </a:t>
            </a:r>
          </a:p>
          <a:p>
            <a:r>
              <a:rPr lang="en-ID" sz="3200" dirty="0"/>
              <a:t>REGRESSION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12C1CB-CCC2-29C2-0345-88A8C5933729}"/>
              </a:ext>
            </a:extLst>
          </p:cNvPr>
          <p:cNvCxnSpPr>
            <a:cxnSpLocks/>
          </p:cNvCxnSpPr>
          <p:nvPr/>
        </p:nvCxnSpPr>
        <p:spPr>
          <a:xfrm flipV="1">
            <a:off x="4434866" y="1091224"/>
            <a:ext cx="0" cy="4112880"/>
          </a:xfrm>
          <a:prstGeom prst="line">
            <a:avLst/>
          </a:prstGeom>
          <a:ln w="19050">
            <a:gradFill flip="none" rotWithShape="1">
              <a:gsLst>
                <a:gs pos="0">
                  <a:srgbClr val="1F55DE"/>
                </a:gs>
                <a:gs pos="100000">
                  <a:srgbClr val="3EC97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F55098-5540-584E-0F42-92A8825E6315}"/>
              </a:ext>
            </a:extLst>
          </p:cNvPr>
          <p:cNvSpPr txBox="1"/>
          <p:nvPr/>
        </p:nvSpPr>
        <p:spPr>
          <a:xfrm>
            <a:off x="4904182" y="2283681"/>
            <a:ext cx="2520000" cy="8487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We transform the data into numeric values and then apply the logistic regression model to train and test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1BC6DE-7A25-75CB-CECA-F446D6099F99}"/>
              </a:ext>
            </a:extLst>
          </p:cNvPr>
          <p:cNvSpPr txBox="1"/>
          <p:nvPr/>
        </p:nvSpPr>
        <p:spPr>
          <a:xfrm>
            <a:off x="4912952" y="1830149"/>
            <a:ext cx="249988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Vectorization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2618D8-E61C-97F8-56F5-B5B0BCDAAC4D}"/>
              </a:ext>
            </a:extLst>
          </p:cNvPr>
          <p:cNvSpPr txBox="1"/>
          <p:nvPr/>
        </p:nvSpPr>
        <p:spPr>
          <a:xfrm>
            <a:off x="4904182" y="4016145"/>
            <a:ext cx="2520000" cy="6463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score is calculated for vectorized testing ‘text’ column and testing ‘class’ column-the testing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AA93D7-9267-94F2-2C6F-A2BE1AB9A8E6}"/>
              </a:ext>
            </a:extLst>
          </p:cNvPr>
          <p:cNvSpPr txBox="1"/>
          <p:nvPr/>
        </p:nvSpPr>
        <p:spPr>
          <a:xfrm>
            <a:off x="4912952" y="3562613"/>
            <a:ext cx="249988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8E1109-B0BE-34A4-965E-99391DFC4D94}"/>
              </a:ext>
            </a:extLst>
          </p:cNvPr>
          <p:cNvSpPr txBox="1"/>
          <p:nvPr/>
        </p:nvSpPr>
        <p:spPr>
          <a:xfrm>
            <a:off x="8326635" y="2283681"/>
            <a:ext cx="2520000" cy="6463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We fit the vectorized training  ‘text’ column onto the training ‘class’ column using the </a:t>
            </a:r>
            <a:r>
              <a:rPr lang="en-U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LogisticRegression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( 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6BC0F2-93FA-8FA4-62C9-689813BDF285}"/>
              </a:ext>
            </a:extLst>
          </p:cNvPr>
          <p:cNvSpPr txBox="1"/>
          <p:nvPr/>
        </p:nvSpPr>
        <p:spPr>
          <a:xfrm>
            <a:off x="8335405" y="1830149"/>
            <a:ext cx="249988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DDC50D-68E9-C835-07DA-07EBDD13D541}"/>
              </a:ext>
            </a:extLst>
          </p:cNvPr>
          <p:cNvSpPr txBox="1"/>
          <p:nvPr/>
        </p:nvSpPr>
        <p:spPr>
          <a:xfrm>
            <a:off x="8326634" y="4016145"/>
            <a:ext cx="2549897" cy="86065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prediction is carried out on the test data using the trained LR model and a classification report is made.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3E03D4-F628-0532-0169-2457AFDD8427}"/>
              </a:ext>
            </a:extLst>
          </p:cNvPr>
          <p:cNvSpPr txBox="1"/>
          <p:nvPr/>
        </p:nvSpPr>
        <p:spPr>
          <a:xfrm>
            <a:off x="8376651" y="3591232"/>
            <a:ext cx="249988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Classification Report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679DC5-C140-D9E7-23B3-B380D5F905CF}"/>
              </a:ext>
            </a:extLst>
          </p:cNvPr>
          <p:cNvCxnSpPr>
            <a:cxnSpLocks/>
          </p:cNvCxnSpPr>
          <p:nvPr/>
        </p:nvCxnSpPr>
        <p:spPr>
          <a:xfrm>
            <a:off x="4906296" y="3927879"/>
            <a:ext cx="2520000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1F55DE"/>
                </a:gs>
                <a:gs pos="100000">
                  <a:srgbClr val="3EC97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03C761-0A9B-8A4F-9A49-9E90C8A6FD9C}"/>
              </a:ext>
            </a:extLst>
          </p:cNvPr>
          <p:cNvCxnSpPr>
            <a:cxnSpLocks/>
          </p:cNvCxnSpPr>
          <p:nvPr/>
        </p:nvCxnSpPr>
        <p:spPr>
          <a:xfrm>
            <a:off x="4906296" y="2195414"/>
            <a:ext cx="2520000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1F55DE"/>
                </a:gs>
                <a:gs pos="100000">
                  <a:srgbClr val="3EC97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023B71-F04A-AF4F-D9BC-5D5D4E4C097B}"/>
              </a:ext>
            </a:extLst>
          </p:cNvPr>
          <p:cNvCxnSpPr>
            <a:cxnSpLocks/>
          </p:cNvCxnSpPr>
          <p:nvPr/>
        </p:nvCxnSpPr>
        <p:spPr>
          <a:xfrm>
            <a:off x="8326635" y="3927879"/>
            <a:ext cx="2520000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1F55DE"/>
                </a:gs>
                <a:gs pos="100000">
                  <a:srgbClr val="3EC97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264670-CD22-85BC-B35E-BA7A9B6C2A31}"/>
              </a:ext>
            </a:extLst>
          </p:cNvPr>
          <p:cNvCxnSpPr>
            <a:cxnSpLocks/>
          </p:cNvCxnSpPr>
          <p:nvPr/>
        </p:nvCxnSpPr>
        <p:spPr>
          <a:xfrm>
            <a:off x="8326635" y="2195414"/>
            <a:ext cx="2520000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1F55DE"/>
                </a:gs>
                <a:gs pos="100000">
                  <a:srgbClr val="3EC97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93FCC1A-DA0B-F069-6792-F24EC313B225}"/>
              </a:ext>
            </a:extLst>
          </p:cNvPr>
          <p:cNvCxnSpPr>
            <a:cxnSpLocks/>
          </p:cNvCxnSpPr>
          <p:nvPr/>
        </p:nvCxnSpPr>
        <p:spPr>
          <a:xfrm>
            <a:off x="4906296" y="3246313"/>
            <a:ext cx="2520000" cy="0"/>
          </a:xfrm>
          <a:prstGeom prst="line">
            <a:avLst/>
          </a:prstGeom>
          <a:ln w="12700">
            <a:solidFill>
              <a:schemeClr val="bg1"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3800E4F-D7F4-A305-38BF-6ABF7B0A2912}"/>
              </a:ext>
            </a:extLst>
          </p:cNvPr>
          <p:cNvCxnSpPr>
            <a:cxnSpLocks/>
          </p:cNvCxnSpPr>
          <p:nvPr/>
        </p:nvCxnSpPr>
        <p:spPr>
          <a:xfrm>
            <a:off x="8326635" y="3246313"/>
            <a:ext cx="2520000" cy="0"/>
          </a:xfrm>
          <a:prstGeom prst="line">
            <a:avLst/>
          </a:prstGeom>
          <a:ln w="12700">
            <a:solidFill>
              <a:schemeClr val="bg1"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B56EF1D-9EFC-1F0C-8E90-4802560AA3E6}"/>
              </a:ext>
            </a:extLst>
          </p:cNvPr>
          <p:cNvCxnSpPr>
            <a:cxnSpLocks/>
          </p:cNvCxnSpPr>
          <p:nvPr/>
        </p:nvCxnSpPr>
        <p:spPr>
          <a:xfrm>
            <a:off x="7875409" y="3560876"/>
            <a:ext cx="0" cy="1101600"/>
          </a:xfrm>
          <a:prstGeom prst="line">
            <a:avLst/>
          </a:prstGeom>
          <a:ln w="12700">
            <a:solidFill>
              <a:schemeClr val="bg1"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F613A38-EAC8-368C-648D-16E69D8FFB3D}"/>
              </a:ext>
            </a:extLst>
          </p:cNvPr>
          <p:cNvCxnSpPr>
            <a:cxnSpLocks/>
          </p:cNvCxnSpPr>
          <p:nvPr/>
        </p:nvCxnSpPr>
        <p:spPr>
          <a:xfrm>
            <a:off x="7875409" y="1830149"/>
            <a:ext cx="0" cy="1101600"/>
          </a:xfrm>
          <a:prstGeom prst="line">
            <a:avLst/>
          </a:prstGeom>
          <a:ln w="12700">
            <a:solidFill>
              <a:schemeClr val="bg1"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02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F665B90-E75D-8224-636D-DD52961FF7E5}"/>
              </a:ext>
            </a:extLst>
          </p:cNvPr>
          <p:cNvSpPr/>
          <p:nvPr/>
        </p:nvSpPr>
        <p:spPr>
          <a:xfrm flipV="1">
            <a:off x="0" y="4655397"/>
            <a:ext cx="2467897" cy="2202602"/>
          </a:xfrm>
          <a:custGeom>
            <a:avLst/>
            <a:gdLst>
              <a:gd name="connsiteX0" fmla="*/ 0 w 3202080"/>
              <a:gd name="connsiteY0" fmla="*/ 0 h 2857861"/>
              <a:gd name="connsiteX1" fmla="*/ 2670338 w 3202080"/>
              <a:gd name="connsiteY1" fmla="*/ 0 h 2857861"/>
              <a:gd name="connsiteX2" fmla="*/ 2760641 w 3202080"/>
              <a:gd name="connsiteY2" fmla="*/ 99359 h 2857861"/>
              <a:gd name="connsiteX3" fmla="*/ 3202080 w 3202080"/>
              <a:gd name="connsiteY3" fmla="*/ 1329028 h 2857861"/>
              <a:gd name="connsiteX4" fmla="*/ 3050164 w 3202080"/>
              <a:gd name="connsiteY4" fmla="*/ 2081502 h 2857861"/>
              <a:gd name="connsiteX5" fmla="*/ 3004343 w 3202080"/>
              <a:gd name="connsiteY5" fmla="*/ 2165924 h 2857861"/>
              <a:gd name="connsiteX6" fmla="*/ 2900605 w 3202080"/>
              <a:gd name="connsiteY6" fmla="*/ 2291653 h 2857861"/>
              <a:gd name="connsiteX7" fmla="*/ 1533654 w 3202080"/>
              <a:gd name="connsiteY7" fmla="*/ 2857861 h 2857861"/>
              <a:gd name="connsiteX8" fmla="*/ 41934 w 3202080"/>
              <a:gd name="connsiteY8" fmla="*/ 2154371 h 2857861"/>
              <a:gd name="connsiteX9" fmla="*/ 0 w 3202080"/>
              <a:gd name="connsiteY9" fmla="*/ 2098294 h 285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02080" h="2857861">
                <a:moveTo>
                  <a:pt x="0" y="0"/>
                </a:moveTo>
                <a:lnTo>
                  <a:pt x="2670338" y="0"/>
                </a:lnTo>
                <a:lnTo>
                  <a:pt x="2760641" y="99359"/>
                </a:lnTo>
                <a:cubicBezTo>
                  <a:pt x="3036417" y="433523"/>
                  <a:pt x="3202080" y="861929"/>
                  <a:pt x="3202080" y="1329028"/>
                </a:cubicBezTo>
                <a:cubicBezTo>
                  <a:pt x="3202080" y="1595943"/>
                  <a:pt x="3147985" y="1850220"/>
                  <a:pt x="3050164" y="2081502"/>
                </a:cubicBezTo>
                <a:lnTo>
                  <a:pt x="3004343" y="2165924"/>
                </a:lnTo>
                <a:lnTo>
                  <a:pt x="2900605" y="2291653"/>
                </a:lnTo>
                <a:cubicBezTo>
                  <a:pt x="2550770" y="2641484"/>
                  <a:pt x="2067481" y="2857861"/>
                  <a:pt x="1533654" y="2857861"/>
                </a:cubicBezTo>
                <a:cubicBezTo>
                  <a:pt x="933098" y="2857861"/>
                  <a:pt x="396503" y="2584010"/>
                  <a:pt x="41934" y="2154371"/>
                </a:cubicBezTo>
                <a:lnTo>
                  <a:pt x="0" y="2098294"/>
                </a:lnTo>
                <a:close/>
              </a:path>
            </a:pathLst>
          </a:custGeom>
          <a:gradFill>
            <a:gsLst>
              <a:gs pos="0">
                <a:srgbClr val="1F55DE">
                  <a:alpha val="0"/>
                </a:srgbClr>
              </a:gs>
              <a:gs pos="100000">
                <a:srgbClr val="3EC973">
                  <a:alpha val="50000"/>
                </a:srgbClr>
              </a:gs>
            </a:gsLst>
            <a:lin ang="10800000" scaled="1"/>
          </a:gra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40BE75B-B7B6-F5AB-18AF-B67DAA7A725F}"/>
              </a:ext>
            </a:extLst>
          </p:cNvPr>
          <p:cNvSpPr/>
          <p:nvPr/>
        </p:nvSpPr>
        <p:spPr>
          <a:xfrm flipH="1">
            <a:off x="8909079" y="0"/>
            <a:ext cx="3282921" cy="2930012"/>
          </a:xfrm>
          <a:custGeom>
            <a:avLst/>
            <a:gdLst>
              <a:gd name="connsiteX0" fmla="*/ 0 w 3202080"/>
              <a:gd name="connsiteY0" fmla="*/ 0 h 2857861"/>
              <a:gd name="connsiteX1" fmla="*/ 2670338 w 3202080"/>
              <a:gd name="connsiteY1" fmla="*/ 0 h 2857861"/>
              <a:gd name="connsiteX2" fmla="*/ 2760641 w 3202080"/>
              <a:gd name="connsiteY2" fmla="*/ 99359 h 2857861"/>
              <a:gd name="connsiteX3" fmla="*/ 3202080 w 3202080"/>
              <a:gd name="connsiteY3" fmla="*/ 1329028 h 2857861"/>
              <a:gd name="connsiteX4" fmla="*/ 3050164 w 3202080"/>
              <a:gd name="connsiteY4" fmla="*/ 2081502 h 2857861"/>
              <a:gd name="connsiteX5" fmla="*/ 3004343 w 3202080"/>
              <a:gd name="connsiteY5" fmla="*/ 2165924 h 2857861"/>
              <a:gd name="connsiteX6" fmla="*/ 2900605 w 3202080"/>
              <a:gd name="connsiteY6" fmla="*/ 2291653 h 2857861"/>
              <a:gd name="connsiteX7" fmla="*/ 1533654 w 3202080"/>
              <a:gd name="connsiteY7" fmla="*/ 2857861 h 2857861"/>
              <a:gd name="connsiteX8" fmla="*/ 41934 w 3202080"/>
              <a:gd name="connsiteY8" fmla="*/ 2154371 h 2857861"/>
              <a:gd name="connsiteX9" fmla="*/ 0 w 3202080"/>
              <a:gd name="connsiteY9" fmla="*/ 2098294 h 285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02080" h="2857861">
                <a:moveTo>
                  <a:pt x="0" y="0"/>
                </a:moveTo>
                <a:lnTo>
                  <a:pt x="2670338" y="0"/>
                </a:lnTo>
                <a:lnTo>
                  <a:pt x="2760641" y="99359"/>
                </a:lnTo>
                <a:cubicBezTo>
                  <a:pt x="3036417" y="433523"/>
                  <a:pt x="3202080" y="861929"/>
                  <a:pt x="3202080" y="1329028"/>
                </a:cubicBezTo>
                <a:cubicBezTo>
                  <a:pt x="3202080" y="1595943"/>
                  <a:pt x="3147985" y="1850220"/>
                  <a:pt x="3050164" y="2081502"/>
                </a:cubicBezTo>
                <a:lnTo>
                  <a:pt x="3004343" y="2165924"/>
                </a:lnTo>
                <a:lnTo>
                  <a:pt x="2900605" y="2291653"/>
                </a:lnTo>
                <a:cubicBezTo>
                  <a:pt x="2550770" y="2641484"/>
                  <a:pt x="2067481" y="2857861"/>
                  <a:pt x="1533654" y="2857861"/>
                </a:cubicBezTo>
                <a:cubicBezTo>
                  <a:pt x="933098" y="2857861"/>
                  <a:pt x="396503" y="2584010"/>
                  <a:pt x="41934" y="2154371"/>
                </a:cubicBezTo>
                <a:lnTo>
                  <a:pt x="0" y="2098294"/>
                </a:lnTo>
                <a:close/>
              </a:path>
            </a:pathLst>
          </a:custGeom>
          <a:gradFill>
            <a:gsLst>
              <a:gs pos="0">
                <a:srgbClr val="1F55DE">
                  <a:alpha val="0"/>
                </a:srgbClr>
              </a:gs>
              <a:gs pos="100000">
                <a:srgbClr val="3EC973">
                  <a:alpha val="50000"/>
                </a:srgbClr>
              </a:gs>
            </a:gsLst>
            <a:lin ang="10800000" scaled="1"/>
          </a:gra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38EADA-527C-5B4D-9BC7-10B077197070}"/>
              </a:ext>
            </a:extLst>
          </p:cNvPr>
          <p:cNvSpPr/>
          <p:nvPr/>
        </p:nvSpPr>
        <p:spPr>
          <a:xfrm>
            <a:off x="514489" y="720988"/>
            <a:ext cx="11296803" cy="5159477"/>
          </a:xfrm>
          <a:prstGeom prst="roundRect">
            <a:avLst>
              <a:gd name="adj" fmla="val 19175"/>
            </a:avLst>
          </a:prstGeom>
          <a:gradFill flip="none" rotWithShape="1">
            <a:gsLst>
              <a:gs pos="0">
                <a:schemeClr val="tx1">
                  <a:alpha val="35000"/>
                </a:schemeClr>
              </a:gs>
              <a:gs pos="100000">
                <a:schemeClr val="tx1">
                  <a:alpha val="10000"/>
                </a:schemeClr>
              </a:gs>
            </a:gsLst>
            <a:lin ang="18900000" scaled="1"/>
            <a:tileRect/>
          </a:gradFill>
          <a:ln w="19050">
            <a:noFill/>
          </a:ln>
          <a:effectLst>
            <a:outerShdw blurRad="1524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ectangle: Rounded Corners 6">
            <a:extLst>
              <a:ext uri="{FF2B5EF4-FFF2-40B4-BE49-F238E27FC236}">
                <a16:creationId xmlns:a16="http://schemas.microsoft.com/office/drawing/2014/main" id="{12D5FD5A-F7E6-183B-EBC0-9C71407DEBE3}"/>
              </a:ext>
            </a:extLst>
          </p:cNvPr>
          <p:cNvSpPr/>
          <p:nvPr/>
        </p:nvSpPr>
        <p:spPr>
          <a:xfrm>
            <a:off x="514489" y="680884"/>
            <a:ext cx="11296803" cy="5159477"/>
          </a:xfrm>
          <a:prstGeom prst="roundRect">
            <a:avLst>
              <a:gd name="adj" fmla="val 19175"/>
            </a:avLst>
          </a:prstGeom>
          <a:ln w="38100">
            <a:gradFill flip="none" rotWithShape="1">
              <a:gsLst>
                <a:gs pos="0">
                  <a:srgbClr val="1F55DE">
                    <a:alpha val="90000"/>
                  </a:srgbClr>
                </a:gs>
                <a:gs pos="100000">
                  <a:srgbClr val="3EC973">
                    <a:alpha val="75000"/>
                  </a:srgbClr>
                </a:gs>
              </a:gsLst>
              <a:lin ang="8100000" scaled="1"/>
              <a:tileRect/>
            </a:gradFill>
          </a:ln>
          <a:effectLst>
            <a:outerShdw blurRad="1524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80735C7-C92D-4705-51F2-A6867B9A365E}"/>
              </a:ext>
            </a:extLst>
          </p:cNvPr>
          <p:cNvSpPr txBox="1">
            <a:spLocks/>
          </p:cNvSpPr>
          <p:nvPr/>
        </p:nvSpPr>
        <p:spPr>
          <a:xfrm>
            <a:off x="584677" y="2520400"/>
            <a:ext cx="3730647" cy="987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ID" sz="3200" dirty="0"/>
              <a:t>DECISION </a:t>
            </a:r>
          </a:p>
          <a:p>
            <a:r>
              <a:rPr lang="en-ID" sz="3200" dirty="0"/>
              <a:t>TREE</a:t>
            </a:r>
          </a:p>
          <a:p>
            <a:r>
              <a:rPr lang="en-ID" sz="3200" dirty="0"/>
              <a:t>CLASSIFICATION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500CDD-6393-2034-DF0C-C79E9EA22194}"/>
              </a:ext>
            </a:extLst>
          </p:cNvPr>
          <p:cNvCxnSpPr>
            <a:cxnSpLocks/>
          </p:cNvCxnSpPr>
          <p:nvPr/>
        </p:nvCxnSpPr>
        <p:spPr>
          <a:xfrm flipV="1">
            <a:off x="4434866" y="1091224"/>
            <a:ext cx="0" cy="4112880"/>
          </a:xfrm>
          <a:prstGeom prst="line">
            <a:avLst/>
          </a:prstGeom>
          <a:ln w="19050">
            <a:gradFill flip="none" rotWithShape="1">
              <a:gsLst>
                <a:gs pos="0">
                  <a:srgbClr val="1F55DE"/>
                </a:gs>
                <a:gs pos="100000">
                  <a:srgbClr val="3EC97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952DE3-06AB-4DA0-3B3E-2B7CAA771C51}"/>
              </a:ext>
            </a:extLst>
          </p:cNvPr>
          <p:cNvSpPr txBox="1"/>
          <p:nvPr/>
        </p:nvSpPr>
        <p:spPr>
          <a:xfrm>
            <a:off x="4912952" y="1830149"/>
            <a:ext cx="249988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Vectorization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9E896-4E64-64EE-E0C7-361D15262814}"/>
              </a:ext>
            </a:extLst>
          </p:cNvPr>
          <p:cNvSpPr txBox="1"/>
          <p:nvPr/>
        </p:nvSpPr>
        <p:spPr>
          <a:xfrm>
            <a:off x="4904182" y="2283681"/>
            <a:ext cx="2520000" cy="8487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We transform the data into numeric values and then apply the logistic regression model to train and test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03BCA6-2E31-6CD5-218D-4BBD8E13BFF4}"/>
              </a:ext>
            </a:extLst>
          </p:cNvPr>
          <p:cNvCxnSpPr>
            <a:cxnSpLocks/>
          </p:cNvCxnSpPr>
          <p:nvPr/>
        </p:nvCxnSpPr>
        <p:spPr>
          <a:xfrm>
            <a:off x="4906296" y="2195414"/>
            <a:ext cx="2520000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1F55DE"/>
                </a:gs>
                <a:gs pos="100000">
                  <a:srgbClr val="3EC97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DA37D2-82AC-1698-EBED-7CF5A1256641}"/>
              </a:ext>
            </a:extLst>
          </p:cNvPr>
          <p:cNvCxnSpPr>
            <a:cxnSpLocks/>
          </p:cNvCxnSpPr>
          <p:nvPr/>
        </p:nvCxnSpPr>
        <p:spPr>
          <a:xfrm>
            <a:off x="4906296" y="3246313"/>
            <a:ext cx="2520000" cy="0"/>
          </a:xfrm>
          <a:prstGeom prst="line">
            <a:avLst/>
          </a:prstGeom>
          <a:ln w="12700">
            <a:solidFill>
              <a:schemeClr val="bg1"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48D19E-D4F9-1DD7-73D1-3E1AAF062CC9}"/>
              </a:ext>
            </a:extLst>
          </p:cNvPr>
          <p:cNvCxnSpPr>
            <a:cxnSpLocks/>
          </p:cNvCxnSpPr>
          <p:nvPr/>
        </p:nvCxnSpPr>
        <p:spPr>
          <a:xfrm>
            <a:off x="7875409" y="1830149"/>
            <a:ext cx="0" cy="1101600"/>
          </a:xfrm>
          <a:prstGeom prst="line">
            <a:avLst/>
          </a:prstGeom>
          <a:ln w="12700">
            <a:solidFill>
              <a:schemeClr val="bg1"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35D071F-8A92-C8CE-B9CE-7016A17F98D7}"/>
              </a:ext>
            </a:extLst>
          </p:cNvPr>
          <p:cNvSpPr txBox="1"/>
          <p:nvPr/>
        </p:nvSpPr>
        <p:spPr>
          <a:xfrm>
            <a:off x="8335405" y="1830149"/>
            <a:ext cx="249988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DE8247-822E-5D1E-65F8-EC888492722E}"/>
              </a:ext>
            </a:extLst>
          </p:cNvPr>
          <p:cNvCxnSpPr>
            <a:cxnSpLocks/>
          </p:cNvCxnSpPr>
          <p:nvPr/>
        </p:nvCxnSpPr>
        <p:spPr>
          <a:xfrm>
            <a:off x="8326635" y="2195414"/>
            <a:ext cx="2520000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1F55DE"/>
                </a:gs>
                <a:gs pos="100000">
                  <a:srgbClr val="3EC97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74175C-2DDE-538E-5182-05C42F431F93}"/>
              </a:ext>
            </a:extLst>
          </p:cNvPr>
          <p:cNvSpPr txBox="1"/>
          <p:nvPr/>
        </p:nvSpPr>
        <p:spPr>
          <a:xfrm>
            <a:off x="8326635" y="2283681"/>
            <a:ext cx="2520000" cy="6463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Decision Tree Classifier is trained on the training data using fit( ) method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D510F7-2697-84F7-80CC-B35941073CB4}"/>
              </a:ext>
            </a:extLst>
          </p:cNvPr>
          <p:cNvCxnSpPr>
            <a:cxnSpLocks/>
          </p:cNvCxnSpPr>
          <p:nvPr/>
        </p:nvCxnSpPr>
        <p:spPr>
          <a:xfrm>
            <a:off x="8326635" y="3246313"/>
            <a:ext cx="2520000" cy="0"/>
          </a:xfrm>
          <a:prstGeom prst="line">
            <a:avLst/>
          </a:prstGeom>
          <a:ln w="12700">
            <a:solidFill>
              <a:schemeClr val="bg1"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DC7F0CE-A0CA-F1A0-5186-600C43874943}"/>
              </a:ext>
            </a:extLst>
          </p:cNvPr>
          <p:cNvSpPr txBox="1"/>
          <p:nvPr/>
        </p:nvSpPr>
        <p:spPr>
          <a:xfrm>
            <a:off x="4912952" y="3562613"/>
            <a:ext cx="249988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9A036F-A06C-4894-E7C9-D879F1E4531F}"/>
              </a:ext>
            </a:extLst>
          </p:cNvPr>
          <p:cNvSpPr txBox="1"/>
          <p:nvPr/>
        </p:nvSpPr>
        <p:spPr>
          <a:xfrm>
            <a:off x="4904182" y="4016145"/>
            <a:ext cx="2520000" cy="6463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score is calculated for vectorized testing ‘text’ column and testing ‘class’ column-the testing data and a classification report is made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5D61C5-A6FB-A3D6-BB13-6C605D048BB1}"/>
              </a:ext>
            </a:extLst>
          </p:cNvPr>
          <p:cNvCxnSpPr>
            <a:cxnSpLocks/>
          </p:cNvCxnSpPr>
          <p:nvPr/>
        </p:nvCxnSpPr>
        <p:spPr>
          <a:xfrm>
            <a:off x="4906296" y="3927879"/>
            <a:ext cx="2520000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1F55DE"/>
                </a:gs>
                <a:gs pos="100000">
                  <a:srgbClr val="3EC97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CCF342-63A0-012B-D267-4B9C99E158A1}"/>
              </a:ext>
            </a:extLst>
          </p:cNvPr>
          <p:cNvCxnSpPr>
            <a:cxnSpLocks/>
          </p:cNvCxnSpPr>
          <p:nvPr/>
        </p:nvCxnSpPr>
        <p:spPr>
          <a:xfrm>
            <a:off x="7875409" y="3560876"/>
            <a:ext cx="0" cy="1101600"/>
          </a:xfrm>
          <a:prstGeom prst="line">
            <a:avLst/>
          </a:prstGeom>
          <a:ln w="12700">
            <a:solidFill>
              <a:schemeClr val="bg1"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FF1612-098C-4353-AC6A-D8FD181614CB}"/>
              </a:ext>
            </a:extLst>
          </p:cNvPr>
          <p:cNvSpPr txBox="1"/>
          <p:nvPr/>
        </p:nvSpPr>
        <p:spPr>
          <a:xfrm>
            <a:off x="8376651" y="3591232"/>
            <a:ext cx="249988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0C1260-38BC-BC9E-2F11-ED388D13CBA9}"/>
              </a:ext>
            </a:extLst>
          </p:cNvPr>
          <p:cNvCxnSpPr>
            <a:cxnSpLocks/>
          </p:cNvCxnSpPr>
          <p:nvPr/>
        </p:nvCxnSpPr>
        <p:spPr>
          <a:xfrm>
            <a:off x="8326635" y="3927879"/>
            <a:ext cx="2520000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1F55DE"/>
                </a:gs>
                <a:gs pos="100000">
                  <a:srgbClr val="3EC97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A1F593-0904-FDD2-A927-935D582E0D0F}"/>
              </a:ext>
            </a:extLst>
          </p:cNvPr>
          <p:cNvSpPr txBox="1"/>
          <p:nvPr/>
        </p:nvSpPr>
        <p:spPr>
          <a:xfrm>
            <a:off x="8326634" y="4016145"/>
            <a:ext cx="2549897" cy="86065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We train a Decision Tree Classifier with each value of a set and evaluate the model’s accuracy on that validation set.</a:t>
            </a:r>
          </a:p>
        </p:txBody>
      </p:sp>
    </p:spTree>
    <p:extLst>
      <p:ext uri="{BB962C8B-B14F-4D97-AF65-F5344CB8AC3E}">
        <p14:creationId xmlns:p14="http://schemas.microsoft.com/office/powerpoint/2010/main" val="155908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438E3D-C600-56FA-A0CB-56D978CDBE54}"/>
              </a:ext>
            </a:extLst>
          </p:cNvPr>
          <p:cNvSpPr/>
          <p:nvPr/>
        </p:nvSpPr>
        <p:spPr>
          <a:xfrm>
            <a:off x="514489" y="720988"/>
            <a:ext cx="11296803" cy="5159477"/>
          </a:xfrm>
          <a:prstGeom prst="roundRect">
            <a:avLst>
              <a:gd name="adj" fmla="val 19175"/>
            </a:avLst>
          </a:prstGeom>
          <a:gradFill flip="none" rotWithShape="1">
            <a:gsLst>
              <a:gs pos="0">
                <a:schemeClr val="tx1">
                  <a:alpha val="35000"/>
                </a:schemeClr>
              </a:gs>
              <a:gs pos="100000">
                <a:schemeClr val="tx1">
                  <a:alpha val="10000"/>
                </a:schemeClr>
              </a:gs>
            </a:gsLst>
            <a:lin ang="18900000" scaled="1"/>
            <a:tileRect/>
          </a:gradFill>
          <a:ln w="19050">
            <a:noFill/>
          </a:ln>
          <a:effectLst>
            <a:outerShdw blurRad="1524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817F16B0-ED2F-2858-EFE6-202AD7448FF3}"/>
              </a:ext>
            </a:extLst>
          </p:cNvPr>
          <p:cNvSpPr/>
          <p:nvPr/>
        </p:nvSpPr>
        <p:spPr>
          <a:xfrm>
            <a:off x="514489" y="680884"/>
            <a:ext cx="11296803" cy="5159477"/>
          </a:xfrm>
          <a:prstGeom prst="roundRect">
            <a:avLst>
              <a:gd name="adj" fmla="val 19175"/>
            </a:avLst>
          </a:prstGeom>
          <a:ln w="38100">
            <a:gradFill flip="none" rotWithShape="1">
              <a:gsLst>
                <a:gs pos="0">
                  <a:srgbClr val="1F55DE">
                    <a:alpha val="90000"/>
                  </a:srgbClr>
                </a:gs>
                <a:gs pos="100000">
                  <a:srgbClr val="3EC973">
                    <a:alpha val="75000"/>
                  </a:srgbClr>
                </a:gs>
              </a:gsLst>
              <a:lin ang="8100000" scaled="1"/>
              <a:tileRect/>
            </a:gradFill>
          </a:ln>
          <a:effectLst>
            <a:outerShdw blurRad="1524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FD21DAE-31E9-1614-3AA3-9649861B7AEC}"/>
              </a:ext>
            </a:extLst>
          </p:cNvPr>
          <p:cNvSpPr txBox="1">
            <a:spLocks/>
          </p:cNvSpPr>
          <p:nvPr/>
        </p:nvSpPr>
        <p:spPr>
          <a:xfrm>
            <a:off x="584677" y="2520400"/>
            <a:ext cx="3730647" cy="987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ID" sz="3200" dirty="0"/>
              <a:t>RANDOM </a:t>
            </a:r>
          </a:p>
          <a:p>
            <a:r>
              <a:rPr lang="en-ID" sz="3200" dirty="0"/>
              <a:t>FOREST</a:t>
            </a:r>
          </a:p>
          <a:p>
            <a:r>
              <a:rPr lang="en-ID" sz="3200" dirty="0"/>
              <a:t>CLASSIFIER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7CE459-AB58-9F9D-36F7-D8D03DB84DED}"/>
              </a:ext>
            </a:extLst>
          </p:cNvPr>
          <p:cNvCxnSpPr>
            <a:cxnSpLocks/>
          </p:cNvCxnSpPr>
          <p:nvPr/>
        </p:nvCxnSpPr>
        <p:spPr>
          <a:xfrm flipV="1">
            <a:off x="4434866" y="1091224"/>
            <a:ext cx="0" cy="4112880"/>
          </a:xfrm>
          <a:prstGeom prst="line">
            <a:avLst/>
          </a:prstGeom>
          <a:ln w="19050">
            <a:gradFill flip="none" rotWithShape="1">
              <a:gsLst>
                <a:gs pos="0">
                  <a:srgbClr val="1F55DE"/>
                </a:gs>
                <a:gs pos="100000">
                  <a:srgbClr val="3EC97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9FF21A-BC53-2175-4956-A6CDA3A637A7}"/>
              </a:ext>
            </a:extLst>
          </p:cNvPr>
          <p:cNvSpPr txBox="1"/>
          <p:nvPr/>
        </p:nvSpPr>
        <p:spPr>
          <a:xfrm>
            <a:off x="4912952" y="1830149"/>
            <a:ext cx="249988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Vectorization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BC69FA-7724-D1DC-D7A1-7AE4904C4A36}"/>
              </a:ext>
            </a:extLst>
          </p:cNvPr>
          <p:cNvSpPr txBox="1"/>
          <p:nvPr/>
        </p:nvSpPr>
        <p:spPr>
          <a:xfrm>
            <a:off x="4904182" y="2283681"/>
            <a:ext cx="2520000" cy="8487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We transform the data into numeric values and then apply the logistic regression model to train and test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B050CD-AF0D-0C16-EDEC-3C95C0022054}"/>
              </a:ext>
            </a:extLst>
          </p:cNvPr>
          <p:cNvCxnSpPr>
            <a:cxnSpLocks/>
          </p:cNvCxnSpPr>
          <p:nvPr/>
        </p:nvCxnSpPr>
        <p:spPr>
          <a:xfrm>
            <a:off x="4906296" y="2195414"/>
            <a:ext cx="2520000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1F55DE"/>
                </a:gs>
                <a:gs pos="100000">
                  <a:srgbClr val="3EC97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4742E6-44B0-2E69-EC4A-19EDDC74965D}"/>
              </a:ext>
            </a:extLst>
          </p:cNvPr>
          <p:cNvCxnSpPr>
            <a:cxnSpLocks/>
          </p:cNvCxnSpPr>
          <p:nvPr/>
        </p:nvCxnSpPr>
        <p:spPr>
          <a:xfrm>
            <a:off x="4906296" y="3246313"/>
            <a:ext cx="2520000" cy="0"/>
          </a:xfrm>
          <a:prstGeom prst="line">
            <a:avLst/>
          </a:prstGeom>
          <a:ln w="12700">
            <a:solidFill>
              <a:schemeClr val="bg1"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9C313E-B237-8FBB-0190-94315E941FB2}"/>
              </a:ext>
            </a:extLst>
          </p:cNvPr>
          <p:cNvCxnSpPr>
            <a:cxnSpLocks/>
          </p:cNvCxnSpPr>
          <p:nvPr/>
        </p:nvCxnSpPr>
        <p:spPr>
          <a:xfrm>
            <a:off x="7875409" y="1830149"/>
            <a:ext cx="0" cy="1101600"/>
          </a:xfrm>
          <a:prstGeom prst="line">
            <a:avLst/>
          </a:prstGeom>
          <a:ln w="12700">
            <a:solidFill>
              <a:schemeClr val="bg1"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0EDF66-01E8-E2DD-876A-E40D631B1B80}"/>
              </a:ext>
            </a:extLst>
          </p:cNvPr>
          <p:cNvSpPr txBox="1"/>
          <p:nvPr/>
        </p:nvSpPr>
        <p:spPr>
          <a:xfrm>
            <a:off x="8335405" y="1830149"/>
            <a:ext cx="249988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2EF750-E4DF-ADC6-2526-51C64FE7F0C6}"/>
              </a:ext>
            </a:extLst>
          </p:cNvPr>
          <p:cNvCxnSpPr>
            <a:cxnSpLocks/>
          </p:cNvCxnSpPr>
          <p:nvPr/>
        </p:nvCxnSpPr>
        <p:spPr>
          <a:xfrm>
            <a:off x="8326635" y="2195414"/>
            <a:ext cx="2520000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1F55DE"/>
                </a:gs>
                <a:gs pos="100000">
                  <a:srgbClr val="3EC97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F37D6F-722A-25DD-535A-447BC41693E7}"/>
              </a:ext>
            </a:extLst>
          </p:cNvPr>
          <p:cNvSpPr txBox="1"/>
          <p:nvPr/>
        </p:nvSpPr>
        <p:spPr>
          <a:xfrm>
            <a:off x="8326635" y="2283681"/>
            <a:ext cx="2520000" cy="6463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Decision Tree Classifier is trained on the training data using fit( ) method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C9AE51-2B2E-6A16-C0CD-5BA26B660660}"/>
              </a:ext>
            </a:extLst>
          </p:cNvPr>
          <p:cNvCxnSpPr>
            <a:cxnSpLocks/>
          </p:cNvCxnSpPr>
          <p:nvPr/>
        </p:nvCxnSpPr>
        <p:spPr>
          <a:xfrm>
            <a:off x="8326635" y="3246313"/>
            <a:ext cx="2520000" cy="0"/>
          </a:xfrm>
          <a:prstGeom prst="line">
            <a:avLst/>
          </a:prstGeom>
          <a:ln w="12700">
            <a:solidFill>
              <a:schemeClr val="bg1"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CCF5E72-3654-B21E-1CF9-6D813AF0E232}"/>
              </a:ext>
            </a:extLst>
          </p:cNvPr>
          <p:cNvSpPr txBox="1"/>
          <p:nvPr/>
        </p:nvSpPr>
        <p:spPr>
          <a:xfrm>
            <a:off x="4912952" y="3562613"/>
            <a:ext cx="249988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CFAA8-7A0E-14E2-3976-C33792C8C1CD}"/>
              </a:ext>
            </a:extLst>
          </p:cNvPr>
          <p:cNvSpPr txBox="1"/>
          <p:nvPr/>
        </p:nvSpPr>
        <p:spPr>
          <a:xfrm>
            <a:off x="4904182" y="4016145"/>
            <a:ext cx="2520000" cy="6463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score is calculated for vectorized testing ‘text’ column and testing ‘class’ column-the testing data and a classification report is made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666530-C5C1-9705-972F-8E10D3658E6F}"/>
              </a:ext>
            </a:extLst>
          </p:cNvPr>
          <p:cNvCxnSpPr>
            <a:cxnSpLocks/>
          </p:cNvCxnSpPr>
          <p:nvPr/>
        </p:nvCxnSpPr>
        <p:spPr>
          <a:xfrm>
            <a:off x="4906296" y="3927879"/>
            <a:ext cx="2520000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1F55DE"/>
                </a:gs>
                <a:gs pos="100000">
                  <a:srgbClr val="3EC97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BE3C41C-8D9C-08FC-0E07-6807B5D544BC}"/>
              </a:ext>
            </a:extLst>
          </p:cNvPr>
          <p:cNvCxnSpPr>
            <a:cxnSpLocks/>
          </p:cNvCxnSpPr>
          <p:nvPr/>
        </p:nvCxnSpPr>
        <p:spPr>
          <a:xfrm>
            <a:off x="7875409" y="3560876"/>
            <a:ext cx="0" cy="1101600"/>
          </a:xfrm>
          <a:prstGeom prst="line">
            <a:avLst/>
          </a:prstGeom>
          <a:ln w="12700">
            <a:solidFill>
              <a:schemeClr val="bg1"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B9B6D18-50DC-0BB9-0AB1-EBA53EF42C99}"/>
              </a:ext>
            </a:extLst>
          </p:cNvPr>
          <p:cNvSpPr txBox="1"/>
          <p:nvPr/>
        </p:nvSpPr>
        <p:spPr>
          <a:xfrm>
            <a:off x="8376651" y="3591232"/>
            <a:ext cx="249988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2B6211-20E6-9621-D3D9-A76C79E2FDE4}"/>
              </a:ext>
            </a:extLst>
          </p:cNvPr>
          <p:cNvCxnSpPr>
            <a:cxnSpLocks/>
          </p:cNvCxnSpPr>
          <p:nvPr/>
        </p:nvCxnSpPr>
        <p:spPr>
          <a:xfrm>
            <a:off x="8326635" y="3927879"/>
            <a:ext cx="2520000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1F55DE"/>
                </a:gs>
                <a:gs pos="100000">
                  <a:srgbClr val="3EC97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F971589-F16A-6B61-736F-BA2E381E857F}"/>
              </a:ext>
            </a:extLst>
          </p:cNvPr>
          <p:cNvSpPr txBox="1"/>
          <p:nvPr/>
        </p:nvSpPr>
        <p:spPr>
          <a:xfrm>
            <a:off x="8326634" y="4016145"/>
            <a:ext cx="2549897" cy="86065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We use OOB accuracy to validate. It provides a measure of the model’s generalization performance without the need  for separate validation set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03191F9-729D-54A1-8A3F-5B97D8580481}"/>
              </a:ext>
            </a:extLst>
          </p:cNvPr>
          <p:cNvSpPr/>
          <p:nvPr/>
        </p:nvSpPr>
        <p:spPr>
          <a:xfrm flipV="1">
            <a:off x="0" y="4655397"/>
            <a:ext cx="2467897" cy="2202602"/>
          </a:xfrm>
          <a:custGeom>
            <a:avLst/>
            <a:gdLst>
              <a:gd name="connsiteX0" fmla="*/ 0 w 3202080"/>
              <a:gd name="connsiteY0" fmla="*/ 0 h 2857861"/>
              <a:gd name="connsiteX1" fmla="*/ 2670338 w 3202080"/>
              <a:gd name="connsiteY1" fmla="*/ 0 h 2857861"/>
              <a:gd name="connsiteX2" fmla="*/ 2760641 w 3202080"/>
              <a:gd name="connsiteY2" fmla="*/ 99359 h 2857861"/>
              <a:gd name="connsiteX3" fmla="*/ 3202080 w 3202080"/>
              <a:gd name="connsiteY3" fmla="*/ 1329028 h 2857861"/>
              <a:gd name="connsiteX4" fmla="*/ 3050164 w 3202080"/>
              <a:gd name="connsiteY4" fmla="*/ 2081502 h 2857861"/>
              <a:gd name="connsiteX5" fmla="*/ 3004343 w 3202080"/>
              <a:gd name="connsiteY5" fmla="*/ 2165924 h 2857861"/>
              <a:gd name="connsiteX6" fmla="*/ 2900605 w 3202080"/>
              <a:gd name="connsiteY6" fmla="*/ 2291653 h 2857861"/>
              <a:gd name="connsiteX7" fmla="*/ 1533654 w 3202080"/>
              <a:gd name="connsiteY7" fmla="*/ 2857861 h 2857861"/>
              <a:gd name="connsiteX8" fmla="*/ 41934 w 3202080"/>
              <a:gd name="connsiteY8" fmla="*/ 2154371 h 2857861"/>
              <a:gd name="connsiteX9" fmla="*/ 0 w 3202080"/>
              <a:gd name="connsiteY9" fmla="*/ 2098294 h 285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02080" h="2857861">
                <a:moveTo>
                  <a:pt x="0" y="0"/>
                </a:moveTo>
                <a:lnTo>
                  <a:pt x="2670338" y="0"/>
                </a:lnTo>
                <a:lnTo>
                  <a:pt x="2760641" y="99359"/>
                </a:lnTo>
                <a:cubicBezTo>
                  <a:pt x="3036417" y="433523"/>
                  <a:pt x="3202080" y="861929"/>
                  <a:pt x="3202080" y="1329028"/>
                </a:cubicBezTo>
                <a:cubicBezTo>
                  <a:pt x="3202080" y="1595943"/>
                  <a:pt x="3147985" y="1850220"/>
                  <a:pt x="3050164" y="2081502"/>
                </a:cubicBezTo>
                <a:lnTo>
                  <a:pt x="3004343" y="2165924"/>
                </a:lnTo>
                <a:lnTo>
                  <a:pt x="2900605" y="2291653"/>
                </a:lnTo>
                <a:cubicBezTo>
                  <a:pt x="2550770" y="2641484"/>
                  <a:pt x="2067481" y="2857861"/>
                  <a:pt x="1533654" y="2857861"/>
                </a:cubicBezTo>
                <a:cubicBezTo>
                  <a:pt x="933098" y="2857861"/>
                  <a:pt x="396503" y="2584010"/>
                  <a:pt x="41934" y="2154371"/>
                </a:cubicBezTo>
                <a:lnTo>
                  <a:pt x="0" y="2098294"/>
                </a:lnTo>
                <a:close/>
              </a:path>
            </a:pathLst>
          </a:custGeom>
          <a:gradFill>
            <a:gsLst>
              <a:gs pos="0">
                <a:srgbClr val="1F55DE">
                  <a:alpha val="0"/>
                </a:srgbClr>
              </a:gs>
              <a:gs pos="100000">
                <a:srgbClr val="3EC973">
                  <a:alpha val="50000"/>
                </a:srgbClr>
              </a:gs>
            </a:gsLst>
            <a:lin ang="10800000" scaled="1"/>
          </a:gra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74EBA5F-0FA6-7203-7421-3EDA0278271E}"/>
              </a:ext>
            </a:extLst>
          </p:cNvPr>
          <p:cNvSpPr/>
          <p:nvPr/>
        </p:nvSpPr>
        <p:spPr>
          <a:xfrm flipH="1">
            <a:off x="8909079" y="0"/>
            <a:ext cx="3282921" cy="2930012"/>
          </a:xfrm>
          <a:custGeom>
            <a:avLst/>
            <a:gdLst>
              <a:gd name="connsiteX0" fmla="*/ 0 w 3202080"/>
              <a:gd name="connsiteY0" fmla="*/ 0 h 2857861"/>
              <a:gd name="connsiteX1" fmla="*/ 2670338 w 3202080"/>
              <a:gd name="connsiteY1" fmla="*/ 0 h 2857861"/>
              <a:gd name="connsiteX2" fmla="*/ 2760641 w 3202080"/>
              <a:gd name="connsiteY2" fmla="*/ 99359 h 2857861"/>
              <a:gd name="connsiteX3" fmla="*/ 3202080 w 3202080"/>
              <a:gd name="connsiteY3" fmla="*/ 1329028 h 2857861"/>
              <a:gd name="connsiteX4" fmla="*/ 3050164 w 3202080"/>
              <a:gd name="connsiteY4" fmla="*/ 2081502 h 2857861"/>
              <a:gd name="connsiteX5" fmla="*/ 3004343 w 3202080"/>
              <a:gd name="connsiteY5" fmla="*/ 2165924 h 2857861"/>
              <a:gd name="connsiteX6" fmla="*/ 2900605 w 3202080"/>
              <a:gd name="connsiteY6" fmla="*/ 2291653 h 2857861"/>
              <a:gd name="connsiteX7" fmla="*/ 1533654 w 3202080"/>
              <a:gd name="connsiteY7" fmla="*/ 2857861 h 2857861"/>
              <a:gd name="connsiteX8" fmla="*/ 41934 w 3202080"/>
              <a:gd name="connsiteY8" fmla="*/ 2154371 h 2857861"/>
              <a:gd name="connsiteX9" fmla="*/ 0 w 3202080"/>
              <a:gd name="connsiteY9" fmla="*/ 2098294 h 285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02080" h="2857861">
                <a:moveTo>
                  <a:pt x="0" y="0"/>
                </a:moveTo>
                <a:lnTo>
                  <a:pt x="2670338" y="0"/>
                </a:lnTo>
                <a:lnTo>
                  <a:pt x="2760641" y="99359"/>
                </a:lnTo>
                <a:cubicBezTo>
                  <a:pt x="3036417" y="433523"/>
                  <a:pt x="3202080" y="861929"/>
                  <a:pt x="3202080" y="1329028"/>
                </a:cubicBezTo>
                <a:cubicBezTo>
                  <a:pt x="3202080" y="1595943"/>
                  <a:pt x="3147985" y="1850220"/>
                  <a:pt x="3050164" y="2081502"/>
                </a:cubicBezTo>
                <a:lnTo>
                  <a:pt x="3004343" y="2165924"/>
                </a:lnTo>
                <a:lnTo>
                  <a:pt x="2900605" y="2291653"/>
                </a:lnTo>
                <a:cubicBezTo>
                  <a:pt x="2550770" y="2641484"/>
                  <a:pt x="2067481" y="2857861"/>
                  <a:pt x="1533654" y="2857861"/>
                </a:cubicBezTo>
                <a:cubicBezTo>
                  <a:pt x="933098" y="2857861"/>
                  <a:pt x="396503" y="2584010"/>
                  <a:pt x="41934" y="2154371"/>
                </a:cubicBezTo>
                <a:lnTo>
                  <a:pt x="0" y="2098294"/>
                </a:lnTo>
                <a:close/>
              </a:path>
            </a:pathLst>
          </a:custGeom>
          <a:gradFill>
            <a:gsLst>
              <a:gs pos="0">
                <a:srgbClr val="1F55DE">
                  <a:alpha val="0"/>
                </a:srgbClr>
              </a:gs>
              <a:gs pos="100000">
                <a:srgbClr val="3EC973">
                  <a:alpha val="50000"/>
                </a:srgbClr>
              </a:gs>
            </a:gsLst>
            <a:lin ang="10800000" scaled="1"/>
          </a:gra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A2D7-E994-E538-FAA7-336E525C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EDB91-A7CE-DB9A-0C82-B3CA9A319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1638300"/>
            <a:ext cx="6686551" cy="4538663"/>
          </a:xfrm>
        </p:spPr>
        <p:txBody>
          <a:bodyPr/>
          <a:lstStyle/>
          <a:p>
            <a:r>
              <a:rPr lang="en-IN" dirty="0"/>
              <a:t>Logistic Regression classification report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Decision Tree Classifier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74F6F9-AAFB-4C41-95A9-4A03C5A63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871" y="1638300"/>
            <a:ext cx="4115157" cy="1539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D4562F-5A14-6C37-5C59-173ABA011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871" y="3604120"/>
            <a:ext cx="4179924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5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</TotalTime>
  <Words>639</Words>
  <Application>Microsoft Office PowerPoint</Application>
  <PresentationFormat>Widescreen</PresentationFormat>
  <Paragraphs>99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Office Theme</vt:lpstr>
      <vt:lpstr>FAKE OR TRUE NEWS?</vt:lpstr>
      <vt:lpstr>PROBLEM STATEMENT</vt:lpstr>
      <vt:lpstr>PowerPoint Presentation</vt:lpstr>
      <vt:lpstr>DATASET HANDLING</vt:lpstr>
      <vt:lpstr>MODEL TRAINING ALGORITHMS</vt:lpstr>
      <vt:lpstr>PowerPoint Presentation</vt:lpstr>
      <vt:lpstr>PowerPoint Presentation</vt:lpstr>
      <vt:lpstr>PowerPoint Presentation</vt:lpstr>
      <vt:lpstr>RESULTS AND DISCUSSION</vt:lpstr>
      <vt:lpstr>CONTINUED</vt:lpstr>
      <vt:lpstr>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</dc:title>
  <dc:creator>it 24slides3</dc:creator>
  <cp:lastModifiedBy>samiyah rizvi</cp:lastModifiedBy>
  <cp:revision>7</cp:revision>
  <dcterms:created xsi:type="dcterms:W3CDTF">2022-07-01T03:55:33Z</dcterms:created>
  <dcterms:modified xsi:type="dcterms:W3CDTF">2023-10-30T10:45:22Z</dcterms:modified>
</cp:coreProperties>
</file>