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307" r:id="rId6"/>
    <p:sldId id="264" r:id="rId7"/>
    <p:sldId id="266" r:id="rId8"/>
    <p:sldId id="288" r:id="rId9"/>
    <p:sldId id="290" r:id="rId10"/>
    <p:sldId id="272" r:id="rId11"/>
    <p:sldId id="273" r:id="rId12"/>
    <p:sldId id="323" r:id="rId13"/>
    <p:sldId id="279" r:id="rId14"/>
    <p:sldId id="281" r:id="rId15"/>
    <p:sldId id="282" r:id="rId16"/>
    <p:sldId id="283" r:id="rId17"/>
    <p:sldId id="284" r:id="rId18"/>
    <p:sldId id="291" r:id="rId19"/>
    <p:sldId id="292" r:id="rId20"/>
    <p:sldId id="293" r:id="rId21"/>
    <p:sldId id="295" r:id="rId22"/>
    <p:sldId id="296" r:id="rId23"/>
    <p:sldId id="298" r:id="rId24"/>
    <p:sldId id="302" r:id="rId25"/>
    <p:sldId id="303" r:id="rId26"/>
    <p:sldId id="304" r:id="rId27"/>
    <p:sldId id="306" r:id="rId28"/>
    <p:sldId id="308" r:id="rId29"/>
    <p:sldId id="309" r:id="rId30"/>
    <p:sldId id="310" r:id="rId31"/>
    <p:sldId id="313" r:id="rId32"/>
    <p:sldId id="314" r:id="rId33"/>
    <p:sldId id="315" r:id="rId34"/>
    <p:sldId id="316" r:id="rId35"/>
    <p:sldId id="320" r:id="rId36"/>
    <p:sldId id="317" r:id="rId37"/>
    <p:sldId id="325" r:id="rId38"/>
    <p:sldId id="321" r:id="rId39"/>
    <p:sldId id="322" r:id="rId40"/>
    <p:sldId id="324" r:id="rId41"/>
    <p:sldId id="327" r:id="rId42"/>
    <p:sldId id="326" r:id="rId43"/>
    <p:sldId id="318" r:id="rId44"/>
    <p:sldId id="328" r:id="rId45"/>
    <p:sldId id="329" r:id="rId46"/>
    <p:sldId id="330" r:id="rId47"/>
    <p:sldId id="294" r:id="rId48"/>
    <p:sldId id="319" r:id="rId4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94FFD4-5FDA-4702-8BBC-597C516D7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2F41DF-BFD9-4017-9E2F-5BBE0DE1A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6FA045-3C4B-41B7-8DA5-FA32BF34D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EF9E5-CC13-4E4F-9A43-0383D59DAB5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53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06EE5E-6719-4789-9E9A-5D6387D92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1CADA6-49D9-46F6-B71F-E2D22A4A9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591127-956E-424E-9A4B-61E23A94AD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BB6268-A595-460E-9AF1-D6D8651E381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239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8C4AF9-DA56-4A6C-BEB8-F27E0036F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BA2307-C9E3-4EF7-84FB-55C9D4245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9F9676-1378-418E-A098-B26251D90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68286-85C1-4021-8756-CB88C2CE179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51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FA2A57-DF14-444B-9364-589B74D4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980E08-B384-45FF-97B5-DA4126DC1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DA46CD-B74D-4A2F-BD3F-4EC39F5EE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939C0-9ABA-4665-9DAD-AAB9AA7CD65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81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8A990F-42D6-4367-B366-8F2CE0AD0E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4A20AF-062B-4699-BE4C-C373580BB2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47DA89-F07B-4974-B996-876CDAADCC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3192-82E1-49AA-8187-F542C8C3F83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000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D65944-149C-4080-805C-67284BEC1B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FCD89E-475B-4684-9944-486C199544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0010FF-BD95-488B-B80C-7FA63CFAA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32C0E-D676-49BE-BB54-AC2B9176D12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54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D3477-65C9-47F8-9273-02B70D882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DD47B-F1F1-4EAF-AFAC-68D385EF8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4FBFDC-31D7-4BAF-B899-3DB71B2CC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EC289-8E0F-456C-B2B9-CA8888272E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50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3234C-AF83-437B-A6FD-D607C48D6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4599B-FC99-4107-893A-CF83909D74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5A301-D7BC-46E7-96CF-0683BD1AD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82BCC-80DE-4136-B570-3613ED01AC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092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14A598-1555-48FB-967B-79EE44721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88A9CF-4220-4379-9645-AE5C10D5EB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E62EF1E-6175-463F-B42B-1A2B2F6A6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80178-1FFB-4D32-82C1-7B2F10B96EE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104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0647118-C556-4312-8B8C-0C4B1C504F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D353A0-CEED-49E6-B76A-75CFA929E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936A7F-3F07-4909-A2A6-7A732041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43F84-D529-4A60-A171-5F4F68671B0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8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E801AE-0B14-4193-B796-116A2262E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988574-582F-4498-80B0-EAF23D6EBB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92F1AB-405F-4366-A441-E06DFA59C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549B9-78BD-455D-8A69-C1FFBDD49F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38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8AE0E-408C-4A03-8145-B029C3735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FED87-B57C-4CB9-BB01-AF2C2DBEC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359DB-4CEE-45A0-B2BA-2B3A3887E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BE70-2E3E-476E-AD7E-2C287C15B87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604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D510B-CAC1-4B95-8147-FEEF6DC49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88967-4BD1-431C-B9BF-50591DF23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03870-4DFB-415B-89F1-7D33D275C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3B78A-A027-483A-A488-C70B454E2F5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8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332EB4-21D8-4220-9DCE-9EA129F7D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E8C3D9-B99A-4CB2-90FE-2CA990223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AEF4CAE-218D-479E-BC34-32A5DEA33A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A544576-B720-4FEE-BECA-DB5B532FF2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AE8039-08ED-4CF2-B9BF-C81EE5C79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1D983BB-C358-4ABD-9814-5DEDB102525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itk.org/Wiki/ITK/MetaIO/Document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riple-underscore.github.io/SVG11/struct.html" TargetMode="External"/><Relationship Id="rId2" Type="http://schemas.openxmlformats.org/officeDocument/2006/relationships/hyperlink" Target="https://atmarkit.itmedia.co.jp/ait/articles/1206/01/news143_2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ianprofile.wiki/wiki/List_of_algorith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aworu.jpn.org/cpp/%E3%82%B3%E3%83%B3%E3%83%86%E3%83%8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mizu4my/items/3fa0f085a2252249fa4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3147/#case-3-pycache-foo-magic-pyc-with-no-sourc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javascriptguide.xml" TargetMode="External"/><Relationship Id="rId2" Type="http://schemas.openxmlformats.org/officeDocument/2006/relationships/hyperlink" Target="https://docs.microsoft.com/ja-jp/dotnet/csharp/fundamentals/coding-style/coding-conven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tsuki.github.io/styleguide/cppguide.ja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ydicom.github.io/pydicom/stable/index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kamorits/items/6f342da395ad57468ae3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eilly-japan/deep-learning-from-scratch-2" TargetMode="External"/><Relationship Id="rId2" Type="http://schemas.openxmlformats.org/officeDocument/2006/relationships/hyperlink" Target="https://github.com/oreilly-japan/deep-learning-from-scratch/tree/master/ch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462BD8F-4DAA-43B9-A188-C264C43874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ja-JP" altLang="en-US" sz="4400"/>
              <a:t>よく忘れる項目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8087470-A28D-49B4-9CD2-39EC7839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chemeClr val="tx2"/>
                </a:solidFill>
              </a:rPr>
              <a:t>DLL</a:t>
            </a:r>
            <a:r>
              <a:rPr lang="ja-JP" altLang="en-US" sz="2400" b="1">
                <a:solidFill>
                  <a:schemeClr val="tx2"/>
                </a:solidFill>
              </a:rPr>
              <a:t>依存関係の調べ方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EB19F3ED-81B4-445B-81B8-B2224E39F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4978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D:\WinDDK</a:t>
            </a:r>
            <a:r>
              <a:rPr lang="ja-JP" altLang="en-US" sz="1800"/>
              <a:t>下を検索して「</a:t>
            </a:r>
            <a:r>
              <a:rPr lang="en-US" altLang="ja-JP" sz="1800"/>
              <a:t>Depends.exe</a:t>
            </a:r>
            <a:r>
              <a:rPr lang="ja-JP" altLang="en-US" sz="1800"/>
              <a:t>」を起動する。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対象の</a:t>
            </a:r>
            <a:r>
              <a:rPr lang="en-US" altLang="ja-JP" sz="1800"/>
              <a:t>DLL</a:t>
            </a:r>
            <a:r>
              <a:rPr lang="ja-JP" altLang="en-US" sz="1800"/>
              <a:t>を開いて依存関係を調べる。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12E89F3-3558-4D47-9A16-6F946182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b="1">
                <a:solidFill>
                  <a:schemeClr val="tx2"/>
                </a:solidFill>
              </a:rPr>
              <a:t>行列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DEADC689-D636-43B3-81C6-FB775B66661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19250" y="1341438"/>
          <a:ext cx="4095750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ビットマップ イメージ" r:id="rId3" imgW="4095238" imgH="3038095" progId="Paint.Picture">
                  <p:embed/>
                </p:oleObj>
              </mc:Choice>
              <mc:Fallback>
                <p:oleObj name="ビットマップ イメージ" r:id="rId3" imgW="4095238" imgH="30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4095750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4EE11F7-C3BD-4CC4-BA14-7A6BDD281720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フェボナッチ数列の一般項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e>
                      <m:sub/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mr>
                      <m:m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𝐹𝑚</m:t>
                          </m:r>
                        </m:e>
                      </m:mr>
                    </m:m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トリボナッチ数列の一般項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4EE11F7-C3BD-4CC4-BA14-7A6BDD281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 l="-1704" t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483EB89-E914-4873-B0DF-7C2BB72A5DAB}"/>
              </a:ext>
            </a:extLst>
          </p:cNvPr>
          <p:cNvSpPr/>
          <p:nvPr/>
        </p:nvSpPr>
        <p:spPr>
          <a:xfrm>
            <a:off x="827584" y="980728"/>
            <a:ext cx="73152" cy="914400"/>
          </a:xfrm>
          <a:prstGeom prst="leftBracke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AD407D0-176D-487B-83CE-8C148F847D4C}"/>
              </a:ext>
            </a:extLst>
          </p:cNvPr>
          <p:cNvSpPr/>
          <p:nvPr/>
        </p:nvSpPr>
        <p:spPr>
          <a:xfrm>
            <a:off x="2699792" y="980728"/>
            <a:ext cx="73152" cy="914400"/>
          </a:xfrm>
          <a:prstGeom prst="leftBracke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542887-443F-4A01-B917-D8EB369FD966}"/>
              </a:ext>
            </a:extLst>
          </p:cNvPr>
          <p:cNvSpPr/>
          <p:nvPr/>
        </p:nvSpPr>
        <p:spPr>
          <a:xfrm>
            <a:off x="3768152" y="980728"/>
            <a:ext cx="73152" cy="914400"/>
          </a:xfrm>
          <a:prstGeom prst="leftBracke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55F4B051-B9AC-4F25-A899-2925E8603165}"/>
              </a:ext>
            </a:extLst>
          </p:cNvPr>
          <p:cNvSpPr/>
          <p:nvPr/>
        </p:nvSpPr>
        <p:spPr>
          <a:xfrm>
            <a:off x="827584" y="3195706"/>
            <a:ext cx="73152" cy="1385421"/>
          </a:xfrm>
          <a:prstGeom prst="leftBracke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大かっこ 6">
            <a:extLst>
              <a:ext uri="{FF2B5EF4-FFF2-40B4-BE49-F238E27FC236}">
                <a16:creationId xmlns:a16="http://schemas.microsoft.com/office/drawing/2014/main" id="{08DFB2ED-2FB1-4040-9A8B-D21B12E20E75}"/>
              </a:ext>
            </a:extLst>
          </p:cNvPr>
          <p:cNvSpPr/>
          <p:nvPr/>
        </p:nvSpPr>
        <p:spPr>
          <a:xfrm>
            <a:off x="1760720" y="980728"/>
            <a:ext cx="73152" cy="9144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67D12708-1C82-4413-AABA-438D718CB7FB}"/>
              </a:ext>
            </a:extLst>
          </p:cNvPr>
          <p:cNvSpPr/>
          <p:nvPr/>
        </p:nvSpPr>
        <p:spPr>
          <a:xfrm>
            <a:off x="3165820" y="980728"/>
            <a:ext cx="73152" cy="9144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大かっこ 8">
            <a:extLst>
              <a:ext uri="{FF2B5EF4-FFF2-40B4-BE49-F238E27FC236}">
                <a16:creationId xmlns:a16="http://schemas.microsoft.com/office/drawing/2014/main" id="{86AF4A7F-6A48-49B6-9B23-A57CF8DF9924}"/>
              </a:ext>
            </a:extLst>
          </p:cNvPr>
          <p:cNvSpPr/>
          <p:nvPr/>
        </p:nvSpPr>
        <p:spPr>
          <a:xfrm>
            <a:off x="5159116" y="980728"/>
            <a:ext cx="73152" cy="91440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B367E938-423A-4783-8E59-4A9E0A3AE6A7}"/>
              </a:ext>
            </a:extLst>
          </p:cNvPr>
          <p:cNvSpPr/>
          <p:nvPr/>
        </p:nvSpPr>
        <p:spPr>
          <a:xfrm>
            <a:off x="2483768" y="3195706"/>
            <a:ext cx="73152" cy="138542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89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F0F906-9D95-44F3-A171-6D5E2CB8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b="1">
                <a:solidFill>
                  <a:schemeClr val="tx2"/>
                </a:solidFill>
              </a:rPr>
              <a:t>ディレクトリに任意のドライブを割り当てる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0B772446-7999-4EBF-A4A5-5B44A71B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497887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「</a:t>
            </a:r>
            <a:r>
              <a:rPr lang="en-US" altLang="ja-JP" sz="1800"/>
              <a:t>C:\test</a:t>
            </a:r>
            <a:r>
              <a:rPr lang="ja-JP" altLang="en-US" sz="1800"/>
              <a:t>」フォルダを</a:t>
            </a:r>
            <a:r>
              <a:rPr lang="en-US" altLang="ja-JP" sz="1800"/>
              <a:t>R:</a:t>
            </a:r>
            <a:r>
              <a:rPr lang="ja-JP" altLang="en-US" sz="1800"/>
              <a:t>ドライブとして設定する方法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・コマンドプロンプトでドライブを割り当てる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&gt; subst R: C:\test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・</a:t>
            </a:r>
            <a:r>
              <a:rPr lang="en-US" altLang="ja-JP" sz="1800"/>
              <a:t>R:</a:t>
            </a:r>
            <a:r>
              <a:rPr lang="ja-JP" altLang="en-US" sz="1800"/>
              <a:t>ドライブの解放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&gt; subst R: /d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F0F906-9D95-44F3-A171-6D5E2CB8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solidFill>
                  <a:schemeClr val="tx2"/>
                </a:solidFill>
              </a:rPr>
              <a:t>エンジンでよく使われる体位画像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0B772446-7999-4EBF-A4A5-5B44A71B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4978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左上</a:t>
            </a:r>
            <a:r>
              <a:rPr lang="en-US" altLang="ja-JP" sz="1800" dirty="0"/>
              <a:t>(x, y, z) = (0, 0, 0)</a:t>
            </a:r>
            <a:r>
              <a:rPr lang="ja-JP" altLang="en-US" sz="1800" dirty="0"/>
              <a:t>とした時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SU</a:t>
            </a:r>
            <a:r>
              <a:rPr lang="ja-JP" altLang="en-US" sz="1800" dirty="0"/>
              <a:t>：仰向け：お腹が上</a:t>
            </a:r>
            <a:r>
              <a:rPr lang="en-US" altLang="ja-JP" sz="1800" dirty="0"/>
              <a:t>(y</a:t>
            </a:r>
            <a:r>
              <a:rPr lang="ja-JP" altLang="en-US" sz="1800" dirty="0"/>
              <a:t>の小さい方</a:t>
            </a:r>
            <a:r>
              <a:rPr lang="en-US" altLang="ja-JP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VFF</a:t>
            </a:r>
            <a:r>
              <a:rPr lang="ja-JP" altLang="en-US" sz="1800" dirty="0"/>
              <a:t>：足から見る：患者の右側が左</a:t>
            </a:r>
            <a:r>
              <a:rPr lang="en-US" altLang="ja-JP" sz="1800" dirty="0"/>
              <a:t>(x</a:t>
            </a:r>
            <a:r>
              <a:rPr lang="ja-JP" altLang="en-US" sz="1800" dirty="0"/>
              <a:t>の小さい方</a:t>
            </a:r>
            <a:r>
              <a:rPr lang="en-US" altLang="ja-JP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HF</a:t>
            </a:r>
            <a:r>
              <a:rPr lang="ja-JP" altLang="en-US" sz="1800" dirty="0"/>
              <a:t>：頭から入っている</a:t>
            </a:r>
            <a:r>
              <a:rPr lang="en-US" altLang="ja-JP" sz="1800" dirty="0"/>
              <a:t>(</a:t>
            </a:r>
            <a:r>
              <a:rPr lang="ja-JP" altLang="en-US" sz="1800" dirty="0"/>
              <a:t>足が</a:t>
            </a:r>
            <a:r>
              <a:rPr lang="en-US" altLang="ja-JP" sz="1800" dirty="0"/>
              <a:t>z</a:t>
            </a:r>
            <a:r>
              <a:rPr lang="ja-JP" altLang="en-US" sz="1800" dirty="0"/>
              <a:t>の大きい方</a:t>
            </a:r>
            <a:r>
              <a:rPr lang="en-US" altLang="ja-JP" sz="1800" dirty="0"/>
              <a:t>)</a:t>
            </a:r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1F27FFDD-EE89-4317-8B8D-03395F754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92896"/>
            <a:ext cx="3190996" cy="388843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2C1F96-F859-486F-96A5-44E42A831266}"/>
              </a:ext>
            </a:extLst>
          </p:cNvPr>
          <p:cNvSpPr txBox="1"/>
          <p:nvPr/>
        </p:nvSpPr>
        <p:spPr>
          <a:xfrm>
            <a:off x="5076056" y="44371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5868F-A0ED-4F39-9441-DF1C4075772D}"/>
              </a:ext>
            </a:extLst>
          </p:cNvPr>
          <p:cNvSpPr txBox="1"/>
          <p:nvPr/>
        </p:nvSpPr>
        <p:spPr>
          <a:xfrm>
            <a:off x="7884368" y="44371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1B2D11B-F0C4-436E-AC4C-39DA937E2571}"/>
              </a:ext>
            </a:extLst>
          </p:cNvPr>
          <p:cNvGrpSpPr/>
          <p:nvPr/>
        </p:nvGrpSpPr>
        <p:grpSpPr>
          <a:xfrm>
            <a:off x="1044230" y="2798784"/>
            <a:ext cx="2401993" cy="3501934"/>
            <a:chOff x="1044230" y="2798784"/>
            <a:chExt cx="2401993" cy="3501934"/>
          </a:xfrm>
        </p:grpSpPr>
        <p:pic>
          <p:nvPicPr>
            <p:cNvPr id="20" name="図 19" descr="ダイアグラム&#10;&#10;自動的に生成された説明">
              <a:extLst>
                <a:ext uri="{FF2B5EF4-FFF2-40B4-BE49-F238E27FC236}">
                  <a16:creationId xmlns:a16="http://schemas.microsoft.com/office/drawing/2014/main" id="{560AD330-27A4-4321-B861-B8AFAE53E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230" y="2884743"/>
              <a:ext cx="2401993" cy="3352569"/>
            </a:xfrm>
            <a:prstGeom prst="rect">
              <a:avLst/>
            </a:prstGeom>
          </p:spPr>
        </p:pic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4B41F21-93C6-4D6D-BA93-883D81DE1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0227" y="3233408"/>
              <a:ext cx="998539" cy="391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DF1E339-F459-474C-9245-12CFE0021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766" y="3202612"/>
              <a:ext cx="1185620" cy="418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B5902D9-D483-438D-97BF-AD5AE403DF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5725" y="5900173"/>
              <a:ext cx="998539" cy="391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FA8FD28-F6A0-4AAF-AE44-DB1A27D934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1017" y="5876925"/>
              <a:ext cx="1185620" cy="418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680289D-6FE3-48FB-8AA0-B0121AA74F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1017" y="3611762"/>
              <a:ext cx="7749" cy="2688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32001FA-B904-4507-A59A-9D8B9820C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08888" y="3187969"/>
              <a:ext cx="7749" cy="2688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990E1CFB-B901-4D8D-966E-8805EF4127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5725" y="3229385"/>
              <a:ext cx="7749" cy="2688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27AA630-CCC6-4D77-BB68-FD0059AA1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1044" y="2813427"/>
              <a:ext cx="1185620" cy="418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38BE4A4-7AA2-4AB5-A34A-CF0461F68F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6664" y="2798784"/>
              <a:ext cx="998539" cy="391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9FC720D-E747-4493-9BF1-31FA3E52E2AE}"/>
              </a:ext>
            </a:extLst>
          </p:cNvPr>
          <p:cNvCxnSpPr/>
          <p:nvPr/>
        </p:nvCxnSpPr>
        <p:spPr>
          <a:xfrm>
            <a:off x="1044230" y="3428999"/>
            <a:ext cx="0" cy="244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49CC50A-D3A1-4040-B4D4-511E77CB4020}"/>
              </a:ext>
            </a:extLst>
          </p:cNvPr>
          <p:cNvCxnSpPr>
            <a:cxnSpLocks/>
          </p:cNvCxnSpPr>
          <p:nvPr/>
        </p:nvCxnSpPr>
        <p:spPr>
          <a:xfrm flipH="1" flipV="1">
            <a:off x="1081487" y="6043680"/>
            <a:ext cx="957202" cy="3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DBC140F-8603-45AC-ABD0-777344D107D1}"/>
              </a:ext>
            </a:extLst>
          </p:cNvPr>
          <p:cNvCxnSpPr/>
          <p:nvPr/>
        </p:nvCxnSpPr>
        <p:spPr>
          <a:xfrm flipV="1">
            <a:off x="2265759" y="6018669"/>
            <a:ext cx="1153464" cy="40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5FDE61A-E61E-4565-9617-EA83E491417D}"/>
              </a:ext>
            </a:extLst>
          </p:cNvPr>
          <p:cNvSpPr txBox="1"/>
          <p:nvPr/>
        </p:nvSpPr>
        <p:spPr>
          <a:xfrm>
            <a:off x="3384069" y="5850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C201525-DD9D-42E8-9CB6-9CE425E4859E}"/>
              </a:ext>
            </a:extLst>
          </p:cNvPr>
          <p:cNvSpPr txBox="1"/>
          <p:nvPr/>
        </p:nvSpPr>
        <p:spPr>
          <a:xfrm>
            <a:off x="715625" y="5649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23CA38D-10AD-49FE-AAD5-0CD6203598C0}"/>
              </a:ext>
            </a:extLst>
          </p:cNvPr>
          <p:cNvSpPr txBox="1"/>
          <p:nvPr/>
        </p:nvSpPr>
        <p:spPr>
          <a:xfrm>
            <a:off x="1038479" y="6093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DFA6067-6C67-440D-B4DC-9F6CB8B5DC95}"/>
              </a:ext>
            </a:extLst>
          </p:cNvPr>
          <p:cNvSpPr txBox="1"/>
          <p:nvPr/>
        </p:nvSpPr>
        <p:spPr>
          <a:xfrm>
            <a:off x="4191638" y="273085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基点</a:t>
            </a:r>
            <a:r>
              <a:rPr lang="en-US" altLang="ja-JP" sz="1400" dirty="0">
                <a:solidFill>
                  <a:srgbClr val="FF0000"/>
                </a:solidFill>
              </a:rPr>
              <a:t>(0,0,z)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723A371-99CB-4594-8598-30A0CB2BA4F6}"/>
              </a:ext>
            </a:extLst>
          </p:cNvPr>
          <p:cNvCxnSpPr/>
          <p:nvPr/>
        </p:nvCxnSpPr>
        <p:spPr>
          <a:xfrm flipH="1" flipV="1">
            <a:off x="4857802" y="3022654"/>
            <a:ext cx="569632" cy="288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A5EECC8-1679-4B44-8D1A-6571A2DF8F76}"/>
              </a:ext>
            </a:extLst>
          </p:cNvPr>
          <p:cNvSpPr txBox="1"/>
          <p:nvPr/>
        </p:nvSpPr>
        <p:spPr>
          <a:xfrm>
            <a:off x="3436471" y="398344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基点</a:t>
            </a:r>
            <a:r>
              <a:rPr lang="en-US" altLang="ja-JP" sz="1400" dirty="0">
                <a:solidFill>
                  <a:srgbClr val="FF0000"/>
                </a:solidFill>
              </a:rPr>
              <a:t>(0,0,0)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D710117-11AA-4E0F-84F5-1005B63219B7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3621066"/>
            <a:ext cx="1379728" cy="5313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BD83A234-1D70-4FC4-88A3-1A331AEFF248}"/>
              </a:ext>
            </a:extLst>
          </p:cNvPr>
          <p:cNvSpPr/>
          <p:nvPr/>
        </p:nvSpPr>
        <p:spPr>
          <a:xfrm>
            <a:off x="2096162" y="3573016"/>
            <a:ext cx="99574" cy="1097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483734F-4F98-4589-8FFD-74989F054247}"/>
              </a:ext>
            </a:extLst>
          </p:cNvPr>
          <p:cNvSpPr txBox="1"/>
          <p:nvPr/>
        </p:nvSpPr>
        <p:spPr>
          <a:xfrm>
            <a:off x="5241926" y="5833986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スライス辺りの画像データ</a:t>
            </a:r>
          </a:p>
        </p:txBody>
      </p:sp>
    </p:spTree>
    <p:extLst>
      <p:ext uri="{BB962C8B-B14F-4D97-AF65-F5344CB8AC3E}">
        <p14:creationId xmlns:p14="http://schemas.microsoft.com/office/powerpoint/2010/main" val="53543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456A680-5B4C-46F6-B7A8-92652EC1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solidFill>
                  <a:schemeClr val="tx2"/>
                </a:solidFill>
              </a:rPr>
              <a:t>体位の説明（</a:t>
            </a:r>
            <a:r>
              <a:rPr lang="en-US" altLang="ja-JP" sz="2400" b="1" dirty="0">
                <a:solidFill>
                  <a:schemeClr val="tx2"/>
                </a:solidFill>
              </a:rPr>
              <a:t>VFH</a:t>
            </a:r>
            <a:r>
              <a:rPr lang="ja-JP" altLang="en-US" sz="2400" b="1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BCF98576-72BE-4B10-9167-A432435C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497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0896872-4874-4153-A229-C955C181E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980373"/>
              </p:ext>
            </p:extLst>
          </p:nvPr>
        </p:nvGraphicFramePr>
        <p:xfrm>
          <a:off x="1524000" y="981075"/>
          <a:ext cx="6096000" cy="567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61346796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37555466"/>
                    </a:ext>
                  </a:extLst>
                </a:gridCol>
                <a:gridCol w="3840088">
                  <a:extLst>
                    <a:ext uri="{9D8B030D-6E8A-4147-A177-3AD203B41FA5}">
                      <a16:colId xmlns:a16="http://schemas.microsoft.com/office/drawing/2014/main" val="293523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仰向け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右向き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3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左向き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7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うつ伏せ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66612"/>
                  </a:ext>
                </a:extLst>
              </a:tr>
            </a:tbl>
          </a:graphicData>
        </a:graphic>
      </p:graphicFrame>
      <p:pic>
        <p:nvPicPr>
          <p:cNvPr id="6" name="図 5" descr="屋内, 写真, ガラス, 建物 が含まれている画像&#10;&#10;自動的に生成された説明">
            <a:extLst>
              <a:ext uri="{FF2B5EF4-FFF2-40B4-BE49-F238E27FC236}">
                <a16:creationId xmlns:a16="http://schemas.microsoft.com/office/drawing/2014/main" id="{A2927DD6-7400-464D-9033-DFED97A03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33" y="1504348"/>
            <a:ext cx="878813" cy="866168"/>
          </a:xfrm>
          <a:prstGeom prst="rect">
            <a:avLst/>
          </a:prstGeom>
        </p:spPr>
      </p:pic>
      <p:pic>
        <p:nvPicPr>
          <p:cNvPr id="9" name="図 8" descr="屋内, 写真, ガラス, 建物 が含まれている画像&#10;&#10;自動的に生成された説明">
            <a:extLst>
              <a:ext uri="{FF2B5EF4-FFF2-40B4-BE49-F238E27FC236}">
                <a16:creationId xmlns:a16="http://schemas.microsoft.com/office/drawing/2014/main" id="{2B5D2FBB-9712-4D43-A6A6-08689CAC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34593" y="2837323"/>
            <a:ext cx="848292" cy="836086"/>
          </a:xfrm>
          <a:prstGeom prst="rect">
            <a:avLst/>
          </a:prstGeom>
        </p:spPr>
      </p:pic>
      <p:pic>
        <p:nvPicPr>
          <p:cNvPr id="10" name="図 9" descr="屋内, 写真, ガラス, 建物 が含まれている画像&#10;&#10;自動的に生成された説明">
            <a:extLst>
              <a:ext uri="{FF2B5EF4-FFF2-40B4-BE49-F238E27FC236}">
                <a16:creationId xmlns:a16="http://schemas.microsoft.com/office/drawing/2014/main" id="{74CE0494-F4AC-40D3-8CBF-540DAD27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3192" y="4277626"/>
            <a:ext cx="853623" cy="841341"/>
          </a:xfrm>
          <a:prstGeom prst="rect">
            <a:avLst/>
          </a:prstGeom>
        </p:spPr>
      </p:pic>
      <p:pic>
        <p:nvPicPr>
          <p:cNvPr id="11" name="図 10" descr="屋内, 写真, ガラス, 建物 が含まれている画像&#10;&#10;自動的に生成された説明">
            <a:extLst>
              <a:ext uri="{FF2B5EF4-FFF2-40B4-BE49-F238E27FC236}">
                <a16:creationId xmlns:a16="http://schemas.microsoft.com/office/drawing/2014/main" id="{F3D709CE-D6CE-4DED-8120-64095F0D7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48786" y="5638822"/>
            <a:ext cx="843446" cy="83131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D1F3AB-D0FB-4443-98EE-64EA130B4F98}"/>
              </a:ext>
            </a:extLst>
          </p:cNvPr>
          <p:cNvSpPr txBox="1"/>
          <p:nvPr/>
        </p:nvSpPr>
        <p:spPr>
          <a:xfrm>
            <a:off x="4767955" y="177861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BEC576-FFAA-4DE4-8F8E-F0F4ADCB24EC}"/>
              </a:ext>
            </a:extLst>
          </p:cNvPr>
          <p:cNvSpPr txBox="1"/>
          <p:nvPr/>
        </p:nvSpPr>
        <p:spPr>
          <a:xfrm>
            <a:off x="5394819" y="36452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6A0D89-CD65-4B7B-8AEF-E209BF13E6CE}"/>
              </a:ext>
            </a:extLst>
          </p:cNvPr>
          <p:cNvSpPr txBox="1"/>
          <p:nvPr/>
        </p:nvSpPr>
        <p:spPr>
          <a:xfrm>
            <a:off x="5383050" y="39627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F32908-11E1-42AC-B173-53148121BBCA}"/>
              </a:ext>
            </a:extLst>
          </p:cNvPr>
          <p:cNvSpPr txBox="1"/>
          <p:nvPr/>
        </p:nvSpPr>
        <p:spPr>
          <a:xfrm>
            <a:off x="5992232" y="58698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A5F90D-7F26-4466-B1F1-B2C608F40420}"/>
              </a:ext>
            </a:extLst>
          </p:cNvPr>
          <p:cNvSpPr txBox="1"/>
          <p:nvPr/>
        </p:nvSpPr>
        <p:spPr>
          <a:xfrm>
            <a:off x="5992232" y="1781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4239EF-D5BC-4483-B111-621C62539FBC}"/>
              </a:ext>
            </a:extLst>
          </p:cNvPr>
          <p:cNvSpPr txBox="1"/>
          <p:nvPr/>
        </p:nvSpPr>
        <p:spPr>
          <a:xfrm>
            <a:off x="5421522" y="2523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FE7FAF-AA12-4F5A-A9E0-46F7917705B4}"/>
              </a:ext>
            </a:extLst>
          </p:cNvPr>
          <p:cNvSpPr txBox="1"/>
          <p:nvPr/>
        </p:nvSpPr>
        <p:spPr>
          <a:xfrm>
            <a:off x="5402286" y="5084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CC9C33-02FB-49AF-91CE-0F9421E53954}"/>
              </a:ext>
            </a:extLst>
          </p:cNvPr>
          <p:cNvSpPr txBox="1"/>
          <p:nvPr/>
        </p:nvSpPr>
        <p:spPr>
          <a:xfrm>
            <a:off x="4943644" y="5869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499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456A680-5B4C-46F6-B7A8-92652EC1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solidFill>
                  <a:schemeClr val="tx2"/>
                </a:solidFill>
              </a:rPr>
              <a:t>体位の説明（</a:t>
            </a:r>
            <a:r>
              <a:rPr lang="en-US" altLang="ja-JP" sz="2400" b="1" dirty="0">
                <a:solidFill>
                  <a:schemeClr val="tx2"/>
                </a:solidFill>
              </a:rPr>
              <a:t>VFH</a:t>
            </a:r>
            <a:r>
              <a:rPr lang="ja-JP" altLang="en-US" sz="2400" b="1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BCF98576-72BE-4B10-9167-A432435C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497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0896872-4874-4153-A229-C955C181EE5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981075"/>
          <a:ext cx="6096000" cy="5674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61346796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37555466"/>
                    </a:ext>
                  </a:extLst>
                </a:gridCol>
                <a:gridCol w="3840088">
                  <a:extLst>
                    <a:ext uri="{9D8B030D-6E8A-4147-A177-3AD203B41FA5}">
                      <a16:colId xmlns:a16="http://schemas.microsoft.com/office/drawing/2014/main" val="293523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仰向け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右向き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3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左向き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7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うつ伏せ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66612"/>
                  </a:ext>
                </a:extLst>
              </a:tr>
            </a:tbl>
          </a:graphicData>
        </a:graphic>
      </p:graphicFrame>
      <p:pic>
        <p:nvPicPr>
          <p:cNvPr id="6" name="図 5" descr="屋内, 写真, ガラス, 建物 が含まれている画像&#10;&#10;自動的に生成された説明">
            <a:extLst>
              <a:ext uri="{FF2B5EF4-FFF2-40B4-BE49-F238E27FC236}">
                <a16:creationId xmlns:a16="http://schemas.microsoft.com/office/drawing/2014/main" id="{A2927DD6-7400-464D-9033-DFED97A03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33" y="1504348"/>
            <a:ext cx="878813" cy="866168"/>
          </a:xfrm>
          <a:prstGeom prst="rect">
            <a:avLst/>
          </a:prstGeom>
        </p:spPr>
      </p:pic>
      <p:pic>
        <p:nvPicPr>
          <p:cNvPr id="9" name="図 8" descr="屋内, 写真, ガラス, 建物 が含まれている画像&#10;&#10;自動的に生成された説明">
            <a:extLst>
              <a:ext uri="{FF2B5EF4-FFF2-40B4-BE49-F238E27FC236}">
                <a16:creationId xmlns:a16="http://schemas.microsoft.com/office/drawing/2014/main" id="{2B5D2FBB-9712-4D43-A6A6-08689CAC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34593" y="2837323"/>
            <a:ext cx="848292" cy="836086"/>
          </a:xfrm>
          <a:prstGeom prst="rect">
            <a:avLst/>
          </a:prstGeom>
        </p:spPr>
      </p:pic>
      <p:pic>
        <p:nvPicPr>
          <p:cNvPr id="10" name="図 9" descr="屋内, 写真, ガラス, 建物 が含まれている画像&#10;&#10;自動的に生成された説明">
            <a:extLst>
              <a:ext uri="{FF2B5EF4-FFF2-40B4-BE49-F238E27FC236}">
                <a16:creationId xmlns:a16="http://schemas.microsoft.com/office/drawing/2014/main" id="{74CE0494-F4AC-40D3-8CBF-540DAD27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13192" y="4277626"/>
            <a:ext cx="853623" cy="841341"/>
          </a:xfrm>
          <a:prstGeom prst="rect">
            <a:avLst/>
          </a:prstGeom>
        </p:spPr>
      </p:pic>
      <p:pic>
        <p:nvPicPr>
          <p:cNvPr id="11" name="図 10" descr="屋内, 写真, ガラス, 建物 が含まれている画像&#10;&#10;自動的に生成された説明">
            <a:extLst>
              <a:ext uri="{FF2B5EF4-FFF2-40B4-BE49-F238E27FC236}">
                <a16:creationId xmlns:a16="http://schemas.microsoft.com/office/drawing/2014/main" id="{F3D709CE-D6CE-4DED-8120-64095F0D7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48786" y="5638822"/>
            <a:ext cx="843446" cy="83131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D1F3AB-D0FB-4443-98EE-64EA130B4F98}"/>
              </a:ext>
            </a:extLst>
          </p:cNvPr>
          <p:cNvSpPr txBox="1"/>
          <p:nvPr/>
        </p:nvSpPr>
        <p:spPr>
          <a:xfrm>
            <a:off x="4767955" y="17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BEC576-FFAA-4DE4-8F8E-F0F4ADCB24EC}"/>
              </a:ext>
            </a:extLst>
          </p:cNvPr>
          <p:cNvSpPr txBox="1"/>
          <p:nvPr/>
        </p:nvSpPr>
        <p:spPr>
          <a:xfrm>
            <a:off x="5394819" y="36452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6A0D89-CD65-4B7B-8AEF-E209BF13E6CE}"/>
              </a:ext>
            </a:extLst>
          </p:cNvPr>
          <p:cNvSpPr txBox="1"/>
          <p:nvPr/>
        </p:nvSpPr>
        <p:spPr>
          <a:xfrm>
            <a:off x="5383050" y="39627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F32908-11E1-42AC-B173-53148121BBCA}"/>
              </a:ext>
            </a:extLst>
          </p:cNvPr>
          <p:cNvSpPr txBox="1"/>
          <p:nvPr/>
        </p:nvSpPr>
        <p:spPr>
          <a:xfrm>
            <a:off x="5992232" y="5869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A5F90D-7F26-4466-B1F1-B2C608F40420}"/>
              </a:ext>
            </a:extLst>
          </p:cNvPr>
          <p:cNvSpPr txBox="1"/>
          <p:nvPr/>
        </p:nvSpPr>
        <p:spPr>
          <a:xfrm>
            <a:off x="5992232" y="17818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4239EF-D5BC-4483-B111-621C62539FBC}"/>
              </a:ext>
            </a:extLst>
          </p:cNvPr>
          <p:cNvSpPr txBox="1"/>
          <p:nvPr/>
        </p:nvSpPr>
        <p:spPr>
          <a:xfrm>
            <a:off x="5421522" y="2523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FE7FAF-AA12-4F5A-A9E0-46F7917705B4}"/>
              </a:ext>
            </a:extLst>
          </p:cNvPr>
          <p:cNvSpPr txBox="1"/>
          <p:nvPr/>
        </p:nvSpPr>
        <p:spPr>
          <a:xfrm>
            <a:off x="5402286" y="5084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CC9C33-02FB-49AF-91CE-0F9421E53954}"/>
              </a:ext>
            </a:extLst>
          </p:cNvPr>
          <p:cNvSpPr txBox="1"/>
          <p:nvPr/>
        </p:nvSpPr>
        <p:spPr>
          <a:xfrm>
            <a:off x="4841319" y="58698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19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456A680-5B4C-46F6-B7A8-92652EC1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 dirty="0">
                <a:solidFill>
                  <a:schemeClr val="tx2"/>
                </a:solidFill>
              </a:rPr>
              <a:t>SU/VFF/HF</a:t>
            </a:r>
            <a:r>
              <a:rPr lang="ja-JP" altLang="en-US" sz="2400" b="1" dirty="0">
                <a:solidFill>
                  <a:schemeClr val="tx2"/>
                </a:solidFill>
              </a:rPr>
              <a:t>からの変換行列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BCF98576-72BE-4B10-9167-A432435C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497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0896872-4874-4153-A229-C955C181E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532773"/>
              </p:ext>
            </p:extLst>
          </p:nvPr>
        </p:nvGraphicFramePr>
        <p:xfrm>
          <a:off x="2003884" y="1001255"/>
          <a:ext cx="5136232" cy="439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613467963"/>
                    </a:ext>
                  </a:extLst>
                </a:gridCol>
                <a:gridCol w="1231880">
                  <a:extLst>
                    <a:ext uri="{9D8B030D-6E8A-4147-A177-3AD203B41FA5}">
                      <a16:colId xmlns:a16="http://schemas.microsoft.com/office/drawing/2014/main" val="18375554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418415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05308107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352351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VFF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VFF</a:t>
                      </a:r>
                      <a:r>
                        <a:rPr kumimoji="1" lang="ja-JP" altLang="en-US" dirty="0"/>
                        <a:t>（</a:t>
                      </a:r>
                      <a:r>
                        <a:rPr kumimoji="1" lang="en-US" altLang="ja-JP" dirty="0"/>
                        <a:t>FF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VFF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VFH</a:t>
                      </a:r>
                      <a:r>
                        <a:rPr kumimoji="1" lang="ja-JP" altLang="en-US" dirty="0"/>
                        <a:t>（</a:t>
                      </a:r>
                      <a:r>
                        <a:rPr kumimoji="1" lang="en-US" altLang="ja-JP" dirty="0"/>
                        <a:t>HF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変換行列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変換行列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SU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1, 0, 0, x</a:t>
                      </a:r>
                    </a:p>
                    <a:p>
                      <a:r>
                        <a:rPr kumimoji="1" lang="en-US" altLang="ja-JP" dirty="0"/>
                        <a:t> 0, 1, 0, y</a:t>
                      </a:r>
                    </a:p>
                    <a:p>
                      <a:r>
                        <a:rPr kumimoji="1" lang="en-US" altLang="ja-JP" dirty="0"/>
                        <a:t> 0, 0,-1, 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SU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-1, 0, 0, x</a:t>
                      </a:r>
                    </a:p>
                    <a:p>
                      <a:r>
                        <a:rPr kumimoji="1" lang="en-US" altLang="ja-JP" dirty="0"/>
                        <a:t> 0, 1, 0, y</a:t>
                      </a:r>
                    </a:p>
                    <a:p>
                      <a:r>
                        <a:rPr kumimoji="1" lang="en-US" altLang="ja-JP" dirty="0"/>
                        <a:t> 0, 0, 1, z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0,-1, 0, x</a:t>
                      </a:r>
                    </a:p>
                    <a:p>
                      <a:r>
                        <a:rPr kumimoji="1" lang="en-US" altLang="ja-JP" dirty="0"/>
                        <a:t> 1, 0, 0, y</a:t>
                      </a:r>
                    </a:p>
                    <a:p>
                      <a:r>
                        <a:rPr kumimoji="1" lang="en-US" altLang="ja-JP" dirty="0"/>
                        <a:t> 0, 0,-1, 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0,-1, 0, x</a:t>
                      </a:r>
                    </a:p>
                    <a:p>
                      <a:r>
                        <a:rPr kumimoji="1" lang="en-US" altLang="ja-JP" dirty="0"/>
                        <a:t>-1, 0, 0, y</a:t>
                      </a:r>
                    </a:p>
                    <a:p>
                      <a:r>
                        <a:rPr kumimoji="1" lang="en-US" altLang="ja-JP" dirty="0"/>
                        <a:t> 0, 0, 1, z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3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0, 1, 0, x</a:t>
                      </a:r>
                    </a:p>
                    <a:p>
                      <a:r>
                        <a:rPr kumimoji="1" lang="en-US" altLang="ja-JP" dirty="0"/>
                        <a:t>-1, 0, 0, y</a:t>
                      </a:r>
                    </a:p>
                    <a:p>
                      <a:r>
                        <a:rPr kumimoji="1" lang="en-US" altLang="ja-JP" dirty="0"/>
                        <a:t> 0, 0,-1, 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0, 1, 0, x</a:t>
                      </a:r>
                    </a:p>
                    <a:p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1, 0, 0, y</a:t>
                      </a:r>
                    </a:p>
                    <a:p>
                      <a:r>
                        <a:rPr kumimoji="1" lang="en-US" altLang="ja-JP" dirty="0"/>
                        <a:t> 0, 0, 1, z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7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PR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-1, 0, 0, x</a:t>
                      </a:r>
                    </a:p>
                    <a:p>
                      <a:r>
                        <a:rPr kumimoji="1" lang="en-US" altLang="ja-JP" dirty="0"/>
                        <a:t> 0,-1, 0, y</a:t>
                      </a:r>
                    </a:p>
                    <a:p>
                      <a:r>
                        <a:rPr kumimoji="1" lang="en-US" altLang="ja-JP" dirty="0"/>
                        <a:t> 0, 0,-1, 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</a:t>
                      </a:r>
                      <a:r>
                        <a:rPr kumimoji="1" lang="ja-JP" altLang="en-US" dirty="0"/>
                        <a:t>→</a:t>
                      </a:r>
                      <a:r>
                        <a:rPr kumimoji="1" lang="en-US" altLang="ja-JP" dirty="0"/>
                        <a:t>PR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1, 0, 0, x</a:t>
                      </a:r>
                    </a:p>
                    <a:p>
                      <a:r>
                        <a:rPr kumimoji="1" lang="en-US" altLang="ja-JP" dirty="0"/>
                        <a:t> 0,-1, 0, y</a:t>
                      </a:r>
                    </a:p>
                    <a:p>
                      <a:r>
                        <a:rPr kumimoji="1" lang="en-US" altLang="ja-JP" dirty="0"/>
                        <a:t> 0, 0, 1, z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6661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AB336C-8E58-46C5-8237-C2B9E0AADF02}"/>
              </a:ext>
            </a:extLst>
          </p:cNvPr>
          <p:cNvSpPr txBox="1"/>
          <p:nvPr/>
        </p:nvSpPr>
        <p:spPr>
          <a:xfrm>
            <a:off x="847795" y="5553759"/>
            <a:ext cx="783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・変換行列の</a:t>
            </a:r>
            <a:r>
              <a:rPr kumimoji="1" lang="en-US" altLang="ja-JP" dirty="0"/>
              <a:t>(x, y, z)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SU/VFF/HF</a:t>
            </a:r>
            <a:r>
              <a:rPr kumimoji="1" lang="ja-JP" altLang="en-US" dirty="0"/>
              <a:t>の基準点と同じ位置に設定する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ＳＵの基準点が左上なので、</a:t>
            </a:r>
            <a:r>
              <a:rPr lang="en-US" altLang="ja-JP" dirty="0"/>
              <a:t>VFF</a:t>
            </a:r>
            <a:r>
              <a:rPr lang="ja-JP" altLang="en-US" dirty="0"/>
              <a:t>の</a:t>
            </a:r>
            <a:r>
              <a:rPr lang="en-US" altLang="ja-JP" dirty="0"/>
              <a:t>RL</a:t>
            </a:r>
            <a:r>
              <a:rPr lang="ja-JP" altLang="en-US" dirty="0"/>
              <a:t>変換の場合は左下の位置を設定する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58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D450E-01D5-4F88-875D-28283E2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直線と点の距離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A15B01-FDE5-45AF-8822-F05C5FE2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800" dirty="0"/>
              <a:t>直線</a:t>
            </a:r>
            <a:r>
              <a:rPr lang="en-US" altLang="ja-JP" sz="1800" dirty="0" err="1"/>
              <a:t>ax+by+c</a:t>
            </a:r>
            <a:r>
              <a:rPr lang="en-US" altLang="ja-JP" sz="1800" dirty="0"/>
              <a:t> = 0</a:t>
            </a:r>
            <a:r>
              <a:rPr kumimoji="1" lang="ja-JP" altLang="en-US" sz="1800" dirty="0"/>
              <a:t>とある点</a:t>
            </a:r>
            <a:r>
              <a:rPr kumimoji="1" lang="en-US" altLang="ja-JP" sz="1800" dirty="0"/>
              <a:t>(px, </a:t>
            </a:r>
            <a:r>
              <a:rPr kumimoji="1" lang="en-US" altLang="ja-JP" sz="1800" dirty="0" err="1"/>
              <a:t>py</a:t>
            </a:r>
            <a:r>
              <a:rPr kumimoji="1" lang="en-US" altLang="ja-JP" sz="1800" dirty="0"/>
              <a:t>)</a:t>
            </a:r>
            <a:r>
              <a:rPr kumimoji="1" lang="ja-JP" altLang="en-US" sz="1800" dirty="0"/>
              <a:t>の距離</a:t>
            </a:r>
            <a:endParaRPr kumimoji="1" lang="en-US" altLang="ja-JP" sz="1800" dirty="0"/>
          </a:p>
          <a:p>
            <a:r>
              <a:rPr kumimoji="1" lang="en-US" altLang="ja-JP" sz="1800" dirty="0"/>
              <a:t>float distance = std::abs(a*</a:t>
            </a:r>
            <a:r>
              <a:rPr kumimoji="1" lang="en-US" altLang="ja-JP" sz="1800" dirty="0" err="1"/>
              <a:t>px+b</a:t>
            </a:r>
            <a:r>
              <a:rPr kumimoji="1" lang="en-US" altLang="ja-JP" sz="1800" dirty="0"/>
              <a:t>*</a:t>
            </a:r>
            <a:r>
              <a:rPr kumimoji="1" lang="en-US" altLang="ja-JP" sz="1800" dirty="0" err="1"/>
              <a:t>pv+c</a:t>
            </a:r>
            <a:r>
              <a:rPr kumimoji="1" lang="en-US" altLang="ja-JP" sz="1800" dirty="0"/>
              <a:t>)/std::sqrt(a*</a:t>
            </a:r>
            <a:r>
              <a:rPr kumimoji="1" lang="en-US" altLang="ja-JP" sz="1800" dirty="0" err="1"/>
              <a:t>a+b</a:t>
            </a:r>
            <a:r>
              <a:rPr kumimoji="1" lang="en-US" altLang="ja-JP" sz="1800"/>
              <a:t>*b</a:t>
            </a:r>
            <a:r>
              <a:rPr kumimoji="1" lang="en-US" altLang="ja-JP" sz="1800" dirty="0"/>
              <a:t>);</a:t>
            </a:r>
          </a:p>
          <a:p>
            <a:endParaRPr lang="en-US" altLang="ja-JP" sz="1800" dirty="0"/>
          </a:p>
          <a:p>
            <a:r>
              <a:rPr lang="ja-JP" altLang="en-US" sz="1800" dirty="0"/>
              <a:t>近いかどうかの判定だけであれば、</a:t>
            </a:r>
            <a:r>
              <a:rPr lang="en-US" altLang="ja-JP" sz="1800" dirty="0" err="1"/>
              <a:t>IcfOverlayUtility</a:t>
            </a:r>
            <a:r>
              <a:rPr lang="en-US" altLang="ja-JP" sz="1800" dirty="0"/>
              <a:t>::</a:t>
            </a:r>
            <a:r>
              <a:rPr lang="en-US" altLang="ja-JP" sz="1800" dirty="0" err="1"/>
              <a:t>IsPointNearLine</a:t>
            </a:r>
            <a:r>
              <a:rPr lang="ja-JP" altLang="en-US" sz="1800" dirty="0"/>
              <a:t>が使える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1086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9C038-3CBE-4131-B529-BA26D02A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時間のはかり方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1F323C-C014-4E86-AEE2-5FBEF18F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dirty="0"/>
              <a:t>std::chrono::</a:t>
            </a:r>
            <a:r>
              <a:rPr lang="en-US" altLang="ja-JP" sz="1800" dirty="0" err="1"/>
              <a:t>system_clock</a:t>
            </a:r>
            <a:r>
              <a:rPr lang="en-US" altLang="ja-JP" sz="1800" dirty="0"/>
              <a:t>::</a:t>
            </a:r>
            <a:r>
              <a:rPr lang="en-US" altLang="ja-JP" sz="1800" dirty="0" err="1"/>
              <a:t>time_point</a:t>
            </a:r>
            <a:r>
              <a:rPr lang="en-US" altLang="ja-JP" sz="1800" dirty="0"/>
              <a:t> start, end; // </a:t>
            </a:r>
            <a:r>
              <a:rPr lang="ja-JP" altLang="en-US" sz="1800" dirty="0"/>
              <a:t>型は </a:t>
            </a:r>
            <a:r>
              <a:rPr lang="en-US" altLang="ja-JP" sz="1800" dirty="0"/>
              <a:t>auto </a:t>
            </a:r>
            <a:r>
              <a:rPr lang="ja-JP" altLang="en-US" sz="1800" dirty="0"/>
              <a:t>で可</a:t>
            </a:r>
            <a:endParaRPr lang="en-US" altLang="ja-JP" sz="1800" dirty="0"/>
          </a:p>
          <a:p>
            <a:r>
              <a:rPr lang="en-US" altLang="ja-JP" sz="1800" dirty="0"/>
              <a:t>start = std::chrono::</a:t>
            </a:r>
            <a:r>
              <a:rPr lang="en-US" altLang="ja-JP" sz="1800" dirty="0" err="1"/>
              <a:t>system_clock</a:t>
            </a:r>
            <a:r>
              <a:rPr lang="en-US" altLang="ja-JP" sz="1800" dirty="0"/>
              <a:t>::now(); // </a:t>
            </a:r>
            <a:r>
              <a:rPr lang="ja-JP" altLang="en-US" sz="1800" dirty="0"/>
              <a:t>計測開始時間</a:t>
            </a:r>
            <a:endParaRPr lang="en-US" altLang="ja-JP" sz="1800" dirty="0"/>
          </a:p>
          <a:p>
            <a:r>
              <a:rPr lang="ja-JP" altLang="en-US" sz="1800" dirty="0"/>
              <a:t> </a:t>
            </a:r>
            <a:r>
              <a:rPr lang="en-US" altLang="ja-JP" sz="1800" dirty="0"/>
              <a:t>// </a:t>
            </a:r>
            <a:r>
              <a:rPr lang="ja-JP" altLang="en-US" sz="1800" dirty="0"/>
              <a:t>処理 </a:t>
            </a:r>
            <a:endParaRPr lang="en-US" altLang="ja-JP" sz="1800" dirty="0"/>
          </a:p>
          <a:p>
            <a:r>
              <a:rPr lang="en-US" altLang="ja-JP" sz="1800" dirty="0"/>
              <a:t>end = std::chrono::</a:t>
            </a:r>
            <a:r>
              <a:rPr lang="en-US" altLang="ja-JP" sz="1800" dirty="0" err="1"/>
              <a:t>system_clock</a:t>
            </a:r>
            <a:r>
              <a:rPr lang="en-US" altLang="ja-JP" sz="1800" dirty="0"/>
              <a:t>::now(); // </a:t>
            </a:r>
            <a:r>
              <a:rPr lang="ja-JP" altLang="en-US" sz="1800" dirty="0"/>
              <a:t>計測終了時間</a:t>
            </a:r>
            <a:endParaRPr lang="en-US" altLang="ja-JP" sz="1800" dirty="0"/>
          </a:p>
          <a:p>
            <a:r>
              <a:rPr lang="ja-JP" altLang="en-US" sz="1800" dirty="0"/>
              <a:t> </a:t>
            </a:r>
            <a:r>
              <a:rPr lang="en-US" altLang="ja-JP" sz="1800" dirty="0"/>
              <a:t>long </a:t>
            </a:r>
            <a:r>
              <a:rPr lang="en-US" altLang="ja-JP" sz="1800" dirty="0" err="1"/>
              <a:t>long</a:t>
            </a:r>
            <a:r>
              <a:rPr lang="en-US" altLang="ja-JP" sz="1800" dirty="0"/>
              <a:t> elapsed = std::chrono::</a:t>
            </a:r>
            <a:r>
              <a:rPr lang="en-US" altLang="ja-JP" sz="1800" dirty="0" err="1"/>
              <a:t>duration_cast</a:t>
            </a:r>
            <a:r>
              <a:rPr lang="en-US" altLang="ja-JP" sz="1800" dirty="0"/>
              <a:t>&lt;std::chrono::milliseconds&gt;(end-start).count(); //</a:t>
            </a:r>
            <a:r>
              <a:rPr lang="ja-JP" altLang="en-US" sz="1800" dirty="0"/>
              <a:t>処理に要した時間をミリ秒に変換 </a:t>
            </a:r>
            <a:endParaRPr lang="en-US" altLang="ja-JP" sz="1800" dirty="0"/>
          </a:p>
          <a:p>
            <a:r>
              <a:rPr kumimoji="1" lang="en-US" altLang="ja-JP" sz="1800" dirty="0"/>
              <a:t>#Include &lt;chrono&gt;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95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2367F6D-60D7-4FA1-AEE9-49143831D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561975"/>
          </a:xfrm>
        </p:spPr>
        <p:txBody>
          <a:bodyPr/>
          <a:lstStyle/>
          <a:p>
            <a:pPr eaLnBrk="1" hangingPunct="1"/>
            <a:r>
              <a:rPr lang="ja-JP" altLang="en-US" sz="2400" b="1"/>
              <a:t>三角関数</a:t>
            </a:r>
          </a:p>
        </p:txBody>
      </p:sp>
      <p:grpSp>
        <p:nvGrpSpPr>
          <p:cNvPr id="3075" name="Group 11">
            <a:extLst>
              <a:ext uri="{FF2B5EF4-FFF2-40B4-BE49-F238E27FC236}">
                <a16:creationId xmlns:a16="http://schemas.microsoft.com/office/drawing/2014/main" id="{E8F1F914-6044-4F28-8AB1-C61ED32CF466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339850"/>
            <a:ext cx="2460625" cy="1735138"/>
            <a:chOff x="930" y="1026"/>
            <a:chExt cx="1550" cy="1093"/>
          </a:xfrm>
        </p:grpSpPr>
        <p:sp>
          <p:nvSpPr>
            <p:cNvPr id="3080" name="AutoShape 4">
              <a:extLst>
                <a:ext uri="{FF2B5EF4-FFF2-40B4-BE49-F238E27FC236}">
                  <a16:creationId xmlns:a16="http://schemas.microsoft.com/office/drawing/2014/main" id="{107704CE-2FDA-4936-BB34-BEAEA406DA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57" y="799"/>
              <a:ext cx="862" cy="1316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081" name="Arc 5">
              <a:extLst>
                <a:ext uri="{FF2B5EF4-FFF2-40B4-BE49-F238E27FC236}">
                  <a16:creationId xmlns:a16="http://schemas.microsoft.com/office/drawing/2014/main" id="{716C1D42-8D2B-4792-9DDD-AC42C91A1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1706"/>
              <a:ext cx="45" cy="182"/>
            </a:xfrm>
            <a:custGeom>
              <a:avLst/>
              <a:gdLst>
                <a:gd name="T0" fmla="*/ 0 w 21600"/>
                <a:gd name="T1" fmla="*/ 0 h 23764"/>
                <a:gd name="T2" fmla="*/ 0 w 21600"/>
                <a:gd name="T3" fmla="*/ 0 h 23764"/>
                <a:gd name="T4" fmla="*/ 0 w 21600"/>
                <a:gd name="T5" fmla="*/ 0 h 237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76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22"/>
                    <a:pt x="21563" y="23044"/>
                    <a:pt x="21491" y="23764"/>
                  </a:cubicBezTo>
                </a:path>
                <a:path w="21600" h="2376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22"/>
                    <a:pt x="21563" y="23044"/>
                    <a:pt x="21491" y="2376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2" name="Text Box 6">
              <a:extLst>
                <a:ext uri="{FF2B5EF4-FFF2-40B4-BE49-F238E27FC236}">
                  <a16:creationId xmlns:a16="http://schemas.microsoft.com/office/drawing/2014/main" id="{0CEF1714-42AC-4629-82D1-5B9AC24DB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61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θ</a:t>
              </a:r>
            </a:p>
          </p:txBody>
        </p:sp>
        <p:sp>
          <p:nvSpPr>
            <p:cNvPr id="3083" name="Text Box 7">
              <a:extLst>
                <a:ext uri="{FF2B5EF4-FFF2-40B4-BE49-F238E27FC236}">
                  <a16:creationId xmlns:a16="http://schemas.microsoft.com/office/drawing/2014/main" id="{52542467-736D-41EC-8E4A-B639E7C47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2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c</a:t>
              </a:r>
            </a:p>
          </p:txBody>
        </p:sp>
        <p:sp>
          <p:nvSpPr>
            <p:cNvPr id="3084" name="Text Box 8">
              <a:extLst>
                <a:ext uri="{FF2B5EF4-FFF2-40B4-BE49-F238E27FC236}">
                  <a16:creationId xmlns:a16="http://schemas.microsoft.com/office/drawing/2014/main" id="{2CD67122-DF6F-432A-916E-C6A88E7A7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a</a:t>
              </a:r>
            </a:p>
          </p:txBody>
        </p:sp>
        <p:sp>
          <p:nvSpPr>
            <p:cNvPr id="3085" name="Text Box 10">
              <a:extLst>
                <a:ext uri="{FF2B5EF4-FFF2-40B4-BE49-F238E27FC236}">
                  <a16:creationId xmlns:a16="http://schemas.microsoft.com/office/drawing/2014/main" id="{56E66E7F-F47B-4F76-AD3D-294D67E7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13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b</a:t>
              </a:r>
            </a:p>
          </p:txBody>
        </p:sp>
      </p:grpSp>
      <p:sp>
        <p:nvSpPr>
          <p:cNvPr id="3076" name="Text Box 12">
            <a:extLst>
              <a:ext uri="{FF2B5EF4-FFF2-40B4-BE49-F238E27FC236}">
                <a16:creationId xmlns:a16="http://schemas.microsoft.com/office/drawing/2014/main" id="{CAE8D2B2-8214-4D2E-95B4-D0F31950A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268413"/>
            <a:ext cx="14605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sinθ = b /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cosθ = a /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tanθ = b / a</a:t>
            </a:r>
          </a:p>
        </p:txBody>
      </p:sp>
      <p:sp>
        <p:nvSpPr>
          <p:cNvPr id="3077" name="Text Box 13">
            <a:extLst>
              <a:ext uri="{FF2B5EF4-FFF2-40B4-BE49-F238E27FC236}">
                <a16:creationId xmlns:a16="http://schemas.microsoft.com/office/drawing/2014/main" id="{9466EABE-4F8E-41B1-80D7-56AB5273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268413"/>
            <a:ext cx="1625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 = sinθ ×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 = cosθ ×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 = tanθ ×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c = a / cosθ</a:t>
            </a:r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75519BF9-9B7A-4E32-B038-0553E6BFA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0438"/>
            <a:ext cx="9144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solidFill>
                  <a:schemeClr val="tx2"/>
                </a:solidFill>
              </a:rPr>
              <a:t>ラジアンと度の変換</a:t>
            </a:r>
          </a:p>
        </p:txBody>
      </p:sp>
      <p:sp>
        <p:nvSpPr>
          <p:cNvPr id="3079" name="Text Box 15">
            <a:extLst>
              <a:ext uri="{FF2B5EF4-FFF2-40B4-BE49-F238E27FC236}">
                <a16:creationId xmlns:a16="http://schemas.microsoft.com/office/drawing/2014/main" id="{CB95B858-AB5F-4CA6-BAF4-FE720F75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437063"/>
            <a:ext cx="307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度 </a:t>
            </a:r>
            <a:r>
              <a:rPr lang="en-US" altLang="ja-JP" sz="1800" dirty="0"/>
              <a:t>= </a:t>
            </a:r>
            <a:r>
              <a:rPr lang="ja-JP" altLang="en-US" sz="1800" dirty="0"/>
              <a:t>ラジアン </a:t>
            </a:r>
            <a:r>
              <a:rPr lang="en-US" altLang="ja-JP" sz="1800" dirty="0"/>
              <a:t>× 180 / </a:t>
            </a:r>
            <a:r>
              <a:rPr lang="ja-JP" altLang="en-US" sz="1800" dirty="0"/>
              <a:t>円周率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ラジアン </a:t>
            </a:r>
            <a:r>
              <a:rPr lang="en-US" altLang="ja-JP" sz="1800" dirty="0"/>
              <a:t>= </a:t>
            </a:r>
            <a:r>
              <a:rPr lang="ja-JP" altLang="en-US" sz="1800" dirty="0"/>
              <a:t>度 </a:t>
            </a:r>
            <a:r>
              <a:rPr lang="en-US" altLang="ja-JP" sz="1800" dirty="0"/>
              <a:t>× </a:t>
            </a:r>
            <a:r>
              <a:rPr lang="ja-JP" altLang="en-US" sz="1800" dirty="0"/>
              <a:t>円周率 </a:t>
            </a:r>
            <a:r>
              <a:rPr lang="en-US" altLang="ja-JP" sz="1800" dirty="0"/>
              <a:t>/ 180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553C4865-2CF8-45BA-BB40-24B46047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2" y="5387581"/>
            <a:ext cx="42530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A</a:t>
            </a:r>
            <a:r>
              <a:rPr lang="ja-JP" altLang="en-US" sz="1800" dirty="0"/>
              <a:t>と</a:t>
            </a:r>
            <a:r>
              <a:rPr lang="en-US" altLang="ja-JP" sz="1800" dirty="0"/>
              <a:t>B</a:t>
            </a:r>
            <a:r>
              <a:rPr lang="ja-JP" altLang="en-US" sz="1800" dirty="0"/>
              <a:t>のなす角を</a:t>
            </a:r>
            <a:r>
              <a:rPr lang="en-US" altLang="ja-JP" sz="1800" dirty="0"/>
              <a:t>θ</a:t>
            </a:r>
            <a:r>
              <a:rPr lang="ja-JP" altLang="en-US" sz="1800" dirty="0"/>
              <a:t>（</a:t>
            </a:r>
            <a:r>
              <a:rPr lang="en-US" altLang="ja-JP" sz="1800" dirty="0"/>
              <a:t>0 &lt;= θ &lt;= π</a:t>
            </a:r>
            <a:r>
              <a:rPr lang="ja-JP" altLang="en-US" sz="1800" dirty="0"/>
              <a:t>）とすると、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C = sqrt(A^2 * B^2 – 2AB*</a:t>
            </a:r>
            <a:r>
              <a:rPr lang="en-US" altLang="ja-JP" sz="1800" dirty="0" err="1"/>
              <a:t>cosθ</a:t>
            </a:r>
            <a:r>
              <a:rPr lang="en-US" altLang="ja-JP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ただし</a:t>
            </a:r>
            <a:r>
              <a:rPr lang="en-US" altLang="ja-JP" sz="1800" dirty="0"/>
              <a:t>C</a:t>
            </a:r>
            <a:r>
              <a:rPr lang="ja-JP" altLang="en-US" sz="1800" dirty="0"/>
              <a:t>は</a:t>
            </a:r>
            <a:r>
              <a:rPr lang="en-US" altLang="ja-JP" sz="1800" dirty="0"/>
              <a:t>A</a:t>
            </a:r>
            <a:r>
              <a:rPr lang="ja-JP" altLang="en-US" sz="1800" dirty="0"/>
              <a:t>と</a:t>
            </a:r>
            <a:r>
              <a:rPr lang="en-US" altLang="ja-JP" sz="1800" dirty="0"/>
              <a:t>B</a:t>
            </a:r>
            <a:r>
              <a:rPr lang="ja-JP" altLang="en-US" sz="1800" dirty="0"/>
              <a:t>の先端同士の距離</a:t>
            </a:r>
            <a:endParaRPr lang="en-US" altLang="ja-JP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5C99F-6733-43BD-8D60-179D7390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</a:t>
            </a:r>
            <a:r>
              <a:rPr kumimoji="1" lang="ja-JP" altLang="en-US" dirty="0"/>
              <a:t>列比較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69306-CA62-4ED3-BE65-7EDB39E6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903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BB3BA-C374-4408-B8AF-CA07623F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.lib</a:t>
            </a:r>
            <a:r>
              <a:rPr lang="ja-JP" altLang="en-US" dirty="0"/>
              <a:t>ファイル</a:t>
            </a:r>
            <a:r>
              <a:rPr kumimoji="1" lang="ja-JP" altLang="en-US" dirty="0"/>
              <a:t>内の関数の見方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EFA3D6-63B9-40F8-A9BF-C8FB2C95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スタートメニューから</a:t>
            </a:r>
            <a:r>
              <a:rPr lang="en-US" altLang="ja-JP" dirty="0" err="1"/>
              <a:t>VisualStudio</a:t>
            </a:r>
            <a:r>
              <a:rPr lang="ja-JP" altLang="en-US" dirty="0"/>
              <a:t>のコマンドプロンプト（</a:t>
            </a:r>
            <a:r>
              <a:rPr lang="en-US" altLang="ja-JP" dirty="0"/>
              <a:t>Visual Studio 2017</a:t>
            </a:r>
            <a:r>
              <a:rPr lang="ja-JP" altLang="en-US" dirty="0"/>
              <a:t>の中にある開発者コマンドプロンプト）を開き、</a:t>
            </a:r>
            <a:r>
              <a:rPr lang="en-US" altLang="ja-JP" dirty="0"/>
              <a:t>.lib</a:t>
            </a:r>
            <a:r>
              <a:rPr lang="ja-JP" altLang="en-US" dirty="0"/>
              <a:t>ファイルがある場所に移動する</a:t>
            </a:r>
            <a:endParaRPr lang="en-US" altLang="ja-JP" dirty="0"/>
          </a:p>
          <a:p>
            <a:r>
              <a:rPr lang="en-US" altLang="ja-JP" dirty="0"/>
              <a:t>[d</a:t>
            </a:r>
            <a:r>
              <a:rPr kumimoji="1" lang="en-US" altLang="ja-JP" dirty="0"/>
              <a:t>umpbin /exports filename.lib &gt; filename.txt]</a:t>
            </a:r>
            <a:r>
              <a:rPr kumimoji="1" lang="ja-JP" altLang="en-US" dirty="0"/>
              <a:t>とコマンドを入れると</a:t>
            </a:r>
            <a:r>
              <a:rPr kumimoji="1" lang="en-US" altLang="ja-JP" dirty="0"/>
              <a:t>txt</a:t>
            </a:r>
            <a:r>
              <a:rPr kumimoji="1" lang="ja-JP" altLang="en-US"/>
              <a:t>ファイル形式で出力される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139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B8FEF-C248-4BF3-BB25-871E0DFE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SymbolicLink</a:t>
            </a:r>
            <a:r>
              <a:rPr kumimoji="1" lang="ja-JP" altLang="en-US" dirty="0"/>
              <a:t>とジャンクション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B88009-A0B5-46C8-A9A8-FD868250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1800" dirty="0"/>
              <a:t>ジャンクション</a:t>
            </a:r>
            <a:endParaRPr kumimoji="1" lang="en-US" altLang="ja-JP" sz="1800" dirty="0"/>
          </a:p>
          <a:p>
            <a:r>
              <a:rPr lang="ja-JP" altLang="en-US" sz="1800" dirty="0"/>
              <a:t>指定できるリンク先はフォルダのみ。</a:t>
            </a:r>
          </a:p>
          <a:p>
            <a:r>
              <a:rPr lang="ja-JP" altLang="en-US" sz="1800" dirty="0"/>
              <a:t>ネットワーク上の共有フォルダなど、ローカルでないフォルダはリンク先に指定できない。</a:t>
            </a:r>
          </a:p>
          <a:p>
            <a:r>
              <a:rPr lang="ja-JP" altLang="en-US" sz="1800" dirty="0"/>
              <a:t>リンク先に相対パスを指定しても、絶対パスに置換されて設定される。</a:t>
            </a:r>
          </a:p>
          <a:p>
            <a:endParaRPr kumimoji="1" lang="en-US" altLang="ja-JP" sz="1800" dirty="0"/>
          </a:p>
          <a:p>
            <a:r>
              <a:rPr kumimoji="1" lang="en-US" altLang="ja-JP" sz="1800" dirty="0" err="1"/>
              <a:t>SymblicLink</a:t>
            </a:r>
            <a:endParaRPr kumimoji="1" lang="en-US" altLang="ja-JP" sz="1800" dirty="0"/>
          </a:p>
          <a:p>
            <a:r>
              <a:rPr lang="ja-JP" altLang="en-US" sz="1800" dirty="0"/>
              <a:t>ファイルダイアログを解すと意味ない（ジャンクションを使わないとパスがうまく取得できない）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243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AA7A1-91B7-4CF6-8DAC-AAFA99C5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コマンドプロンプトのコマンド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3AE6E-4415-46ED-AE2D-AAB8C9FA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テキストファイルの行数検索</a:t>
            </a:r>
            <a:endParaRPr kumimoji="1" lang="en-US" altLang="ja-JP" dirty="0"/>
          </a:p>
          <a:p>
            <a:r>
              <a:rPr kumimoji="1" lang="en-US" altLang="ja-JP" dirty="0"/>
              <a:t>find /v /c “” ~.txt</a:t>
            </a:r>
          </a:p>
          <a:p>
            <a:endParaRPr lang="en-US" altLang="ja-JP" dirty="0"/>
          </a:p>
          <a:p>
            <a:r>
              <a:rPr kumimoji="1" lang="ja-JP" altLang="en-US" dirty="0"/>
              <a:t>ファイルの比較</a:t>
            </a:r>
            <a:endParaRPr kumimoji="1" lang="en-US" altLang="ja-JP" dirty="0"/>
          </a:p>
          <a:p>
            <a:r>
              <a:rPr lang="en-US" altLang="ja-JP" dirty="0"/>
              <a:t>comp </a:t>
            </a:r>
            <a:r>
              <a:rPr lang="en-US" altLang="ja-JP" dirty="0" err="1"/>
              <a:t>A.raw</a:t>
            </a:r>
            <a:r>
              <a:rPr lang="en-US" altLang="ja-JP" dirty="0"/>
              <a:t> </a:t>
            </a:r>
            <a:r>
              <a:rPr lang="en-US" altLang="ja-JP" dirty="0" err="1"/>
              <a:t>B.raw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ProgID</a:t>
            </a:r>
            <a:r>
              <a:rPr kumimoji="1" lang="ja-JP" altLang="en-US" dirty="0"/>
              <a:t>の一覧表示</a:t>
            </a:r>
            <a:endParaRPr kumimoji="1" lang="en-US" altLang="ja-JP" dirty="0"/>
          </a:p>
          <a:p>
            <a:r>
              <a:rPr lang="en-US" altLang="ja-JP" dirty="0"/>
              <a:t>reg query HKEY_LOCAL_MACHINE\Software\Classes\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119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7EA04-1093-4DB2-826A-3A3550E3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Ｃ</a:t>
            </a:r>
            <a:r>
              <a:rPr kumimoji="1" lang="en-US" altLang="ja-JP" dirty="0"/>
              <a:t>SS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scrollbar</a:t>
            </a:r>
            <a:r>
              <a:rPr kumimoji="1" lang="ja-JP" altLang="en-US" dirty="0"/>
              <a:t>の設定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09919AD-A4D7-4831-B71E-6748019BB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312" y="2157968"/>
            <a:ext cx="5563376" cy="341042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2CA58A-4013-4586-994C-B070FD2E504D}"/>
              </a:ext>
            </a:extLst>
          </p:cNvPr>
          <p:cNvSpPr txBox="1"/>
          <p:nvPr/>
        </p:nvSpPr>
        <p:spPr>
          <a:xfrm>
            <a:off x="2399574" y="6398696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</a:t>
            </a:r>
            <a:r>
              <a:rPr lang="en-US" altLang="ja-JP" dirty="0"/>
              <a:t>: https://web.havincoffee.com/design/2020/09/2009251.html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710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BDEA9-AEF9-4719-8271-49A4DB7A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レジストリ登録の確認方法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66E34-D8AD-4F7B-B414-649D4E47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OLE-COM Object Viewer</a:t>
            </a:r>
          </a:p>
          <a:p>
            <a:r>
              <a:rPr lang="ja-JP" altLang="en-US" dirty="0"/>
              <a:t>レジストリエディター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3040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C1D6A-600C-48AF-964E-32A64D58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レジストリ登録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F6A79-43DF-452F-B612-32C5EB22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egsvr32 ~.dll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793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C6C29-8452-45F1-B449-76AD77E7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MHD</a:t>
            </a:r>
            <a:r>
              <a:rPr kumimoji="1" lang="ja-JP" altLang="en-US" dirty="0"/>
              <a:t>ファイルのタグ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CB1E21-8C2D-4A58-BD43-756D6AEF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https://itk.org/Wiki/ITK/MetaIO/Documentation</a:t>
            </a:r>
            <a:endParaRPr lang="en-US" altLang="ja-JP" dirty="0"/>
          </a:p>
          <a:p>
            <a:r>
              <a:rPr kumimoji="1" lang="en-US" altLang="ja-JP" dirty="0"/>
              <a:t>Spatial Object(</a:t>
            </a:r>
            <a:r>
              <a:rPr kumimoji="1" lang="ja-JP" altLang="en-US" dirty="0"/>
              <a:t>最後の項目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に書いてある</a:t>
            </a:r>
          </a:p>
        </p:txBody>
      </p:sp>
    </p:spTree>
    <p:extLst>
      <p:ext uri="{BB962C8B-B14F-4D97-AF65-F5344CB8AC3E}">
        <p14:creationId xmlns:p14="http://schemas.microsoft.com/office/powerpoint/2010/main" val="2663392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D96DE-7C08-4CD9-B145-78DC3D25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Svg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120E64-0CE7-4387-8761-64206019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検索　</a:t>
            </a:r>
            <a:r>
              <a:rPr lang="en-US" altLang="ja-JP" dirty="0" err="1">
                <a:hlinkClick r:id="rId2"/>
              </a:rPr>
              <a:t>svg</a:t>
            </a:r>
            <a:r>
              <a:rPr lang="en-US" altLang="ja-JP" dirty="0">
                <a:hlinkClick r:id="rId2"/>
              </a:rPr>
              <a:t> xml </a:t>
            </a:r>
            <a:r>
              <a:rPr lang="ja-JP" altLang="en-US" dirty="0">
                <a:hlinkClick r:id="rId2"/>
              </a:rPr>
              <a:t>タグ</a:t>
            </a:r>
            <a:endParaRPr lang="en-US" altLang="ja-JP" dirty="0">
              <a:hlinkClick r:id="rId2"/>
            </a:endParaRPr>
          </a:p>
          <a:p>
            <a:r>
              <a:rPr lang="en-US" altLang="ja-JP" dirty="0">
                <a:hlinkClick r:id="rId2"/>
              </a:rPr>
              <a:t>https://atmarkit.itmedia.co.jp/ait/articles/1206/01/news143_2.html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https://triple-underscore.github.io/SVG11/struct.html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624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3E906-EB81-4269-9780-D3002231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6119D-CABC-49CF-8925-2ADEA79D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https://www.asianprofile.wiki/wiki/List_of_algorithms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573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CAB86F6D-0E7E-4348-A307-070B3E18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noFill/>
        </p:spPr>
        <p:txBody>
          <a:bodyPr/>
          <a:lstStyle/>
          <a:p>
            <a:pPr eaLnBrk="1" hangingPunct="1"/>
            <a:r>
              <a:rPr lang="ja-JP" altLang="en-US" sz="2400" b="1"/>
              <a:t>データ型</a:t>
            </a:r>
          </a:p>
        </p:txBody>
      </p:sp>
      <p:graphicFrame>
        <p:nvGraphicFramePr>
          <p:cNvPr id="4240" name="Group 144">
            <a:extLst>
              <a:ext uri="{FF2B5EF4-FFF2-40B4-BE49-F238E27FC236}">
                <a16:creationId xmlns:a16="http://schemas.microsoft.com/office/drawing/2014/main" id="{1E4D4A81-1269-426F-8A30-DCFDA1304C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981075"/>
          <a:ext cx="8229600" cy="4002091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4551026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88858053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1485765168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データ型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ビット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範囲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731897"/>
                  </a:ext>
                </a:extLst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-128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302276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unsigned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778533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-32768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3527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unsigned 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39945"/>
                  </a:ext>
                </a:extLst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-2147483648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764902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-2147483648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55690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unsigned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4294967295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658912"/>
                  </a:ext>
                </a:extLst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unsigned 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4294967295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306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10^-38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＾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38(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有効桁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7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桁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58451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10^-308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＾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308(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有効桁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15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桁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9468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__int64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-9223372036854775808</a:t>
                      </a: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～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9223372036854775807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106967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0B3C4-3630-4A37-97B9-9C3D938D4FA2}"/>
              </a:ext>
            </a:extLst>
          </p:cNvPr>
          <p:cNvSpPr txBox="1"/>
          <p:nvPr/>
        </p:nvSpPr>
        <p:spPr>
          <a:xfrm>
            <a:off x="6444208" y="29821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10^8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45A426-E706-49F9-8CB7-6307BE5A663B}"/>
              </a:ext>
            </a:extLst>
          </p:cNvPr>
          <p:cNvSpPr txBox="1"/>
          <p:nvPr/>
        </p:nvSpPr>
        <p:spPr>
          <a:xfrm>
            <a:off x="7956376" y="46138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10^18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BC70A-4ECA-408D-8D44-60E4FF56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ImageJ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D450-A019-469F-B57B-7B3816BE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1600" dirty="0"/>
              <a:t>File-&gt;Import-&gt;raw</a:t>
            </a:r>
            <a:r>
              <a:rPr kumimoji="1" lang="ja-JP" altLang="en-US" sz="1600" dirty="0"/>
              <a:t>で</a:t>
            </a:r>
            <a:r>
              <a:rPr kumimoji="1" lang="en-US" altLang="ja-JP" sz="1600" dirty="0"/>
              <a:t>raw</a:t>
            </a:r>
            <a:r>
              <a:rPr kumimoji="1" lang="ja-JP" altLang="en-US" sz="1600" dirty="0"/>
              <a:t>画像読み込み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読み込み後</a:t>
            </a:r>
            <a:endParaRPr lang="en-US" altLang="ja-JP" sz="1600" dirty="0"/>
          </a:p>
          <a:p>
            <a:r>
              <a:rPr kumimoji="1" lang="en-US" altLang="ja-JP" sz="1600" dirty="0"/>
              <a:t>Image-&gt;Adj</a:t>
            </a:r>
            <a:r>
              <a:rPr lang="en-US" altLang="ja-JP" sz="1600" dirty="0"/>
              <a:t>ust-&gt;Threshold</a:t>
            </a:r>
            <a:r>
              <a:rPr lang="ja-JP" altLang="en-US" sz="1600" dirty="0"/>
              <a:t>で画像の閾値変更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 err="1"/>
              <a:t>Dicom</a:t>
            </a:r>
            <a:r>
              <a:rPr lang="ja-JP" altLang="en-US" sz="1600" dirty="0"/>
              <a:t>画像の場合は</a:t>
            </a:r>
            <a:r>
              <a:rPr lang="en-US" altLang="ja-JP" sz="1600" dirty="0" err="1"/>
              <a:t>Drag&amp;Drop</a:t>
            </a:r>
            <a:r>
              <a:rPr lang="ja-JP" altLang="en-US" sz="1600" dirty="0"/>
              <a:t>すれば見れる</a:t>
            </a:r>
            <a:endParaRPr lang="en-US" altLang="ja-JP" sz="1600" dirty="0"/>
          </a:p>
          <a:p>
            <a:r>
              <a:rPr kumimoji="1" lang="en-US" altLang="ja-JP" sz="1600" dirty="0"/>
              <a:t>Image-&gt;Show Info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Tag</a:t>
            </a:r>
            <a:r>
              <a:rPr kumimoji="1" lang="ja-JP" altLang="en-US" sz="1600"/>
              <a:t>情報も見れる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3028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9D2DB-94A0-4E33-8238-6E02103B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ラムダ式のキャプチャリスト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7FC5D44-C0F7-42A1-8628-9C63047D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2215126"/>
            <a:ext cx="5353797" cy="3296110"/>
          </a:xfrm>
        </p:spPr>
      </p:pic>
    </p:spTree>
    <p:extLst>
      <p:ext uri="{BB962C8B-B14F-4D97-AF65-F5344CB8AC3E}">
        <p14:creationId xmlns:p14="http://schemas.microsoft.com/office/powerpoint/2010/main" val="378902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1CCB5-5B93-4107-ADF2-535ECCC6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仮想デスクトップ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C3192-325E-422C-9996-AD1AC39D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800" dirty="0"/>
              <a:t>仮想デスクトップの追加：</a:t>
            </a:r>
            <a:r>
              <a:rPr lang="en-US" altLang="ja-JP" sz="1800" dirty="0" err="1"/>
              <a:t>windows+CTRL+D</a:t>
            </a:r>
            <a:endParaRPr lang="en-US" altLang="ja-JP" sz="1800" dirty="0"/>
          </a:p>
          <a:p>
            <a:r>
              <a:rPr kumimoji="1" lang="ja-JP" altLang="en-US" sz="1800" dirty="0"/>
              <a:t>仮想デスクトップの切り替え：</a:t>
            </a:r>
            <a:r>
              <a:rPr kumimoji="1" lang="en-US" altLang="ja-JP" sz="1800" dirty="0" err="1"/>
              <a:t>windows+CTRL</a:t>
            </a:r>
            <a:r>
              <a:rPr kumimoji="1" lang="en-US" altLang="ja-JP" sz="1800" dirty="0"/>
              <a:t>+</a:t>
            </a:r>
            <a:r>
              <a:rPr kumimoji="1" lang="ja-JP" altLang="en-US" sz="1800" dirty="0"/>
              <a:t>左右</a:t>
            </a:r>
            <a:endParaRPr kumimoji="1" lang="en-US" altLang="ja-JP" sz="1800" dirty="0"/>
          </a:p>
          <a:p>
            <a:r>
              <a:rPr lang="ja-JP" altLang="en-US" sz="1800" dirty="0"/>
              <a:t>仮想デスクトップを閉じる：</a:t>
            </a:r>
            <a:r>
              <a:rPr lang="en-US" altLang="ja-JP" sz="1800" dirty="0"/>
              <a:t>windows+CTRL+F4</a:t>
            </a:r>
          </a:p>
          <a:p>
            <a:r>
              <a:rPr kumimoji="1" lang="ja-JP" altLang="en-US" sz="1800" dirty="0"/>
              <a:t>一覧表示：</a:t>
            </a:r>
            <a:r>
              <a:rPr kumimoji="1" lang="en-US" altLang="ja-JP" sz="1800" dirty="0" err="1"/>
              <a:t>windows+Tab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5302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29370-8F7D-4347-B19F-EC2E5B84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STL</a:t>
            </a:r>
            <a:r>
              <a:rPr kumimoji="1" lang="ja-JP" altLang="en-US" dirty="0"/>
              <a:t>コンテナの使い分け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F5978CD-BD9D-4307-AEE5-1C08B7F6B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10" y="1600200"/>
            <a:ext cx="4698379" cy="4525963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2384FC-5518-4D86-A56A-5CF484B8A1E0}"/>
              </a:ext>
            </a:extLst>
          </p:cNvPr>
          <p:cNvSpPr txBox="1"/>
          <p:nvPr/>
        </p:nvSpPr>
        <p:spPr>
          <a:xfrm>
            <a:off x="551717" y="6211669"/>
            <a:ext cx="861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https://kaworu.jpn.org/cpp/%E3%82%B3%E3%83%B3%E3%83%86%E3%83%8A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189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15496-A06A-4313-9315-C092D6EC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ショートカットキー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9FA0F-7CCD-4938-854A-164ED6BA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1050" dirty="0"/>
              <a:t>ブラウザのタブを閉じる</a:t>
            </a:r>
            <a:r>
              <a:rPr kumimoji="1" lang="en-US" altLang="ja-JP" sz="1050" dirty="0"/>
              <a:t>: CTRL+W</a:t>
            </a:r>
          </a:p>
          <a:p>
            <a:r>
              <a:rPr lang="ja-JP" altLang="en-US" sz="1050" dirty="0"/>
              <a:t>新規フォルダの作成</a:t>
            </a:r>
            <a:r>
              <a:rPr lang="en-US" altLang="ja-JP" sz="1050" dirty="0"/>
              <a:t>: SHIFT+CTRL+N</a:t>
            </a:r>
          </a:p>
          <a:p>
            <a:r>
              <a:rPr kumimoji="1" lang="ja-JP" altLang="en-US" sz="1050" dirty="0"/>
              <a:t>アドレスバーを選択する</a:t>
            </a:r>
            <a:r>
              <a:rPr kumimoji="1" lang="en-US" altLang="ja-JP" sz="1050" dirty="0"/>
              <a:t>: ALT+D</a:t>
            </a:r>
          </a:p>
          <a:p>
            <a:r>
              <a:rPr lang="ja-JP" altLang="en-US" sz="1050" dirty="0"/>
              <a:t>ブラウザのタブ切り替え</a:t>
            </a:r>
            <a:r>
              <a:rPr lang="en-US" altLang="ja-JP" sz="1050" dirty="0"/>
              <a:t>: CTRL+</a:t>
            </a:r>
            <a:r>
              <a:rPr lang="ja-JP" altLang="en-US" sz="1050" dirty="0"/>
              <a:t>数字</a:t>
            </a:r>
            <a:endParaRPr lang="en-US" altLang="ja-JP" sz="1050" dirty="0"/>
          </a:p>
          <a:p>
            <a:r>
              <a:rPr kumimoji="1" lang="ja-JP" altLang="en-US" sz="1050" dirty="0"/>
              <a:t>エクスプローラの</a:t>
            </a:r>
            <a:r>
              <a:rPr kumimoji="1" lang="en-US" altLang="ja-JP" sz="1050" dirty="0"/>
              <a:t>1</a:t>
            </a:r>
            <a:r>
              <a:rPr kumimoji="1" lang="ja-JP" altLang="en-US" sz="1050" dirty="0"/>
              <a:t>つ上の階層に移動：</a:t>
            </a:r>
            <a:r>
              <a:rPr kumimoji="1" lang="en-US" altLang="ja-JP" sz="1050" dirty="0"/>
              <a:t>ALT+</a:t>
            </a:r>
            <a:r>
              <a:rPr kumimoji="1" lang="ja-JP" altLang="en-US" sz="1050"/>
              <a:t>↑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16744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B379E-B4BE-4EFB-AF93-DB3A3401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57B3F-4929-45B9-905A-97D0D8E0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S</a:t>
            </a:r>
            <a:r>
              <a:rPr kumimoji="1" lang="en-US" altLang="ja-JP" dirty="0" err="1"/>
              <a:t>crollLock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Fn+S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201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E323E-DE5D-435E-BD10-2E38692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B2182-6D65-4675-99B3-5784908E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1200" dirty="0"/>
              <a:t>閉じる</a:t>
            </a:r>
            <a:r>
              <a:rPr kumimoji="1" lang="en-US" altLang="ja-JP" sz="1200" dirty="0"/>
              <a:t>: ALT+F4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8609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CEEC7-2B8D-4F84-A868-F00BD57F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2532A-9A74-4525-B876-A0B7090A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Shift+Alt</a:t>
            </a:r>
            <a:r>
              <a:rPr kumimoji="1" lang="en-US" altLang="ja-JP" dirty="0"/>
              <a:t>+</a:t>
            </a:r>
            <a:r>
              <a:rPr kumimoji="1" lang="ja-JP" altLang="en-US"/>
              <a:t>⇅：一行コピー</a:t>
            </a:r>
          </a:p>
        </p:txBody>
      </p:sp>
    </p:spTree>
    <p:extLst>
      <p:ext uri="{BB962C8B-B14F-4D97-AF65-F5344CB8AC3E}">
        <p14:creationId xmlns:p14="http://schemas.microsoft.com/office/powerpoint/2010/main" val="2082039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A6835-090F-4D57-AC4D-01E032A8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E3669-8768-498A-BB23-1113932F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種類の景品のすべての排出確率が同じとき、全部コンプするときの期待値</a:t>
            </a:r>
            <a:endParaRPr kumimoji="1" lang="en-US" altLang="ja-JP" dirty="0"/>
          </a:p>
          <a:p>
            <a:r>
              <a:rPr kumimoji="1" lang="en-US" altLang="ja-JP" dirty="0"/>
              <a:t>N(1+1/2+…+1/N)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723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0DB29-3F09-41EE-B9D0-B7B956F6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F4517-C9BB-4066-965B-FDE9A065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Std</a:t>
            </a:r>
            <a:r>
              <a:rPr kumimoji="1" lang="ja-JP" altLang="en-US" dirty="0"/>
              <a:t>のやつはイントロソート</a:t>
            </a:r>
            <a:endParaRPr kumimoji="1" lang="en-US" altLang="ja-JP" dirty="0"/>
          </a:p>
          <a:p>
            <a:r>
              <a:rPr lang="ja-JP" altLang="en-US" dirty="0"/>
              <a:t>マージソート</a:t>
            </a:r>
            <a:endParaRPr lang="en-US" altLang="ja-JP" dirty="0"/>
          </a:p>
          <a:p>
            <a:r>
              <a:rPr kumimoji="1" lang="ja-JP" altLang="en-US" dirty="0"/>
              <a:t>クイックソート</a:t>
            </a:r>
          </a:p>
        </p:txBody>
      </p:sp>
    </p:spTree>
    <p:extLst>
      <p:ext uri="{BB962C8B-B14F-4D97-AF65-F5344CB8AC3E}">
        <p14:creationId xmlns:p14="http://schemas.microsoft.com/office/powerpoint/2010/main" val="30318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FB245FC6-0240-4C52-B0EE-61341B98E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  <a:noFill/>
        </p:spPr>
        <p:txBody>
          <a:bodyPr/>
          <a:lstStyle/>
          <a:p>
            <a:pPr eaLnBrk="1" hangingPunct="1"/>
            <a:r>
              <a:rPr lang="en-US" altLang="ja-JP" sz="2400" b="1"/>
              <a:t>printf</a:t>
            </a:r>
            <a:r>
              <a:rPr lang="ja-JP" altLang="en-US" sz="2400" b="1"/>
              <a:t>のフォーマット指定子</a:t>
            </a:r>
          </a:p>
        </p:txBody>
      </p:sp>
      <p:graphicFrame>
        <p:nvGraphicFramePr>
          <p:cNvPr id="11336" name="Group 72">
            <a:extLst>
              <a:ext uri="{FF2B5EF4-FFF2-40B4-BE49-F238E27FC236}">
                <a16:creationId xmlns:a16="http://schemas.microsoft.com/office/drawing/2014/main" id="{0BC29CF2-D28B-4617-888C-69991E9552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2650" y="1023938"/>
          <a:ext cx="7505700" cy="528479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821064861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105184923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型指定子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意味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969987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進数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549379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符号なし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進数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18336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符号なし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進数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421997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符号なし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16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進数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636822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指数形式の浮動小数点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93982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固定小数点形式の浮動小数点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044778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%e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または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%f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と同じ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57749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符号なし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進数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8119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指定文字コードに対応した文字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896828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文字列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8878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値のポインタ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82664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文字数を指定した変数に格納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592941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%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文字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334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10DAF-F0D1-4BDF-8461-C42213C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47AC1-918C-4808-B537-ED330E69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Import sys</a:t>
            </a:r>
          </a:p>
          <a:p>
            <a:r>
              <a:rPr lang="en-US" altLang="ja-JP" dirty="0" err="1"/>
              <a:t>sys.exec_prefix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9452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934F1-997C-4B15-9970-B71D6256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DICOM</a:t>
            </a:r>
            <a:r>
              <a:rPr lang="ja-JP" altLang="en-US" dirty="0"/>
              <a:t>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35795-D54E-4F2C-A2E5-BBAEAB7B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https://qiita.com/mizu4my/items/3fa0f085a2252249fa45</a:t>
            </a:r>
            <a:endParaRPr lang="en-US" altLang="ja-JP" dirty="0"/>
          </a:p>
          <a:p>
            <a:r>
              <a:rPr kumimoji="1" lang="ja-JP" altLang="en-US" dirty="0"/>
              <a:t>読み込むのは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枚だけ？</a:t>
            </a:r>
          </a:p>
        </p:txBody>
      </p:sp>
    </p:spTree>
    <p:extLst>
      <p:ext uri="{BB962C8B-B14F-4D97-AF65-F5344CB8AC3E}">
        <p14:creationId xmlns:p14="http://schemas.microsoft.com/office/powerpoint/2010/main" val="546693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50082-98F6-4FFF-B5F7-00646BCF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pyc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595EB-F3B1-41D2-BC24-2C238DEB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https://scrapbox.io/shimizukawa/Python%E3%81%AEpyc%E3%81%A0%E3%81%91%E3%81%A7%E5%AE%9F%E8%A1%8C%E3%81%99%E3%82%8B</a:t>
            </a:r>
          </a:p>
          <a:p>
            <a:r>
              <a:rPr lang="en-US" altLang="ja-JP" dirty="0">
                <a:hlinkClick r:id="rId2"/>
              </a:rPr>
              <a:t>https://peps.python.org/pep-3147/#case-3-pycache-foo-magic-pyc-with-no-source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5616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C2571-84A0-4311-950E-CA068E22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コーディング規約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3B4B1C-E0FD-4025-B1E7-6110E544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</a:p>
          <a:p>
            <a:r>
              <a:rPr lang="en-US" altLang="ja-JP" dirty="0">
                <a:hlinkClick r:id="rId2"/>
              </a:rPr>
              <a:t>https://docs.microsoft.com/ja-jp/dotnet/csharp/fundamentals/coding-style/coding-conventions</a:t>
            </a:r>
            <a:endParaRPr lang="en-US" altLang="ja-JP" dirty="0"/>
          </a:p>
          <a:p>
            <a:r>
              <a:rPr kumimoji="1" lang="en-US" altLang="ja-JP" dirty="0" err="1"/>
              <a:t>Javascript</a:t>
            </a:r>
            <a:endParaRPr kumimoji="1" lang="en-US" altLang="ja-JP" dirty="0"/>
          </a:p>
          <a:p>
            <a:r>
              <a:rPr lang="en-US" altLang="ja-JP" dirty="0">
                <a:hlinkClick r:id="rId3"/>
              </a:rPr>
              <a:t>https://google.github.io/styleguide/javascriptguide.xml</a:t>
            </a:r>
            <a:endParaRPr lang="en-US" altLang="ja-JP" dirty="0"/>
          </a:p>
          <a:p>
            <a:r>
              <a:rPr lang="en-US" altLang="ja-JP" dirty="0"/>
              <a:t>C++</a:t>
            </a:r>
          </a:p>
          <a:p>
            <a:r>
              <a:rPr lang="en-US" altLang="ja-JP" dirty="0">
                <a:hlinkClick r:id="rId4"/>
              </a:rPr>
              <a:t>https://ttsuki.github.io/styleguide/cppguide.ja.html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8415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FC4A1-0944-43B3-893A-E4610564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PyDicom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B9BCE-CAA7-46EC-9C0A-B9B9399C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https://pydicom.github.io/pydicom/stable/index.html#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921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28D5F-57E8-4F03-98B2-0C9EB59A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解像度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4578C-5430-4E37-9082-7177C9D8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4K:3840*2160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約</a:t>
            </a:r>
            <a:r>
              <a:rPr kumimoji="1" lang="en-US" altLang="ja-JP" dirty="0"/>
              <a:t>800</a:t>
            </a:r>
            <a:r>
              <a:rPr kumimoji="1" lang="ja-JP" altLang="en-US" dirty="0"/>
              <a:t>万画素</a:t>
            </a:r>
            <a:endParaRPr kumimoji="1" lang="en-US" altLang="ja-JP" dirty="0"/>
          </a:p>
          <a:p>
            <a:r>
              <a:rPr lang="ja-JP" altLang="en-US" dirty="0"/>
              <a:t>フル</a:t>
            </a:r>
            <a:r>
              <a:rPr lang="en-US" altLang="ja-JP" dirty="0"/>
              <a:t>HD:1920*1080</a:t>
            </a:r>
            <a:r>
              <a:rPr lang="ja-JP" altLang="en-US" dirty="0" err="1"/>
              <a:t>、</a:t>
            </a:r>
            <a:r>
              <a:rPr lang="ja-JP" altLang="en-US" dirty="0"/>
              <a:t>約</a:t>
            </a:r>
            <a:r>
              <a:rPr lang="en-US" altLang="ja-JP" dirty="0"/>
              <a:t>200</a:t>
            </a:r>
            <a:r>
              <a:rPr lang="ja-JP" altLang="en-US" dirty="0"/>
              <a:t>万画素</a:t>
            </a:r>
            <a:endParaRPr lang="en-US" altLang="ja-JP" dirty="0"/>
          </a:p>
          <a:p>
            <a:r>
              <a:rPr lang="ja-JP" altLang="en-US" dirty="0"/>
              <a:t>ハイビジョン</a:t>
            </a:r>
            <a:r>
              <a:rPr lang="en-US" altLang="ja-JP" dirty="0"/>
              <a:t>:1366*678</a:t>
            </a:r>
            <a:r>
              <a:rPr lang="ja-JP" altLang="en-US" dirty="0" err="1"/>
              <a:t>、</a:t>
            </a:r>
            <a:r>
              <a:rPr lang="ja-JP" altLang="en-US" dirty="0"/>
              <a:t>約</a:t>
            </a:r>
            <a:r>
              <a:rPr lang="en-US" altLang="ja-JP" dirty="0"/>
              <a:t>100</a:t>
            </a:r>
            <a:r>
              <a:rPr lang="ja-JP" altLang="en-US"/>
              <a:t>万画素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33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DF2E9-BA70-48ED-997F-0414F57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マークダウン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969B87-27CF-407C-8AD1-BF339E91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https://qiita.com/kamorits/items/6f342da395ad57468ae3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6377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6F690-ABEF-42A7-A235-8C930B30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そのうち調べたいこと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7C59D-9C3D-4E41-B293-E38BE175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kumimoji="1" lang="en-US" altLang="ja-JP" dirty="0"/>
              <a:t>Mutex</a:t>
            </a:r>
          </a:p>
          <a:p>
            <a:r>
              <a:rPr lang="en-US" altLang="ja-JP" dirty="0" err="1"/>
              <a:t>CriticalSection</a:t>
            </a:r>
            <a:endParaRPr lang="en-US" altLang="ja-JP" dirty="0"/>
          </a:p>
          <a:p>
            <a:r>
              <a:rPr kumimoji="1" lang="en-US" altLang="ja-JP" dirty="0"/>
              <a:t>SVG</a:t>
            </a:r>
            <a:r>
              <a:rPr kumimoji="1" lang="ja-JP" altLang="en-US" dirty="0"/>
              <a:t>ファイルの修正の仕方</a:t>
            </a:r>
            <a:endParaRPr kumimoji="1" lang="en-US" altLang="ja-JP" dirty="0"/>
          </a:p>
          <a:p>
            <a:r>
              <a:rPr lang="en-US" altLang="ja-JP" dirty="0" err="1"/>
              <a:t>Error.Low</a:t>
            </a:r>
            <a:r>
              <a:rPr lang="ja-JP" altLang="en-US" dirty="0"/>
              <a:t>で</a:t>
            </a:r>
            <a:r>
              <a:rPr lang="en-US" altLang="ja-JP" dirty="0"/>
              <a:t>16</a:t>
            </a:r>
            <a:r>
              <a:rPr lang="ja-JP" altLang="en-US" dirty="0"/>
              <a:t>進表示</a:t>
            </a:r>
            <a:endParaRPr lang="en-US" altLang="ja-JP" dirty="0"/>
          </a:p>
          <a:p>
            <a:r>
              <a:rPr kumimoji="1" lang="ja-JP" altLang="en-US" dirty="0"/>
              <a:t>凸包（ランダムな点列から多角形を作製）</a:t>
            </a:r>
            <a:endParaRPr kumimoji="1" lang="en-US" altLang="ja-JP" dirty="0"/>
          </a:p>
          <a:p>
            <a:r>
              <a:rPr lang="en-US" altLang="ja-JP" dirty="0" err="1"/>
              <a:t>m</a:t>
            </a:r>
            <a:r>
              <a:rPr kumimoji="1" lang="en-US" altLang="ja-JP" dirty="0" err="1"/>
              <a:t>ake_cache</a:t>
            </a:r>
            <a:endParaRPr kumimoji="1" lang="en-US" altLang="ja-JP" dirty="0"/>
          </a:p>
          <a:p>
            <a:r>
              <a:rPr lang="en-US" altLang="ja-JP" dirty="0"/>
              <a:t>Li Chao Tree</a:t>
            </a:r>
            <a:r>
              <a:rPr lang="ja-JP" altLang="en-US" dirty="0"/>
              <a:t>と</a:t>
            </a:r>
            <a:r>
              <a:rPr lang="en-US" altLang="ja-JP" dirty="0"/>
              <a:t>Convex Hull Trick</a:t>
            </a:r>
          </a:p>
          <a:p>
            <a:r>
              <a:rPr lang="en-US" altLang="ja-JP" dirty="0"/>
              <a:t>Observe</a:t>
            </a:r>
            <a:r>
              <a:rPr lang="ja-JP" altLang="en-US" dirty="0"/>
              <a:t>した状態で</a:t>
            </a:r>
            <a:r>
              <a:rPr lang="en-US" altLang="ja-JP" dirty="0"/>
              <a:t>Sharing</a:t>
            </a:r>
            <a:r>
              <a:rPr lang="ja-JP" altLang="en-US" dirty="0"/>
              <a:t>すると</a:t>
            </a:r>
            <a:r>
              <a:rPr lang="en-US" altLang="ja-JP" dirty="0"/>
              <a:t>Notice</a:t>
            </a:r>
            <a:r>
              <a:rPr lang="ja-JP" altLang="en-US"/>
              <a:t>がかかるのか？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6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509ED-B9D6-41B9-92DD-BB43C1B8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6332E5-D1FD-4E37-8002-5D5DE8D5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https://github.com/oreilly-japan/deep-learning-from-scratch/tree/master/ch01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>
                <a:hlinkClick r:id="rId3"/>
              </a:rPr>
              <a:t>https://github.com/oreilly-japan/deep-learning-from-scratch-2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773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98FC-C4B1-43CD-9037-3119884A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明示的なデータ型宣言</a:t>
            </a:r>
          </a:p>
        </p:txBody>
      </p:sp>
      <p:pic>
        <p:nvPicPr>
          <p:cNvPr id="4" name="表プレースホルダー 3">
            <a:extLst>
              <a:ext uri="{FF2B5EF4-FFF2-40B4-BE49-F238E27FC236}">
                <a16:creationId xmlns:a16="http://schemas.microsoft.com/office/drawing/2014/main" id="{34F98E50-2F46-46AE-8808-ABBBF7DCC59B}"/>
              </a:ext>
            </a:extLst>
          </p:cNvPr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1561680" y="2200837"/>
            <a:ext cx="6020640" cy="332468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B00148-7FBE-4EA0-949A-604F1B56F04A}"/>
              </a:ext>
            </a:extLst>
          </p:cNvPr>
          <p:cNvSpPr txBox="1"/>
          <p:nvPr/>
        </p:nvSpPr>
        <p:spPr>
          <a:xfrm>
            <a:off x="2021537" y="6398696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参考：</a:t>
            </a:r>
            <a:r>
              <a:rPr lang="en-US" altLang="ja-JP" dirty="0"/>
              <a:t>https://atmarkit.itmedia.co.jp/ait/articles/0405/07/news065.html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49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0743F8D9-6AF4-4E97-B111-A480F90D1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75"/>
          </a:xfrm>
          <a:noFill/>
        </p:spPr>
        <p:txBody>
          <a:bodyPr/>
          <a:lstStyle/>
          <a:p>
            <a:pPr eaLnBrk="1" hangingPunct="1"/>
            <a:r>
              <a:rPr lang="ja-JP" altLang="en-US" sz="2400" b="1"/>
              <a:t>コマンドプロンプト コマンド（</a:t>
            </a:r>
            <a:r>
              <a:rPr lang="en-US" altLang="ja-JP" sz="2400" b="1"/>
              <a:t>Windows7</a:t>
            </a:r>
            <a:r>
              <a:rPr lang="ja-JP" altLang="en-US" sz="2400" b="1"/>
              <a:t>）</a:t>
            </a:r>
          </a:p>
        </p:txBody>
      </p:sp>
      <p:graphicFrame>
        <p:nvGraphicFramePr>
          <p:cNvPr id="13419" name="Group 107">
            <a:extLst>
              <a:ext uri="{FF2B5EF4-FFF2-40B4-BE49-F238E27FC236}">
                <a16:creationId xmlns:a16="http://schemas.microsoft.com/office/drawing/2014/main" id="{3A8A8375-D6ED-4074-9F43-F02C091248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908050"/>
          <a:ext cx="8229600" cy="4413254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2706199692"/>
                    </a:ext>
                  </a:extLst>
                </a:gridCol>
                <a:gridCol w="6635750">
                  <a:extLst>
                    <a:ext uri="{9D8B030D-6E8A-4147-A177-3AD203B41FA5}">
                      <a16:colId xmlns:a16="http://schemas.microsoft.com/office/drawing/2014/main" val="1936322573"/>
                    </a:ext>
                  </a:extLst>
                </a:gridCol>
              </a:tblGrid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コマンド名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662338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カレントディレクトリの変更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853383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pushd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切替前のディレクトリをスタック保存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366691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popd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pushd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で保存した最後のディレクトリに移動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27252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画面のクリア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35089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ファイルの削除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2061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ディレクトリの削除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84846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ファイル・ディレクトリ一覧表示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(/b 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ファイル名のみ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344588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tree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ディレクトリ構造をツリー形式で表示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757038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hostname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ホスト名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7458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ipconfig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IP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アドレス情報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5676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接続状態を確認する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62389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コマンドプロンプトを閉じる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43804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shutdown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-s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シャットダウン、</a:t>
                      </a:r>
                      <a:r>
                        <a:rPr kumimoji="1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-r</a:t>
                      </a: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再起動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322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50EE20-96C6-45BE-A608-05A1A678D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ja-JP" altLang="en-US" sz="2400" b="1"/>
              <a:t>ベクトル</a:t>
            </a:r>
          </a:p>
        </p:txBody>
      </p:sp>
      <p:sp>
        <p:nvSpPr>
          <p:cNvPr id="11267" name="Line 4">
            <a:extLst>
              <a:ext uri="{FF2B5EF4-FFF2-40B4-BE49-F238E27FC236}">
                <a16:creationId xmlns:a16="http://schemas.microsoft.com/office/drawing/2014/main" id="{DBC9C28E-DE90-47A1-BA73-E6AA09732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412875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68" name="Oval 5">
            <a:extLst>
              <a:ext uri="{FF2B5EF4-FFF2-40B4-BE49-F238E27FC236}">
                <a16:creationId xmlns:a16="http://schemas.microsoft.com/office/drawing/2014/main" id="{9FAE1276-38EA-4EBB-8F27-9A3AAA80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3414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69" name="Oval 6">
            <a:extLst>
              <a:ext uri="{FF2B5EF4-FFF2-40B4-BE49-F238E27FC236}">
                <a16:creationId xmlns:a16="http://schemas.microsoft.com/office/drawing/2014/main" id="{A508EA8D-066D-4B43-B136-3CEE76E3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3414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id="{2446EA66-3FCF-4ACA-ABCD-61908573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1969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64FC2338-790D-428D-852B-04EA75DD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11969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EABA83AA-EEDC-420E-ADA4-76979BB9F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1647825"/>
            <a:ext cx="386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  <a:r>
              <a:rPr lang="ja-JP" altLang="en-US" sz="1800"/>
              <a:t>から</a:t>
            </a:r>
            <a:r>
              <a:rPr lang="en-US" altLang="ja-JP" sz="1800"/>
              <a:t>B</a:t>
            </a:r>
            <a:r>
              <a:rPr lang="ja-JP" altLang="en-US" sz="1800"/>
              <a:t>のベクトル </a:t>
            </a:r>
            <a:r>
              <a:rPr lang="en-US" altLang="ja-JP" sz="1800"/>
              <a:t>= B.Sub(A).Norm()</a:t>
            </a:r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424637E5-77B4-4A15-BB19-979E56C6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52738"/>
            <a:ext cx="78994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View</a:t>
            </a:r>
            <a:r>
              <a:rPr lang="ja-JP" altLang="en-US" sz="1800"/>
              <a:t>座標</a:t>
            </a:r>
            <a:r>
              <a:rPr lang="en-US" altLang="ja-JP" sz="1800"/>
              <a:t>Y</a:t>
            </a:r>
            <a:r>
              <a:rPr lang="ja-JP" altLang="en-US" sz="1800"/>
              <a:t>方向のベクトルを求める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IcfVector3 vec1 = view_to_patient.Transform(IcfVector3(0,0,0))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IcfVector3 vec2 = view_to_patient.Transform(IcfVector3(0,1,0))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</a:t>
            </a:r>
            <a:r>
              <a:rPr lang="en-US" altLang="ja-JP" sz="1800"/>
              <a:t>IcfVector3 vect = vec2.Sub(vec1).Norm()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一行にまとめられる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/>
              <a:t>　→</a:t>
            </a:r>
            <a:r>
              <a:rPr lang="en-US" altLang="ja-JP" sz="1800"/>
              <a:t>IcfVector3 vect = view_to_patient.Transform33(IcfVector3(0,1,0)).Norm()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/>
          </a:p>
        </p:txBody>
      </p:sp>
      <p:sp>
        <p:nvSpPr>
          <p:cNvPr id="11274" name="AutoShape 11">
            <a:extLst>
              <a:ext uri="{FF2B5EF4-FFF2-40B4-BE49-F238E27FC236}">
                <a16:creationId xmlns:a16="http://schemas.microsoft.com/office/drawing/2014/main" id="{B0B9F318-5552-41CE-B39D-8E43743A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149725"/>
            <a:ext cx="647700" cy="431800"/>
          </a:xfrm>
          <a:prstGeom prst="downArrow">
            <a:avLst>
              <a:gd name="adj1" fmla="val 63046"/>
              <a:gd name="adj2" fmla="val 65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50EE20-96C6-45BE-A608-05A1A678D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ja-JP" altLang="en-US" sz="2400" b="1"/>
              <a:t>ベクトル</a:t>
            </a:r>
          </a:p>
        </p:txBody>
      </p:sp>
      <p:sp>
        <p:nvSpPr>
          <p:cNvPr id="11267" name="Line 4">
            <a:extLst>
              <a:ext uri="{FF2B5EF4-FFF2-40B4-BE49-F238E27FC236}">
                <a16:creationId xmlns:a16="http://schemas.microsoft.com/office/drawing/2014/main" id="{DBC9C28E-DE90-47A1-BA73-E6AA09732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412875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68" name="Oval 5">
            <a:extLst>
              <a:ext uri="{FF2B5EF4-FFF2-40B4-BE49-F238E27FC236}">
                <a16:creationId xmlns:a16="http://schemas.microsoft.com/office/drawing/2014/main" id="{9FAE1276-38EA-4EBB-8F27-9A3AAA80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3414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69" name="Oval 6">
            <a:extLst>
              <a:ext uri="{FF2B5EF4-FFF2-40B4-BE49-F238E27FC236}">
                <a16:creationId xmlns:a16="http://schemas.microsoft.com/office/drawing/2014/main" id="{A508EA8D-066D-4B43-B136-3CEE76E3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3414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id="{2446EA66-3FCF-4ACA-ABCD-61908573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1969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64FC2338-790D-428D-852B-04EA75DD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11969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EABA83AA-EEDC-420E-ADA4-76979BB9F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1647825"/>
            <a:ext cx="3868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  <a:r>
              <a:rPr lang="ja-JP" altLang="en-US" sz="1800"/>
              <a:t>から</a:t>
            </a:r>
            <a:r>
              <a:rPr lang="en-US" altLang="ja-JP" sz="1800"/>
              <a:t>B</a:t>
            </a:r>
            <a:r>
              <a:rPr lang="ja-JP" altLang="en-US" sz="1800"/>
              <a:t>のベクトル </a:t>
            </a:r>
            <a:r>
              <a:rPr lang="en-US" altLang="ja-JP" sz="1800"/>
              <a:t>= B.Sub(A).Norm()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C96056-FA62-449B-B309-9C78817676F7}"/>
              </a:ext>
            </a:extLst>
          </p:cNvPr>
          <p:cNvSpPr txBox="1"/>
          <p:nvPr/>
        </p:nvSpPr>
        <p:spPr>
          <a:xfrm>
            <a:off x="935596" y="3717032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面（平面上の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ベクトル）に直行するベクトルの求めかた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 </a:t>
            </a:r>
            <a:r>
              <a:rPr kumimoji="1" lang="ja-JP" altLang="en-US" dirty="0"/>
              <a:t>＝ </a:t>
            </a:r>
            <a:r>
              <a:rPr kumimoji="1" lang="en-US" altLang="ja-JP" dirty="0" err="1"/>
              <a:t>A.Cross</a:t>
            </a:r>
            <a:r>
              <a:rPr kumimoji="1" lang="en-US" altLang="ja-JP" dirty="0"/>
              <a:t>(B);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A76D632D-E581-4E3E-8D15-7BB36C3254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1863" y="1268760"/>
            <a:ext cx="2355" cy="17561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b="1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539F5B32-A1E1-4E9E-92AF-53F9933BA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0256" y="3024943"/>
            <a:ext cx="1123962" cy="410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57EAB7EE-752A-4CEF-9739-6715154198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8144" y="2341102"/>
            <a:ext cx="1416074" cy="6838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A795D3F-8928-4878-978D-9DB894D1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594" y="218803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7BE1DF8-37DE-4644-A4E8-83F2A997D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982" y="3209625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B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EC338E4B-6295-4D16-A338-C26CF330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586" y="848173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0487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50EE20-96C6-45BE-A608-05A1A678D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ja-JP" altLang="en-US" sz="2400" b="1"/>
              <a:t>ベクトル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C96056-FA62-449B-B309-9C78817676F7}"/>
              </a:ext>
            </a:extLst>
          </p:cNvPr>
          <p:cNvSpPr txBox="1"/>
          <p:nvPr/>
        </p:nvSpPr>
        <p:spPr>
          <a:xfrm>
            <a:off x="389849" y="1178165"/>
            <a:ext cx="545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ベクトルの成分分解</a:t>
            </a:r>
            <a:r>
              <a:rPr kumimoji="1" lang="en-US" altLang="ja-JP" dirty="0"/>
              <a:t>(</a:t>
            </a:r>
            <a:r>
              <a:rPr kumimoji="1" lang="ja-JP" altLang="en-US" dirty="0"/>
              <a:t>標準ベクトルがわかっている場合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B = </a:t>
            </a:r>
            <a:r>
              <a:rPr lang="en-US" altLang="ja-JP" dirty="0" err="1"/>
              <a:t>B_Norm.ScalarMult</a:t>
            </a:r>
            <a:r>
              <a:rPr lang="en-US" altLang="ja-JP" dirty="0"/>
              <a:t>(</a:t>
            </a:r>
            <a:r>
              <a:rPr lang="en-US" altLang="ja-JP" dirty="0" err="1"/>
              <a:t>A.Dot</a:t>
            </a:r>
            <a:r>
              <a:rPr lang="en-US" altLang="ja-JP" dirty="0"/>
              <a:t>(</a:t>
            </a:r>
            <a:r>
              <a:rPr lang="en-US" altLang="ja-JP" dirty="0" err="1"/>
              <a:t>B_Norm</a:t>
            </a:r>
            <a:r>
              <a:rPr lang="en-US" altLang="ja-JP" dirty="0"/>
              <a:t>))</a:t>
            </a:r>
          </a:p>
          <a:p>
            <a:endParaRPr kumimoji="1" lang="en-US" altLang="ja-JP" dirty="0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A76D632D-E581-4E3E-8D15-7BB36C3254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7493" y="1916829"/>
            <a:ext cx="9420" cy="1108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b="1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539F5B32-A1E1-4E9E-92AF-53F9933BA8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2204" y="3024942"/>
            <a:ext cx="1983249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57EAB7EE-752A-4CEF-9739-6715154198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6913" y="1916832"/>
            <a:ext cx="1983251" cy="1108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A795D3F-8928-4878-978D-9DB894D1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601" y="173347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7BE1DF8-37DE-4644-A4E8-83F2A997D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453" y="2840277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B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EC338E4B-6295-4D16-A338-C26CF330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573" y="166868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C</a:t>
            </a: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7A4D4FC9-7984-48F2-AB39-559E8B197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7493" y="3189673"/>
            <a:ext cx="3291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FFC8D428-9D6A-46AA-BBA4-599900A5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950" y="3059668"/>
            <a:ext cx="11424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B_Norm</a:t>
            </a:r>
            <a:endParaRPr lang="en-US" altLang="ja-JP" sz="1800" dirty="0"/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B5068BC0-02A8-42AC-B715-EA6AE64B72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81180" y="2708919"/>
            <a:ext cx="0" cy="316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b="1" dirty="0"/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78B521F1-0A06-4474-B994-8E94E7F2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209" y="2682262"/>
            <a:ext cx="11424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C_Norm</a:t>
            </a:r>
            <a:endParaRPr lang="en-US" altLang="ja-JP" sz="1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BEA2E9-1418-4A16-BC53-279734C3470A}"/>
              </a:ext>
            </a:extLst>
          </p:cNvPr>
          <p:cNvSpPr txBox="1"/>
          <p:nvPr/>
        </p:nvSpPr>
        <p:spPr>
          <a:xfrm>
            <a:off x="457200" y="3189673"/>
            <a:ext cx="5459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ベクトルの向き確認</a:t>
            </a:r>
            <a:endParaRPr kumimoji="1" lang="en-US" altLang="ja-JP" dirty="0"/>
          </a:p>
          <a:p>
            <a:r>
              <a:rPr lang="en-US" altLang="ja-JP" dirty="0"/>
              <a:t>float dot = </a:t>
            </a:r>
            <a:r>
              <a:rPr lang="en-US" altLang="ja-JP" dirty="0" err="1"/>
              <a:t>A_Norm</a:t>
            </a:r>
            <a:r>
              <a:rPr lang="en-US" altLang="ja-JP" dirty="0"/>
              <a:t>().Dot(</a:t>
            </a:r>
            <a:r>
              <a:rPr lang="en-US" altLang="ja-JP" dirty="0" err="1"/>
              <a:t>B_Norm</a:t>
            </a:r>
            <a:r>
              <a:rPr lang="en-US" altLang="ja-JP" dirty="0"/>
              <a:t>());</a:t>
            </a:r>
          </a:p>
          <a:p>
            <a:r>
              <a:rPr kumimoji="1" lang="en-US" altLang="ja-JP" dirty="0"/>
              <a:t>If(dot &lt; 0){</a:t>
            </a:r>
          </a:p>
          <a:p>
            <a:r>
              <a:rPr kumimoji="1" lang="en-US" altLang="ja-JP" dirty="0"/>
              <a:t>    //</a:t>
            </a:r>
            <a:r>
              <a:rPr kumimoji="1" lang="ja-JP" altLang="en-US" dirty="0"/>
              <a:t>反対方向</a:t>
            </a:r>
            <a:endParaRPr kumimoji="1" lang="en-US" altLang="ja-JP" dirty="0"/>
          </a:p>
          <a:p>
            <a:r>
              <a:rPr lang="en-US" altLang="ja-JP" dirty="0"/>
              <a:t>}</a:t>
            </a:r>
          </a:p>
          <a:p>
            <a:r>
              <a:rPr lang="en-US" altLang="ja-JP" dirty="0"/>
              <a:t>e</a:t>
            </a:r>
            <a:r>
              <a:rPr kumimoji="1" lang="en-US" altLang="ja-JP" dirty="0"/>
              <a:t>lse if(dot == 0){</a:t>
            </a:r>
          </a:p>
          <a:p>
            <a:r>
              <a:rPr lang="en-US" altLang="ja-JP" dirty="0"/>
              <a:t>    //</a:t>
            </a:r>
            <a:r>
              <a:rPr lang="ja-JP" altLang="en-US" dirty="0"/>
              <a:t>垂直</a:t>
            </a:r>
            <a:endParaRPr kumimoji="1" lang="en-US" altLang="ja-JP" dirty="0"/>
          </a:p>
          <a:p>
            <a:r>
              <a:rPr kumimoji="1" lang="en-US" altLang="ja-JP" dirty="0"/>
              <a:t>}</a:t>
            </a:r>
          </a:p>
          <a:p>
            <a:r>
              <a:rPr lang="en-US" altLang="ja-JP" dirty="0"/>
              <a:t>else if(dot &gt; 0){</a:t>
            </a:r>
          </a:p>
          <a:p>
            <a:r>
              <a:rPr lang="en-US" altLang="ja-JP" dirty="0"/>
              <a:t>    //</a:t>
            </a:r>
            <a:r>
              <a:rPr lang="ja-JP" altLang="en-US" dirty="0"/>
              <a:t>同じ方向</a:t>
            </a:r>
            <a:endParaRPr lang="en-US" altLang="ja-JP" dirty="0"/>
          </a:p>
          <a:p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067279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22399</TotalTime>
  <Words>1934</Words>
  <Application>Microsoft Office PowerPoint</Application>
  <PresentationFormat>画面に合わせる (4:3)</PresentationFormat>
  <Paragraphs>413</Paragraphs>
  <Slides>48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2" baseType="lpstr">
      <vt:lpstr>Arial</vt:lpstr>
      <vt:lpstr>Cambria Math</vt:lpstr>
      <vt:lpstr>標準デザイン</vt:lpstr>
      <vt:lpstr>ビットマップ イメージ</vt:lpstr>
      <vt:lpstr>よく忘れる項目</vt:lpstr>
      <vt:lpstr>三角関数</vt:lpstr>
      <vt:lpstr>データ型</vt:lpstr>
      <vt:lpstr>printfのフォーマット指定子</vt:lpstr>
      <vt:lpstr>C#での明示的なデータ型宣言</vt:lpstr>
      <vt:lpstr>コマンドプロンプト コマンド（Windows7）</vt:lpstr>
      <vt:lpstr>ベクトル</vt:lpstr>
      <vt:lpstr>ベクトル</vt:lpstr>
      <vt:lpstr>ベクトル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直線と点の距離</vt:lpstr>
      <vt:lpstr>時間のはかり方</vt:lpstr>
      <vt:lpstr>文字列比較</vt:lpstr>
      <vt:lpstr>.libファイル内の関数の見方</vt:lpstr>
      <vt:lpstr>SymbolicLinkとジャンクション</vt:lpstr>
      <vt:lpstr>コマンドプロンプトのコマンド</vt:lpstr>
      <vt:lpstr>ＣSSのscrollbarの設定</vt:lpstr>
      <vt:lpstr>レジストリ登録の確認方法</vt:lpstr>
      <vt:lpstr>レジストリ登録</vt:lpstr>
      <vt:lpstr>MHDファイルのタグ</vt:lpstr>
      <vt:lpstr>Svgファイル</vt:lpstr>
      <vt:lpstr>アルゴリズム一覧</vt:lpstr>
      <vt:lpstr>ImageJ</vt:lpstr>
      <vt:lpstr>ラムダ式のキャプチャリスト</vt:lpstr>
      <vt:lpstr>仮想デスクトップ</vt:lpstr>
      <vt:lpstr>STLコンテナの使い分け</vt:lpstr>
      <vt:lpstr>ショートカットキー</vt:lpstr>
      <vt:lpstr>Excel</vt:lpstr>
      <vt:lpstr>ペイント</vt:lpstr>
      <vt:lpstr>VS Code</vt:lpstr>
      <vt:lpstr>確率</vt:lpstr>
      <vt:lpstr>ソート</vt:lpstr>
      <vt:lpstr>Pythonのインストール先</vt:lpstr>
      <vt:lpstr>DICOM表示</vt:lpstr>
      <vt:lpstr>pyc</vt:lpstr>
      <vt:lpstr>コーディング規約</vt:lpstr>
      <vt:lpstr>PyDicom</vt:lpstr>
      <vt:lpstr>解像度</vt:lpstr>
      <vt:lpstr>マークダウン</vt:lpstr>
      <vt:lpstr>そのうち調べたいこと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よく忘れる項目</dc:title>
  <dc:creator>PC1303-12</dc:creator>
  <cp:lastModifiedBy>PC1901-24</cp:lastModifiedBy>
  <cp:revision>258</cp:revision>
  <dcterms:created xsi:type="dcterms:W3CDTF">2014-06-23T09:15:03Z</dcterms:created>
  <dcterms:modified xsi:type="dcterms:W3CDTF">2023-02-27T07:15:28Z</dcterms:modified>
</cp:coreProperties>
</file>