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12" r:id="rId4"/>
    <p:sldId id="332" r:id="rId5"/>
    <p:sldId id="316" r:id="rId6"/>
    <p:sldId id="330" r:id="rId7"/>
    <p:sldId id="315" r:id="rId8"/>
    <p:sldId id="257" r:id="rId9"/>
    <p:sldId id="266" r:id="rId10"/>
    <p:sldId id="262" r:id="rId11"/>
    <p:sldId id="263" r:id="rId12"/>
    <p:sldId id="264" r:id="rId13"/>
    <p:sldId id="265" r:id="rId14"/>
    <p:sldId id="269" r:id="rId15"/>
    <p:sldId id="270" r:id="rId16"/>
    <p:sldId id="271" r:id="rId17"/>
    <p:sldId id="317" r:id="rId18"/>
    <p:sldId id="324" r:id="rId19"/>
    <p:sldId id="331" r:id="rId20"/>
    <p:sldId id="333" r:id="rId21"/>
    <p:sldId id="325" r:id="rId22"/>
    <p:sldId id="318" r:id="rId23"/>
    <p:sldId id="323" r:id="rId24"/>
    <p:sldId id="327" r:id="rId25"/>
    <p:sldId id="328" r:id="rId26"/>
    <p:sldId id="329" r:id="rId27"/>
    <p:sldId id="321" r:id="rId28"/>
    <p:sldId id="326" r:id="rId29"/>
    <p:sldId id="261" r:id="rId30"/>
    <p:sldId id="267" r:id="rId31"/>
    <p:sldId id="260" r:id="rId32"/>
    <p:sldId id="258" r:id="rId33"/>
    <p:sldId id="259" r:id="rId34"/>
    <p:sldId id="272" r:id="rId35"/>
    <p:sldId id="273" r:id="rId36"/>
    <p:sldId id="320" r:id="rId37"/>
    <p:sldId id="268" r:id="rId38"/>
    <p:sldId id="322" r:id="rId39"/>
    <p:sldId id="319"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87C10-E3EC-4D10-85BD-81A54A690FF7}"/>
              </a:ext>
            </a:extLst>
          </p:cNvPr>
          <p:cNvSpPr>
            <a:spLocks noGrp="1"/>
          </p:cNvSpPr>
          <p:nvPr>
            <p:ph type="ctrTitle" hasCustomPrompt="1"/>
          </p:nvPr>
        </p:nvSpPr>
        <p:spPr>
          <a:xfrm>
            <a:off x="1524000" y="1122363"/>
            <a:ext cx="9144000" cy="2387600"/>
          </a:xfrm>
        </p:spPr>
        <p:txBody>
          <a:bodyPr anchor="b">
            <a:normAutofit/>
          </a:bodyPr>
          <a:lstStyle>
            <a:lvl1pPr algn="ctr">
              <a:defRPr sz="3200"/>
            </a:lvl1pPr>
          </a:lstStyle>
          <a:p>
            <a:r>
              <a:rPr kumimoji="1" lang="ja-JP" altLang="en-US" dirty="0"/>
              <a:t>チケット番号　チケット名</a:t>
            </a:r>
          </a:p>
        </p:txBody>
      </p:sp>
      <p:sp>
        <p:nvSpPr>
          <p:cNvPr id="3" name="字幕 2">
            <a:extLst>
              <a:ext uri="{FF2B5EF4-FFF2-40B4-BE49-F238E27FC236}">
                <a16:creationId xmlns:a16="http://schemas.microsoft.com/office/drawing/2014/main" id="{56EBD0EE-ADD4-4C92-9EB0-50E438D357D2}"/>
              </a:ext>
            </a:extLst>
          </p:cNvPr>
          <p:cNvSpPr>
            <a:spLocks noGrp="1"/>
          </p:cNvSpPr>
          <p:nvPr>
            <p:ph type="subTitle" idx="1" hasCustomPrompt="1"/>
          </p:nvPr>
        </p:nvSpPr>
        <p:spPr>
          <a:xfrm>
            <a:off x="8670175" y="5178829"/>
            <a:ext cx="3194858" cy="1375756"/>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Yyyy.mm.dd</a:t>
            </a:r>
          </a:p>
          <a:p>
            <a:r>
              <a:rPr kumimoji="1" lang="ja-JP" altLang="en-US" dirty="0"/>
              <a:t>氏名</a:t>
            </a:r>
          </a:p>
        </p:txBody>
      </p:sp>
    </p:spTree>
    <p:extLst>
      <p:ext uri="{BB962C8B-B14F-4D97-AF65-F5344CB8AC3E}">
        <p14:creationId xmlns:p14="http://schemas.microsoft.com/office/powerpoint/2010/main" val="420040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30C97-AFDD-4BA7-9320-E863A05DC65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1C7B5A-CC53-49E9-A8E1-A389197C394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070D32-66E3-4D6C-8428-3F9934AA909E}"/>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5" name="フッター プレースホルダー 4">
            <a:extLst>
              <a:ext uri="{FF2B5EF4-FFF2-40B4-BE49-F238E27FC236}">
                <a16:creationId xmlns:a16="http://schemas.microsoft.com/office/drawing/2014/main" id="{FBA48B91-F9EA-475E-8AD8-E7DABEB46F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A2C4E0-BC14-4CB9-89A2-453A5D360AFC}"/>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94863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FA2D90B-999A-4F2D-9D17-B42CAD0FBD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A32AAC-FC78-49D3-9A3E-642945091E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33D199-46E1-4304-90FE-057A189ED087}"/>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5" name="フッター プレースホルダー 4">
            <a:extLst>
              <a:ext uri="{FF2B5EF4-FFF2-40B4-BE49-F238E27FC236}">
                <a16:creationId xmlns:a16="http://schemas.microsoft.com/office/drawing/2014/main" id="{67D04E86-A5C3-4584-A50B-DBCCB203C3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5DA2B-FD1E-4BAC-B934-F68D3400086A}"/>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40393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B2BE5-B18F-47D1-8068-1E167F1320AC}"/>
              </a:ext>
            </a:extLst>
          </p:cNvPr>
          <p:cNvSpPr>
            <a:spLocks noGrp="1"/>
          </p:cNvSpPr>
          <p:nvPr>
            <p:ph type="title"/>
          </p:nvPr>
        </p:nvSpPr>
        <p:spPr>
          <a:xfrm>
            <a:off x="135774" y="136525"/>
            <a:ext cx="11920451" cy="662782"/>
          </a:xfrm>
        </p:spPr>
        <p:txBody>
          <a:bodyPr>
            <a:normAutofit/>
          </a:bodyPr>
          <a:lstStyle>
            <a:lvl1pPr algn="l">
              <a:defRPr sz="2400" b="1"/>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FBF2F5E0-6D2C-4376-8026-3C6BD349F1FE}"/>
              </a:ext>
            </a:extLst>
          </p:cNvPr>
          <p:cNvSpPr>
            <a:spLocks noGrp="1"/>
          </p:cNvSpPr>
          <p:nvPr>
            <p:ph idx="1"/>
          </p:nvPr>
        </p:nvSpPr>
        <p:spPr>
          <a:xfrm>
            <a:off x="135774" y="955964"/>
            <a:ext cx="11920450" cy="5765511"/>
          </a:xfrm>
        </p:spPr>
        <p:txBody>
          <a:bodyPr>
            <a:normAutofit/>
          </a:bodyPr>
          <a:lstStyle>
            <a:lvl1pPr>
              <a:defRPr sz="2000"/>
            </a:lvl1pPr>
            <a:lvl2pPr>
              <a:defRPr sz="1800"/>
            </a:lvl2pPr>
            <a:lvl3pPr>
              <a:defRPr sz="1600"/>
            </a:lvl3pPr>
            <a:lvl4pPr>
              <a:defRPr sz="1400"/>
            </a:lvl4pPr>
            <a:lvl5pP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65541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C83D7-F877-4D2E-A647-27C5F99A3A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0D658F-E28D-48AE-B5FF-0BC7DF512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B75769A-E8F7-4097-B374-6AC1643FF79A}"/>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5" name="フッター プレースホルダー 4">
            <a:extLst>
              <a:ext uri="{FF2B5EF4-FFF2-40B4-BE49-F238E27FC236}">
                <a16:creationId xmlns:a16="http://schemas.microsoft.com/office/drawing/2014/main" id="{BEAD4742-C07A-40E3-A192-D0D5550E6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9F9747-6994-4E15-8F17-515AAE3C7B95}"/>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173882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13000-D83C-4DE7-8739-9DF8B90C5C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DE97FF-C483-4B5F-A7CF-7123B70FEF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78D692A-DF04-4185-8707-6CE37FEABF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90D10B5-0CD0-42EE-9DE3-28326AA160A0}"/>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6" name="フッター プレースホルダー 5">
            <a:extLst>
              <a:ext uri="{FF2B5EF4-FFF2-40B4-BE49-F238E27FC236}">
                <a16:creationId xmlns:a16="http://schemas.microsoft.com/office/drawing/2014/main" id="{3414B71E-8D2E-4490-8F74-C278518F92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332CDB-2456-49E6-9E8B-37DDBC5DE8F8}"/>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236448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8D7B6-2148-4FB4-881B-B23E97B40A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9CC23B-57E3-4E3F-9F1F-473B1EE2A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FBD2E8-C896-4C44-9F94-96A8DDA023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F72A59-0D6B-47E6-8A22-600557AE9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B39103-5320-49E8-8708-9736E2BB745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1650F6-D32C-4589-B97E-1BBA219D2769}"/>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8" name="フッター プレースホルダー 7">
            <a:extLst>
              <a:ext uri="{FF2B5EF4-FFF2-40B4-BE49-F238E27FC236}">
                <a16:creationId xmlns:a16="http://schemas.microsoft.com/office/drawing/2014/main" id="{B09ADFE5-8F98-4BB4-9994-17CDB7746BE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FFEBF2F-107D-46C7-9859-A38A22E4C0F6}"/>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393221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20659-3716-49AB-9F7B-F922299EF3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4167724-8843-4CF0-9BB4-41A0A48E2816}"/>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4" name="フッター プレースホルダー 3">
            <a:extLst>
              <a:ext uri="{FF2B5EF4-FFF2-40B4-BE49-F238E27FC236}">
                <a16:creationId xmlns:a16="http://schemas.microsoft.com/office/drawing/2014/main" id="{083D8C39-523F-4BC1-9F3F-B123AD274A5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7154D0-9026-4140-8A0C-D987D4788011}"/>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27223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E6280E-2448-49E9-B210-542036C2E98B}"/>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3" name="フッター プレースホルダー 2">
            <a:extLst>
              <a:ext uri="{FF2B5EF4-FFF2-40B4-BE49-F238E27FC236}">
                <a16:creationId xmlns:a16="http://schemas.microsoft.com/office/drawing/2014/main" id="{336D4EA8-50E6-4701-932D-755210E6D08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D874E1-B862-4D87-9822-2AB448297D19}"/>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196780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D9F95-6785-425A-BD21-957A7A837F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A06525-10EA-448B-8F6B-041E492FF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746531-4B4D-4668-9FF6-1DB26E308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2EC203-0287-4E35-B3CB-DF1B22EF1110}"/>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6" name="フッター プレースホルダー 5">
            <a:extLst>
              <a:ext uri="{FF2B5EF4-FFF2-40B4-BE49-F238E27FC236}">
                <a16:creationId xmlns:a16="http://schemas.microsoft.com/office/drawing/2014/main" id="{D692041F-945D-4B22-AC04-C185C14A67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CACD4-AA5D-4AC9-A841-6FC436642757}"/>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98778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2FB12-1C68-4161-B224-3380111B9C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AF3F39-9830-4CF3-81B9-B5CCA2829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FDCC67B-4012-45EC-AEBF-D7DFBF6A3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1BA28A-EEDB-4FFC-9022-37FD958A9CD2}"/>
              </a:ext>
            </a:extLst>
          </p:cNvPr>
          <p:cNvSpPr>
            <a:spLocks noGrp="1"/>
          </p:cNvSpPr>
          <p:nvPr>
            <p:ph type="dt" sz="half" idx="10"/>
          </p:nvPr>
        </p:nvSpPr>
        <p:spPr/>
        <p:txBody>
          <a:bodyPr/>
          <a:lstStyle/>
          <a:p>
            <a:fld id="{DDC034F6-61BA-4500-9C32-A64A44374A38}" type="datetimeFigureOut">
              <a:rPr kumimoji="1" lang="ja-JP" altLang="en-US" smtClean="0"/>
              <a:t>2022/12/12</a:t>
            </a:fld>
            <a:endParaRPr kumimoji="1" lang="ja-JP" altLang="en-US"/>
          </a:p>
        </p:txBody>
      </p:sp>
      <p:sp>
        <p:nvSpPr>
          <p:cNvPr id="6" name="フッター プレースホルダー 5">
            <a:extLst>
              <a:ext uri="{FF2B5EF4-FFF2-40B4-BE49-F238E27FC236}">
                <a16:creationId xmlns:a16="http://schemas.microsoft.com/office/drawing/2014/main" id="{09AB9D05-6029-4689-A66E-DDE94C16C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65BEA3-AA73-478A-9CE5-8647BBD7F8C6}"/>
              </a:ext>
            </a:extLst>
          </p:cNvPr>
          <p:cNvSpPr>
            <a:spLocks noGrp="1"/>
          </p:cNvSpPr>
          <p:nvPr>
            <p:ph type="sldNum" sz="quarter" idx="12"/>
          </p:nvPr>
        </p:nvSpPr>
        <p:spPr/>
        <p:txBody>
          <a:body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173390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6D51D5-5B11-4DDC-A4C0-7B12F512E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1E81918-59D5-4A5F-B954-4C204FF8D4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456221-7445-41C2-9193-DBEE457C1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034F6-61BA-4500-9C32-A64A44374A38}" type="datetimeFigureOut">
              <a:rPr kumimoji="1" lang="ja-JP" altLang="en-US" smtClean="0"/>
              <a:t>2022/12/12</a:t>
            </a:fld>
            <a:endParaRPr kumimoji="1" lang="ja-JP" altLang="en-US"/>
          </a:p>
        </p:txBody>
      </p:sp>
      <p:sp>
        <p:nvSpPr>
          <p:cNvPr id="5" name="フッター プレースホルダー 4">
            <a:extLst>
              <a:ext uri="{FF2B5EF4-FFF2-40B4-BE49-F238E27FC236}">
                <a16:creationId xmlns:a16="http://schemas.microsoft.com/office/drawing/2014/main" id="{ED6EB31F-1646-4EB0-BB94-C7FF12761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A508EB-6E2E-4A99-8E22-4A4696CB6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BE8E-B5F2-4196-AE68-CB775B8BBF8D}" type="slidenum">
              <a:rPr kumimoji="1" lang="ja-JP" altLang="en-US" smtClean="0"/>
              <a:t>‹#›</a:t>
            </a:fld>
            <a:endParaRPr kumimoji="1" lang="ja-JP" altLang="en-US"/>
          </a:p>
        </p:txBody>
      </p:sp>
    </p:spTree>
    <p:extLst>
      <p:ext uri="{BB962C8B-B14F-4D97-AF65-F5344CB8AC3E}">
        <p14:creationId xmlns:p14="http://schemas.microsoft.com/office/powerpoint/2010/main" val="3360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drken/items/ecd1a472d3a0e7db8d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qiita.com/drken/items/e805e3f514acceb87602" TargetMode="External"/><Relationship Id="rId2" Type="http://schemas.openxmlformats.org/officeDocument/2006/relationships/hyperlink" Target="https://qiita.com/drken/items/7f98315b56c95a6181a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lgo-logic.info/divisor-num/" TargetMode="External"/><Relationship Id="rId2" Type="http://schemas.openxmlformats.org/officeDocument/2006/relationships/hyperlink" Target="https://tech.ateruimashin.com/blog/2020/09/spf_factoriz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lgo-method.com/tasks/332/edi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qiita.com/drken/items/a5e6fe22863b7992efdb" TargetMode="External"/><Relationship Id="rId2" Type="http://schemas.openxmlformats.org/officeDocument/2006/relationships/hyperlink" Target="https://codeforces.com/blog/entry/325" TargetMode="External"/><Relationship Id="rId1" Type="http://schemas.openxmlformats.org/officeDocument/2006/relationships/slideLayout" Target="../slideLayouts/slideLayout2.xml"/><Relationship Id="rId4" Type="http://schemas.openxmlformats.org/officeDocument/2006/relationships/hyperlink" Target="https://blog.hamayanhamayan.com/entry/2017/02/27/021246"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programgenjin.hatenablog.com/entry/2019/03/11/08142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qiita.com/drken/items/68b8503ad4ffb469624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tug.tokyo/?p=369" TargetMode="External"/><Relationship Id="rId2" Type="http://schemas.openxmlformats.org/officeDocument/2006/relationships/hyperlink" Target="https://qiita.com/mk668a/items/bc5cc36f472487eaf0d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nabitimes.jp/math/125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hare.net/iwiwi/ss-3578491" TargetMode="External"/><Relationship Id="rId2" Type="http://schemas.openxmlformats.org/officeDocument/2006/relationships/hyperlink" Target="https://scrapbox.io/pocala-kyopro/%E8%AA%BF%E3%81%B9%E3%81%A6%E3%81%84%E3%81%8F%E3%83%AF%E3%83%BC%E3%83%89" TargetMode="External"/><Relationship Id="rId1" Type="http://schemas.openxmlformats.org/officeDocument/2006/relationships/slideLayout" Target="../slideLayouts/slideLayout2.xml"/><Relationship Id="rId6" Type="http://schemas.openxmlformats.org/officeDocument/2006/relationships/hyperlink" Target="https://take44444.github.io/Algorithm-Book/index.html" TargetMode="External"/><Relationship Id="rId5" Type="http://schemas.openxmlformats.org/officeDocument/2006/relationships/hyperlink" Target="https://hackmd.io/@AymkShhZRFeX98HUU2MuHQ/Hk3hLVlWz?type=view" TargetMode="External"/><Relationship Id="rId4" Type="http://schemas.openxmlformats.org/officeDocument/2006/relationships/hyperlink" Target="https://blog.hamayanhamayan.com/entry/2017/02/27/025050"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qiita.com/e869120/items/b4a0493aac567c6a724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qiita.com/ageprocpp/items/34121c58e571ea8c4023" TargetMode="External"/><Relationship Id="rId2" Type="http://schemas.openxmlformats.org/officeDocument/2006/relationships/hyperlink" Target="https://ei1333.hateblo.jp/entry/2017/09/11/2110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3D2A1-CCFA-474B-9D29-E5849A2CFE65}"/>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5254EB1-10F1-40E2-AA15-211DEFF94B8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2182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A850B-A123-4717-9E1D-A63C71D62057}"/>
              </a:ext>
            </a:extLst>
          </p:cNvPr>
          <p:cNvSpPr>
            <a:spLocks noGrp="1"/>
          </p:cNvSpPr>
          <p:nvPr>
            <p:ph type="title"/>
          </p:nvPr>
        </p:nvSpPr>
        <p:spPr/>
        <p:txBody>
          <a:bodyPr>
            <a:normAutofit/>
          </a:bodyPr>
          <a:lstStyle/>
          <a:p>
            <a:r>
              <a:rPr kumimoji="1" lang="en-US" altLang="ja-JP" dirty="0"/>
              <a:t>Segment Tree</a:t>
            </a:r>
            <a:endParaRPr kumimoji="1" lang="ja-JP" altLang="en-US" dirty="0"/>
          </a:p>
        </p:txBody>
      </p:sp>
      <p:sp>
        <p:nvSpPr>
          <p:cNvPr id="3" name="コンテンツ プレースホルダー 2">
            <a:extLst>
              <a:ext uri="{FF2B5EF4-FFF2-40B4-BE49-F238E27FC236}">
                <a16:creationId xmlns:a16="http://schemas.microsoft.com/office/drawing/2014/main" id="{509F0AC9-43B1-4FA4-B0D5-41352C1C947F}"/>
              </a:ext>
            </a:extLst>
          </p:cNvPr>
          <p:cNvSpPr>
            <a:spLocks noGrp="1"/>
          </p:cNvSpPr>
          <p:nvPr>
            <p:ph idx="1"/>
          </p:nvPr>
        </p:nvSpPr>
        <p:spPr/>
        <p:txBody>
          <a:bodyPr/>
          <a:lstStyle/>
          <a:p>
            <a:r>
              <a:rPr kumimoji="1" lang="ja-JP" altLang="en-US" dirty="0"/>
              <a:t>各ノードが区間に対応づいた完全二分木</a:t>
            </a:r>
            <a:endParaRPr kumimoji="1" lang="en-US" altLang="ja-JP" dirty="0"/>
          </a:p>
          <a:p>
            <a:r>
              <a:rPr lang="en-US" altLang="ja-JP" dirty="0"/>
              <a:t>Ex) 8</a:t>
            </a:r>
            <a:r>
              <a:rPr lang="ja-JP" altLang="en-US" dirty="0"/>
              <a:t>個の要素のうち</a:t>
            </a:r>
            <a:r>
              <a:rPr lang="en-US" altLang="ja-JP" dirty="0"/>
              <a:t>[1,7]</a:t>
            </a:r>
            <a:r>
              <a:rPr lang="ja-JP" altLang="en-US" dirty="0"/>
              <a:t>の最小値検索（下図）</a:t>
            </a:r>
            <a:endParaRPr kumimoji="1" lang="en-US" altLang="ja-JP" dirty="0"/>
          </a:p>
          <a:p>
            <a:r>
              <a:rPr lang="ja-JP" altLang="en-US" dirty="0"/>
              <a:t>平衡処理が必要ない</a:t>
            </a:r>
            <a:endParaRPr lang="en-US" altLang="ja-JP" dirty="0"/>
          </a:p>
          <a:p>
            <a:r>
              <a:rPr kumimoji="1" lang="ja-JP" altLang="en-US" dirty="0"/>
              <a:t>前処理や空間計算量は</a:t>
            </a:r>
            <a:r>
              <a:rPr kumimoji="1" lang="en-US" altLang="ja-JP"/>
              <a:t>O(n)</a:t>
            </a:r>
          </a:p>
          <a:p>
            <a:endParaRPr kumimoji="1" lang="ja-JP" altLang="en-US" dirty="0"/>
          </a:p>
        </p:txBody>
      </p:sp>
      <p:pic>
        <p:nvPicPr>
          <p:cNvPr id="5" name="図 4">
            <a:extLst>
              <a:ext uri="{FF2B5EF4-FFF2-40B4-BE49-F238E27FC236}">
                <a16:creationId xmlns:a16="http://schemas.microsoft.com/office/drawing/2014/main" id="{21CA627E-60BA-4EB0-8BFF-7FD18153A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087" y="2136630"/>
            <a:ext cx="4925112" cy="2076740"/>
          </a:xfrm>
          <a:prstGeom prst="rect">
            <a:avLst/>
          </a:prstGeom>
        </p:spPr>
      </p:pic>
    </p:spTree>
    <p:extLst>
      <p:ext uri="{BB962C8B-B14F-4D97-AF65-F5344CB8AC3E}">
        <p14:creationId xmlns:p14="http://schemas.microsoft.com/office/powerpoint/2010/main" val="263351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BF30E-DA24-495A-858B-83A4AFBAA64B}"/>
              </a:ext>
            </a:extLst>
          </p:cNvPr>
          <p:cNvSpPr>
            <a:spLocks noGrp="1"/>
          </p:cNvSpPr>
          <p:nvPr>
            <p:ph type="title"/>
          </p:nvPr>
        </p:nvSpPr>
        <p:spPr/>
        <p:txBody>
          <a:bodyPr/>
          <a:lstStyle/>
          <a:p>
            <a:r>
              <a:rPr kumimoji="1" lang="en-US" altLang="ja-JP" dirty="0"/>
              <a:t>Sparse Table</a:t>
            </a:r>
            <a:endParaRPr kumimoji="1" lang="ja-JP" altLang="en-US" dirty="0"/>
          </a:p>
        </p:txBody>
      </p:sp>
      <p:sp>
        <p:nvSpPr>
          <p:cNvPr id="3" name="コンテンツ プレースホルダー 2">
            <a:extLst>
              <a:ext uri="{FF2B5EF4-FFF2-40B4-BE49-F238E27FC236}">
                <a16:creationId xmlns:a16="http://schemas.microsoft.com/office/drawing/2014/main" id="{059D81EA-BF4F-4CD4-BBEC-4372D7396D15}"/>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98104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9EB26-55AB-4395-AC63-49393CA36943}"/>
              </a:ext>
            </a:extLst>
          </p:cNvPr>
          <p:cNvSpPr>
            <a:spLocks noGrp="1"/>
          </p:cNvSpPr>
          <p:nvPr>
            <p:ph type="title"/>
          </p:nvPr>
        </p:nvSpPr>
        <p:spPr/>
        <p:txBody>
          <a:bodyPr/>
          <a:lstStyle/>
          <a:p>
            <a:r>
              <a:rPr lang="en-US" altLang="ja-JP" dirty="0"/>
              <a:t>Li Chao Tree</a:t>
            </a:r>
            <a:endParaRPr kumimoji="1" lang="ja-JP" altLang="en-US" dirty="0"/>
          </a:p>
        </p:txBody>
      </p:sp>
      <p:sp>
        <p:nvSpPr>
          <p:cNvPr id="3" name="コンテンツ プレースホルダー 2">
            <a:extLst>
              <a:ext uri="{FF2B5EF4-FFF2-40B4-BE49-F238E27FC236}">
                <a16:creationId xmlns:a16="http://schemas.microsoft.com/office/drawing/2014/main" id="{82056DC2-E23E-44D9-B148-F391D582554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7270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EE7BF-6B34-4330-9516-45FC2F028E4C}"/>
              </a:ext>
            </a:extLst>
          </p:cNvPr>
          <p:cNvSpPr>
            <a:spLocks noGrp="1"/>
          </p:cNvSpPr>
          <p:nvPr>
            <p:ph type="title"/>
          </p:nvPr>
        </p:nvSpPr>
        <p:spPr/>
        <p:txBody>
          <a:bodyPr/>
          <a:lstStyle/>
          <a:p>
            <a:r>
              <a:rPr lang="en-US" altLang="ja-JP" dirty="0"/>
              <a:t>Convex Hull Trick</a:t>
            </a:r>
            <a:endParaRPr kumimoji="1" lang="ja-JP" altLang="en-US" dirty="0"/>
          </a:p>
        </p:txBody>
      </p:sp>
      <p:sp>
        <p:nvSpPr>
          <p:cNvPr id="3" name="コンテンツ プレースホルダー 2">
            <a:extLst>
              <a:ext uri="{FF2B5EF4-FFF2-40B4-BE49-F238E27FC236}">
                <a16:creationId xmlns:a16="http://schemas.microsoft.com/office/drawing/2014/main" id="{FBBF1D23-0B20-46A5-8299-A7216D50BF8C}"/>
              </a:ext>
            </a:extLst>
          </p:cNvPr>
          <p:cNvSpPr>
            <a:spLocks noGrp="1"/>
          </p:cNvSpPr>
          <p:nvPr>
            <p:ph idx="1"/>
          </p:nvPr>
        </p:nvSpPr>
        <p:spPr/>
        <p:txBody>
          <a:bodyPr/>
          <a:lstStyle/>
          <a:p>
            <a:r>
              <a:rPr kumimoji="1" lang="ja-JP" altLang="en-US" dirty="0"/>
              <a:t>凸包</a:t>
            </a:r>
            <a:endParaRPr kumimoji="1" lang="en-US" altLang="ja-JP" dirty="0"/>
          </a:p>
          <a:p>
            <a:r>
              <a:rPr lang="en-US" altLang="ja-JP" dirty="0"/>
              <a:t>y</a:t>
            </a:r>
            <a:r>
              <a:rPr kumimoji="1" lang="en-US" altLang="ja-JP" dirty="0"/>
              <a:t>=</a:t>
            </a:r>
            <a:r>
              <a:rPr kumimoji="1" lang="en-US" altLang="ja-JP" dirty="0" err="1"/>
              <a:t>ax+b</a:t>
            </a:r>
            <a:r>
              <a:rPr kumimoji="1" lang="ja-JP" altLang="en-US" dirty="0"/>
              <a:t>を何本も与えられる場合に、不必要な線を除去するのに使う</a:t>
            </a:r>
          </a:p>
        </p:txBody>
      </p:sp>
    </p:spTree>
    <p:extLst>
      <p:ext uri="{BB962C8B-B14F-4D97-AF65-F5344CB8AC3E}">
        <p14:creationId xmlns:p14="http://schemas.microsoft.com/office/powerpoint/2010/main" val="43634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ED52F-4BA1-45A0-841E-EC56D4A622D8}"/>
              </a:ext>
            </a:extLst>
          </p:cNvPr>
          <p:cNvSpPr>
            <a:spLocks noGrp="1"/>
          </p:cNvSpPr>
          <p:nvPr>
            <p:ph type="title"/>
          </p:nvPr>
        </p:nvSpPr>
        <p:spPr/>
        <p:txBody>
          <a:bodyPr/>
          <a:lstStyle/>
          <a:p>
            <a:r>
              <a:rPr kumimoji="1" lang="en-US" altLang="ja-JP" dirty="0"/>
              <a:t>Union-Find</a:t>
            </a:r>
            <a:r>
              <a:rPr kumimoji="1" lang="ja-JP" altLang="en-US" dirty="0"/>
              <a:t>木</a:t>
            </a:r>
          </a:p>
        </p:txBody>
      </p:sp>
      <p:sp>
        <p:nvSpPr>
          <p:cNvPr id="3" name="コンテンツ プレースホルダー 2">
            <a:extLst>
              <a:ext uri="{FF2B5EF4-FFF2-40B4-BE49-F238E27FC236}">
                <a16:creationId xmlns:a16="http://schemas.microsoft.com/office/drawing/2014/main" id="{6CDDD990-CC08-4D38-9270-4E27E69DAF3A}"/>
              </a:ext>
            </a:extLst>
          </p:cNvPr>
          <p:cNvSpPr>
            <a:spLocks noGrp="1"/>
          </p:cNvSpPr>
          <p:nvPr>
            <p:ph idx="1"/>
          </p:nvPr>
        </p:nvSpPr>
        <p:spPr/>
        <p:txBody>
          <a:bodyPr/>
          <a:lstStyle/>
          <a:p>
            <a:r>
              <a:rPr lang="ja-JP" altLang="en-US" dirty="0"/>
              <a:t>グループ分けを管理</a:t>
            </a:r>
            <a:endParaRPr lang="en-US" altLang="ja-JP" dirty="0"/>
          </a:p>
          <a:p>
            <a:r>
              <a:rPr lang="ja-JP" altLang="en-US" dirty="0"/>
              <a:t>グループを木で管理、同一の木であれば同じグループ、まとめるときは木を統合する</a:t>
            </a:r>
            <a:endParaRPr lang="en-US" altLang="ja-JP" dirty="0"/>
          </a:p>
          <a:p>
            <a:r>
              <a:rPr lang="ja-JP" altLang="en-US" dirty="0"/>
              <a:t>計算量は工夫をしだいで、</a:t>
            </a:r>
            <a:r>
              <a:rPr lang="en-US" altLang="ja-JP" dirty="0"/>
              <a:t>O(α(n))</a:t>
            </a:r>
            <a:r>
              <a:rPr lang="ja-JP" altLang="en-US" dirty="0" err="1"/>
              <a:t>、</a:t>
            </a:r>
            <a:r>
              <a:rPr lang="en-US" altLang="ja-JP" dirty="0"/>
              <a:t>O(log n)(α(n)</a:t>
            </a:r>
            <a:r>
              <a:rPr lang="ja-JP" altLang="en-US" dirty="0"/>
              <a:t>はアッカーマン関数</a:t>
            </a:r>
            <a:r>
              <a:rPr lang="en-US" altLang="ja-JP" dirty="0"/>
              <a:t>)</a:t>
            </a:r>
          </a:p>
          <a:p>
            <a:r>
              <a:rPr lang="ja-JP" altLang="en-US" dirty="0"/>
              <a:t>グループをまとめることはできても、分割することはできない</a:t>
            </a:r>
            <a:endParaRPr lang="en-US" altLang="ja-JP" dirty="0"/>
          </a:p>
          <a:p>
            <a:endParaRPr kumimoji="1" lang="ja-JP" altLang="en-US" dirty="0"/>
          </a:p>
        </p:txBody>
      </p:sp>
    </p:spTree>
    <p:extLst>
      <p:ext uri="{BB962C8B-B14F-4D97-AF65-F5344CB8AC3E}">
        <p14:creationId xmlns:p14="http://schemas.microsoft.com/office/powerpoint/2010/main" val="313160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6A19A-FE4A-48F2-B259-D31EE5D96B18}"/>
              </a:ext>
            </a:extLst>
          </p:cNvPr>
          <p:cNvSpPr>
            <a:spLocks noGrp="1"/>
          </p:cNvSpPr>
          <p:nvPr>
            <p:ph type="title"/>
          </p:nvPr>
        </p:nvSpPr>
        <p:spPr/>
        <p:txBody>
          <a:bodyPr/>
          <a:lstStyle/>
          <a:p>
            <a:r>
              <a:rPr kumimoji="1" lang="ja-JP" altLang="en-US" dirty="0"/>
              <a:t>バケット法と平方分割</a:t>
            </a:r>
          </a:p>
        </p:txBody>
      </p:sp>
      <p:sp>
        <p:nvSpPr>
          <p:cNvPr id="3" name="コンテンツ プレースホルダー 2">
            <a:extLst>
              <a:ext uri="{FF2B5EF4-FFF2-40B4-BE49-F238E27FC236}">
                <a16:creationId xmlns:a16="http://schemas.microsoft.com/office/drawing/2014/main" id="{3163BC93-71EB-4835-8FAA-40F89F7C66C3}"/>
              </a:ext>
            </a:extLst>
          </p:cNvPr>
          <p:cNvSpPr>
            <a:spLocks noGrp="1"/>
          </p:cNvSpPr>
          <p:nvPr>
            <p:ph idx="1"/>
          </p:nvPr>
        </p:nvSpPr>
        <p:spPr/>
        <p:txBody>
          <a:bodyPr/>
          <a:lstStyle/>
          <a:p>
            <a:r>
              <a:rPr kumimoji="1" lang="ja-JP" altLang="en-US" dirty="0"/>
              <a:t>バケット法とは、列や平面を「バケット」に分割して管理</a:t>
            </a:r>
            <a:endParaRPr kumimoji="1" lang="en-US" altLang="ja-JP" dirty="0"/>
          </a:p>
          <a:p>
            <a:r>
              <a:rPr lang="ja-JP" altLang="en-US" dirty="0"/>
              <a:t>平方分割とは、バケット法の列に関する特殊な場合</a:t>
            </a:r>
            <a:endParaRPr lang="en-US" altLang="ja-JP" dirty="0"/>
          </a:p>
          <a:p>
            <a:r>
              <a:rPr kumimoji="1" lang="en-US" altLang="ja-JP" dirty="0"/>
              <a:t>N</a:t>
            </a:r>
            <a:r>
              <a:rPr lang="ja-JP" altLang="en-US" dirty="0"/>
              <a:t>個の列を√</a:t>
            </a:r>
            <a:r>
              <a:rPr lang="en-US" altLang="ja-JP" dirty="0"/>
              <a:t>n</a:t>
            </a:r>
            <a:r>
              <a:rPr lang="ja-JP" altLang="en-US" dirty="0"/>
              <a:t>程度の大きさのバケットに分けて管理する</a:t>
            </a:r>
            <a:endParaRPr lang="en-US" altLang="ja-JP" dirty="0"/>
          </a:p>
          <a:p>
            <a:r>
              <a:rPr kumimoji="1" lang="en-US" altLang="ja-JP" dirty="0"/>
              <a:t>Ex) [3-14]</a:t>
            </a:r>
            <a:r>
              <a:rPr kumimoji="1" lang="ja-JP" altLang="en-US" dirty="0"/>
              <a:t>から最小値を探す場合</a:t>
            </a:r>
            <a:endParaRPr lang="en-US" altLang="ja-JP" dirty="0"/>
          </a:p>
          <a:p>
            <a:r>
              <a:rPr kumimoji="1" lang="ja-JP" altLang="en-US" dirty="0"/>
              <a:t>　　あらかじめバケット内での最小値を求めておく</a:t>
            </a:r>
            <a:endParaRPr kumimoji="1" lang="en-US" altLang="ja-JP" dirty="0"/>
          </a:p>
          <a:p>
            <a:r>
              <a:rPr lang="ja-JP" altLang="en-US" dirty="0"/>
              <a:t>　　下図の赤の部分を探せばよく、最小値は</a:t>
            </a:r>
            <a:r>
              <a:rPr lang="en-US" altLang="ja-JP" dirty="0"/>
              <a:t>0</a:t>
            </a:r>
          </a:p>
          <a:p>
            <a:r>
              <a:rPr kumimoji="1" lang="ja-JP" altLang="en-US" dirty="0"/>
              <a:t>　　本来</a:t>
            </a:r>
            <a:r>
              <a:rPr kumimoji="1" lang="en-US" altLang="ja-JP" dirty="0"/>
              <a:t>12</a:t>
            </a:r>
            <a:r>
              <a:rPr kumimoji="1" lang="ja-JP" altLang="en-US" dirty="0"/>
              <a:t>個の数字を検索するところを</a:t>
            </a:r>
            <a:r>
              <a:rPr kumimoji="1" lang="en-US" altLang="ja-JP" dirty="0"/>
              <a:t>6</a:t>
            </a:r>
            <a:r>
              <a:rPr kumimoji="1" lang="ja-JP" altLang="en-US" dirty="0"/>
              <a:t>個で済ますことが出来る</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計算量は、前処理に</a:t>
            </a:r>
            <a:r>
              <a:rPr lang="en-US" altLang="ja-JP" dirty="0"/>
              <a:t>O(n)</a:t>
            </a:r>
            <a:r>
              <a:rPr lang="ja-JP" altLang="en-US" dirty="0" err="1"/>
              <a:t>、</a:t>
            </a:r>
            <a:r>
              <a:rPr lang="ja-JP" altLang="en-US" dirty="0"/>
              <a:t>各クエリに</a:t>
            </a:r>
            <a:r>
              <a:rPr lang="en-US" altLang="ja-JP" dirty="0"/>
              <a:t>O(</a:t>
            </a:r>
            <a:r>
              <a:rPr lang="ja-JP" altLang="en-US" dirty="0"/>
              <a:t>√</a:t>
            </a:r>
            <a:r>
              <a:rPr lang="en-US" altLang="ja-JP" dirty="0"/>
              <a:t>n)</a:t>
            </a:r>
          </a:p>
          <a:p>
            <a:r>
              <a:rPr lang="ja-JP" altLang="en-US" dirty="0"/>
              <a:t>応用として、各バケットが二部探索木や</a:t>
            </a:r>
            <a:r>
              <a:rPr lang="en-US" altLang="ja-JP" dirty="0" err="1"/>
              <a:t>BinaryIndexTree</a:t>
            </a:r>
            <a:r>
              <a:rPr lang="ja-JP" altLang="en-US" dirty="0"/>
              <a:t>を持つことがある</a:t>
            </a:r>
            <a:endParaRPr lang="en-US" altLang="ja-JP" dirty="0"/>
          </a:p>
          <a:p>
            <a:r>
              <a:rPr kumimoji="1" lang="ja-JP" altLang="en-US" dirty="0"/>
              <a:t>√</a:t>
            </a:r>
            <a:r>
              <a:rPr kumimoji="1" lang="en-US" altLang="ja-JP" dirty="0"/>
              <a:t>n</a:t>
            </a:r>
            <a:r>
              <a:rPr kumimoji="1" lang="ja-JP" altLang="en-US" dirty="0"/>
              <a:t>分木としても解釈できる</a:t>
            </a:r>
          </a:p>
        </p:txBody>
      </p:sp>
      <p:graphicFrame>
        <p:nvGraphicFramePr>
          <p:cNvPr id="4" name="表 4">
            <a:extLst>
              <a:ext uri="{FF2B5EF4-FFF2-40B4-BE49-F238E27FC236}">
                <a16:creationId xmlns:a16="http://schemas.microsoft.com/office/drawing/2014/main" id="{41FEF238-E897-44A5-8813-C5A464B583F3}"/>
              </a:ext>
            </a:extLst>
          </p:cNvPr>
          <p:cNvGraphicFramePr>
            <a:graphicFrameLocks noGrp="1"/>
          </p:cNvGraphicFramePr>
          <p:nvPr>
            <p:extLst>
              <p:ext uri="{D42A27DB-BD31-4B8C-83A1-F6EECF244321}">
                <p14:modId xmlns:p14="http://schemas.microsoft.com/office/powerpoint/2010/main" val="1386272339"/>
              </p:ext>
            </p:extLst>
          </p:nvPr>
        </p:nvGraphicFramePr>
        <p:xfrm>
          <a:off x="1638300" y="3838719"/>
          <a:ext cx="8128000" cy="74168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04054411"/>
                    </a:ext>
                  </a:extLst>
                </a:gridCol>
                <a:gridCol w="508000">
                  <a:extLst>
                    <a:ext uri="{9D8B030D-6E8A-4147-A177-3AD203B41FA5}">
                      <a16:colId xmlns:a16="http://schemas.microsoft.com/office/drawing/2014/main" val="2255254564"/>
                    </a:ext>
                  </a:extLst>
                </a:gridCol>
                <a:gridCol w="508000">
                  <a:extLst>
                    <a:ext uri="{9D8B030D-6E8A-4147-A177-3AD203B41FA5}">
                      <a16:colId xmlns:a16="http://schemas.microsoft.com/office/drawing/2014/main" val="3291230887"/>
                    </a:ext>
                  </a:extLst>
                </a:gridCol>
                <a:gridCol w="508000">
                  <a:extLst>
                    <a:ext uri="{9D8B030D-6E8A-4147-A177-3AD203B41FA5}">
                      <a16:colId xmlns:a16="http://schemas.microsoft.com/office/drawing/2014/main" val="2887537397"/>
                    </a:ext>
                  </a:extLst>
                </a:gridCol>
                <a:gridCol w="508000">
                  <a:extLst>
                    <a:ext uri="{9D8B030D-6E8A-4147-A177-3AD203B41FA5}">
                      <a16:colId xmlns:a16="http://schemas.microsoft.com/office/drawing/2014/main" val="686010217"/>
                    </a:ext>
                  </a:extLst>
                </a:gridCol>
                <a:gridCol w="508000">
                  <a:extLst>
                    <a:ext uri="{9D8B030D-6E8A-4147-A177-3AD203B41FA5}">
                      <a16:colId xmlns:a16="http://schemas.microsoft.com/office/drawing/2014/main" val="1147292887"/>
                    </a:ext>
                  </a:extLst>
                </a:gridCol>
                <a:gridCol w="508000">
                  <a:extLst>
                    <a:ext uri="{9D8B030D-6E8A-4147-A177-3AD203B41FA5}">
                      <a16:colId xmlns:a16="http://schemas.microsoft.com/office/drawing/2014/main" val="1618367540"/>
                    </a:ext>
                  </a:extLst>
                </a:gridCol>
                <a:gridCol w="508000">
                  <a:extLst>
                    <a:ext uri="{9D8B030D-6E8A-4147-A177-3AD203B41FA5}">
                      <a16:colId xmlns:a16="http://schemas.microsoft.com/office/drawing/2014/main" val="566765003"/>
                    </a:ext>
                  </a:extLst>
                </a:gridCol>
                <a:gridCol w="508000">
                  <a:extLst>
                    <a:ext uri="{9D8B030D-6E8A-4147-A177-3AD203B41FA5}">
                      <a16:colId xmlns:a16="http://schemas.microsoft.com/office/drawing/2014/main" val="2184837201"/>
                    </a:ext>
                  </a:extLst>
                </a:gridCol>
                <a:gridCol w="508000">
                  <a:extLst>
                    <a:ext uri="{9D8B030D-6E8A-4147-A177-3AD203B41FA5}">
                      <a16:colId xmlns:a16="http://schemas.microsoft.com/office/drawing/2014/main" val="3371626002"/>
                    </a:ext>
                  </a:extLst>
                </a:gridCol>
                <a:gridCol w="508000">
                  <a:extLst>
                    <a:ext uri="{9D8B030D-6E8A-4147-A177-3AD203B41FA5}">
                      <a16:colId xmlns:a16="http://schemas.microsoft.com/office/drawing/2014/main" val="2665339825"/>
                    </a:ext>
                  </a:extLst>
                </a:gridCol>
                <a:gridCol w="508000">
                  <a:extLst>
                    <a:ext uri="{9D8B030D-6E8A-4147-A177-3AD203B41FA5}">
                      <a16:colId xmlns:a16="http://schemas.microsoft.com/office/drawing/2014/main" val="1881108980"/>
                    </a:ext>
                  </a:extLst>
                </a:gridCol>
                <a:gridCol w="508000">
                  <a:extLst>
                    <a:ext uri="{9D8B030D-6E8A-4147-A177-3AD203B41FA5}">
                      <a16:colId xmlns:a16="http://schemas.microsoft.com/office/drawing/2014/main" val="779328099"/>
                    </a:ext>
                  </a:extLst>
                </a:gridCol>
                <a:gridCol w="508000">
                  <a:extLst>
                    <a:ext uri="{9D8B030D-6E8A-4147-A177-3AD203B41FA5}">
                      <a16:colId xmlns:a16="http://schemas.microsoft.com/office/drawing/2014/main" val="3179501942"/>
                    </a:ext>
                  </a:extLst>
                </a:gridCol>
                <a:gridCol w="508000">
                  <a:extLst>
                    <a:ext uri="{9D8B030D-6E8A-4147-A177-3AD203B41FA5}">
                      <a16:colId xmlns:a16="http://schemas.microsoft.com/office/drawing/2014/main" val="3288784626"/>
                    </a:ext>
                  </a:extLst>
                </a:gridCol>
                <a:gridCol w="508000">
                  <a:extLst>
                    <a:ext uri="{9D8B030D-6E8A-4147-A177-3AD203B41FA5}">
                      <a16:colId xmlns:a16="http://schemas.microsoft.com/office/drawing/2014/main" val="313298368"/>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2</a:t>
                      </a:r>
                      <a:endParaRPr kumimoji="1" lang="ja-JP" altLang="en-US" dirty="0"/>
                    </a:p>
                  </a:txBody>
                  <a:tcPr>
                    <a:solidFill>
                      <a:srgbClr val="FF0000"/>
                    </a:solidFill>
                  </a:tcPr>
                </a:tc>
                <a:tc>
                  <a:txBody>
                    <a:bodyPr/>
                    <a:lstStyle/>
                    <a:p>
                      <a:r>
                        <a:rPr kumimoji="1" lang="en-US" altLang="ja-JP" dirty="0"/>
                        <a:t>6</a:t>
                      </a:r>
                      <a:endParaRPr kumimoji="1" lang="ja-JP" altLang="en-US" dirty="0"/>
                    </a:p>
                  </a:txBody>
                  <a:tcPr>
                    <a:solidFill>
                      <a:srgbClr val="FF0000"/>
                    </a:solidFill>
                  </a:tcPr>
                </a:tc>
                <a:tc>
                  <a:txBody>
                    <a:bodyPr/>
                    <a:lstStyle/>
                    <a:p>
                      <a:r>
                        <a:rPr kumimoji="1" lang="en-US" altLang="ja-JP" dirty="0"/>
                        <a:t>7</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9</a:t>
                      </a:r>
                      <a:endParaRPr kumimoji="1" lang="ja-JP" altLang="en-US" dirty="0"/>
                    </a:p>
                  </a:txBody>
                  <a:tcPr>
                    <a:solidFill>
                      <a:srgbClr val="FF0000"/>
                    </a:solidFill>
                  </a:tcPr>
                </a:tc>
                <a:tc>
                  <a:txBody>
                    <a:bodyPr/>
                    <a:lstStyle/>
                    <a:p>
                      <a:r>
                        <a:rPr kumimoji="1" lang="en-US" altLang="ja-JP" dirty="0"/>
                        <a:t>2</a:t>
                      </a:r>
                      <a:endParaRPr kumimoji="1" lang="ja-JP" altLang="en-US" dirty="0"/>
                    </a:p>
                  </a:txBody>
                  <a:tcPr>
                    <a:solidFill>
                      <a:srgbClr val="FF0000"/>
                    </a:solidFill>
                  </a:tcPr>
                </a:tc>
                <a:tc>
                  <a:txBody>
                    <a:bodyPr/>
                    <a:lstStyle/>
                    <a:p>
                      <a:r>
                        <a:rPr kumimoji="1" lang="en-US" altLang="ja-JP" dirty="0"/>
                        <a:t>1</a:t>
                      </a:r>
                      <a:endParaRPr kumimoji="1" lang="ja-JP" altLang="en-US" dirty="0"/>
                    </a:p>
                  </a:txBody>
                  <a:tcPr/>
                </a:tc>
                <a:tc>
                  <a:txBody>
                    <a:bodyPr/>
                    <a:lstStyle/>
                    <a:p>
                      <a:r>
                        <a:rPr kumimoji="1" lang="en-US" altLang="ja-JP" dirty="0"/>
                        <a:t>5</a:t>
                      </a:r>
                      <a:endParaRPr kumimoji="1" lang="ja-JP" altLang="en-US" dirty="0"/>
                    </a:p>
                  </a:txBody>
                  <a:tcPr/>
                </a:tc>
                <a:extLst>
                  <a:ext uri="{0D108BD9-81ED-4DB2-BD59-A6C34878D82A}">
                    <a16:rowId xmlns:a16="http://schemas.microsoft.com/office/drawing/2014/main" val="248057981"/>
                  </a:ext>
                </a:extLst>
              </a:tr>
              <a:tr h="370840">
                <a:tc gridSpan="4">
                  <a:txBody>
                    <a:bodyPr/>
                    <a:lstStyle/>
                    <a:p>
                      <a:r>
                        <a:rPr kumimoji="1" lang="en-US" altLang="ja-JP" dirty="0"/>
                        <a:t>1</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r>
                        <a:rPr kumimoji="1" lang="en-US" altLang="ja-JP" dirty="0"/>
                        <a:t>0</a:t>
                      </a:r>
                      <a:endParaRPr kumimoji="1" lang="ja-JP" altLang="en-US" dirty="0"/>
                    </a:p>
                  </a:txBody>
                  <a:tcPr>
                    <a:solidFill>
                      <a:srgbClr val="FF0000"/>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r>
                        <a:rPr kumimoji="1" lang="en-US" altLang="ja-JP" dirty="0"/>
                        <a:t>3</a:t>
                      </a:r>
                      <a:endParaRPr kumimoji="1" lang="ja-JP" altLang="en-US" dirty="0"/>
                    </a:p>
                  </a:txBody>
                  <a:tcPr>
                    <a:solidFill>
                      <a:srgbClr val="FF0000"/>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r>
                        <a:rPr kumimoji="1" lang="en-US" altLang="ja-JP" dirty="0"/>
                        <a:t>1</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826165192"/>
                  </a:ext>
                </a:extLst>
              </a:tr>
            </a:tbl>
          </a:graphicData>
        </a:graphic>
      </p:graphicFrame>
    </p:spTree>
    <p:extLst>
      <p:ext uri="{BB962C8B-B14F-4D97-AF65-F5344CB8AC3E}">
        <p14:creationId xmlns:p14="http://schemas.microsoft.com/office/powerpoint/2010/main" val="248786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548EC-260F-4790-9797-33BB03CBE9B6}"/>
              </a:ext>
            </a:extLst>
          </p:cNvPr>
          <p:cNvSpPr>
            <a:spLocks noGrp="1"/>
          </p:cNvSpPr>
          <p:nvPr>
            <p:ph type="title"/>
          </p:nvPr>
        </p:nvSpPr>
        <p:spPr/>
        <p:txBody>
          <a:bodyPr/>
          <a:lstStyle/>
          <a:p>
            <a:r>
              <a:rPr kumimoji="1" lang="ja-JP" altLang="en-US" dirty="0"/>
              <a:t>尺取り法</a:t>
            </a:r>
          </a:p>
        </p:txBody>
      </p:sp>
      <p:sp>
        <p:nvSpPr>
          <p:cNvPr id="3" name="コンテンツ プレースホルダー 2">
            <a:extLst>
              <a:ext uri="{FF2B5EF4-FFF2-40B4-BE49-F238E27FC236}">
                <a16:creationId xmlns:a16="http://schemas.microsoft.com/office/drawing/2014/main" id="{529FEBE8-448F-4377-B746-FCFDC01F2590}"/>
              </a:ext>
            </a:extLst>
          </p:cNvPr>
          <p:cNvSpPr>
            <a:spLocks noGrp="1"/>
          </p:cNvSpPr>
          <p:nvPr>
            <p:ph idx="1"/>
          </p:nvPr>
        </p:nvSpPr>
        <p:spPr/>
        <p:txBody>
          <a:bodyPr/>
          <a:lstStyle/>
          <a:p>
            <a:r>
              <a:rPr lang="en-US" altLang="ja-JP" dirty="0">
                <a:hlinkClick r:id="rId2"/>
              </a:rPr>
              <a:t>https://qiita.com/drken/items/ecd1a472d3a0e7db8dce</a:t>
            </a:r>
            <a:endParaRPr lang="en-US" altLang="ja-JP" dirty="0"/>
          </a:p>
          <a:p>
            <a:endParaRPr kumimoji="1" lang="en-US" altLang="ja-JP" dirty="0"/>
          </a:p>
          <a:p>
            <a:r>
              <a:rPr kumimoji="1" lang="en-US" altLang="ja-JP"/>
              <a:t>ABC247E</a:t>
            </a:r>
            <a:endParaRPr kumimoji="1" lang="ja-JP" altLang="en-US" dirty="0"/>
          </a:p>
        </p:txBody>
      </p:sp>
    </p:spTree>
    <p:extLst>
      <p:ext uri="{BB962C8B-B14F-4D97-AF65-F5344CB8AC3E}">
        <p14:creationId xmlns:p14="http://schemas.microsoft.com/office/powerpoint/2010/main" val="274944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50CE4-810D-4267-B1EC-7FF784B10E66}"/>
              </a:ext>
            </a:extLst>
          </p:cNvPr>
          <p:cNvSpPr>
            <a:spLocks noGrp="1"/>
          </p:cNvSpPr>
          <p:nvPr>
            <p:ph type="title"/>
          </p:nvPr>
        </p:nvSpPr>
        <p:spPr/>
        <p:txBody>
          <a:bodyPr/>
          <a:lstStyle/>
          <a:p>
            <a:r>
              <a:rPr kumimoji="1" lang="ja-JP" altLang="en-US" dirty="0"/>
              <a:t>二部マッチング問題（輸送問題）</a:t>
            </a:r>
          </a:p>
        </p:txBody>
      </p:sp>
      <p:sp>
        <p:nvSpPr>
          <p:cNvPr id="3" name="コンテンツ プレースホルダー 2">
            <a:extLst>
              <a:ext uri="{FF2B5EF4-FFF2-40B4-BE49-F238E27FC236}">
                <a16:creationId xmlns:a16="http://schemas.microsoft.com/office/drawing/2014/main" id="{38955403-E7D1-44F2-BA85-AC8154514F7E}"/>
              </a:ext>
            </a:extLst>
          </p:cNvPr>
          <p:cNvSpPr>
            <a:spLocks noGrp="1"/>
          </p:cNvSpPr>
          <p:nvPr>
            <p:ph idx="1"/>
          </p:nvPr>
        </p:nvSpPr>
        <p:spPr/>
        <p:txBody>
          <a:bodyPr/>
          <a:lstStyle/>
          <a:p>
            <a:r>
              <a:rPr kumimoji="1" lang="ja-JP" altLang="en-US" dirty="0"/>
              <a:t>参考</a:t>
            </a:r>
            <a:endParaRPr kumimoji="1" lang="en-US" altLang="ja-JP" dirty="0"/>
          </a:p>
          <a:p>
            <a:r>
              <a:rPr lang="en-US" altLang="ja-JP" dirty="0">
                <a:hlinkClick r:id="rId2"/>
              </a:rPr>
              <a:t>https://qiita.com/drken/items/7f98315b56c95a6181a4</a:t>
            </a:r>
            <a:endParaRPr lang="en-US" altLang="ja-JP" dirty="0"/>
          </a:p>
          <a:p>
            <a:r>
              <a:rPr lang="en-US" altLang="ja-JP" dirty="0">
                <a:hlinkClick r:id="rId3"/>
              </a:rPr>
              <a:t>https://qiita.com/drken/items/e805e3f514acceb87602</a:t>
            </a:r>
            <a:endParaRPr lang="en-US" altLang="ja-JP" dirty="0"/>
          </a:p>
          <a:p>
            <a:endParaRPr kumimoji="1" lang="en-US" altLang="ja-JP" dirty="0"/>
          </a:p>
          <a:p>
            <a:r>
              <a:rPr lang="en-US" altLang="ja-JP" dirty="0"/>
              <a:t>ABC247F</a:t>
            </a:r>
            <a:endParaRPr kumimoji="1" lang="ja-JP" altLang="en-US" dirty="0"/>
          </a:p>
        </p:txBody>
      </p:sp>
    </p:spTree>
    <p:extLst>
      <p:ext uri="{BB962C8B-B14F-4D97-AF65-F5344CB8AC3E}">
        <p14:creationId xmlns:p14="http://schemas.microsoft.com/office/powerpoint/2010/main" val="361282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A26B82-27F8-4DF5-8A66-F26A2EFF1079}"/>
              </a:ext>
            </a:extLst>
          </p:cNvPr>
          <p:cNvSpPr>
            <a:spLocks noGrp="1"/>
          </p:cNvSpPr>
          <p:nvPr>
            <p:ph type="title"/>
          </p:nvPr>
        </p:nvSpPr>
        <p:spPr/>
        <p:txBody>
          <a:bodyPr/>
          <a:lstStyle/>
          <a:p>
            <a:r>
              <a:rPr kumimoji="1" lang="ja-JP" altLang="en-US" dirty="0"/>
              <a:t>約数の個数列挙</a:t>
            </a:r>
          </a:p>
        </p:txBody>
      </p:sp>
      <p:sp>
        <p:nvSpPr>
          <p:cNvPr id="3" name="コンテンツ プレースホルダー 2">
            <a:extLst>
              <a:ext uri="{FF2B5EF4-FFF2-40B4-BE49-F238E27FC236}">
                <a16:creationId xmlns:a16="http://schemas.microsoft.com/office/drawing/2014/main" id="{9A7AE390-735C-436D-8B8C-E13CC84AFE56}"/>
              </a:ext>
            </a:extLst>
          </p:cNvPr>
          <p:cNvSpPr>
            <a:spLocks noGrp="1"/>
          </p:cNvSpPr>
          <p:nvPr>
            <p:ph idx="1"/>
          </p:nvPr>
        </p:nvSpPr>
        <p:spPr/>
        <p:txBody>
          <a:bodyPr/>
          <a:lstStyle/>
          <a:p>
            <a:r>
              <a:rPr kumimoji="1" lang="ja-JP" altLang="en-US" dirty="0"/>
              <a:t>整数</a:t>
            </a:r>
            <a:r>
              <a:rPr kumimoji="1" lang="en-US" altLang="ja-JP" dirty="0"/>
              <a:t>N</a:t>
            </a:r>
            <a:r>
              <a:rPr kumimoji="1" lang="ja-JP" altLang="en-US" dirty="0"/>
              <a:t>の約数の個数を普通に求めると</a:t>
            </a:r>
            <a:r>
              <a:rPr kumimoji="1" lang="en-US" altLang="ja-JP" dirty="0"/>
              <a:t>O(</a:t>
            </a:r>
            <a:r>
              <a:rPr lang="ja-JP" altLang="en-US" dirty="0"/>
              <a:t>√</a:t>
            </a:r>
            <a:r>
              <a:rPr lang="en-US" altLang="ja-JP" dirty="0"/>
              <a:t>N)</a:t>
            </a:r>
            <a:r>
              <a:rPr kumimoji="1" lang="ja-JP" altLang="en-US" dirty="0"/>
              <a:t>かかる</a:t>
            </a:r>
            <a:r>
              <a:rPr kumimoji="1" lang="en-US" altLang="ja-JP" dirty="0"/>
              <a:t>(1 &lt;= </a:t>
            </a:r>
            <a:r>
              <a:rPr kumimoji="1" lang="en-US" altLang="ja-JP" dirty="0" err="1"/>
              <a:t>i</a:t>
            </a:r>
            <a:r>
              <a:rPr kumimoji="1" lang="en-US" altLang="ja-JP" dirty="0"/>
              <a:t>*</a:t>
            </a:r>
            <a:r>
              <a:rPr kumimoji="1" lang="en-US" altLang="ja-JP" dirty="0" err="1"/>
              <a:t>i</a:t>
            </a:r>
            <a:r>
              <a:rPr kumimoji="1" lang="en-US" altLang="ja-JP" dirty="0"/>
              <a:t> &lt;= N</a:t>
            </a:r>
            <a:r>
              <a:rPr kumimoji="1" lang="ja-JP" altLang="en-US" dirty="0"/>
              <a:t>の範囲で</a:t>
            </a:r>
            <a:r>
              <a:rPr kumimoji="1" lang="en-US" altLang="ja-JP" dirty="0"/>
              <a:t>for</a:t>
            </a:r>
            <a:r>
              <a:rPr kumimoji="1" lang="ja-JP" altLang="en-US" dirty="0"/>
              <a:t>文で回す</a:t>
            </a:r>
            <a:r>
              <a:rPr kumimoji="1" lang="en-US" altLang="ja-JP" dirty="0"/>
              <a:t>)</a:t>
            </a:r>
          </a:p>
          <a:p>
            <a:r>
              <a:rPr lang="ja-JP" altLang="en-US" dirty="0"/>
              <a:t>事前準備に時間をかけられるのであれば</a:t>
            </a:r>
            <a:r>
              <a:rPr lang="en-US" altLang="ja-JP" dirty="0"/>
              <a:t>SPF(Smallest Prime Factor</a:t>
            </a:r>
            <a:r>
              <a:rPr lang="ja-JP" altLang="en-US" dirty="0" err="1"/>
              <a:t>、</a:t>
            </a:r>
            <a:r>
              <a:rPr lang="en-US" altLang="ja-JP" dirty="0"/>
              <a:t>1</a:t>
            </a:r>
            <a:r>
              <a:rPr lang="ja-JP" altLang="en-US" dirty="0"/>
              <a:t>以外の最小の約数</a:t>
            </a:r>
            <a:r>
              <a:rPr lang="en-US" altLang="ja-JP" dirty="0"/>
              <a:t>)</a:t>
            </a:r>
            <a:r>
              <a:rPr lang="ja-JP" altLang="en-US" dirty="0"/>
              <a:t>が使える</a:t>
            </a:r>
            <a:endParaRPr lang="en-US" altLang="ja-JP" dirty="0"/>
          </a:p>
          <a:p>
            <a:r>
              <a:rPr lang="ja-JP" altLang="en-US" dirty="0"/>
              <a:t>あらかじめ</a:t>
            </a:r>
            <a:r>
              <a:rPr lang="en-US" altLang="ja-JP" dirty="0"/>
              <a:t>SPF</a:t>
            </a:r>
            <a:r>
              <a:rPr lang="ja-JP" altLang="en-US" dirty="0"/>
              <a:t>を求めておくことで素因数分解を高速に行い、得られた素因数分解の結果から約数の数を求めることが出来る</a:t>
            </a:r>
            <a:endParaRPr lang="en-US" altLang="ja-JP" dirty="0"/>
          </a:p>
          <a:p>
            <a:r>
              <a:rPr kumimoji="1" lang="ja-JP" altLang="en-US" dirty="0"/>
              <a:t>前処理の</a:t>
            </a:r>
            <a:r>
              <a:rPr kumimoji="1" lang="en-US" altLang="ja-JP" dirty="0"/>
              <a:t>O(</a:t>
            </a:r>
            <a:r>
              <a:rPr kumimoji="1" lang="en-US" altLang="ja-JP" dirty="0" err="1"/>
              <a:t>NloglogN</a:t>
            </a:r>
            <a:r>
              <a:rPr kumimoji="1" lang="en-US" altLang="ja-JP" dirty="0"/>
              <a:t>)</a:t>
            </a:r>
            <a:r>
              <a:rPr kumimoji="1" lang="ja-JP" altLang="en-US" dirty="0" err="1"/>
              <a:t>、</a:t>
            </a:r>
            <a:r>
              <a:rPr lang="ja-JP" altLang="en-US" dirty="0"/>
              <a:t>クエリに</a:t>
            </a:r>
            <a:r>
              <a:rPr lang="en-US" altLang="ja-JP" dirty="0"/>
              <a:t>O(</a:t>
            </a:r>
            <a:r>
              <a:rPr lang="en-US" altLang="ja-JP" dirty="0" err="1"/>
              <a:t>logN</a:t>
            </a:r>
            <a:r>
              <a:rPr lang="en-US" altLang="ja-JP" dirty="0"/>
              <a:t>)</a:t>
            </a:r>
            <a:r>
              <a:rPr lang="ja-JP" altLang="en-US" dirty="0" err="1"/>
              <a:t>、</a:t>
            </a:r>
            <a:r>
              <a:rPr lang="ja-JP" altLang="en-US" dirty="0"/>
              <a:t>メモリを結構使う</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en-US" altLang="ja-JP" dirty="0">
                <a:hlinkClick r:id="rId2"/>
              </a:rPr>
              <a:t>https://tech.ateruimashin.com/blog/2020/09/spf_factorization/</a:t>
            </a:r>
            <a:endParaRPr lang="en-US" altLang="ja-JP" dirty="0"/>
          </a:p>
          <a:p>
            <a:r>
              <a:rPr lang="en-US" altLang="ja-JP" dirty="0">
                <a:hlinkClick r:id="rId3"/>
              </a:rPr>
              <a:t>https://algo-logic.info/divisor-num/</a:t>
            </a:r>
            <a:endParaRPr lang="en-US" altLang="ja-JP" dirty="0"/>
          </a:p>
          <a:p>
            <a:endParaRPr kumimoji="1" lang="ja-JP" altLang="en-US" dirty="0"/>
          </a:p>
        </p:txBody>
      </p:sp>
    </p:spTree>
    <p:extLst>
      <p:ext uri="{BB962C8B-B14F-4D97-AF65-F5344CB8AC3E}">
        <p14:creationId xmlns:p14="http://schemas.microsoft.com/office/powerpoint/2010/main" val="112580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A7ED-2E9B-4FA1-8C71-50244E05B518}"/>
              </a:ext>
            </a:extLst>
          </p:cNvPr>
          <p:cNvSpPr>
            <a:spLocks noGrp="1"/>
          </p:cNvSpPr>
          <p:nvPr>
            <p:ph type="title"/>
          </p:nvPr>
        </p:nvSpPr>
        <p:spPr/>
        <p:txBody>
          <a:bodyPr/>
          <a:lstStyle/>
          <a:p>
            <a:r>
              <a:rPr lang="ja-JP" altLang="en-US" dirty="0"/>
              <a:t>区間内の素数の数</a:t>
            </a:r>
            <a:endParaRPr kumimoji="1" lang="ja-JP" altLang="en-US" dirty="0"/>
          </a:p>
        </p:txBody>
      </p:sp>
      <p:sp>
        <p:nvSpPr>
          <p:cNvPr id="3" name="コンテンツ プレースホルダー 2">
            <a:extLst>
              <a:ext uri="{FF2B5EF4-FFF2-40B4-BE49-F238E27FC236}">
                <a16:creationId xmlns:a16="http://schemas.microsoft.com/office/drawing/2014/main" id="{B8EC4BFF-6C05-4CCE-8876-C42A61411DA9}"/>
              </a:ext>
            </a:extLst>
          </p:cNvPr>
          <p:cNvSpPr>
            <a:spLocks noGrp="1"/>
          </p:cNvSpPr>
          <p:nvPr>
            <p:ph idx="1"/>
          </p:nvPr>
        </p:nvSpPr>
        <p:spPr/>
        <p:txBody>
          <a:bodyPr/>
          <a:lstStyle/>
          <a:p>
            <a:r>
              <a:rPr kumimoji="1" lang="ja-JP" altLang="en-US" dirty="0"/>
              <a:t>エラトステネスの区間篩</a:t>
            </a:r>
            <a:endParaRPr kumimoji="1" lang="en-US" altLang="ja-JP" dirty="0"/>
          </a:p>
          <a:p>
            <a:r>
              <a:rPr lang="ja-JP" altLang="en-US" dirty="0"/>
              <a:t>「</a:t>
            </a:r>
            <a:r>
              <a:rPr lang="en-US" altLang="ja-JP" dirty="0"/>
              <a:t>v</a:t>
            </a:r>
            <a:r>
              <a:rPr lang="ja-JP" altLang="en-US" dirty="0"/>
              <a:t>が合成数ならば、√</a:t>
            </a:r>
            <a:r>
              <a:rPr lang="en-US" altLang="ja-JP" dirty="0"/>
              <a:t>v</a:t>
            </a:r>
            <a:r>
              <a:rPr lang="ja-JP" altLang="en-US" dirty="0"/>
              <a:t>以下の素数</a:t>
            </a:r>
            <a:r>
              <a:rPr lang="en-US" altLang="ja-JP" dirty="0"/>
              <a:t>p</a:t>
            </a:r>
            <a:r>
              <a:rPr lang="ja-JP" altLang="en-US" dirty="0" err="1"/>
              <a:t>が存</a:t>
            </a:r>
            <a:r>
              <a:rPr lang="ja-JP" altLang="en-US" dirty="0"/>
              <a:t>在して、</a:t>
            </a:r>
            <a:r>
              <a:rPr lang="en-US" altLang="ja-JP" dirty="0"/>
              <a:t>v</a:t>
            </a:r>
            <a:r>
              <a:rPr lang="ja-JP" altLang="en-US" dirty="0"/>
              <a:t>は</a:t>
            </a:r>
            <a:r>
              <a:rPr lang="en-US" altLang="ja-JP" dirty="0"/>
              <a:t>p</a:t>
            </a:r>
            <a:r>
              <a:rPr lang="ja-JP" altLang="en-US" dirty="0"/>
              <a:t>で割り切れる」という性質を使う</a:t>
            </a:r>
            <a:endParaRPr kumimoji="1" lang="en-US" altLang="ja-JP" dirty="0"/>
          </a:p>
          <a:p>
            <a:r>
              <a:rPr lang="ja-JP" altLang="en-US" dirty="0"/>
              <a:t>区間の端を</a:t>
            </a:r>
            <a:r>
              <a:rPr lang="en-US" altLang="ja-JP" dirty="0"/>
              <a:t>L,R(L&lt;=R)</a:t>
            </a:r>
            <a:r>
              <a:rPr lang="ja-JP" altLang="en-US" dirty="0"/>
              <a:t>としたとき、区間内の合成数</a:t>
            </a:r>
            <a:r>
              <a:rPr lang="en-US" altLang="ja-JP" dirty="0"/>
              <a:t>(</a:t>
            </a:r>
            <a:r>
              <a:rPr lang="ja-JP" altLang="en-US" dirty="0"/>
              <a:t>素数でない数</a:t>
            </a:r>
            <a:r>
              <a:rPr lang="en-US" altLang="ja-JP" dirty="0"/>
              <a:t>)</a:t>
            </a:r>
            <a:r>
              <a:rPr lang="ja-JP" altLang="en-US" dirty="0"/>
              <a:t>は√</a:t>
            </a:r>
            <a:r>
              <a:rPr lang="en-US" altLang="ja-JP" dirty="0"/>
              <a:t>R</a:t>
            </a:r>
            <a:r>
              <a:rPr lang="ja-JP" altLang="en-US" dirty="0"/>
              <a:t>以下の素数の合成数であると考える。つまり、</a:t>
            </a:r>
            <a:r>
              <a:rPr lang="en-US" altLang="ja-JP" dirty="0"/>
              <a:t>[2, </a:t>
            </a:r>
            <a:r>
              <a:rPr lang="ja-JP" altLang="en-US" dirty="0"/>
              <a:t>√</a:t>
            </a:r>
            <a:r>
              <a:rPr lang="en-US" altLang="ja-JP" dirty="0"/>
              <a:t>R]</a:t>
            </a:r>
            <a:r>
              <a:rPr lang="ja-JP" altLang="en-US" dirty="0"/>
              <a:t> の整数の公倍数の内、</a:t>
            </a:r>
            <a:r>
              <a:rPr lang="en-US" altLang="ja-JP" dirty="0"/>
              <a:t>[L, R]</a:t>
            </a:r>
            <a:r>
              <a:rPr lang="ja-JP" altLang="en-US" dirty="0"/>
              <a:t>の区間に含まれるものは素数でないとする。</a:t>
            </a:r>
            <a:endParaRPr lang="en-US" altLang="ja-JP" dirty="0"/>
          </a:p>
          <a:p>
            <a:r>
              <a:rPr kumimoji="1" lang="ja-JP" altLang="en-US" dirty="0"/>
              <a:t>条件として、</a:t>
            </a:r>
            <a:r>
              <a:rPr kumimoji="1" lang="en-US" altLang="ja-JP" dirty="0"/>
              <a:t>R – L</a:t>
            </a:r>
            <a:r>
              <a:rPr kumimoji="1" lang="ja-JP" altLang="en-US" dirty="0"/>
              <a:t>がある程度小さい必要がある</a:t>
            </a:r>
            <a:r>
              <a:rPr kumimoji="1" lang="en-US" altLang="ja-JP" dirty="0"/>
              <a:t>(</a:t>
            </a:r>
            <a:r>
              <a:rPr kumimoji="1" lang="ja-JP" altLang="en-US" dirty="0"/>
              <a:t>問題では</a:t>
            </a:r>
            <a:r>
              <a:rPr kumimoji="1" lang="en-US" altLang="ja-JP" dirty="0"/>
              <a:t>5*10^5</a:t>
            </a:r>
            <a:r>
              <a:rPr kumimoji="1" lang="ja-JP" altLang="en-US" dirty="0"/>
              <a:t>とか</a:t>
            </a:r>
            <a:r>
              <a:rPr kumimoji="1" lang="en-US" altLang="ja-JP" dirty="0"/>
              <a:t>)</a:t>
            </a:r>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hlinkClick r:id="rId2"/>
              </a:rPr>
              <a:t>https://algo-method.com/tasks/332/editorial</a:t>
            </a:r>
            <a:endParaRPr lang="en-US" altLang="ja-JP" dirty="0"/>
          </a:p>
          <a:p>
            <a:r>
              <a:rPr kumimoji="1" lang="ja-JP" altLang="en-US" dirty="0"/>
              <a:t>アルゴリズムと数学 </a:t>
            </a:r>
            <a:r>
              <a:rPr kumimoji="1" lang="en-US" altLang="ja-JP" dirty="0"/>
              <a:t>097</a:t>
            </a:r>
            <a:endParaRPr kumimoji="1" lang="ja-JP" altLang="en-US" dirty="0"/>
          </a:p>
        </p:txBody>
      </p:sp>
    </p:spTree>
    <p:extLst>
      <p:ext uri="{BB962C8B-B14F-4D97-AF65-F5344CB8AC3E}">
        <p14:creationId xmlns:p14="http://schemas.microsoft.com/office/powerpoint/2010/main" val="115062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4B24-F47E-4B93-80D5-E45B1AE383A2}"/>
              </a:ext>
            </a:extLst>
          </p:cNvPr>
          <p:cNvSpPr>
            <a:spLocks noGrp="1"/>
          </p:cNvSpPr>
          <p:nvPr>
            <p:ph type="title"/>
          </p:nvPr>
        </p:nvSpPr>
        <p:spPr>
          <a:xfrm>
            <a:off x="5163112" y="3097609"/>
            <a:ext cx="1865776" cy="662782"/>
          </a:xfrm>
        </p:spPr>
        <p:txBody>
          <a:bodyPr>
            <a:noAutofit/>
          </a:bodyPr>
          <a:lstStyle/>
          <a:p>
            <a:r>
              <a:rPr kumimoji="1" lang="ja-JP" altLang="en-US" sz="3200" dirty="0"/>
              <a:t>基本事項</a:t>
            </a:r>
          </a:p>
        </p:txBody>
      </p:sp>
    </p:spTree>
    <p:extLst>
      <p:ext uri="{BB962C8B-B14F-4D97-AF65-F5344CB8AC3E}">
        <p14:creationId xmlns:p14="http://schemas.microsoft.com/office/powerpoint/2010/main" val="2632327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92F9D-BB85-46E7-BE85-23E401C56BAE}"/>
              </a:ext>
            </a:extLst>
          </p:cNvPr>
          <p:cNvSpPr>
            <a:spLocks noGrp="1"/>
          </p:cNvSpPr>
          <p:nvPr>
            <p:ph type="title"/>
          </p:nvPr>
        </p:nvSpPr>
        <p:spPr/>
        <p:txBody>
          <a:bodyPr/>
          <a:lstStyle/>
          <a:p>
            <a:r>
              <a:rPr kumimoji="1" lang="ja-JP" altLang="en-US" dirty="0"/>
              <a:t>リュカ</a:t>
            </a:r>
            <a:r>
              <a:rPr kumimoji="1" lang="en-US" altLang="ja-JP" dirty="0"/>
              <a:t>(Lucas)</a:t>
            </a:r>
            <a:r>
              <a:rPr kumimoji="1" lang="ja-JP" altLang="en-US" dirty="0"/>
              <a:t>の定理</a:t>
            </a:r>
          </a:p>
        </p:txBody>
      </p:sp>
      <p:pic>
        <p:nvPicPr>
          <p:cNvPr id="4" name="図 3">
            <a:extLst>
              <a:ext uri="{FF2B5EF4-FFF2-40B4-BE49-F238E27FC236}">
                <a16:creationId xmlns:a16="http://schemas.microsoft.com/office/drawing/2014/main" id="{170265FF-B8FC-4A27-9E3E-6C3C25820954}"/>
              </a:ext>
            </a:extLst>
          </p:cNvPr>
          <p:cNvPicPr>
            <a:picLocks noChangeAspect="1"/>
          </p:cNvPicPr>
          <p:nvPr/>
        </p:nvPicPr>
        <p:blipFill>
          <a:blip r:embed="rId2"/>
          <a:stretch>
            <a:fillRect/>
          </a:stretch>
        </p:blipFill>
        <p:spPr>
          <a:xfrm>
            <a:off x="391822" y="1015622"/>
            <a:ext cx="6458851" cy="2695951"/>
          </a:xfrm>
          <a:prstGeom prst="rect">
            <a:avLst/>
          </a:prstGeom>
        </p:spPr>
      </p:pic>
      <p:sp>
        <p:nvSpPr>
          <p:cNvPr id="5" name="テキスト ボックス 4">
            <a:extLst>
              <a:ext uri="{FF2B5EF4-FFF2-40B4-BE49-F238E27FC236}">
                <a16:creationId xmlns:a16="http://schemas.microsoft.com/office/drawing/2014/main" id="{92FF4947-30D5-4A1B-9A40-6BCFF079385E}"/>
              </a:ext>
            </a:extLst>
          </p:cNvPr>
          <p:cNvSpPr txBox="1"/>
          <p:nvPr/>
        </p:nvSpPr>
        <p:spPr>
          <a:xfrm>
            <a:off x="201335" y="6352143"/>
            <a:ext cx="3938899" cy="369332"/>
          </a:xfrm>
          <a:prstGeom prst="rect">
            <a:avLst/>
          </a:prstGeom>
          <a:noFill/>
        </p:spPr>
        <p:txBody>
          <a:bodyPr wrap="none" rtlCol="0">
            <a:spAutoFit/>
          </a:bodyPr>
          <a:lstStyle/>
          <a:p>
            <a:r>
              <a:rPr lang="en-US" altLang="ja-JP" dirty="0"/>
              <a:t>https://manabitimes.jp/math/1324</a:t>
            </a:r>
            <a:endParaRPr kumimoji="1" lang="ja-JP" altLang="en-US" dirty="0"/>
          </a:p>
        </p:txBody>
      </p:sp>
    </p:spTree>
    <p:extLst>
      <p:ext uri="{BB962C8B-B14F-4D97-AF65-F5344CB8AC3E}">
        <p14:creationId xmlns:p14="http://schemas.microsoft.com/office/powerpoint/2010/main" val="397404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4B24-F47E-4B93-80D5-E45B1AE383A2}"/>
              </a:ext>
            </a:extLst>
          </p:cNvPr>
          <p:cNvSpPr>
            <a:spLocks noGrp="1"/>
          </p:cNvSpPr>
          <p:nvPr>
            <p:ph type="title"/>
          </p:nvPr>
        </p:nvSpPr>
        <p:spPr>
          <a:xfrm>
            <a:off x="5007916" y="3097609"/>
            <a:ext cx="2176168" cy="662782"/>
          </a:xfrm>
        </p:spPr>
        <p:txBody>
          <a:bodyPr>
            <a:noAutofit/>
          </a:bodyPr>
          <a:lstStyle/>
          <a:p>
            <a:r>
              <a:rPr kumimoji="1" lang="ja-JP" altLang="en-US" sz="3200" dirty="0"/>
              <a:t>動的計画法</a:t>
            </a:r>
          </a:p>
        </p:txBody>
      </p:sp>
    </p:spTree>
    <p:extLst>
      <p:ext uri="{BB962C8B-B14F-4D97-AF65-F5344CB8AC3E}">
        <p14:creationId xmlns:p14="http://schemas.microsoft.com/office/powerpoint/2010/main" val="352322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F9B74-C893-4348-90FE-7CDDC877D26E}"/>
              </a:ext>
            </a:extLst>
          </p:cNvPr>
          <p:cNvSpPr>
            <a:spLocks noGrp="1"/>
          </p:cNvSpPr>
          <p:nvPr>
            <p:ph type="title"/>
          </p:nvPr>
        </p:nvSpPr>
        <p:spPr/>
        <p:txBody>
          <a:bodyPr/>
          <a:lstStyle/>
          <a:p>
            <a:r>
              <a:rPr kumimoji="1"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1742ACA1-B826-4C3F-A34A-566F3EB8E676}"/>
              </a:ext>
            </a:extLst>
          </p:cNvPr>
          <p:cNvSpPr>
            <a:spLocks noGrp="1"/>
          </p:cNvSpPr>
          <p:nvPr>
            <p:ph idx="1"/>
          </p:nvPr>
        </p:nvSpPr>
        <p:spPr/>
        <p:txBody>
          <a:bodyPr/>
          <a:lstStyle/>
          <a:p>
            <a:r>
              <a:rPr kumimoji="1" lang="ja-JP" altLang="en-US" dirty="0"/>
              <a:t>形式的冪級数（べききゅうすう）</a:t>
            </a:r>
            <a:endParaRPr kumimoji="1" lang="en-US" altLang="ja-JP" dirty="0"/>
          </a:p>
          <a:p>
            <a:r>
              <a:rPr lang="ja-JP" altLang="en-US" dirty="0"/>
              <a:t>配る</a:t>
            </a:r>
            <a:r>
              <a:rPr lang="en-US" altLang="ja-JP" dirty="0"/>
              <a:t>DP</a:t>
            </a:r>
            <a:r>
              <a:rPr lang="ja-JP" altLang="en-US" dirty="0"/>
              <a:t>・もらう</a:t>
            </a:r>
            <a:r>
              <a:rPr lang="en-US" altLang="ja-JP" dirty="0"/>
              <a:t>DP</a:t>
            </a:r>
          </a:p>
          <a:p>
            <a:r>
              <a:rPr kumimoji="1" lang="ja-JP" altLang="en-US" dirty="0"/>
              <a:t>最長共通部分列</a:t>
            </a:r>
            <a:r>
              <a:rPr kumimoji="1" lang="en-US" altLang="ja-JP" dirty="0"/>
              <a:t>(LCS)</a:t>
            </a:r>
            <a:r>
              <a:rPr kumimoji="1" lang="ja-JP" altLang="en-US" dirty="0"/>
              <a:t>問題</a:t>
            </a:r>
            <a:endParaRPr kumimoji="1" lang="en-US" altLang="ja-JP" dirty="0"/>
          </a:p>
          <a:p>
            <a:r>
              <a:rPr lang="ja-JP" altLang="en-US" dirty="0"/>
              <a:t>最小コスト弾性マッチング</a:t>
            </a:r>
            <a:endParaRPr lang="en-US" altLang="ja-JP" dirty="0"/>
          </a:p>
          <a:p>
            <a:r>
              <a:rPr kumimoji="1" lang="ja-JP" altLang="en-US" dirty="0"/>
              <a:t>レーベンシュタイン問題</a:t>
            </a:r>
            <a:endParaRPr kumimoji="1" lang="en-US" altLang="ja-JP" dirty="0"/>
          </a:p>
          <a:p>
            <a:endParaRPr lang="en-US" altLang="ja-JP" dirty="0"/>
          </a:p>
          <a:p>
            <a:r>
              <a:rPr kumimoji="1" lang="ja-JP" altLang="en-US" dirty="0"/>
              <a:t>参考</a:t>
            </a:r>
            <a:endParaRPr kumimoji="1" lang="en-US" altLang="ja-JP" dirty="0"/>
          </a:p>
          <a:p>
            <a:r>
              <a:rPr lang="en-US" altLang="ja-JP" dirty="0">
                <a:hlinkClick r:id="rId2"/>
              </a:rPr>
              <a:t>https://codeforces.com/blog/entry/325</a:t>
            </a:r>
            <a:endParaRPr kumimoji="1" lang="en-US" altLang="ja-JP" dirty="0"/>
          </a:p>
          <a:p>
            <a:r>
              <a:rPr lang="en-US" altLang="ja-JP" dirty="0">
                <a:hlinkClick r:id="rId3"/>
              </a:rPr>
              <a:t>https://qiita.com/drken/items/a5e6fe22863b7992efdb</a:t>
            </a:r>
            <a:endParaRPr lang="en-US" altLang="ja-JP" dirty="0"/>
          </a:p>
          <a:p>
            <a:r>
              <a:rPr lang="en-US" altLang="ja-JP" dirty="0">
                <a:hlinkClick r:id="rId4"/>
              </a:rPr>
              <a:t>https://blog.hamayanhamayan.com/entry/2017/02/27/021246</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298046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CB63D-3076-4DE6-888E-58C23239DF23}"/>
              </a:ext>
            </a:extLst>
          </p:cNvPr>
          <p:cNvSpPr>
            <a:spLocks noGrp="1"/>
          </p:cNvSpPr>
          <p:nvPr>
            <p:ph type="title"/>
          </p:nvPr>
        </p:nvSpPr>
        <p:spPr/>
        <p:txBody>
          <a:bodyPr>
            <a:normAutofit/>
          </a:bodyPr>
          <a:lstStyle/>
          <a:p>
            <a:r>
              <a:rPr kumimoji="1" lang="en-US" altLang="ja-JP" dirty="0"/>
              <a:t>LCS(Longest Common Sequence)</a:t>
            </a:r>
            <a:r>
              <a:rPr kumimoji="1" lang="ja-JP" altLang="en-US" dirty="0" err="1"/>
              <a:t>、</a:t>
            </a:r>
            <a:r>
              <a:rPr kumimoji="1" lang="ja-JP" altLang="en-US" dirty="0"/>
              <a:t>最長共通部分列</a:t>
            </a:r>
          </a:p>
        </p:txBody>
      </p:sp>
      <p:sp>
        <p:nvSpPr>
          <p:cNvPr id="3" name="コンテンツ プレースホルダー 2">
            <a:extLst>
              <a:ext uri="{FF2B5EF4-FFF2-40B4-BE49-F238E27FC236}">
                <a16:creationId xmlns:a16="http://schemas.microsoft.com/office/drawing/2014/main" id="{89BE5A59-CAE2-4AC4-9A6A-4ACC42B0F429}"/>
              </a:ext>
            </a:extLst>
          </p:cNvPr>
          <p:cNvSpPr>
            <a:spLocks noGrp="1"/>
          </p:cNvSpPr>
          <p:nvPr>
            <p:ph idx="1"/>
          </p:nvPr>
        </p:nvSpPr>
        <p:spPr/>
        <p:txBody>
          <a:bodyPr/>
          <a:lstStyle/>
          <a:p>
            <a:r>
              <a:rPr lang="en-US" altLang="ja-JP" dirty="0"/>
              <a:t>A={</a:t>
            </a:r>
            <a:r>
              <a:rPr lang="en-US" altLang="ja-JP" dirty="0" err="1"/>
              <a:t>a,b,c,d</a:t>
            </a:r>
            <a:r>
              <a:rPr lang="en-US" altLang="ja-JP" dirty="0"/>
              <a:t>}</a:t>
            </a:r>
            <a:r>
              <a:rPr lang="ja-JP" altLang="en-US" dirty="0" err="1"/>
              <a:t>、</a:t>
            </a:r>
            <a:r>
              <a:rPr lang="en-US" altLang="ja-JP" dirty="0"/>
              <a:t>B={</a:t>
            </a:r>
            <a:r>
              <a:rPr lang="en-US" altLang="ja-JP" dirty="0" err="1"/>
              <a:t>a,c,d,e</a:t>
            </a:r>
            <a:r>
              <a:rPr lang="en-US" altLang="ja-JP" dirty="0"/>
              <a:t>}</a:t>
            </a:r>
            <a:r>
              <a:rPr lang="ja-JP" altLang="en-US" dirty="0"/>
              <a:t>の最長共通部分列は</a:t>
            </a:r>
            <a:r>
              <a:rPr lang="en-US" altLang="ja-JP" dirty="0"/>
              <a:t>{</a:t>
            </a:r>
            <a:r>
              <a:rPr lang="en-US" altLang="ja-JP" dirty="0" err="1"/>
              <a:t>a,c,d</a:t>
            </a:r>
            <a:r>
              <a:rPr lang="en-US" altLang="ja-JP" dirty="0"/>
              <a:t>}(</a:t>
            </a:r>
            <a:r>
              <a:rPr lang="ja-JP" altLang="en-US" dirty="0"/>
              <a:t>連続している必要はない</a:t>
            </a:r>
            <a:r>
              <a:rPr lang="en-US" altLang="ja-JP" dirty="0"/>
              <a:t>)</a:t>
            </a:r>
            <a:endParaRPr lang="en-US" altLang="ja-JP" dirty="0">
              <a:hlinkClick r:id="rId2"/>
            </a:endParaRPr>
          </a:p>
          <a:p>
            <a:endParaRPr lang="en-US" altLang="ja-JP" dirty="0"/>
          </a:p>
          <a:p>
            <a:r>
              <a:rPr kumimoji="1" lang="en-US" altLang="ja-JP" dirty="0"/>
              <a:t>X={x1,x2,…,</a:t>
            </a:r>
            <a:r>
              <a:rPr kumimoji="1" lang="en-US" altLang="ja-JP" dirty="0" err="1"/>
              <a:t>xm</a:t>
            </a:r>
            <a:r>
              <a:rPr kumimoji="1" lang="en-US" altLang="ja-JP" dirty="0"/>
              <a:t>},Y={y1,y2,…,</a:t>
            </a:r>
            <a:r>
              <a:rPr kumimoji="1" lang="en-US" altLang="ja-JP" dirty="0" err="1"/>
              <a:t>yn</a:t>
            </a:r>
            <a:r>
              <a:rPr kumimoji="1" lang="en-US" altLang="ja-JP" dirty="0"/>
              <a:t>}</a:t>
            </a:r>
            <a:r>
              <a:rPr kumimoji="1" lang="ja-JP" altLang="en-US" dirty="0"/>
              <a:t>のとき</a:t>
            </a:r>
            <a:endParaRPr kumimoji="1" lang="en-US" altLang="ja-JP" dirty="0"/>
          </a:p>
          <a:p>
            <a:pPr marL="0" indent="0">
              <a:buNone/>
            </a:pPr>
            <a:r>
              <a:rPr kumimoji="1" lang="ja-JP" altLang="en-US" dirty="0"/>
              <a:t>　　</a:t>
            </a:r>
            <a:r>
              <a:rPr kumimoji="1" lang="en-US" altLang="ja-JP" dirty="0"/>
              <a:t>xi==</a:t>
            </a:r>
            <a:r>
              <a:rPr kumimoji="1" lang="en-US" altLang="ja-JP" dirty="0" err="1"/>
              <a:t>yj</a:t>
            </a:r>
            <a:r>
              <a:rPr kumimoji="1" lang="ja-JP" altLang="en-US" dirty="0"/>
              <a:t>の場合</a:t>
            </a:r>
            <a:r>
              <a:rPr kumimoji="1" lang="en-US" altLang="ja-JP" dirty="0"/>
              <a:t>: </a:t>
            </a:r>
            <a:r>
              <a:rPr kumimoji="1" lang="en-US" altLang="ja-JP" dirty="0" err="1"/>
              <a:t>dp</a:t>
            </a:r>
            <a:r>
              <a:rPr kumimoji="1" lang="en-US" altLang="ja-JP" dirty="0"/>
              <a:t>[i-1][j-1]</a:t>
            </a:r>
            <a:r>
              <a:rPr kumimoji="1" lang="ja-JP" altLang="en-US" dirty="0"/>
              <a:t>に</a:t>
            </a:r>
            <a:r>
              <a:rPr kumimoji="1" lang="en-US" altLang="ja-JP" dirty="0"/>
              <a:t>xi=</a:t>
            </a:r>
            <a:r>
              <a:rPr kumimoji="1" lang="en-US" altLang="ja-JP" dirty="0" err="1"/>
              <a:t>yj</a:t>
            </a:r>
            <a:r>
              <a:rPr kumimoji="1" lang="ja-JP" altLang="en-US" dirty="0"/>
              <a:t>を加えたものが</a:t>
            </a:r>
            <a:r>
              <a:rPr kumimoji="1" lang="en-US" altLang="ja-JP" dirty="0" err="1"/>
              <a:t>dp</a:t>
            </a:r>
            <a:r>
              <a:rPr kumimoji="1" lang="en-US" altLang="ja-JP" dirty="0"/>
              <a:t>[</a:t>
            </a:r>
            <a:r>
              <a:rPr kumimoji="1" lang="en-US" altLang="ja-JP" dirty="0" err="1"/>
              <a:t>i</a:t>
            </a:r>
            <a:r>
              <a:rPr kumimoji="1" lang="en-US" altLang="ja-JP" dirty="0"/>
              <a:t>][j]</a:t>
            </a:r>
          </a:p>
          <a:p>
            <a:pPr marL="0" indent="0">
              <a:buNone/>
            </a:pPr>
            <a:r>
              <a:rPr kumimoji="1" lang="ja-JP" altLang="en-US" dirty="0"/>
              <a:t>　　</a:t>
            </a:r>
            <a:r>
              <a:rPr kumimoji="1" lang="en-US" altLang="ja-JP" dirty="0"/>
              <a:t>xi!=</a:t>
            </a:r>
            <a:r>
              <a:rPr kumimoji="1" lang="en-US" altLang="ja-JP" dirty="0" err="1"/>
              <a:t>yj</a:t>
            </a:r>
            <a:r>
              <a:rPr lang="ja-JP" altLang="en-US" dirty="0"/>
              <a:t>の</a:t>
            </a:r>
            <a:r>
              <a:rPr kumimoji="1" lang="ja-JP" altLang="en-US" dirty="0"/>
              <a:t>場合</a:t>
            </a:r>
            <a:r>
              <a:rPr kumimoji="1" lang="en-US" altLang="ja-JP" dirty="0"/>
              <a:t>: max(</a:t>
            </a:r>
            <a:r>
              <a:rPr lang="en-US" altLang="ja-JP" dirty="0" err="1"/>
              <a:t>dp</a:t>
            </a:r>
            <a:r>
              <a:rPr lang="en-US" altLang="ja-JP" dirty="0"/>
              <a:t>[</a:t>
            </a:r>
            <a:r>
              <a:rPr lang="en-US" altLang="ja-JP" dirty="0" err="1"/>
              <a:t>i</a:t>
            </a:r>
            <a:r>
              <a:rPr lang="en-US" altLang="ja-JP" dirty="0"/>
              <a:t>][j-1],</a:t>
            </a:r>
            <a:r>
              <a:rPr lang="en-US" altLang="ja-JP" dirty="0" err="1"/>
              <a:t>dp</a:t>
            </a:r>
            <a:r>
              <a:rPr lang="en-US" altLang="ja-JP" dirty="0"/>
              <a:t>[i-1][j]</a:t>
            </a:r>
            <a:r>
              <a:rPr kumimoji="1" lang="en-US" altLang="ja-JP" dirty="0"/>
              <a:t>)</a:t>
            </a:r>
            <a:r>
              <a:rPr kumimoji="1" lang="ja-JP" altLang="en-US" dirty="0"/>
              <a:t>が</a:t>
            </a:r>
            <a:r>
              <a:rPr kumimoji="1" lang="en-US" altLang="ja-JP" dirty="0" err="1"/>
              <a:t>dp</a:t>
            </a:r>
            <a:r>
              <a:rPr kumimoji="1" lang="en-US" altLang="ja-JP" dirty="0"/>
              <a:t>[</a:t>
            </a:r>
            <a:r>
              <a:rPr kumimoji="1" lang="en-US" altLang="ja-JP" dirty="0" err="1"/>
              <a:t>i</a:t>
            </a:r>
            <a:r>
              <a:rPr kumimoji="1" lang="en-US" altLang="ja-JP" dirty="0"/>
              <a:t>][j]</a:t>
            </a:r>
          </a:p>
          <a:p>
            <a:pPr marL="0" indent="0">
              <a:buNone/>
            </a:pPr>
            <a:r>
              <a:rPr kumimoji="1" lang="ja-JP" altLang="en-US" dirty="0"/>
              <a:t>　　</a:t>
            </a:r>
            <a:r>
              <a:rPr lang="en-US" altLang="ja-JP" dirty="0"/>
              <a:t>x</a:t>
            </a:r>
            <a:r>
              <a:rPr kumimoji="1" lang="en-US" altLang="ja-JP" dirty="0"/>
              <a:t>=y=0</a:t>
            </a:r>
            <a:r>
              <a:rPr kumimoji="1" lang="ja-JP" altLang="en-US" dirty="0"/>
              <a:t>の場合</a:t>
            </a:r>
            <a:r>
              <a:rPr kumimoji="1" lang="en-US" altLang="ja-JP" dirty="0"/>
              <a:t>: </a:t>
            </a:r>
            <a:r>
              <a:rPr kumimoji="1" lang="en-US" altLang="ja-JP" dirty="0" err="1"/>
              <a:t>dp</a:t>
            </a:r>
            <a:r>
              <a:rPr kumimoji="1" lang="en-US" altLang="ja-JP" dirty="0"/>
              <a:t>[0][0] = 0</a:t>
            </a:r>
          </a:p>
          <a:p>
            <a:endParaRPr kumimoji="1" lang="en-US" altLang="ja-JP" dirty="0"/>
          </a:p>
          <a:p>
            <a:endParaRPr kumimoji="1" lang="en-US" altLang="ja-JP" dirty="0"/>
          </a:p>
          <a:p>
            <a:endParaRPr lang="en-US" altLang="ja-JP" dirty="0">
              <a:hlinkClick r:id="rId2"/>
            </a:endParaRPr>
          </a:p>
          <a:p>
            <a:r>
              <a:rPr lang="en-US" altLang="ja-JP" dirty="0">
                <a:hlinkClick r:id="rId2"/>
              </a:rPr>
              <a:t>https://programgenjin.hatenablog.com/entry/2019/03/11/081428</a:t>
            </a:r>
            <a:endParaRPr lang="en-US" altLang="ja-JP" dirty="0"/>
          </a:p>
          <a:p>
            <a:endParaRPr kumimoji="1" lang="ja-JP" altLang="en-US" dirty="0"/>
          </a:p>
        </p:txBody>
      </p:sp>
    </p:spTree>
    <p:extLst>
      <p:ext uri="{BB962C8B-B14F-4D97-AF65-F5344CB8AC3E}">
        <p14:creationId xmlns:p14="http://schemas.microsoft.com/office/powerpoint/2010/main" val="80017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B226E-DADE-412F-AB15-CF418A5370FF}"/>
              </a:ext>
            </a:extLst>
          </p:cNvPr>
          <p:cNvSpPr>
            <a:spLocks noGrp="1"/>
          </p:cNvSpPr>
          <p:nvPr>
            <p:ph type="title"/>
          </p:nvPr>
        </p:nvSpPr>
        <p:spPr/>
        <p:txBody>
          <a:bodyPr/>
          <a:lstStyle/>
          <a:p>
            <a:r>
              <a:rPr kumimoji="1" lang="en-US" altLang="ja-JP" dirty="0"/>
              <a:t>LIS(Longest </a:t>
            </a:r>
            <a:r>
              <a:rPr lang="en-US" altLang="ja-JP" dirty="0"/>
              <a:t>I</a:t>
            </a:r>
            <a:r>
              <a:rPr kumimoji="1" lang="en-US" altLang="ja-JP" dirty="0"/>
              <a:t>ncreasing </a:t>
            </a:r>
            <a:r>
              <a:rPr lang="en-US" altLang="ja-JP" dirty="0"/>
              <a:t>Subs</a:t>
            </a:r>
            <a:r>
              <a:rPr kumimoji="1" lang="en-US" altLang="ja-JP" dirty="0"/>
              <a:t>equence)</a:t>
            </a:r>
            <a:r>
              <a:rPr kumimoji="1" lang="ja-JP" altLang="en-US" dirty="0" err="1"/>
              <a:t>、</a:t>
            </a:r>
            <a:r>
              <a:rPr kumimoji="1" lang="ja-JP" altLang="en-US" dirty="0"/>
              <a:t>最長増加部分列問題</a:t>
            </a:r>
          </a:p>
        </p:txBody>
      </p:sp>
      <p:sp>
        <p:nvSpPr>
          <p:cNvPr id="3" name="コンテンツ プレースホルダー 2">
            <a:extLst>
              <a:ext uri="{FF2B5EF4-FFF2-40B4-BE49-F238E27FC236}">
                <a16:creationId xmlns:a16="http://schemas.microsoft.com/office/drawing/2014/main" id="{B322785A-1E0F-499F-8D52-77CE6743BD14}"/>
              </a:ext>
            </a:extLst>
          </p:cNvPr>
          <p:cNvSpPr>
            <a:spLocks noGrp="1"/>
          </p:cNvSpPr>
          <p:nvPr>
            <p:ph idx="1"/>
          </p:nvPr>
        </p:nvSpPr>
        <p:spPr/>
        <p:txBody>
          <a:bodyPr/>
          <a:lstStyle/>
          <a:p>
            <a:r>
              <a:rPr lang="en-US" altLang="ja-JP" dirty="0" err="1"/>
              <a:t>i</a:t>
            </a:r>
            <a:r>
              <a:rPr lang="en-US" altLang="ja-JP" dirty="0"/>
              <a:t>&lt;j</a:t>
            </a:r>
            <a:r>
              <a:rPr lang="ja-JP" altLang="en-US" dirty="0"/>
              <a:t>の範囲で</a:t>
            </a:r>
            <a:r>
              <a:rPr lang="en-US" altLang="ja-JP" dirty="0"/>
              <a:t>ai&lt;</a:t>
            </a:r>
            <a:r>
              <a:rPr lang="en-US" altLang="ja-JP" dirty="0" err="1"/>
              <a:t>aj</a:t>
            </a:r>
            <a:r>
              <a:rPr lang="ja-JP" altLang="en-US" dirty="0"/>
              <a:t>となっている部分列</a:t>
            </a:r>
            <a:endParaRPr lang="en-US" altLang="ja-JP" dirty="0"/>
          </a:p>
          <a:p>
            <a:r>
              <a:rPr lang="en-US" altLang="ja-JP" dirty="0"/>
              <a:t>{1,4,5,2,3}</a:t>
            </a:r>
            <a:r>
              <a:rPr lang="ja-JP" altLang="en-US" dirty="0"/>
              <a:t>の場合、</a:t>
            </a:r>
            <a:r>
              <a:rPr lang="en-US" altLang="ja-JP" dirty="0"/>
              <a:t>{1,4,5}</a:t>
            </a:r>
            <a:r>
              <a:rPr lang="ja-JP" altLang="en-US" dirty="0"/>
              <a:t>または</a:t>
            </a:r>
            <a:r>
              <a:rPr lang="en-US" altLang="ja-JP" dirty="0"/>
              <a:t>{1,2,3}</a:t>
            </a:r>
          </a:p>
          <a:p>
            <a:endParaRPr lang="en-US" altLang="ja-JP" dirty="0"/>
          </a:p>
          <a:p>
            <a:r>
              <a:rPr lang="ja-JP" altLang="en-US" dirty="0"/>
              <a:t>雑に考えると</a:t>
            </a:r>
            <a:r>
              <a:rPr lang="en-US" altLang="ja-JP" dirty="0"/>
              <a:t>O(N^2)</a:t>
            </a:r>
            <a:r>
              <a:rPr lang="ja-JP" altLang="en-US" dirty="0"/>
              <a:t>の</a:t>
            </a:r>
            <a:r>
              <a:rPr lang="en-US" altLang="ja-JP" dirty="0" err="1"/>
              <a:t>dp</a:t>
            </a:r>
            <a:r>
              <a:rPr lang="ja-JP" altLang="en-US" dirty="0"/>
              <a:t>で回答可能</a:t>
            </a:r>
            <a:endParaRPr lang="en-US" altLang="ja-JP" dirty="0"/>
          </a:p>
          <a:p>
            <a:r>
              <a:rPr lang="ja-JP" altLang="en-US" dirty="0"/>
              <a:t>配列の更新方法を工夫すると</a:t>
            </a:r>
            <a:r>
              <a:rPr lang="en-US" altLang="ja-JP" dirty="0"/>
              <a:t>O(</a:t>
            </a:r>
            <a:r>
              <a:rPr lang="en-US" altLang="ja-JP" dirty="0" err="1"/>
              <a:t>NlogN</a:t>
            </a:r>
            <a:r>
              <a:rPr lang="en-US" altLang="ja-JP" dirty="0"/>
              <a:t>)</a:t>
            </a:r>
            <a:r>
              <a:rPr lang="ja-JP" altLang="en-US" dirty="0"/>
              <a:t>になる</a:t>
            </a:r>
            <a:endParaRPr lang="en-US" altLang="ja-JP" dirty="0"/>
          </a:p>
          <a:p>
            <a:endParaRPr lang="en-US" altLang="ja-JP" dirty="0"/>
          </a:p>
          <a:p>
            <a:r>
              <a:rPr lang="ja-JP" altLang="en-US" dirty="0"/>
              <a:t>空の配列を準備し、取得データの最初から</a:t>
            </a:r>
            <a:r>
              <a:rPr lang="en-US" altLang="ja-JP" dirty="0" err="1"/>
              <a:t>lower_bound</a:t>
            </a:r>
            <a:r>
              <a:rPr lang="ja-JP" altLang="en-US" dirty="0"/>
              <a:t>を行い、</a:t>
            </a:r>
            <a:endParaRPr lang="en-US" altLang="ja-JP" dirty="0"/>
          </a:p>
          <a:p>
            <a:pPr marL="0" indent="0">
              <a:buNone/>
            </a:pPr>
            <a:r>
              <a:rPr lang="ja-JP" altLang="en-US" dirty="0"/>
              <a:t>　　</a:t>
            </a:r>
            <a:r>
              <a:rPr lang="en-US" altLang="ja-JP" dirty="0"/>
              <a:t>end</a:t>
            </a:r>
            <a:r>
              <a:rPr lang="ja-JP" altLang="en-US" dirty="0"/>
              <a:t>の場合：配列に追加</a:t>
            </a:r>
            <a:endParaRPr lang="en-US" altLang="ja-JP" dirty="0"/>
          </a:p>
          <a:p>
            <a:pPr marL="0" indent="0">
              <a:buNone/>
            </a:pPr>
            <a:r>
              <a:rPr lang="ja-JP" altLang="en-US" dirty="0"/>
              <a:t>　　</a:t>
            </a:r>
            <a:r>
              <a:rPr lang="en-US" altLang="ja-JP" dirty="0"/>
              <a:t>end</a:t>
            </a:r>
            <a:r>
              <a:rPr lang="ja-JP" altLang="en-US" dirty="0"/>
              <a:t>でない場合：発見箇所を検索データに更新</a:t>
            </a:r>
            <a:endParaRPr lang="en-US" altLang="ja-JP" dirty="0"/>
          </a:p>
          <a:p>
            <a:r>
              <a:rPr lang="ja-JP" altLang="en-US" dirty="0"/>
              <a:t>最終的に出来上がった配列のサイズが答えになる（この時、配列のデータは意味を持たない）　</a:t>
            </a:r>
            <a:endParaRPr lang="en-US" altLang="ja-JP" dirty="0"/>
          </a:p>
          <a:p>
            <a:endParaRPr kumimoji="1" lang="en-US" altLang="ja-JP" dirty="0"/>
          </a:p>
          <a:p>
            <a:r>
              <a:rPr lang="ja-JP" altLang="en-US" dirty="0"/>
              <a:t>セグメント木などを使う方法</a:t>
            </a:r>
            <a:endParaRPr kumimoji="1" lang="en-US" altLang="ja-JP" dirty="0"/>
          </a:p>
          <a:p>
            <a:r>
              <a:rPr lang="en-US" altLang="ja-JP" dirty="0">
                <a:hlinkClick r:id="rId2"/>
              </a:rPr>
              <a:t>https://qiita.com/drken/items/68b8503ad4ffb469624c</a:t>
            </a:r>
            <a:endParaRPr lang="en-US" altLang="ja-JP" dirty="0"/>
          </a:p>
          <a:p>
            <a:endParaRPr kumimoji="1" lang="ja-JP" altLang="en-US" dirty="0"/>
          </a:p>
        </p:txBody>
      </p:sp>
    </p:spTree>
    <p:extLst>
      <p:ext uri="{BB962C8B-B14F-4D97-AF65-F5344CB8AC3E}">
        <p14:creationId xmlns:p14="http://schemas.microsoft.com/office/powerpoint/2010/main" val="1108618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651E8-F7AA-453E-BA04-D60D81351232}"/>
              </a:ext>
            </a:extLst>
          </p:cNvPr>
          <p:cNvSpPr>
            <a:spLocks noGrp="1"/>
          </p:cNvSpPr>
          <p:nvPr>
            <p:ph type="title"/>
          </p:nvPr>
        </p:nvSpPr>
        <p:spPr/>
        <p:txBody>
          <a:bodyPr/>
          <a:lstStyle/>
          <a:p>
            <a:r>
              <a:rPr kumimoji="1" lang="en-US" altLang="ja-JP" dirty="0"/>
              <a:t>Edit Distance(</a:t>
            </a:r>
            <a:r>
              <a:rPr kumimoji="1" lang="en-US" altLang="ja-JP" dirty="0" err="1"/>
              <a:t>Lebenshtein</a:t>
            </a:r>
            <a:r>
              <a:rPr kumimoji="1" lang="en-US" altLang="ja-JP" dirty="0"/>
              <a:t> Distance)</a:t>
            </a:r>
            <a:r>
              <a:rPr kumimoji="1" lang="ja-JP" altLang="en-US" dirty="0" err="1"/>
              <a:t>、</a:t>
            </a:r>
            <a:r>
              <a:rPr lang="ja-JP" altLang="en-US" dirty="0"/>
              <a:t>レーベンシュタイン距離</a:t>
            </a:r>
            <a:endParaRPr kumimoji="1" lang="ja-JP" altLang="en-US" dirty="0"/>
          </a:p>
        </p:txBody>
      </p:sp>
      <p:sp>
        <p:nvSpPr>
          <p:cNvPr id="3" name="コンテンツ プレースホルダー 2">
            <a:extLst>
              <a:ext uri="{FF2B5EF4-FFF2-40B4-BE49-F238E27FC236}">
                <a16:creationId xmlns:a16="http://schemas.microsoft.com/office/drawing/2014/main" id="{D255686B-7227-4654-9330-96618D90C4EF}"/>
              </a:ext>
            </a:extLst>
          </p:cNvPr>
          <p:cNvSpPr>
            <a:spLocks noGrp="1"/>
          </p:cNvSpPr>
          <p:nvPr>
            <p:ph idx="1"/>
          </p:nvPr>
        </p:nvSpPr>
        <p:spPr/>
        <p:txBody>
          <a:bodyPr>
            <a:normAutofit/>
          </a:bodyPr>
          <a:lstStyle/>
          <a:p>
            <a:r>
              <a:rPr kumimoji="1" lang="en-US" altLang="ja-JP" dirty="0"/>
              <a:t>2</a:t>
            </a:r>
            <a:r>
              <a:rPr kumimoji="1" lang="ja-JP" altLang="en-US" dirty="0" err="1"/>
              <a:t>つの</a:t>
            </a:r>
            <a:r>
              <a:rPr kumimoji="1" lang="ja-JP" altLang="en-US" dirty="0"/>
              <a:t>文字列</a:t>
            </a:r>
            <a:r>
              <a:rPr lang="ja-JP" altLang="en-US" dirty="0"/>
              <a:t>がどの程度異なっているかを示す距離（何回の編集で同じ文字列にできるか）</a:t>
            </a:r>
            <a:endParaRPr lang="en-US" altLang="ja-JP" dirty="0"/>
          </a:p>
          <a:p>
            <a:endParaRPr kumimoji="1" lang="en-US" altLang="ja-JP" dirty="0"/>
          </a:p>
          <a:p>
            <a:r>
              <a:rPr lang="ja-JP" altLang="en-US" dirty="0"/>
              <a:t>文字列</a:t>
            </a:r>
            <a:r>
              <a:rPr lang="en-US" altLang="ja-JP" dirty="0"/>
              <a:t>S</a:t>
            </a:r>
            <a:r>
              <a:rPr lang="ja-JP" altLang="en-US" dirty="0"/>
              <a:t>を</a:t>
            </a:r>
            <a:r>
              <a:rPr lang="en-US" altLang="ja-JP" dirty="0"/>
              <a:t>T</a:t>
            </a:r>
            <a:r>
              <a:rPr lang="ja-JP" altLang="en-US" dirty="0"/>
              <a:t>と一致させるとき、部分文字列を考えると</a:t>
            </a:r>
            <a:endParaRPr lang="en-US" altLang="ja-JP" dirty="0"/>
          </a:p>
          <a:p>
            <a:r>
              <a:rPr lang="en-US" altLang="ja-JP" dirty="0"/>
              <a:t>Si</a:t>
            </a:r>
            <a:r>
              <a:rPr lang="ja-JP" altLang="en-US" dirty="0" err="1"/>
              <a:t>までを</a:t>
            </a:r>
            <a:r>
              <a:rPr lang="en-US" altLang="ja-JP" dirty="0" err="1"/>
              <a:t>Tj</a:t>
            </a:r>
            <a:r>
              <a:rPr lang="ja-JP" altLang="en-US" dirty="0"/>
              <a:t>と一致させる場合、</a:t>
            </a:r>
            <a:endParaRPr lang="en-US" altLang="ja-JP" dirty="0"/>
          </a:p>
          <a:p>
            <a:r>
              <a:rPr lang="ja-JP" altLang="en-US" dirty="0"/>
              <a:t>　①</a:t>
            </a:r>
            <a:r>
              <a:rPr lang="en-US" altLang="ja-JP" dirty="0"/>
              <a:t>Si-1</a:t>
            </a:r>
            <a:r>
              <a:rPr lang="ja-JP" altLang="en-US" dirty="0"/>
              <a:t>を</a:t>
            </a:r>
            <a:r>
              <a:rPr lang="en-US" altLang="ja-JP" dirty="0" err="1"/>
              <a:t>Tj</a:t>
            </a:r>
            <a:r>
              <a:rPr lang="ja-JP" altLang="en-US" dirty="0"/>
              <a:t>と一致させ</a:t>
            </a:r>
            <a:r>
              <a:rPr lang="en-US" altLang="ja-JP" dirty="0"/>
              <a:t>Si</a:t>
            </a:r>
            <a:r>
              <a:rPr lang="ja-JP" altLang="en-US" dirty="0"/>
              <a:t>の先頭文字を削除する</a:t>
            </a:r>
            <a:endParaRPr lang="en-US" altLang="ja-JP" dirty="0"/>
          </a:p>
          <a:p>
            <a:r>
              <a:rPr lang="ja-JP" altLang="en-US" dirty="0"/>
              <a:t>　②</a:t>
            </a:r>
            <a:r>
              <a:rPr lang="en-US" altLang="ja-JP" dirty="0"/>
              <a:t>Si</a:t>
            </a:r>
            <a:r>
              <a:rPr lang="ja-JP" altLang="en-US" dirty="0"/>
              <a:t>を</a:t>
            </a:r>
            <a:r>
              <a:rPr lang="en-US" altLang="ja-JP" dirty="0"/>
              <a:t>Tj-1</a:t>
            </a:r>
            <a:r>
              <a:rPr lang="ja-JP" altLang="en-US" dirty="0"/>
              <a:t>と一致させ</a:t>
            </a:r>
            <a:r>
              <a:rPr lang="en-US" altLang="ja-JP" dirty="0" err="1"/>
              <a:t>Tj</a:t>
            </a:r>
            <a:r>
              <a:rPr lang="ja-JP" altLang="en-US" dirty="0"/>
              <a:t>の先頭文字を</a:t>
            </a:r>
            <a:r>
              <a:rPr lang="en-US" altLang="ja-JP" dirty="0"/>
              <a:t>Si</a:t>
            </a:r>
            <a:r>
              <a:rPr lang="ja-JP" altLang="en-US" dirty="0"/>
              <a:t>に追加する</a:t>
            </a:r>
            <a:endParaRPr lang="en-US" altLang="ja-JP" dirty="0"/>
          </a:p>
          <a:p>
            <a:r>
              <a:rPr kumimoji="1" lang="ja-JP" altLang="en-US" dirty="0"/>
              <a:t>　③</a:t>
            </a:r>
            <a:r>
              <a:rPr kumimoji="1" lang="en-US" altLang="ja-JP" dirty="0"/>
              <a:t>Si-1</a:t>
            </a:r>
            <a:r>
              <a:rPr kumimoji="1" lang="ja-JP" altLang="en-US" dirty="0"/>
              <a:t>と</a:t>
            </a:r>
            <a:r>
              <a:rPr kumimoji="1" lang="en-US" altLang="ja-JP" dirty="0"/>
              <a:t>Tj-1</a:t>
            </a:r>
            <a:r>
              <a:rPr kumimoji="1" lang="ja-JP" altLang="en-US" dirty="0"/>
              <a:t>を一致させ</a:t>
            </a:r>
            <a:r>
              <a:rPr kumimoji="1" lang="en-US" altLang="ja-JP" dirty="0"/>
              <a:t>Si</a:t>
            </a:r>
            <a:r>
              <a:rPr kumimoji="1" lang="ja-JP" altLang="en-US" dirty="0"/>
              <a:t>の先頭文字を</a:t>
            </a:r>
            <a:r>
              <a:rPr kumimoji="1" lang="en-US" altLang="ja-JP" dirty="0" err="1"/>
              <a:t>Tj</a:t>
            </a:r>
            <a:r>
              <a:rPr kumimoji="1" lang="ja-JP" altLang="en-US" dirty="0"/>
              <a:t>の先頭文字に置き換える</a:t>
            </a:r>
            <a:endParaRPr kumimoji="1" lang="en-US" altLang="ja-JP" dirty="0"/>
          </a:p>
          <a:p>
            <a:r>
              <a:rPr lang="ja-JP" altLang="en-US" dirty="0"/>
              <a:t>の</a:t>
            </a:r>
            <a:r>
              <a:rPr lang="en-US" altLang="ja-JP" dirty="0"/>
              <a:t>3</a:t>
            </a:r>
            <a:r>
              <a:rPr lang="ja-JP" altLang="en-US" dirty="0"/>
              <a:t>種類で実現することが出来る。</a:t>
            </a:r>
            <a:endParaRPr kumimoji="1" lang="en-US" altLang="ja-JP" dirty="0"/>
          </a:p>
          <a:p>
            <a:r>
              <a:rPr lang="ja-JP" altLang="en-US" dirty="0"/>
              <a:t>そのため、</a:t>
            </a:r>
            <a:r>
              <a:rPr lang="en-US" altLang="ja-JP" dirty="0" err="1"/>
              <a:t>i</a:t>
            </a:r>
            <a:r>
              <a:rPr lang="ja-JP" altLang="en-US" dirty="0"/>
              <a:t>と</a:t>
            </a:r>
            <a:r>
              <a:rPr lang="en-US" altLang="ja-JP" dirty="0"/>
              <a:t>j</a:t>
            </a:r>
            <a:r>
              <a:rPr lang="ja-JP" altLang="en-US" dirty="0"/>
              <a:t>を増加させながら順次計算を行うと解答を求めることが出来る。</a:t>
            </a:r>
            <a:endParaRPr lang="en-US" altLang="ja-JP" dirty="0"/>
          </a:p>
          <a:p>
            <a:endParaRPr kumimoji="1" lang="en-US" altLang="ja-JP" dirty="0"/>
          </a:p>
          <a:p>
            <a:endParaRPr lang="en-US" altLang="ja-JP" dirty="0"/>
          </a:p>
          <a:p>
            <a:endParaRPr kumimoji="1" lang="en-US" altLang="ja-JP" dirty="0"/>
          </a:p>
          <a:p>
            <a:endParaRPr lang="en-US" altLang="ja-JP" dirty="0"/>
          </a:p>
          <a:p>
            <a:r>
              <a:rPr lang="en-US" altLang="ja-JP" dirty="0"/>
              <a:t>https://mathwords.net/hensyukyori</a:t>
            </a:r>
            <a:endParaRPr kumimoji="1" lang="ja-JP" altLang="en-US" dirty="0"/>
          </a:p>
        </p:txBody>
      </p:sp>
    </p:spTree>
    <p:extLst>
      <p:ext uri="{BB962C8B-B14F-4D97-AF65-F5344CB8AC3E}">
        <p14:creationId xmlns:p14="http://schemas.microsoft.com/office/powerpoint/2010/main" val="2770699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452B4-0142-4C52-8DA6-EAD1C5A86424}"/>
              </a:ext>
            </a:extLst>
          </p:cNvPr>
          <p:cNvSpPr>
            <a:spLocks noGrp="1"/>
          </p:cNvSpPr>
          <p:nvPr>
            <p:ph type="title"/>
          </p:nvPr>
        </p:nvSpPr>
        <p:spPr/>
        <p:txBody>
          <a:bodyPr/>
          <a:lstStyle/>
          <a:p>
            <a:r>
              <a:rPr kumimoji="1" lang="en-US" altLang="ja-JP" dirty="0"/>
              <a:t>Matrix Chain Multiplication</a:t>
            </a:r>
            <a:r>
              <a:rPr kumimoji="1" lang="ja-JP" altLang="en-US" dirty="0" err="1"/>
              <a:t>、</a:t>
            </a:r>
            <a:r>
              <a:rPr kumimoji="1" lang="ja-JP" altLang="en-US" dirty="0"/>
              <a:t>連鎖行列積問題</a:t>
            </a:r>
          </a:p>
        </p:txBody>
      </p:sp>
      <p:sp>
        <p:nvSpPr>
          <p:cNvPr id="3" name="コンテンツ プレースホルダー 2">
            <a:extLst>
              <a:ext uri="{FF2B5EF4-FFF2-40B4-BE49-F238E27FC236}">
                <a16:creationId xmlns:a16="http://schemas.microsoft.com/office/drawing/2014/main" id="{190B912D-EB43-4816-B56D-66549A2209E9}"/>
              </a:ext>
            </a:extLst>
          </p:cNvPr>
          <p:cNvSpPr>
            <a:spLocks noGrp="1"/>
          </p:cNvSpPr>
          <p:nvPr>
            <p:ph idx="1"/>
          </p:nvPr>
        </p:nvSpPr>
        <p:spPr/>
        <p:txBody>
          <a:bodyPr/>
          <a:lstStyle/>
          <a:p>
            <a:r>
              <a:rPr kumimoji="1" lang="ja-JP" altLang="en-US" dirty="0"/>
              <a:t>行列の計算の際に、計算量を最小にする順序を見つける方法</a:t>
            </a:r>
            <a:endParaRPr kumimoji="1" lang="en-US" altLang="ja-JP" dirty="0"/>
          </a:p>
          <a:p>
            <a:r>
              <a:rPr lang="ja-JP" altLang="en-US" dirty="0"/>
              <a:t>「</a:t>
            </a:r>
            <a:r>
              <a:rPr lang="en-US" altLang="ja-JP" dirty="0"/>
              <a:t>A*B*C*D</a:t>
            </a:r>
            <a:r>
              <a:rPr lang="ja-JP" altLang="en-US" dirty="0"/>
              <a:t>」と「</a:t>
            </a:r>
            <a:r>
              <a:rPr lang="en-US" altLang="ja-JP" dirty="0"/>
              <a:t>A*(B*C)*D</a:t>
            </a:r>
            <a:r>
              <a:rPr lang="ja-JP" altLang="en-US" dirty="0"/>
              <a:t>」は行列の計算では結果が同じになるが、行列のサイズによっては計算量に違いが出る場合がある</a:t>
            </a:r>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dirty="0">
                <a:hlinkClick r:id="rId2"/>
              </a:rPr>
              <a:t>https://qiita.com/mk668a/items/bc5cc36f472487eaf0d8</a:t>
            </a:r>
            <a:endParaRPr kumimoji="1" lang="en-US" altLang="ja-JP" dirty="0"/>
          </a:p>
          <a:p>
            <a:r>
              <a:rPr lang="en-US" altLang="ja-JP" dirty="0">
                <a:hlinkClick r:id="rId3"/>
              </a:rPr>
              <a:t>https://atug.tokyo/?p=369</a:t>
            </a:r>
            <a:endParaRPr lang="en-US" altLang="ja-JP" dirty="0"/>
          </a:p>
        </p:txBody>
      </p:sp>
    </p:spTree>
    <p:extLst>
      <p:ext uri="{BB962C8B-B14F-4D97-AF65-F5344CB8AC3E}">
        <p14:creationId xmlns:p14="http://schemas.microsoft.com/office/powerpoint/2010/main" val="6000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09EBB-3490-4C84-A5DC-03FFAC23431A}"/>
              </a:ext>
            </a:extLst>
          </p:cNvPr>
          <p:cNvSpPr>
            <a:spLocks noGrp="1"/>
          </p:cNvSpPr>
          <p:nvPr>
            <p:ph type="title"/>
          </p:nvPr>
        </p:nvSpPr>
        <p:spPr/>
        <p:txBody>
          <a:bodyPr/>
          <a:lstStyle/>
          <a:p>
            <a:r>
              <a:rPr kumimoji="1" lang="ja-JP" altLang="en-US" dirty="0"/>
              <a:t>桁</a:t>
            </a:r>
            <a:r>
              <a:rPr kumimoji="1"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5361CF26-AADF-4ED1-A145-1D4ABADF7E61}"/>
              </a:ext>
            </a:extLst>
          </p:cNvPr>
          <p:cNvSpPr>
            <a:spLocks noGrp="1"/>
          </p:cNvSpPr>
          <p:nvPr>
            <p:ph idx="1"/>
          </p:nvPr>
        </p:nvSpPr>
        <p:spPr/>
        <p:txBody>
          <a:bodyPr/>
          <a:lstStyle/>
          <a:p>
            <a:r>
              <a:rPr kumimoji="1" lang="ja-JP" altLang="en-US" dirty="0"/>
              <a:t>「</a:t>
            </a:r>
            <a:r>
              <a:rPr kumimoji="1" lang="en-US" altLang="ja-JP" dirty="0"/>
              <a:t>0</a:t>
            </a:r>
            <a:r>
              <a:rPr kumimoji="1" lang="ja-JP" altLang="en-US" dirty="0"/>
              <a:t>以上</a:t>
            </a:r>
            <a:r>
              <a:rPr kumimoji="1" lang="en-US" altLang="ja-JP" dirty="0"/>
              <a:t>N</a:t>
            </a:r>
            <a:r>
              <a:rPr kumimoji="1" lang="ja-JP" altLang="en-US" dirty="0"/>
              <a:t>以下の整数で、ある条件を満たすものの個数や最大値を求めよ」といった問題を解く場合に用いられる方法。</a:t>
            </a:r>
            <a:endParaRPr kumimoji="1" lang="en-US" altLang="ja-JP" dirty="0"/>
          </a:p>
          <a:p>
            <a:r>
              <a:rPr lang="ja-JP" altLang="en-US" dirty="0"/>
              <a:t>「</a:t>
            </a:r>
            <a:r>
              <a:rPr lang="en-US" altLang="ja-JP" dirty="0"/>
              <a:t>0</a:t>
            </a:r>
            <a:r>
              <a:rPr lang="ja-JP" altLang="en-US" dirty="0"/>
              <a:t>以上</a:t>
            </a:r>
            <a:r>
              <a:rPr lang="en-US" altLang="ja-JP" dirty="0"/>
              <a:t>N</a:t>
            </a:r>
            <a:r>
              <a:rPr lang="ja-JP" altLang="en-US" dirty="0"/>
              <a:t>以下の整数で、いずれかの桁に</a:t>
            </a:r>
            <a:r>
              <a:rPr lang="en-US" altLang="ja-JP" dirty="0"/>
              <a:t>3</a:t>
            </a:r>
            <a:r>
              <a:rPr lang="ja-JP" altLang="en-US" dirty="0"/>
              <a:t>を含むものの個数を求めよ」を例題として考える</a:t>
            </a:r>
            <a:endParaRPr lang="en-US" altLang="ja-JP" dirty="0"/>
          </a:p>
          <a:p>
            <a:r>
              <a:rPr kumimoji="1" lang="en-US" altLang="ja-JP" dirty="0"/>
              <a:t>N=12345</a:t>
            </a:r>
            <a:r>
              <a:rPr kumimoji="1" lang="ja-JP" altLang="en-US" dirty="0"/>
              <a:t>の時に百の桁を調べる際、上位の桁が</a:t>
            </a:r>
            <a:r>
              <a:rPr lang="en-US" altLang="ja-JP" dirty="0"/>
              <a:t>12***</a:t>
            </a:r>
            <a:r>
              <a:rPr lang="ja-JP" altLang="en-US" dirty="0"/>
              <a:t>の形をしているかどうかのフラグのことを「未満フラグ」</a:t>
            </a:r>
            <a:endParaRPr kumimoji="1" lang="en-US" altLang="ja-JP" dirty="0"/>
          </a:p>
          <a:p>
            <a:r>
              <a:rPr lang="ja-JP" altLang="en-US" dirty="0"/>
              <a:t>今調べている桁を</a:t>
            </a:r>
            <a:r>
              <a:rPr lang="en-US" altLang="ja-JP" dirty="0" err="1"/>
              <a:t>i</a:t>
            </a:r>
            <a:r>
              <a:rPr lang="ja-JP" altLang="en-US" dirty="0" err="1"/>
              <a:t>、</a:t>
            </a:r>
            <a:r>
              <a:rPr lang="ja-JP" altLang="en-US" dirty="0"/>
              <a:t>未満フラグを</a:t>
            </a:r>
            <a:r>
              <a:rPr lang="en-US" altLang="ja-JP" dirty="0"/>
              <a:t>smaller</a:t>
            </a:r>
            <a:r>
              <a:rPr lang="ja-JP" altLang="en-US" dirty="0" err="1"/>
              <a:t>、</a:t>
            </a:r>
            <a:r>
              <a:rPr lang="en-US" altLang="ja-JP" dirty="0"/>
              <a:t>3</a:t>
            </a:r>
            <a:r>
              <a:rPr lang="ja-JP" altLang="en-US" dirty="0"/>
              <a:t>が出たかどうかのフラグを</a:t>
            </a:r>
            <a:r>
              <a:rPr lang="en-US" altLang="ja-JP" dirty="0"/>
              <a:t>j</a:t>
            </a:r>
            <a:r>
              <a:rPr lang="ja-JP" altLang="en-US" dirty="0"/>
              <a:t>としたとき</a:t>
            </a:r>
            <a:endParaRPr lang="en-US" altLang="ja-JP" dirty="0"/>
          </a:p>
          <a:p>
            <a:r>
              <a:rPr lang="en-US" altLang="ja-JP" dirty="0" err="1"/>
              <a:t>dp</a:t>
            </a:r>
            <a:r>
              <a:rPr lang="en-US" altLang="ja-JP" dirty="0"/>
              <a:t>[</a:t>
            </a:r>
            <a:r>
              <a:rPr lang="en-US" altLang="ja-JP" dirty="0" err="1"/>
              <a:t>i</a:t>
            </a:r>
            <a:r>
              <a:rPr lang="en-US" altLang="ja-JP" dirty="0"/>
              <a:t>][smaller][j]</a:t>
            </a:r>
          </a:p>
        </p:txBody>
      </p:sp>
    </p:spTree>
    <p:extLst>
      <p:ext uri="{BB962C8B-B14F-4D97-AF65-F5344CB8AC3E}">
        <p14:creationId xmlns:p14="http://schemas.microsoft.com/office/powerpoint/2010/main" val="23989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FC372-6E81-4F5E-94AF-396E2C3BADE1}"/>
              </a:ext>
            </a:extLst>
          </p:cNvPr>
          <p:cNvSpPr>
            <a:spLocks noGrp="1"/>
          </p:cNvSpPr>
          <p:nvPr>
            <p:ph type="title"/>
          </p:nvPr>
        </p:nvSpPr>
        <p:spPr/>
        <p:txBody>
          <a:bodyPr/>
          <a:lstStyle/>
          <a:p>
            <a:r>
              <a:rPr kumimoji="1" lang="ja-JP" altLang="en-US" dirty="0"/>
              <a:t>箱根駅伝</a:t>
            </a:r>
            <a:r>
              <a:rPr kumimoji="1" lang="en-US" altLang="ja-JP" dirty="0"/>
              <a:t>DP</a:t>
            </a:r>
            <a:endParaRPr kumimoji="1" lang="ja-JP" altLang="en-US" dirty="0"/>
          </a:p>
        </p:txBody>
      </p:sp>
      <p:sp>
        <p:nvSpPr>
          <p:cNvPr id="3" name="コンテンツ プレースホルダー 2">
            <a:extLst>
              <a:ext uri="{FF2B5EF4-FFF2-40B4-BE49-F238E27FC236}">
                <a16:creationId xmlns:a16="http://schemas.microsoft.com/office/drawing/2014/main" id="{88FBAAAB-A62F-4F65-897E-706E5B2D807C}"/>
              </a:ext>
            </a:extLst>
          </p:cNvPr>
          <p:cNvSpPr>
            <a:spLocks noGrp="1"/>
          </p:cNvSpPr>
          <p:nvPr>
            <p:ph idx="1"/>
          </p:nvPr>
        </p:nvSpPr>
        <p:spPr/>
        <p:txBody>
          <a:bodyPr/>
          <a:lstStyle/>
          <a:p>
            <a:r>
              <a:rPr kumimoji="1" lang="en-US" altLang="ja-JP" dirty="0"/>
              <a:t>ABC134F</a:t>
            </a:r>
            <a:endParaRPr kumimoji="1" lang="ja-JP" altLang="en-US" dirty="0"/>
          </a:p>
        </p:txBody>
      </p:sp>
    </p:spTree>
    <p:extLst>
      <p:ext uri="{BB962C8B-B14F-4D97-AF65-F5344CB8AC3E}">
        <p14:creationId xmlns:p14="http://schemas.microsoft.com/office/powerpoint/2010/main" val="418277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4B24-F47E-4B93-80D5-E45B1AE383A2}"/>
              </a:ext>
            </a:extLst>
          </p:cNvPr>
          <p:cNvSpPr>
            <a:spLocks noGrp="1"/>
          </p:cNvSpPr>
          <p:nvPr>
            <p:ph type="title"/>
          </p:nvPr>
        </p:nvSpPr>
        <p:spPr>
          <a:xfrm>
            <a:off x="4769916" y="3097609"/>
            <a:ext cx="2652168" cy="662782"/>
          </a:xfrm>
        </p:spPr>
        <p:txBody>
          <a:bodyPr>
            <a:noAutofit/>
          </a:bodyPr>
          <a:lstStyle/>
          <a:p>
            <a:r>
              <a:rPr kumimoji="1" lang="ja-JP" altLang="en-US" sz="3200" dirty="0"/>
              <a:t>最短経路問題</a:t>
            </a:r>
          </a:p>
        </p:txBody>
      </p:sp>
    </p:spTree>
    <p:extLst>
      <p:ext uri="{BB962C8B-B14F-4D97-AF65-F5344CB8AC3E}">
        <p14:creationId xmlns:p14="http://schemas.microsoft.com/office/powerpoint/2010/main" val="148540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581D1F78-2CD4-4947-BF94-75A6723247F9}"/>
              </a:ext>
            </a:extLst>
          </p:cNvPr>
          <p:cNvSpPr/>
          <p:nvPr/>
        </p:nvSpPr>
        <p:spPr>
          <a:xfrm>
            <a:off x="8832274" y="2343596"/>
            <a:ext cx="2484179" cy="21708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C2774603-DBA7-400C-B923-38D8787A924D}"/>
              </a:ext>
            </a:extLst>
          </p:cNvPr>
          <p:cNvSpPr>
            <a:spLocks noGrp="1"/>
          </p:cNvSpPr>
          <p:nvPr>
            <p:ph type="title"/>
          </p:nvPr>
        </p:nvSpPr>
        <p:spPr/>
        <p:txBody>
          <a:bodyPr/>
          <a:lstStyle/>
          <a:p>
            <a:r>
              <a:rPr kumimoji="1" lang="ja-JP" altLang="en-US" dirty="0"/>
              <a:t>グラフ</a:t>
            </a:r>
          </a:p>
        </p:txBody>
      </p:sp>
      <p:sp>
        <p:nvSpPr>
          <p:cNvPr id="3" name="コンテンツ プレースホルダー 2">
            <a:extLst>
              <a:ext uri="{FF2B5EF4-FFF2-40B4-BE49-F238E27FC236}">
                <a16:creationId xmlns:a16="http://schemas.microsoft.com/office/drawing/2014/main" id="{47B1D114-86C0-469C-A479-660408082D5E}"/>
              </a:ext>
            </a:extLst>
          </p:cNvPr>
          <p:cNvSpPr>
            <a:spLocks noGrp="1"/>
          </p:cNvSpPr>
          <p:nvPr>
            <p:ph idx="1"/>
          </p:nvPr>
        </p:nvSpPr>
        <p:spPr/>
        <p:txBody>
          <a:bodyPr/>
          <a:lstStyle/>
          <a:p>
            <a:r>
              <a:rPr lang="ja-JP" altLang="en-US" sz="1600" dirty="0"/>
              <a:t>単純：　多重辺やループを持たないグラフ　⇔　多重グラフ</a:t>
            </a:r>
            <a:endParaRPr lang="en-US" altLang="ja-JP" sz="1600" dirty="0"/>
          </a:p>
          <a:p>
            <a:r>
              <a:rPr lang="ja-JP" altLang="en-US" sz="1600" dirty="0"/>
              <a:t>多重グラフ：　同一頂点に辺（ループ）を作ったり、多重辺を持つ</a:t>
            </a:r>
            <a:endParaRPr lang="en-US" altLang="ja-JP" sz="1600" dirty="0"/>
          </a:p>
          <a:p>
            <a:r>
              <a:rPr lang="ja-JP" altLang="en-US" sz="1600" dirty="0"/>
              <a:t>多重辺：　</a:t>
            </a:r>
            <a:r>
              <a:rPr lang="en-US" altLang="ja-JP" sz="1600" dirty="0"/>
              <a:t>2</a:t>
            </a:r>
            <a:r>
              <a:rPr lang="ja-JP" altLang="en-US" sz="1600" dirty="0" err="1"/>
              <a:t>つの</a:t>
            </a:r>
            <a:r>
              <a:rPr lang="ja-JP" altLang="en-US" sz="1600" dirty="0"/>
              <a:t>同じ頂点から辺が複数ある辺</a:t>
            </a:r>
            <a:endParaRPr lang="en-US" altLang="ja-JP" sz="1600" dirty="0"/>
          </a:p>
          <a:p>
            <a:r>
              <a:rPr lang="ja-JP" altLang="en-US" sz="1600" dirty="0"/>
              <a:t>連結：　任意の</a:t>
            </a:r>
            <a:r>
              <a:rPr lang="en-US" altLang="ja-JP" sz="1600" dirty="0"/>
              <a:t>2</a:t>
            </a:r>
            <a:r>
              <a:rPr lang="ja-JP" altLang="en-US" sz="1600" dirty="0"/>
              <a:t>頂点間に道が存在する（全部の点がどこかで</a:t>
            </a:r>
            <a:endParaRPr lang="en-US" altLang="ja-JP" sz="1600" dirty="0"/>
          </a:p>
          <a:p>
            <a:pPr marL="0" indent="0">
              <a:buNone/>
            </a:pPr>
            <a:r>
              <a:rPr lang="en-US" altLang="ja-JP" sz="1600" dirty="0"/>
              <a:t>	</a:t>
            </a:r>
            <a:r>
              <a:rPr lang="ja-JP" altLang="en-US" sz="1600" dirty="0"/>
              <a:t>つながっている）</a:t>
            </a:r>
            <a:endParaRPr lang="en-US" altLang="ja-JP" sz="1600" dirty="0"/>
          </a:p>
          <a:p>
            <a:r>
              <a:rPr lang="ja-JP" altLang="en-US" sz="1600" dirty="0"/>
              <a:t>強連結成分分解：　</a:t>
            </a:r>
            <a:r>
              <a:rPr lang="en-US" altLang="ja-JP" sz="1600" dirty="0">
                <a:hlinkClick r:id="rId2"/>
              </a:rPr>
              <a:t>https://manabitimes.jp/math/1250</a:t>
            </a:r>
            <a:endParaRPr lang="en-US" altLang="ja-JP" sz="1600" dirty="0"/>
          </a:p>
          <a:p>
            <a:r>
              <a:rPr lang="ja-JP" altLang="en-US" sz="1600" dirty="0"/>
              <a:t>２部グラフ：頂点を白と黒で塗分けたときに白同士・黒同士がつながらないグラフ</a:t>
            </a:r>
            <a:endParaRPr lang="en-US" altLang="ja-JP" sz="1600" dirty="0"/>
          </a:p>
          <a:p>
            <a:endParaRPr lang="ja-JP" altLang="en-US" sz="1600" dirty="0"/>
          </a:p>
        </p:txBody>
      </p:sp>
      <p:sp>
        <p:nvSpPr>
          <p:cNvPr id="4" name="楕円 3">
            <a:extLst>
              <a:ext uri="{FF2B5EF4-FFF2-40B4-BE49-F238E27FC236}">
                <a16:creationId xmlns:a16="http://schemas.microsoft.com/office/drawing/2014/main" id="{CA35AE2B-323F-4B10-9BD3-3EE85B6F8018}"/>
              </a:ext>
            </a:extLst>
          </p:cNvPr>
          <p:cNvSpPr/>
          <p:nvPr/>
        </p:nvSpPr>
        <p:spPr>
          <a:xfrm>
            <a:off x="9480346" y="2757610"/>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lang="ja-JP" altLang="en-US" dirty="0"/>
          </a:p>
        </p:txBody>
      </p:sp>
      <p:sp>
        <p:nvSpPr>
          <p:cNvPr id="5" name="楕円 4">
            <a:extLst>
              <a:ext uri="{FF2B5EF4-FFF2-40B4-BE49-F238E27FC236}">
                <a16:creationId xmlns:a16="http://schemas.microsoft.com/office/drawing/2014/main" id="{13FF3E61-9B36-4255-A364-115C15AE554D}"/>
              </a:ext>
            </a:extLst>
          </p:cNvPr>
          <p:cNvSpPr/>
          <p:nvPr/>
        </p:nvSpPr>
        <p:spPr>
          <a:xfrm>
            <a:off x="9048298" y="3479823"/>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2</a:t>
            </a:r>
            <a:endParaRPr lang="ja-JP" altLang="en-US" dirty="0"/>
          </a:p>
        </p:txBody>
      </p:sp>
      <p:sp>
        <p:nvSpPr>
          <p:cNvPr id="6" name="楕円 5">
            <a:extLst>
              <a:ext uri="{FF2B5EF4-FFF2-40B4-BE49-F238E27FC236}">
                <a16:creationId xmlns:a16="http://schemas.microsoft.com/office/drawing/2014/main" id="{86B59269-572F-4419-936F-70E1E14D93AF}"/>
              </a:ext>
            </a:extLst>
          </p:cNvPr>
          <p:cNvSpPr/>
          <p:nvPr/>
        </p:nvSpPr>
        <p:spPr>
          <a:xfrm>
            <a:off x="9992786" y="3479823"/>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lang="ja-JP" altLang="en-US" dirty="0"/>
          </a:p>
        </p:txBody>
      </p:sp>
      <p:cxnSp>
        <p:nvCxnSpPr>
          <p:cNvPr id="8" name="直線コネクタ 7">
            <a:extLst>
              <a:ext uri="{FF2B5EF4-FFF2-40B4-BE49-F238E27FC236}">
                <a16:creationId xmlns:a16="http://schemas.microsoft.com/office/drawing/2014/main" id="{EDC866F4-1C6F-4790-A5F6-5BAB010A91A1}"/>
              </a:ext>
            </a:extLst>
          </p:cNvPr>
          <p:cNvCxnSpPr>
            <a:cxnSpLocks/>
            <a:stCxn id="4" idx="3"/>
            <a:endCxn id="5" idx="0"/>
          </p:cNvCxnSpPr>
          <p:nvPr/>
        </p:nvCxnSpPr>
        <p:spPr>
          <a:xfrm flipH="1">
            <a:off x="9228319" y="3064923"/>
            <a:ext cx="304755" cy="41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A0C7484-FF3D-455C-9F02-9B4926293689}"/>
              </a:ext>
            </a:extLst>
          </p:cNvPr>
          <p:cNvCxnSpPr>
            <a:cxnSpLocks/>
            <a:stCxn id="6" idx="2"/>
            <a:endCxn id="5" idx="6"/>
          </p:cNvCxnSpPr>
          <p:nvPr/>
        </p:nvCxnSpPr>
        <p:spPr>
          <a:xfrm flipH="1">
            <a:off x="9408338" y="3659843"/>
            <a:ext cx="584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3AAD315-066E-4D5C-8948-7226B6E901C7}"/>
              </a:ext>
            </a:extLst>
          </p:cNvPr>
          <p:cNvCxnSpPr>
            <a:cxnSpLocks/>
            <a:stCxn id="6" idx="0"/>
            <a:endCxn id="4" idx="5"/>
          </p:cNvCxnSpPr>
          <p:nvPr/>
        </p:nvCxnSpPr>
        <p:spPr>
          <a:xfrm flipH="1" flipV="1">
            <a:off x="9787660" y="3064923"/>
            <a:ext cx="385147" cy="41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EDB0FF03-0657-4986-B878-38921B504959}"/>
              </a:ext>
            </a:extLst>
          </p:cNvPr>
          <p:cNvCxnSpPr>
            <a:cxnSpLocks/>
            <a:stCxn id="4" idx="6"/>
            <a:endCxn id="6" idx="7"/>
          </p:cNvCxnSpPr>
          <p:nvPr/>
        </p:nvCxnSpPr>
        <p:spPr>
          <a:xfrm>
            <a:off x="9840387" y="2937630"/>
            <a:ext cx="459713" cy="59492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曲線 20">
            <a:extLst>
              <a:ext uri="{FF2B5EF4-FFF2-40B4-BE49-F238E27FC236}">
                <a16:creationId xmlns:a16="http://schemas.microsoft.com/office/drawing/2014/main" id="{789C8795-9B38-47C6-9B02-867AE0545438}"/>
              </a:ext>
            </a:extLst>
          </p:cNvPr>
          <p:cNvCxnSpPr>
            <a:cxnSpLocks/>
            <a:stCxn id="6" idx="6"/>
            <a:endCxn id="6" idx="4"/>
          </p:cNvCxnSpPr>
          <p:nvPr/>
        </p:nvCxnSpPr>
        <p:spPr>
          <a:xfrm flipH="1">
            <a:off x="10172806" y="3659843"/>
            <a:ext cx="180020" cy="180020"/>
          </a:xfrm>
          <a:prstGeom prst="curvedConnector4">
            <a:avLst>
              <a:gd name="adj1" fmla="val -126986"/>
              <a:gd name="adj2" fmla="val 22698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B84817C-2FCE-45BC-A690-AB42A87BCB49}"/>
              </a:ext>
            </a:extLst>
          </p:cNvPr>
          <p:cNvSpPr txBox="1"/>
          <p:nvPr/>
        </p:nvSpPr>
        <p:spPr>
          <a:xfrm flipH="1">
            <a:off x="10147700" y="2848264"/>
            <a:ext cx="900003" cy="369332"/>
          </a:xfrm>
          <a:prstGeom prst="rect">
            <a:avLst/>
          </a:prstGeom>
          <a:noFill/>
        </p:spPr>
        <p:txBody>
          <a:bodyPr wrap="square" rtlCol="0">
            <a:spAutoFit/>
          </a:bodyPr>
          <a:lstStyle/>
          <a:p>
            <a:r>
              <a:rPr lang="ja-JP" altLang="en-US" dirty="0"/>
              <a:t>多重辺</a:t>
            </a:r>
          </a:p>
        </p:txBody>
      </p:sp>
      <p:sp>
        <p:nvSpPr>
          <p:cNvPr id="25" name="テキスト ボックス 24">
            <a:extLst>
              <a:ext uri="{FF2B5EF4-FFF2-40B4-BE49-F238E27FC236}">
                <a16:creationId xmlns:a16="http://schemas.microsoft.com/office/drawing/2014/main" id="{8D1C9D62-FE91-4F92-B7E8-D7D0384151DC}"/>
              </a:ext>
            </a:extLst>
          </p:cNvPr>
          <p:cNvSpPr txBox="1"/>
          <p:nvPr/>
        </p:nvSpPr>
        <p:spPr>
          <a:xfrm flipH="1">
            <a:off x="10416451" y="3938338"/>
            <a:ext cx="900003" cy="369332"/>
          </a:xfrm>
          <a:prstGeom prst="rect">
            <a:avLst/>
          </a:prstGeom>
          <a:noFill/>
        </p:spPr>
        <p:txBody>
          <a:bodyPr wrap="square" rtlCol="0">
            <a:spAutoFit/>
          </a:bodyPr>
          <a:lstStyle/>
          <a:p>
            <a:r>
              <a:rPr lang="ja-JP" altLang="en-US" dirty="0"/>
              <a:t>ループ</a:t>
            </a:r>
          </a:p>
        </p:txBody>
      </p:sp>
      <p:sp>
        <p:nvSpPr>
          <p:cNvPr id="26" name="テキスト ボックス 25">
            <a:extLst>
              <a:ext uri="{FF2B5EF4-FFF2-40B4-BE49-F238E27FC236}">
                <a16:creationId xmlns:a16="http://schemas.microsoft.com/office/drawing/2014/main" id="{70AC375D-5B10-4A64-9F15-F8C29CC039F8}"/>
              </a:ext>
            </a:extLst>
          </p:cNvPr>
          <p:cNvSpPr txBox="1"/>
          <p:nvPr/>
        </p:nvSpPr>
        <p:spPr>
          <a:xfrm flipH="1">
            <a:off x="9022061" y="2168221"/>
            <a:ext cx="1383547" cy="369332"/>
          </a:xfrm>
          <a:prstGeom prst="rect">
            <a:avLst/>
          </a:prstGeom>
          <a:solidFill>
            <a:schemeClr val="bg1"/>
          </a:solidFill>
        </p:spPr>
        <p:txBody>
          <a:bodyPr wrap="square" rtlCol="0">
            <a:spAutoFit/>
          </a:bodyPr>
          <a:lstStyle/>
          <a:p>
            <a:r>
              <a:rPr lang="ja-JP" altLang="en-US" dirty="0"/>
              <a:t>多重グラフ</a:t>
            </a:r>
          </a:p>
        </p:txBody>
      </p:sp>
    </p:spTree>
    <p:extLst>
      <p:ext uri="{BB962C8B-B14F-4D97-AF65-F5344CB8AC3E}">
        <p14:creationId xmlns:p14="http://schemas.microsoft.com/office/powerpoint/2010/main" val="4203635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7426B-DDB3-4BDE-82D0-98878EA9D502}"/>
              </a:ext>
            </a:extLst>
          </p:cNvPr>
          <p:cNvSpPr>
            <a:spLocks noGrp="1"/>
          </p:cNvSpPr>
          <p:nvPr>
            <p:ph type="title"/>
          </p:nvPr>
        </p:nvSpPr>
        <p:spPr/>
        <p:txBody>
          <a:bodyPr/>
          <a:lstStyle/>
          <a:p>
            <a:r>
              <a:rPr kumimoji="1" lang="ja-JP" altLang="en-US" dirty="0"/>
              <a:t>グラフの管理方法</a:t>
            </a:r>
          </a:p>
        </p:txBody>
      </p:sp>
      <p:sp>
        <p:nvSpPr>
          <p:cNvPr id="3" name="コンテンツ プレースホルダー 2">
            <a:extLst>
              <a:ext uri="{FF2B5EF4-FFF2-40B4-BE49-F238E27FC236}">
                <a16:creationId xmlns:a16="http://schemas.microsoft.com/office/drawing/2014/main" id="{56AFEF9A-BA3D-46D9-9056-3E4C6583BD84}"/>
              </a:ext>
            </a:extLst>
          </p:cNvPr>
          <p:cNvSpPr>
            <a:spLocks noGrp="1"/>
          </p:cNvSpPr>
          <p:nvPr>
            <p:ph idx="1"/>
          </p:nvPr>
        </p:nvSpPr>
        <p:spPr/>
        <p:txBody>
          <a:bodyPr/>
          <a:lstStyle/>
          <a:p>
            <a:r>
              <a:rPr kumimoji="1" lang="ja-JP" altLang="en-US" dirty="0"/>
              <a:t>グラフを管理する方法は、主に隣接行列と隣接リストの</a:t>
            </a:r>
            <a:r>
              <a:rPr kumimoji="1" lang="en-US" altLang="ja-JP" dirty="0"/>
              <a:t>2</a:t>
            </a:r>
            <a:r>
              <a:rPr kumimoji="1" lang="ja-JP" altLang="en-US" dirty="0" err="1"/>
              <a:t>つの</a:t>
            </a:r>
            <a:r>
              <a:rPr kumimoji="1" lang="ja-JP" altLang="en-US" dirty="0"/>
              <a:t>方法</a:t>
            </a:r>
            <a:endParaRPr kumimoji="1" lang="en-US" altLang="ja-JP" dirty="0"/>
          </a:p>
          <a:p>
            <a:r>
              <a:rPr kumimoji="1" lang="ja-JP" altLang="en-US" dirty="0"/>
              <a:t>ダイクストラ法とベルマンフォード法は隣接リスト、ワーシャルフロイド法は隣接行列を使ったほうが良い</a:t>
            </a:r>
            <a:endParaRPr kumimoji="1" lang="en-US" altLang="ja-JP" dirty="0"/>
          </a:p>
          <a:p>
            <a:r>
              <a:rPr lang="ja-JP" altLang="en-US" dirty="0"/>
              <a:t>巨大なグラフや多重辺を扱う場合には隣接リストのほうがいい（隣接行列は多重辺に対応できない）</a:t>
            </a:r>
            <a:endParaRPr lang="en-US" altLang="ja-JP" dirty="0"/>
          </a:p>
          <a:p>
            <a:endParaRPr kumimoji="1" lang="en-US" altLang="ja-JP" dirty="0"/>
          </a:p>
          <a:p>
            <a:r>
              <a:rPr kumimoji="1" lang="ja-JP" altLang="en-US" dirty="0"/>
              <a:t>隣接行列</a:t>
            </a:r>
            <a:endParaRPr kumimoji="1" lang="en-US" altLang="ja-JP" dirty="0"/>
          </a:p>
          <a:p>
            <a:r>
              <a:rPr lang="ja-JP" altLang="en-US" dirty="0"/>
              <a:t>行列を使って辺を管理</a:t>
            </a:r>
            <a:endParaRPr lang="en-US" altLang="ja-JP" dirty="0"/>
          </a:p>
          <a:p>
            <a:r>
              <a:rPr lang="en-US" altLang="ja-JP" dirty="0"/>
              <a:t>Std::vector&lt;std::vector&lt;int&gt;&gt; </a:t>
            </a:r>
            <a:r>
              <a:rPr lang="en-US" altLang="ja-JP" dirty="0" err="1"/>
              <a:t>aaa</a:t>
            </a:r>
            <a:r>
              <a:rPr lang="en-US" altLang="ja-JP" dirty="0"/>
              <a:t>;</a:t>
            </a:r>
          </a:p>
          <a:p>
            <a:r>
              <a:rPr lang="en-US" altLang="ja-JP" dirty="0" err="1"/>
              <a:t>Aaa</a:t>
            </a:r>
            <a:r>
              <a:rPr lang="en-US" altLang="ja-JP" dirty="0"/>
              <a:t>[0][1] -&gt; 0</a:t>
            </a:r>
            <a:r>
              <a:rPr lang="ja-JP" altLang="en-US" dirty="0"/>
              <a:t>番目から</a:t>
            </a:r>
            <a:r>
              <a:rPr lang="en-US" altLang="ja-JP" dirty="0"/>
              <a:t>1</a:t>
            </a:r>
            <a:r>
              <a:rPr lang="ja-JP" altLang="en-US" dirty="0"/>
              <a:t>番目を結ぶ辺のコスト</a:t>
            </a:r>
            <a:endParaRPr lang="en-US" altLang="ja-JP" dirty="0"/>
          </a:p>
          <a:p>
            <a:endParaRPr lang="en-US" altLang="ja-JP" dirty="0"/>
          </a:p>
          <a:p>
            <a:r>
              <a:rPr lang="ja-JP" altLang="en-US" dirty="0"/>
              <a:t>隣接リスト</a:t>
            </a:r>
            <a:endParaRPr lang="en-US" altLang="ja-JP" dirty="0"/>
          </a:p>
          <a:p>
            <a:r>
              <a:rPr lang="ja-JP" altLang="en-US" dirty="0"/>
              <a:t>頂点ごとに辺を格納する</a:t>
            </a:r>
            <a:endParaRPr lang="en-US" altLang="ja-JP" dirty="0"/>
          </a:p>
          <a:p>
            <a:r>
              <a:rPr lang="en-US" altLang="ja-JP" dirty="0"/>
              <a:t>Std::vector&lt;std::vector&lt;std::pair&lt;int, int&gt;&gt;&gt; </a:t>
            </a:r>
            <a:r>
              <a:rPr lang="en-US" altLang="ja-JP" dirty="0" err="1"/>
              <a:t>aaa</a:t>
            </a:r>
            <a:r>
              <a:rPr lang="en-US" altLang="ja-JP" dirty="0"/>
              <a:t>;</a:t>
            </a:r>
          </a:p>
          <a:p>
            <a:r>
              <a:rPr lang="en-US" altLang="ja-JP" dirty="0" err="1"/>
              <a:t>aaa</a:t>
            </a:r>
            <a:r>
              <a:rPr lang="en-US" altLang="ja-JP" dirty="0"/>
              <a:t>[0][1].first -&gt; 0</a:t>
            </a:r>
            <a:r>
              <a:rPr lang="ja-JP" altLang="en-US" dirty="0"/>
              <a:t>番目から</a:t>
            </a:r>
            <a:r>
              <a:rPr lang="en-US" altLang="ja-JP" dirty="0"/>
              <a:t>first</a:t>
            </a:r>
            <a:r>
              <a:rPr lang="ja-JP" altLang="en-US" dirty="0" err="1"/>
              <a:t>までの</a:t>
            </a:r>
            <a:r>
              <a:rPr lang="ja-JP" altLang="en-US" dirty="0"/>
              <a:t>辺</a:t>
            </a:r>
            <a:r>
              <a:rPr lang="en-US" altLang="ja-JP" dirty="0"/>
              <a:t>(second</a:t>
            </a:r>
            <a:r>
              <a:rPr lang="ja-JP" altLang="en-US" dirty="0"/>
              <a:t>がコスト</a:t>
            </a:r>
            <a:r>
              <a:rPr lang="en-US" altLang="ja-JP" dirty="0"/>
              <a:t>)</a:t>
            </a:r>
          </a:p>
          <a:p>
            <a:endParaRPr lang="en-US" altLang="ja-JP" dirty="0"/>
          </a:p>
        </p:txBody>
      </p:sp>
    </p:spTree>
    <p:extLst>
      <p:ext uri="{BB962C8B-B14F-4D97-AF65-F5344CB8AC3E}">
        <p14:creationId xmlns:p14="http://schemas.microsoft.com/office/powerpoint/2010/main" val="130046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45EBE-1490-4E73-8A7E-5D190A21C1DA}"/>
              </a:ext>
            </a:extLst>
          </p:cNvPr>
          <p:cNvSpPr>
            <a:spLocks noGrp="1"/>
          </p:cNvSpPr>
          <p:nvPr>
            <p:ph type="title"/>
          </p:nvPr>
        </p:nvSpPr>
        <p:spPr/>
        <p:txBody>
          <a:bodyPr>
            <a:normAutofit/>
          </a:bodyPr>
          <a:lstStyle/>
          <a:p>
            <a:r>
              <a:rPr lang="ja-JP" altLang="en-US" dirty="0"/>
              <a:t>ダイクストラ法</a:t>
            </a:r>
            <a:endParaRPr kumimoji="1" lang="ja-JP" altLang="en-US" dirty="0"/>
          </a:p>
        </p:txBody>
      </p:sp>
      <p:sp>
        <p:nvSpPr>
          <p:cNvPr id="3" name="コンテンツ プレースホルダー 2">
            <a:extLst>
              <a:ext uri="{FF2B5EF4-FFF2-40B4-BE49-F238E27FC236}">
                <a16:creationId xmlns:a16="http://schemas.microsoft.com/office/drawing/2014/main" id="{246CDFE6-51FC-4950-9C6C-48BD52DE00F8}"/>
              </a:ext>
            </a:extLst>
          </p:cNvPr>
          <p:cNvSpPr>
            <a:spLocks noGrp="1"/>
          </p:cNvSpPr>
          <p:nvPr>
            <p:ph idx="1"/>
          </p:nvPr>
        </p:nvSpPr>
        <p:spPr/>
        <p:txBody>
          <a:bodyPr/>
          <a:lstStyle/>
          <a:p>
            <a:r>
              <a:rPr kumimoji="1" lang="ja-JP" altLang="en-US" dirty="0"/>
              <a:t>辺の重みが非負数の場合の単一最短経路問題を解くための最良優先探索によるアルゴリズム</a:t>
            </a:r>
            <a:endParaRPr kumimoji="1" lang="en-US" altLang="ja-JP" dirty="0"/>
          </a:p>
          <a:p>
            <a:r>
              <a:rPr lang="ja-JP" altLang="en-US" dirty="0"/>
              <a:t>辺に不数を含む場合はベルマンフォード法が使える</a:t>
            </a:r>
            <a:endParaRPr lang="en-US" altLang="ja-JP" dirty="0"/>
          </a:p>
          <a:p>
            <a:r>
              <a:rPr kumimoji="1" lang="ja-JP" altLang="en-US" dirty="0"/>
              <a:t>計算</a:t>
            </a:r>
            <a:r>
              <a:rPr lang="ja-JP" altLang="en-US" dirty="0"/>
              <a:t>時間は</a:t>
            </a:r>
            <a:r>
              <a:rPr lang="en-US" altLang="ja-JP" dirty="0"/>
              <a:t>O(|</a:t>
            </a:r>
            <a:r>
              <a:rPr lang="en-US" altLang="ja-JP" dirty="0" err="1"/>
              <a:t>E|log|V</a:t>
            </a:r>
            <a:r>
              <a:rPr lang="en-US" altLang="ja-JP" dirty="0"/>
              <a:t>|)</a:t>
            </a:r>
            <a:r>
              <a:rPr lang="ja-JP" altLang="en-US" dirty="0" err="1"/>
              <a:t>、</a:t>
            </a:r>
            <a:r>
              <a:rPr lang="ja-JP" altLang="en-US" dirty="0"/>
              <a:t>ベルマンフォード法よりも高速</a:t>
            </a:r>
            <a:endParaRPr lang="en-US" altLang="ja-JP" dirty="0"/>
          </a:p>
          <a:p>
            <a:endParaRPr kumimoji="1" lang="en-US" altLang="ja-JP" dirty="0"/>
          </a:p>
          <a:p>
            <a:r>
              <a:rPr lang="ja-JP" altLang="en-US" dirty="0"/>
              <a:t>始点 </a:t>
            </a:r>
            <a:r>
              <a:rPr lang="en-US" altLang="ja-JP" dirty="0"/>
              <a:t>s </a:t>
            </a:r>
            <a:r>
              <a:rPr lang="ja-JP" altLang="en-US" dirty="0"/>
              <a:t>を「既に最短距離が確定した頂点」、他の頂点を「まだ最短距離が確定していない頂点」とする</a:t>
            </a:r>
          </a:p>
          <a:p>
            <a:r>
              <a:rPr lang="ja-JP" altLang="en-US" dirty="0"/>
              <a:t>以下をすべての頂点の最短距離が確定するまで繰り返す</a:t>
            </a:r>
          </a:p>
          <a:p>
            <a:pPr lvl="1"/>
            <a:r>
              <a:rPr lang="ja-JP" altLang="en-US" dirty="0"/>
              <a:t>全ての「既に最短距離が確定した頂点 </a:t>
            </a:r>
            <a:r>
              <a:rPr lang="en-US" altLang="ja-JP" dirty="0"/>
              <a:t>u </a:t>
            </a:r>
            <a:r>
              <a:rPr lang="ja-JP" altLang="en-US" dirty="0"/>
              <a:t>」から「まだ最短距離が確定していない頂点 </a:t>
            </a:r>
            <a:r>
              <a:rPr lang="en-US" altLang="ja-JP" dirty="0"/>
              <a:t>v </a:t>
            </a:r>
            <a:r>
              <a:rPr lang="ja-JP" altLang="en-US" dirty="0"/>
              <a:t>」へ伸びる全ての辺 </a:t>
            </a:r>
            <a:r>
              <a:rPr lang="en-US" altLang="ja-JP" dirty="0"/>
              <a:t>e=(</a:t>
            </a:r>
            <a:r>
              <a:rPr lang="en-US" altLang="ja-JP" dirty="0" err="1"/>
              <a:t>u,v</a:t>
            </a:r>
            <a:r>
              <a:rPr lang="en-US" altLang="ja-JP" dirty="0"/>
              <a:t>) </a:t>
            </a:r>
            <a:r>
              <a:rPr lang="ja-JP" altLang="en-US" dirty="0"/>
              <a:t>について、「</a:t>
            </a:r>
            <a:r>
              <a:rPr lang="en-US" altLang="ja-JP" dirty="0"/>
              <a:t>v </a:t>
            </a:r>
            <a:r>
              <a:rPr lang="ja-JP" altLang="en-US" dirty="0"/>
              <a:t>と </a:t>
            </a:r>
            <a:r>
              <a:rPr lang="en-US" altLang="ja-JP" dirty="0"/>
              <a:t>d[v] </a:t>
            </a:r>
            <a:r>
              <a:rPr lang="ja-JP" altLang="en-US" dirty="0"/>
              <a:t>の候補」をまとめておく</a:t>
            </a:r>
          </a:p>
          <a:p>
            <a:pPr lvl="1"/>
            <a:r>
              <a:rPr lang="ja-JP" altLang="en-US" dirty="0"/>
              <a:t>候補の中から、</a:t>
            </a:r>
            <a:r>
              <a:rPr lang="en-US" altLang="ja-JP" dirty="0"/>
              <a:t>d[v] </a:t>
            </a:r>
            <a:r>
              <a:rPr lang="ja-JP" altLang="en-US" dirty="0"/>
              <a:t>が最小のものを選択し、</a:t>
            </a:r>
            <a:r>
              <a:rPr lang="en-US" altLang="ja-JP" dirty="0"/>
              <a:t>v </a:t>
            </a:r>
            <a:r>
              <a:rPr lang="ja-JP" altLang="en-US" dirty="0"/>
              <a:t>を「既に最短距離が確定した頂点」に加える</a:t>
            </a:r>
          </a:p>
          <a:p>
            <a:endParaRPr kumimoji="1" lang="en-US" altLang="ja-JP" dirty="0"/>
          </a:p>
          <a:p>
            <a:r>
              <a:rPr lang="en-US" altLang="ja-JP" dirty="0" err="1"/>
              <a:t>Dp</a:t>
            </a:r>
            <a:r>
              <a:rPr lang="ja-JP" altLang="en-US" dirty="0"/>
              <a:t>みたいなもんだと思うと理解しやすい</a:t>
            </a:r>
            <a:endParaRPr kumimoji="1" lang="ja-JP" altLang="en-US" dirty="0"/>
          </a:p>
        </p:txBody>
      </p:sp>
    </p:spTree>
    <p:extLst>
      <p:ext uri="{BB962C8B-B14F-4D97-AF65-F5344CB8AC3E}">
        <p14:creationId xmlns:p14="http://schemas.microsoft.com/office/powerpoint/2010/main" val="196581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E1901-8ED4-499C-AAA6-ED8D308CFB09}"/>
              </a:ext>
            </a:extLst>
          </p:cNvPr>
          <p:cNvSpPr>
            <a:spLocks noGrp="1"/>
          </p:cNvSpPr>
          <p:nvPr>
            <p:ph type="title"/>
          </p:nvPr>
        </p:nvSpPr>
        <p:spPr/>
        <p:txBody>
          <a:bodyPr/>
          <a:lstStyle/>
          <a:p>
            <a:r>
              <a:rPr lang="ja-JP" altLang="en-US" dirty="0"/>
              <a:t>ベルマンフォード法</a:t>
            </a:r>
            <a:endParaRPr kumimoji="1" lang="ja-JP" altLang="en-US" dirty="0"/>
          </a:p>
        </p:txBody>
      </p:sp>
      <p:sp>
        <p:nvSpPr>
          <p:cNvPr id="3" name="コンテンツ プレースホルダー 2">
            <a:extLst>
              <a:ext uri="{FF2B5EF4-FFF2-40B4-BE49-F238E27FC236}">
                <a16:creationId xmlns:a16="http://schemas.microsoft.com/office/drawing/2014/main" id="{B9B4CB13-F9BB-4DC4-8E0D-431AC9883557}"/>
              </a:ext>
            </a:extLst>
          </p:cNvPr>
          <p:cNvSpPr>
            <a:spLocks noGrp="1"/>
          </p:cNvSpPr>
          <p:nvPr>
            <p:ph idx="1"/>
          </p:nvPr>
        </p:nvSpPr>
        <p:spPr/>
        <p:txBody>
          <a:bodyPr/>
          <a:lstStyle/>
          <a:p>
            <a:r>
              <a:rPr lang="en-US" altLang="ja-JP" dirty="0"/>
              <a:t>2</a:t>
            </a:r>
            <a:r>
              <a:rPr lang="ja-JP" altLang="en-US" dirty="0"/>
              <a:t>点間の最短路を見つける方法</a:t>
            </a:r>
            <a:endParaRPr lang="en-US" altLang="ja-JP" dirty="0"/>
          </a:p>
          <a:p>
            <a:r>
              <a:rPr lang="ja-JP" altLang="en-US" dirty="0"/>
              <a:t>辺の重みが負でも動く</a:t>
            </a:r>
            <a:endParaRPr lang="en-US" altLang="ja-JP" dirty="0"/>
          </a:p>
          <a:p>
            <a:r>
              <a:rPr lang="ja-JP" altLang="en-US" dirty="0"/>
              <a:t>負の閉路があると正しい距離は求められない</a:t>
            </a:r>
            <a:endParaRPr lang="en-US" altLang="ja-JP" dirty="0"/>
          </a:p>
          <a:p>
            <a:r>
              <a:rPr lang="ja-JP" altLang="en-US" dirty="0"/>
              <a:t>計算時間は</a:t>
            </a:r>
            <a:r>
              <a:rPr lang="en-US" altLang="ja-JP" dirty="0"/>
              <a:t>O(|E|*|V|)</a:t>
            </a:r>
          </a:p>
          <a:p>
            <a:endParaRPr lang="en-US" altLang="ja-JP" dirty="0"/>
          </a:p>
          <a:p>
            <a:r>
              <a:rPr lang="ja-JP" altLang="en-US" dirty="0"/>
              <a:t>自分の解釈としては、負の閉路対策としてダイクストラ法を頂点数分繰り返しているイメージ</a:t>
            </a:r>
          </a:p>
          <a:p>
            <a:endParaRPr lang="en-US" altLang="ja-JP" dirty="0"/>
          </a:p>
          <a:p>
            <a:endParaRPr kumimoji="1" lang="ja-JP" altLang="en-US" dirty="0"/>
          </a:p>
        </p:txBody>
      </p:sp>
    </p:spTree>
    <p:extLst>
      <p:ext uri="{BB962C8B-B14F-4D97-AF65-F5344CB8AC3E}">
        <p14:creationId xmlns:p14="http://schemas.microsoft.com/office/powerpoint/2010/main" val="55264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9A0FF-EE35-4A1C-B4FE-CAB1CBA1A56A}"/>
              </a:ext>
            </a:extLst>
          </p:cNvPr>
          <p:cNvSpPr>
            <a:spLocks noGrp="1"/>
          </p:cNvSpPr>
          <p:nvPr>
            <p:ph type="title"/>
          </p:nvPr>
        </p:nvSpPr>
        <p:spPr/>
        <p:txBody>
          <a:bodyPr/>
          <a:lstStyle/>
          <a:p>
            <a:r>
              <a:rPr lang="ja-JP" altLang="en-US" dirty="0"/>
              <a:t>ワーシャルフロイド法</a:t>
            </a:r>
            <a:endParaRPr kumimoji="1" lang="ja-JP" altLang="en-US" dirty="0"/>
          </a:p>
        </p:txBody>
      </p:sp>
      <p:sp>
        <p:nvSpPr>
          <p:cNvPr id="3" name="コンテンツ プレースホルダー 2">
            <a:extLst>
              <a:ext uri="{FF2B5EF4-FFF2-40B4-BE49-F238E27FC236}">
                <a16:creationId xmlns:a16="http://schemas.microsoft.com/office/drawing/2014/main" id="{DF809D5D-3ADD-48E3-BE8F-35D390ACCE79}"/>
              </a:ext>
            </a:extLst>
          </p:cNvPr>
          <p:cNvSpPr>
            <a:spLocks noGrp="1"/>
          </p:cNvSpPr>
          <p:nvPr>
            <p:ph idx="1"/>
          </p:nvPr>
        </p:nvSpPr>
        <p:spPr/>
        <p:txBody>
          <a:bodyPr/>
          <a:lstStyle/>
          <a:p>
            <a:r>
              <a:rPr lang="ja-JP" altLang="en-US" dirty="0"/>
              <a:t>グラフのすべての頂点間の最短路を求める方法</a:t>
            </a:r>
            <a:endParaRPr kumimoji="1" lang="ja-JP" altLang="en-US" dirty="0"/>
          </a:p>
        </p:txBody>
      </p:sp>
    </p:spTree>
    <p:extLst>
      <p:ext uri="{BB962C8B-B14F-4D97-AF65-F5344CB8AC3E}">
        <p14:creationId xmlns:p14="http://schemas.microsoft.com/office/powerpoint/2010/main" val="2687439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70F31-BD23-4285-817C-131B750DFC90}"/>
              </a:ext>
            </a:extLst>
          </p:cNvPr>
          <p:cNvSpPr>
            <a:spLocks noGrp="1"/>
          </p:cNvSpPr>
          <p:nvPr>
            <p:ph type="title"/>
          </p:nvPr>
        </p:nvSpPr>
        <p:spPr/>
        <p:txBody>
          <a:bodyPr/>
          <a:lstStyle/>
          <a:p>
            <a:r>
              <a:rPr lang="en-US" altLang="ja-JP" dirty="0"/>
              <a:t>01-bfs</a:t>
            </a:r>
            <a:endParaRPr kumimoji="1" lang="ja-JP" altLang="en-US" dirty="0"/>
          </a:p>
        </p:txBody>
      </p:sp>
      <p:sp>
        <p:nvSpPr>
          <p:cNvPr id="3" name="コンテンツ プレースホルダー 2">
            <a:extLst>
              <a:ext uri="{FF2B5EF4-FFF2-40B4-BE49-F238E27FC236}">
                <a16:creationId xmlns:a16="http://schemas.microsoft.com/office/drawing/2014/main" id="{8FEDAD9E-D45C-4B2F-884C-0B7A609FE560}"/>
              </a:ext>
            </a:extLst>
          </p:cNvPr>
          <p:cNvSpPr>
            <a:spLocks noGrp="1"/>
          </p:cNvSpPr>
          <p:nvPr>
            <p:ph idx="1"/>
          </p:nvPr>
        </p:nvSpPr>
        <p:spPr/>
        <p:txBody>
          <a:bodyPr/>
          <a:lstStyle/>
          <a:p>
            <a:r>
              <a:rPr kumimoji="1" lang="ja-JP" altLang="en-US" dirty="0"/>
              <a:t>辺の長さが</a:t>
            </a:r>
            <a:r>
              <a:rPr kumimoji="1" lang="en-US" altLang="ja-JP" dirty="0"/>
              <a:t>0</a:t>
            </a:r>
            <a:r>
              <a:rPr kumimoji="1" lang="ja-JP" altLang="en-US" dirty="0"/>
              <a:t>または</a:t>
            </a:r>
            <a:r>
              <a:rPr kumimoji="1" lang="en-US" altLang="ja-JP" dirty="0"/>
              <a:t>1</a:t>
            </a:r>
            <a:r>
              <a:rPr kumimoji="1" lang="ja-JP" altLang="en-US" dirty="0"/>
              <a:t>の最短路問題を解く方法。</a:t>
            </a:r>
            <a:endParaRPr kumimoji="1" lang="en-US" altLang="ja-JP" dirty="0"/>
          </a:p>
          <a:p>
            <a:r>
              <a:rPr lang="ja-JP" altLang="en-US" dirty="0"/>
              <a:t>基本的な考え方はダイクストラ法や幅優先探索と一緒</a:t>
            </a:r>
            <a:endParaRPr kumimoji="1" lang="en-US" altLang="ja-JP" dirty="0"/>
          </a:p>
          <a:p>
            <a:endParaRPr lang="en-US" altLang="ja-JP" dirty="0"/>
          </a:p>
          <a:p>
            <a:r>
              <a:rPr kumimoji="1" lang="en-US" altLang="ja-JP" dirty="0"/>
              <a:t>ABC246E</a:t>
            </a:r>
            <a:endParaRPr kumimoji="1" lang="ja-JP" altLang="en-US" dirty="0"/>
          </a:p>
        </p:txBody>
      </p:sp>
    </p:spTree>
    <p:extLst>
      <p:ext uri="{BB962C8B-B14F-4D97-AF65-F5344CB8AC3E}">
        <p14:creationId xmlns:p14="http://schemas.microsoft.com/office/powerpoint/2010/main" val="3106221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91684-D5C4-448C-BF2F-4B04A2D504C5}"/>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1D22FA89-D742-4B8D-97C2-1DB4DF61E79C}"/>
              </a:ext>
            </a:extLst>
          </p:cNvPr>
          <p:cNvSpPr>
            <a:spLocks noGrp="1"/>
          </p:cNvSpPr>
          <p:nvPr>
            <p:ph idx="1"/>
          </p:nvPr>
        </p:nvSpPr>
        <p:spPr/>
        <p:txBody>
          <a:bodyPr/>
          <a:lstStyle/>
          <a:p>
            <a:r>
              <a:rPr kumimoji="1" lang="en-US" altLang="ja-JP" dirty="0"/>
              <a:t>__</a:t>
            </a:r>
            <a:r>
              <a:rPr kumimoji="1" lang="en-US" altLang="ja-JP" dirty="0" err="1"/>
              <a:t>builtin_popcount</a:t>
            </a:r>
            <a:r>
              <a:rPr kumimoji="1" lang="en-US" altLang="ja-JP" dirty="0"/>
              <a:t>(</a:t>
            </a:r>
            <a:r>
              <a:rPr kumimoji="1" lang="en-US" altLang="ja-JP" dirty="0" err="1"/>
              <a:t>val</a:t>
            </a:r>
            <a:r>
              <a:rPr kumimoji="1" lang="en-US" altLang="ja-JP" dirty="0"/>
              <a:t>): </a:t>
            </a:r>
            <a:r>
              <a:rPr kumimoji="1" lang="ja-JP" altLang="en-US" dirty="0"/>
              <a:t>立っているビットを数える</a:t>
            </a:r>
            <a:r>
              <a:rPr kumimoji="1" lang="en-US" altLang="ja-JP" dirty="0"/>
              <a:t> </a:t>
            </a:r>
            <a:r>
              <a:rPr kumimoji="1" lang="ja-JP" altLang="en-US" dirty="0" err="1"/>
              <a:t>。</a:t>
            </a:r>
            <a:endParaRPr kumimoji="1" lang="en-US" altLang="ja-JP" dirty="0"/>
          </a:p>
          <a:p>
            <a:r>
              <a:rPr lang="en-US" altLang="ja-JP" dirty="0" err="1"/>
              <a:t>n</a:t>
            </a:r>
            <a:r>
              <a:rPr kumimoji="1" lang="en-US" altLang="ja-JP" dirty="0" err="1"/>
              <a:t>ext_permutation</a:t>
            </a:r>
            <a:r>
              <a:rPr kumimoji="1" lang="en-US" altLang="ja-JP" dirty="0"/>
              <a:t>(): </a:t>
            </a:r>
            <a:r>
              <a:rPr kumimoji="1" lang="ja-JP" altLang="en-US" dirty="0"/>
              <a:t>辞書順の次の順列を返す</a:t>
            </a:r>
            <a:endParaRPr kumimoji="1" lang="en-US" altLang="ja-JP" dirty="0"/>
          </a:p>
          <a:p>
            <a:r>
              <a:rPr lang="en-US" altLang="ja-JP" dirty="0" err="1"/>
              <a:t>lower_bound</a:t>
            </a:r>
            <a:r>
              <a:rPr lang="en-US" altLang="ja-JP" dirty="0"/>
              <a:t>(): </a:t>
            </a:r>
            <a:r>
              <a:rPr lang="ja-JP" altLang="en-US" dirty="0"/>
              <a:t>二分</a:t>
            </a:r>
            <a:r>
              <a:rPr lang="ja-JP" altLang="en-US"/>
              <a:t>探索を行う</a:t>
            </a:r>
            <a:endParaRPr kumimoji="1" lang="ja-JP" altLang="en-US" dirty="0"/>
          </a:p>
        </p:txBody>
      </p:sp>
    </p:spTree>
    <p:extLst>
      <p:ext uri="{BB962C8B-B14F-4D97-AF65-F5344CB8AC3E}">
        <p14:creationId xmlns:p14="http://schemas.microsoft.com/office/powerpoint/2010/main" val="2460926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040365-FEEB-439E-A3D9-9ABCEF29C010}"/>
              </a:ext>
            </a:extLst>
          </p:cNvPr>
          <p:cNvSpPr>
            <a:spLocks noGrp="1"/>
          </p:cNvSpPr>
          <p:nvPr>
            <p:ph type="title"/>
          </p:nvPr>
        </p:nvSpPr>
        <p:spPr/>
        <p:txBody>
          <a:bodyPr/>
          <a:lstStyle/>
          <a:p>
            <a:r>
              <a:rPr kumimoji="1" lang="ja-JP" altLang="en-US" dirty="0"/>
              <a:t>用語</a:t>
            </a:r>
          </a:p>
        </p:txBody>
      </p:sp>
      <p:sp>
        <p:nvSpPr>
          <p:cNvPr id="3" name="コンテンツ プレースホルダー 2">
            <a:extLst>
              <a:ext uri="{FF2B5EF4-FFF2-40B4-BE49-F238E27FC236}">
                <a16:creationId xmlns:a16="http://schemas.microsoft.com/office/drawing/2014/main" id="{34D6513B-0948-4331-96C4-38CDD685C980}"/>
              </a:ext>
            </a:extLst>
          </p:cNvPr>
          <p:cNvSpPr>
            <a:spLocks noGrp="1"/>
          </p:cNvSpPr>
          <p:nvPr>
            <p:ph idx="1"/>
          </p:nvPr>
        </p:nvSpPr>
        <p:spPr/>
        <p:txBody>
          <a:bodyPr/>
          <a:lstStyle/>
          <a:p>
            <a:r>
              <a:rPr kumimoji="1" lang="en-US" altLang="ja-JP" dirty="0"/>
              <a:t>Mex: </a:t>
            </a:r>
            <a:r>
              <a:rPr lang="en-US" altLang="ja-JP" dirty="0"/>
              <a:t>M</a:t>
            </a:r>
            <a:r>
              <a:rPr kumimoji="1" lang="en-US" altLang="ja-JP" dirty="0"/>
              <a:t>inimum Excluded, </a:t>
            </a:r>
            <a:r>
              <a:rPr kumimoji="1" lang="ja-JP" altLang="en-US" dirty="0"/>
              <a:t>集合に含まれない最小の非負整数</a:t>
            </a:r>
            <a:endParaRPr kumimoji="1" lang="en-US" altLang="ja-JP" dirty="0"/>
          </a:p>
          <a:p>
            <a:r>
              <a:rPr lang="en-US" altLang="ja-JP" dirty="0"/>
              <a:t>Ex. </a:t>
            </a:r>
            <a:r>
              <a:rPr lang="en-US" altLang="ja-JP" dirty="0" err="1"/>
              <a:t>mex</a:t>
            </a:r>
            <a:r>
              <a:rPr lang="en-US" altLang="ja-JP" dirty="0"/>
              <a:t>{0,1,3}=2</a:t>
            </a:r>
            <a:r>
              <a:rPr lang="ja-JP" altLang="en-US" dirty="0" err="1"/>
              <a:t>、</a:t>
            </a:r>
            <a:r>
              <a:rPr lang="en-US" altLang="ja-JP" dirty="0" err="1"/>
              <a:t>mex</a:t>
            </a:r>
            <a:r>
              <a:rPr lang="en-US" altLang="ja-JP" dirty="0"/>
              <a:t>{1,1,2}=0</a:t>
            </a:r>
          </a:p>
          <a:p>
            <a:endParaRPr kumimoji="1" lang="en-US" altLang="ja-JP" dirty="0"/>
          </a:p>
          <a:p>
            <a:r>
              <a:rPr lang="en-US" altLang="ja-JP" dirty="0"/>
              <a:t>Grundy</a:t>
            </a:r>
            <a:r>
              <a:rPr lang="ja-JP" altLang="en-US" dirty="0"/>
              <a:t>数</a:t>
            </a:r>
            <a:r>
              <a:rPr lang="en-US" altLang="ja-JP" dirty="0"/>
              <a:t>: </a:t>
            </a:r>
            <a:r>
              <a:rPr lang="ja-JP" altLang="en-US" dirty="0"/>
              <a:t>ゲームの局面に非負整数を割り当てて必勝法や勝敗判定を行うというもの、公平ゲーム（不変ゲーム）である必要がある。</a:t>
            </a:r>
            <a:endParaRPr kumimoji="1" lang="ja-JP" altLang="en-US" dirty="0"/>
          </a:p>
        </p:txBody>
      </p:sp>
    </p:spTree>
    <p:extLst>
      <p:ext uri="{BB962C8B-B14F-4D97-AF65-F5344CB8AC3E}">
        <p14:creationId xmlns:p14="http://schemas.microsoft.com/office/powerpoint/2010/main" val="2614478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074EA-E765-4DF7-9DBC-262E8A14F193}"/>
              </a:ext>
            </a:extLst>
          </p:cNvPr>
          <p:cNvSpPr>
            <a:spLocks noGrp="1"/>
          </p:cNvSpPr>
          <p:nvPr>
            <p:ph type="title"/>
          </p:nvPr>
        </p:nvSpPr>
        <p:spPr/>
        <p:txBody>
          <a:bodyPr/>
          <a:lstStyle/>
          <a:p>
            <a:r>
              <a:rPr kumimoji="1" lang="ja-JP" altLang="en-US" dirty="0"/>
              <a:t>参考になりそうなサイト</a:t>
            </a:r>
          </a:p>
        </p:txBody>
      </p:sp>
      <p:sp>
        <p:nvSpPr>
          <p:cNvPr id="3" name="コンテンツ プレースホルダー 2">
            <a:extLst>
              <a:ext uri="{FF2B5EF4-FFF2-40B4-BE49-F238E27FC236}">
                <a16:creationId xmlns:a16="http://schemas.microsoft.com/office/drawing/2014/main" id="{0EFF6809-F71E-4E2C-BD6B-972DA74F4255}"/>
              </a:ext>
            </a:extLst>
          </p:cNvPr>
          <p:cNvSpPr>
            <a:spLocks noGrp="1"/>
          </p:cNvSpPr>
          <p:nvPr>
            <p:ph idx="1"/>
          </p:nvPr>
        </p:nvSpPr>
        <p:spPr/>
        <p:txBody>
          <a:bodyPr>
            <a:normAutofit lnSpcReduction="10000"/>
          </a:bodyPr>
          <a:lstStyle/>
          <a:p>
            <a:r>
              <a:rPr lang="ja-JP" altLang="en-US" dirty="0"/>
              <a:t>アルゴリズム一覧</a:t>
            </a:r>
            <a:endParaRPr lang="en-US" altLang="ja-JP" dirty="0"/>
          </a:p>
          <a:p>
            <a:r>
              <a:rPr lang="en-US" altLang="ja-JP" dirty="0">
                <a:hlinkClick r:id="rId2"/>
              </a:rPr>
              <a:t>https://scrapbox.io/pocala-kyopro/%E8%AA%BF%E3%81%B9%E3%81%A6%E3%81%84%E3%81%8F%E3%83%AF%E3%83%BC%E3%83%89</a:t>
            </a:r>
            <a:endParaRPr lang="en-US" altLang="ja-JP" dirty="0"/>
          </a:p>
          <a:p>
            <a:endParaRPr lang="en-US" altLang="ja-JP" dirty="0"/>
          </a:p>
          <a:p>
            <a:r>
              <a:rPr lang="en-US" altLang="ja-JP" dirty="0" err="1"/>
              <a:t>SegmentTree</a:t>
            </a:r>
            <a:r>
              <a:rPr lang="ja-JP" altLang="en-US" dirty="0"/>
              <a:t>・</a:t>
            </a:r>
            <a:r>
              <a:rPr lang="en-US" altLang="ja-JP" dirty="0" err="1"/>
              <a:t>UnionFind</a:t>
            </a:r>
            <a:r>
              <a:rPr lang="ja-JP" altLang="en-US" dirty="0"/>
              <a:t>・バケット法・平方分割</a:t>
            </a:r>
            <a:endParaRPr lang="en-US" altLang="ja-JP" dirty="0"/>
          </a:p>
          <a:p>
            <a:r>
              <a:rPr lang="en-US" altLang="ja-JP" dirty="0">
                <a:hlinkClick r:id="rId3"/>
              </a:rPr>
              <a:t>https://www.slideshare.net/iwiwi/ss-3578491</a:t>
            </a:r>
            <a:endParaRPr lang="en-US" altLang="ja-JP" dirty="0"/>
          </a:p>
          <a:p>
            <a:endParaRPr lang="en-US" altLang="ja-JP" dirty="0"/>
          </a:p>
          <a:p>
            <a:r>
              <a:rPr lang="ja-JP" altLang="en-US" dirty="0"/>
              <a:t>ゲーム問題まとめ</a:t>
            </a:r>
            <a:endParaRPr lang="en-US" altLang="ja-JP" dirty="0"/>
          </a:p>
          <a:p>
            <a:r>
              <a:rPr lang="en-US" altLang="ja-JP" dirty="0">
                <a:hlinkClick r:id="rId4"/>
              </a:rPr>
              <a:t>https://blog.hamayanhamayan.com/entry/2017/02/27/025050</a:t>
            </a:r>
            <a:endParaRPr lang="en-US" altLang="ja-JP" dirty="0"/>
          </a:p>
          <a:p>
            <a:endParaRPr lang="en-US" altLang="ja-JP" dirty="0"/>
          </a:p>
          <a:p>
            <a:r>
              <a:rPr lang="ja-JP" altLang="en-US" dirty="0"/>
              <a:t>競技プログラマの名前で呼ばれるアルゴリズム</a:t>
            </a:r>
            <a:endParaRPr lang="en-US" altLang="ja-JP" dirty="0"/>
          </a:p>
          <a:p>
            <a:r>
              <a:rPr lang="en-US" altLang="ja-JP" dirty="0">
                <a:hlinkClick r:id="rId5"/>
              </a:rPr>
              <a:t>https://hackmd.io/@AymkShhZRFeX98HUU2MuHQ/Hk3hLVlWz?type=view</a:t>
            </a:r>
            <a:endParaRPr lang="en-US" altLang="ja-JP" dirty="0"/>
          </a:p>
          <a:p>
            <a:endParaRPr lang="en-US" altLang="ja-JP" dirty="0"/>
          </a:p>
          <a:p>
            <a:r>
              <a:rPr lang="ja-JP" altLang="en-US" dirty="0"/>
              <a:t>アルゴリズムとデータ構造</a:t>
            </a:r>
            <a:endParaRPr lang="en-US" altLang="ja-JP" dirty="0"/>
          </a:p>
          <a:p>
            <a:r>
              <a:rPr lang="en-US" altLang="ja-JP" dirty="0">
                <a:hlinkClick r:id="rId6"/>
              </a:rPr>
              <a:t>https://take44444.github.io/Algorithm-Book/index.html</a:t>
            </a:r>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505454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D2874-2B1B-437E-9AC7-56F741486500}"/>
              </a:ext>
            </a:extLst>
          </p:cNvPr>
          <p:cNvSpPr>
            <a:spLocks noGrp="1"/>
          </p:cNvSpPr>
          <p:nvPr>
            <p:ph type="title"/>
          </p:nvPr>
        </p:nvSpPr>
        <p:spPr/>
        <p:txBody>
          <a:bodyPr/>
          <a:lstStyle/>
          <a:p>
            <a:r>
              <a:rPr kumimoji="1" lang="ja-JP" altLang="en-US" dirty="0"/>
              <a:t>参考になりそうなサイト</a:t>
            </a:r>
          </a:p>
        </p:txBody>
      </p:sp>
      <p:sp>
        <p:nvSpPr>
          <p:cNvPr id="3" name="コンテンツ プレースホルダー 2">
            <a:extLst>
              <a:ext uri="{FF2B5EF4-FFF2-40B4-BE49-F238E27FC236}">
                <a16:creationId xmlns:a16="http://schemas.microsoft.com/office/drawing/2014/main" id="{0D7CB15F-06A5-4C85-B788-416EE6402300}"/>
              </a:ext>
            </a:extLst>
          </p:cNvPr>
          <p:cNvSpPr>
            <a:spLocks noGrp="1"/>
          </p:cNvSpPr>
          <p:nvPr>
            <p:ph idx="1"/>
          </p:nvPr>
        </p:nvSpPr>
        <p:spPr/>
        <p:txBody>
          <a:bodyPr/>
          <a:lstStyle/>
          <a:p>
            <a:r>
              <a:rPr lang="en-US" altLang="ja-JP" dirty="0" err="1"/>
              <a:t>AtCoder</a:t>
            </a:r>
            <a:r>
              <a:rPr lang="ja-JP" altLang="en-US"/>
              <a:t>のための数学</a:t>
            </a:r>
            <a:endParaRPr lang="en-US" altLang="ja-JP" dirty="0"/>
          </a:p>
          <a:p>
            <a:r>
              <a:rPr lang="en-US" altLang="ja-JP" dirty="0">
                <a:hlinkClick r:id="rId2"/>
              </a:rPr>
              <a:t>https://qiita.com/e869120/items/b4a0493aac567c6a7240</a:t>
            </a:r>
            <a:endParaRPr lang="en-US" altLang="ja-JP" dirty="0"/>
          </a:p>
          <a:p>
            <a:endParaRPr kumimoji="1" lang="ja-JP" altLang="en-US" dirty="0"/>
          </a:p>
        </p:txBody>
      </p:sp>
    </p:spTree>
    <p:extLst>
      <p:ext uri="{BB962C8B-B14F-4D97-AF65-F5344CB8AC3E}">
        <p14:creationId xmlns:p14="http://schemas.microsoft.com/office/powerpoint/2010/main" val="150020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E88FE-83CD-435F-B135-4CF74933008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803D1D8-75A5-4BA3-AB63-50C8B61C8725}"/>
              </a:ext>
            </a:extLst>
          </p:cNvPr>
          <p:cNvSpPr>
            <a:spLocks noGrp="1"/>
          </p:cNvSpPr>
          <p:nvPr>
            <p:ph idx="1"/>
          </p:nvPr>
        </p:nvSpPr>
        <p:spPr/>
        <p:txBody>
          <a:bodyPr/>
          <a:lstStyle/>
          <a:p>
            <a:r>
              <a:rPr kumimoji="1" lang="ja-JP" altLang="en-US" dirty="0"/>
              <a:t>ビット使った全パターン検索：</a:t>
            </a:r>
            <a:r>
              <a:rPr kumimoji="1" lang="en-US" altLang="ja-JP" dirty="0"/>
              <a:t>ABC045C</a:t>
            </a:r>
          </a:p>
          <a:p>
            <a:r>
              <a:rPr lang="ja-JP" altLang="en-US" dirty="0"/>
              <a:t>桁</a:t>
            </a:r>
            <a:r>
              <a:rPr lang="en-US" altLang="ja-JP" dirty="0"/>
              <a:t>DP</a:t>
            </a:r>
            <a:r>
              <a:rPr lang="ja-JP" altLang="en-US" dirty="0" err="1"/>
              <a:t>、</a:t>
            </a:r>
            <a:r>
              <a:rPr lang="en-US" altLang="ja-JP" dirty="0"/>
              <a:t>bitwise</a:t>
            </a:r>
            <a:r>
              <a:rPr lang="ja-JP" altLang="en-US" dirty="0"/>
              <a:t>の</a:t>
            </a:r>
            <a:r>
              <a:rPr lang="en-US" altLang="ja-JP" dirty="0" err="1"/>
              <a:t>Xor,and</a:t>
            </a:r>
            <a:r>
              <a:rPr lang="en-US" altLang="ja-JP" dirty="0"/>
              <a:t>,</a:t>
            </a:r>
            <a:r>
              <a:rPr lang="ja-JP" altLang="en-US" dirty="0"/>
              <a:t>足し算</a:t>
            </a:r>
            <a:r>
              <a:rPr lang="en-US" altLang="ja-JP" dirty="0"/>
              <a:t>: ABC50D</a:t>
            </a:r>
          </a:p>
          <a:p>
            <a:r>
              <a:rPr lang="ja-JP" altLang="en-US" dirty="0"/>
              <a:t>桁</a:t>
            </a:r>
            <a:r>
              <a:rPr lang="en-US" altLang="ja-JP" dirty="0"/>
              <a:t>DP</a:t>
            </a:r>
            <a:r>
              <a:rPr lang="ja-JP" altLang="en-US" dirty="0"/>
              <a:t>：</a:t>
            </a:r>
            <a:r>
              <a:rPr lang="en-US" altLang="ja-JP" dirty="0"/>
              <a:t>ABC117D</a:t>
            </a:r>
          </a:p>
          <a:p>
            <a:r>
              <a:rPr kumimoji="1" lang="ja-JP" altLang="en-US" dirty="0"/>
              <a:t>素数の列挙</a:t>
            </a:r>
            <a:r>
              <a:rPr kumimoji="1" lang="en-US" altLang="ja-JP" dirty="0"/>
              <a:t>: ABC57C</a:t>
            </a:r>
          </a:p>
          <a:p>
            <a:r>
              <a:rPr lang="ja-JP" altLang="en-US" dirty="0"/>
              <a:t>ミニマックス法</a:t>
            </a:r>
            <a:r>
              <a:rPr lang="en-US" altLang="ja-JP" dirty="0"/>
              <a:t>: ABC078D</a:t>
            </a:r>
          </a:p>
          <a:p>
            <a:r>
              <a:rPr kumimoji="1" lang="en-US" altLang="ja-JP" dirty="0"/>
              <a:t>2</a:t>
            </a:r>
            <a:r>
              <a:rPr kumimoji="1" lang="ja-JP" altLang="en-US" dirty="0"/>
              <a:t>部グラフ</a:t>
            </a:r>
            <a:r>
              <a:rPr kumimoji="1" lang="en-US" altLang="ja-JP" dirty="0"/>
              <a:t>:</a:t>
            </a:r>
            <a:r>
              <a:rPr lang="en-US" altLang="ja-JP" b="1" dirty="0" err="1"/>
              <a:t>SoundHound</a:t>
            </a:r>
            <a:r>
              <a:rPr lang="en-US" altLang="ja-JP" b="1" dirty="0"/>
              <a:t> Inc. Programming Contest 2018 -Masters Tournament-</a:t>
            </a:r>
          </a:p>
          <a:p>
            <a:r>
              <a:rPr lang="ja-JP" altLang="en-US" dirty="0"/>
              <a:t>区間スケジューリング</a:t>
            </a:r>
            <a:r>
              <a:rPr lang="en-US" altLang="ja-JP" dirty="0"/>
              <a:t>: ABC103D</a:t>
            </a:r>
          </a:p>
          <a:p>
            <a:r>
              <a:rPr lang="ja-JP" altLang="en-US" dirty="0"/>
              <a:t>軸の変更：</a:t>
            </a:r>
            <a:r>
              <a:rPr lang="en-US" altLang="ja-JP" dirty="0"/>
              <a:t>ABC111D</a:t>
            </a:r>
          </a:p>
          <a:p>
            <a:r>
              <a:rPr lang="ja-JP" altLang="en-US" dirty="0"/>
              <a:t>二乗の木</a:t>
            </a:r>
            <a:r>
              <a:rPr lang="en-US" altLang="ja-JP" dirty="0"/>
              <a:t>DP</a:t>
            </a:r>
            <a:r>
              <a:rPr lang="ja-JP" altLang="en-US" dirty="0"/>
              <a:t>：</a:t>
            </a:r>
            <a:r>
              <a:rPr lang="en-US" altLang="ja-JP" dirty="0"/>
              <a:t>ABCaising2019D</a:t>
            </a:r>
          </a:p>
          <a:p>
            <a:r>
              <a:rPr lang="ja-JP" altLang="en-US" dirty="0"/>
              <a:t>イベントソート：</a:t>
            </a:r>
            <a:r>
              <a:rPr lang="en-US" altLang="ja-JP" dirty="0"/>
              <a:t>ABC128E</a:t>
            </a:r>
          </a:p>
          <a:p>
            <a:r>
              <a:rPr lang="ja-JP" altLang="en-US" dirty="0"/>
              <a:t>最低共通祖先</a:t>
            </a:r>
            <a:r>
              <a:rPr lang="en-US" altLang="ja-JP" dirty="0"/>
              <a:t>(LCA: Lowest Common Ancestor): ABC133F</a:t>
            </a:r>
          </a:p>
          <a:p>
            <a:r>
              <a:rPr lang="ja-JP" altLang="en-US" dirty="0"/>
              <a:t>オイラーツアー：</a:t>
            </a:r>
            <a:r>
              <a:rPr lang="en-US" altLang="ja-JP" dirty="0"/>
              <a:t>ABC133F</a:t>
            </a:r>
          </a:p>
          <a:p>
            <a:r>
              <a:rPr lang="ja-JP" altLang="en-US" dirty="0"/>
              <a:t>数字の並び替え・グラフ：</a:t>
            </a:r>
            <a:r>
              <a:rPr lang="en-US" altLang="ja-JP" dirty="0"/>
              <a:t>ABC077D</a:t>
            </a:r>
          </a:p>
          <a:p>
            <a:r>
              <a:rPr lang="ja-JP" altLang="en-US" dirty="0"/>
              <a:t>ポリゴンの内外判定：アルゴリズムと数学　</a:t>
            </a:r>
            <a:r>
              <a:rPr lang="en-US" altLang="ja-JP" dirty="0"/>
              <a:t>098</a:t>
            </a:r>
          </a:p>
          <a:p>
            <a:endParaRPr kumimoji="1" lang="ja-JP" altLang="en-US" dirty="0"/>
          </a:p>
        </p:txBody>
      </p:sp>
    </p:spTree>
    <p:extLst>
      <p:ext uri="{BB962C8B-B14F-4D97-AF65-F5344CB8AC3E}">
        <p14:creationId xmlns:p14="http://schemas.microsoft.com/office/powerpoint/2010/main" val="223947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F6156-0487-41C7-B77E-3AA028433685}"/>
              </a:ext>
            </a:extLst>
          </p:cNvPr>
          <p:cNvSpPr>
            <a:spLocks noGrp="1"/>
          </p:cNvSpPr>
          <p:nvPr>
            <p:ph type="title"/>
          </p:nvPr>
        </p:nvSpPr>
        <p:spPr/>
        <p:txBody>
          <a:bodyPr/>
          <a:lstStyle/>
          <a:p>
            <a:r>
              <a:rPr kumimoji="1" lang="ja-JP" altLang="en-US" dirty="0"/>
              <a:t>ツリー</a:t>
            </a:r>
          </a:p>
        </p:txBody>
      </p:sp>
      <p:sp>
        <p:nvSpPr>
          <p:cNvPr id="3" name="コンテンツ プレースホルダー 2">
            <a:extLst>
              <a:ext uri="{FF2B5EF4-FFF2-40B4-BE49-F238E27FC236}">
                <a16:creationId xmlns:a16="http://schemas.microsoft.com/office/drawing/2014/main" id="{8DD1B2EA-F782-4584-850B-D42445FC5322}"/>
              </a:ext>
            </a:extLst>
          </p:cNvPr>
          <p:cNvSpPr>
            <a:spLocks noGrp="1"/>
          </p:cNvSpPr>
          <p:nvPr>
            <p:ph idx="1"/>
          </p:nvPr>
        </p:nvSpPr>
        <p:spPr/>
        <p:txBody>
          <a:bodyPr/>
          <a:lstStyle/>
          <a:p>
            <a:r>
              <a:rPr kumimoji="1" lang="ja-JP" altLang="en-US" dirty="0"/>
              <a:t>閉路のない、連結なグラフ</a:t>
            </a:r>
            <a:endParaRPr kumimoji="1" lang="en-US" altLang="ja-JP" dirty="0"/>
          </a:p>
          <a:p>
            <a:r>
              <a:rPr lang="ja-JP" altLang="en-US" dirty="0"/>
              <a:t>木構造</a:t>
            </a:r>
            <a:r>
              <a:rPr lang="en-US" altLang="ja-JP" dirty="0"/>
              <a:t>.pdf</a:t>
            </a:r>
          </a:p>
          <a:p>
            <a:endParaRPr kumimoji="1" lang="en-US" altLang="ja-JP" dirty="0"/>
          </a:p>
          <a:p>
            <a:endParaRPr kumimoji="1" lang="en-US" altLang="ja-JP" dirty="0"/>
          </a:p>
          <a:p>
            <a:r>
              <a:rPr lang="ja-JP" altLang="en-US" dirty="0"/>
              <a:t>ヒープ構造</a:t>
            </a:r>
            <a:endParaRPr lang="en-US" altLang="ja-JP" dirty="0"/>
          </a:p>
          <a:p>
            <a:r>
              <a:rPr lang="ja-JP" altLang="en-US" dirty="0"/>
              <a:t>木構造</a:t>
            </a:r>
            <a:r>
              <a:rPr kumimoji="1" lang="ja-JP" altLang="en-US" dirty="0"/>
              <a:t>の中でも、常に親が子よりも大きいか等しい（もしくは小さいか等しい）となっているもの</a:t>
            </a:r>
            <a:endParaRPr kumimoji="1" lang="en-US" altLang="ja-JP" dirty="0"/>
          </a:p>
          <a:p>
            <a:endParaRPr lang="en-US" altLang="ja-JP" dirty="0"/>
          </a:p>
          <a:p>
            <a:r>
              <a:rPr lang="ja-JP" altLang="en-US" dirty="0"/>
              <a:t>二分木：この数が最大で</a:t>
            </a:r>
            <a:r>
              <a:rPr lang="en-US" altLang="ja-JP" dirty="0"/>
              <a:t>2</a:t>
            </a:r>
            <a:r>
              <a:rPr lang="ja-JP" altLang="en-US" dirty="0"/>
              <a:t>個の木</a:t>
            </a:r>
            <a:endParaRPr lang="en-US" altLang="ja-JP" dirty="0"/>
          </a:p>
          <a:p>
            <a:r>
              <a:rPr lang="ja-JP" altLang="en-US" dirty="0"/>
              <a:t>全二分木：子の数がすべて</a:t>
            </a:r>
            <a:r>
              <a:rPr lang="en-US" altLang="ja-JP" dirty="0"/>
              <a:t>2</a:t>
            </a:r>
            <a:r>
              <a:rPr lang="ja-JP" altLang="en-US" dirty="0"/>
              <a:t>個</a:t>
            </a:r>
            <a:endParaRPr lang="en-US" altLang="ja-JP" dirty="0"/>
          </a:p>
          <a:p>
            <a:r>
              <a:rPr lang="ja-JP" altLang="en-US" dirty="0"/>
              <a:t>完全二分木：この数がすべて</a:t>
            </a:r>
            <a:r>
              <a:rPr lang="en-US" altLang="ja-JP" dirty="0"/>
              <a:t>2</a:t>
            </a:r>
            <a:r>
              <a:rPr lang="ja-JP" altLang="en-US" dirty="0"/>
              <a:t>個で深さが同じ</a:t>
            </a:r>
            <a:endParaRPr lang="en-US" altLang="ja-JP" dirty="0"/>
          </a:p>
          <a:p>
            <a:r>
              <a:rPr lang="ja-JP" altLang="en-US" dirty="0"/>
              <a:t>平衡</a:t>
            </a:r>
            <a:r>
              <a:rPr lang="ja-JP" altLang="en-US"/>
              <a:t>木：深さが同じ木</a:t>
            </a:r>
            <a:endParaRPr lang="en-US" altLang="ja-JP" dirty="0"/>
          </a:p>
          <a:p>
            <a:endParaRPr lang="en-US" altLang="ja-JP" dirty="0"/>
          </a:p>
          <a:p>
            <a:endParaRPr lang="en-US" altLang="ja-JP" dirty="0"/>
          </a:p>
          <a:p>
            <a:r>
              <a:rPr lang="en-US" altLang="ja-JP" dirty="0"/>
              <a:t>http://sevendays-study.com/algorithm/day3.html</a:t>
            </a:r>
            <a:endParaRPr kumimoji="1" lang="ja-JP" altLang="en-US" dirty="0"/>
          </a:p>
        </p:txBody>
      </p:sp>
      <p:pic>
        <p:nvPicPr>
          <p:cNvPr id="4" name="図 3">
            <a:extLst>
              <a:ext uri="{FF2B5EF4-FFF2-40B4-BE49-F238E27FC236}">
                <a16:creationId xmlns:a16="http://schemas.microsoft.com/office/drawing/2014/main" id="{57C7A288-CB0D-4E4E-A4ED-3FE8AF749318}"/>
              </a:ext>
            </a:extLst>
          </p:cNvPr>
          <p:cNvPicPr>
            <a:picLocks noChangeAspect="1"/>
          </p:cNvPicPr>
          <p:nvPr/>
        </p:nvPicPr>
        <p:blipFill>
          <a:blip r:embed="rId2"/>
          <a:stretch>
            <a:fillRect/>
          </a:stretch>
        </p:blipFill>
        <p:spPr>
          <a:xfrm>
            <a:off x="4141973" y="955964"/>
            <a:ext cx="5048955" cy="1771897"/>
          </a:xfrm>
          <a:prstGeom prst="rect">
            <a:avLst/>
          </a:prstGeom>
        </p:spPr>
      </p:pic>
    </p:spTree>
    <p:extLst>
      <p:ext uri="{BB962C8B-B14F-4D97-AF65-F5344CB8AC3E}">
        <p14:creationId xmlns:p14="http://schemas.microsoft.com/office/powerpoint/2010/main" val="380538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48B2D-1CA6-4A68-919F-414FCA53BD71}"/>
              </a:ext>
            </a:extLst>
          </p:cNvPr>
          <p:cNvSpPr>
            <a:spLocks noGrp="1"/>
          </p:cNvSpPr>
          <p:nvPr>
            <p:ph type="title"/>
          </p:nvPr>
        </p:nvSpPr>
        <p:spPr/>
        <p:txBody>
          <a:bodyPr/>
          <a:lstStyle/>
          <a:p>
            <a:r>
              <a:rPr kumimoji="1" lang="ja-JP" altLang="en-US" dirty="0"/>
              <a:t>再帰関数</a:t>
            </a:r>
          </a:p>
        </p:txBody>
      </p:sp>
      <p:sp>
        <p:nvSpPr>
          <p:cNvPr id="3" name="コンテンツ プレースホルダー 2">
            <a:extLst>
              <a:ext uri="{FF2B5EF4-FFF2-40B4-BE49-F238E27FC236}">
                <a16:creationId xmlns:a16="http://schemas.microsoft.com/office/drawing/2014/main" id="{7E98F743-A421-4835-9125-9EFFA1671BF2}"/>
              </a:ext>
            </a:extLst>
          </p:cNvPr>
          <p:cNvSpPr>
            <a:spLocks noGrp="1"/>
          </p:cNvSpPr>
          <p:nvPr>
            <p:ph idx="1"/>
          </p:nvPr>
        </p:nvSpPr>
        <p:spPr/>
        <p:txBody>
          <a:bodyPr/>
          <a:lstStyle/>
          <a:p>
            <a:r>
              <a:rPr kumimoji="1" lang="ja-JP" altLang="en-US" dirty="0"/>
              <a:t>同じ引数でも再計算するので無駄がある（フィボナッチ数列のようなもので利用すると計算量が多くなる可能性がある）</a:t>
            </a:r>
            <a:endParaRPr kumimoji="1" lang="en-US" altLang="ja-JP" dirty="0"/>
          </a:p>
          <a:p>
            <a:r>
              <a:rPr kumimoji="1" lang="ja-JP" altLang="en-US" dirty="0"/>
              <a:t>メモ化再帰：一度呼ばれた引数をメモしておき、同じ引数の場合は結果のみを返す。</a:t>
            </a:r>
            <a:endParaRPr kumimoji="1" lang="en-US" altLang="ja-JP" dirty="0"/>
          </a:p>
          <a:p>
            <a:r>
              <a:rPr lang="en-US" altLang="ja-JP" dirty="0"/>
              <a:t>DP</a:t>
            </a:r>
            <a:r>
              <a:rPr lang="ja-JP" altLang="en-US" dirty="0"/>
              <a:t>：基本的には</a:t>
            </a:r>
            <a:r>
              <a:rPr lang="en-US" altLang="ja-JP" dirty="0"/>
              <a:t>DP</a:t>
            </a:r>
            <a:r>
              <a:rPr lang="ja-JP" altLang="en-US" dirty="0"/>
              <a:t>を使う方が高速。</a:t>
            </a:r>
            <a:endParaRPr lang="en-US" altLang="ja-JP" dirty="0"/>
          </a:p>
          <a:p>
            <a:pPr marL="0" indent="0">
              <a:buNone/>
            </a:pPr>
            <a:endParaRPr lang="en-US" altLang="ja-JP" dirty="0"/>
          </a:p>
          <a:p>
            <a:r>
              <a:rPr lang="ja-JP" altLang="en-US" dirty="0"/>
              <a:t>実際、動的計画法は </a:t>
            </a:r>
            <a:r>
              <a:rPr lang="en-US" altLang="ja-JP" dirty="0"/>
              <a:t>(</a:t>
            </a:r>
            <a:r>
              <a:rPr lang="ja-JP" altLang="en-US" dirty="0"/>
              <a:t>特殊な高速化を行う問題以外は</a:t>
            </a:r>
            <a:r>
              <a:rPr lang="en-US" altLang="ja-JP" dirty="0"/>
              <a:t>) </a:t>
            </a:r>
            <a:r>
              <a:rPr lang="ja-JP" altLang="en-US" dirty="0"/>
              <a:t>メモ化再帰でも解けます。それぞれの長所を挙げると、</a:t>
            </a:r>
          </a:p>
          <a:p>
            <a:pPr marL="0" indent="0">
              <a:buNone/>
            </a:pPr>
            <a:r>
              <a:rPr lang="ja-JP" altLang="en-US" dirty="0"/>
              <a:t>　メモ化再帰は再帰構造をそのまま書き下せばよいため、動的計画法より実装しやすいことが多い</a:t>
            </a:r>
          </a:p>
          <a:p>
            <a:pPr marL="0" indent="0">
              <a:buNone/>
            </a:pPr>
            <a:r>
              <a:rPr lang="ja-JP" altLang="en-US" dirty="0"/>
              <a:t>　動的計画法はメモ化再帰と比べて関数呼び出しや辞書を用いたメモ化によるオーバーヘッドが無いぶん実行時間の定数倍が良い</a:t>
            </a:r>
          </a:p>
          <a:p>
            <a:endParaRPr kumimoji="1" lang="ja-JP" altLang="en-US" dirty="0"/>
          </a:p>
        </p:txBody>
      </p:sp>
    </p:spTree>
    <p:extLst>
      <p:ext uri="{BB962C8B-B14F-4D97-AF65-F5344CB8AC3E}">
        <p14:creationId xmlns:p14="http://schemas.microsoft.com/office/powerpoint/2010/main" val="228444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E4E11-4FB2-4CC7-BA12-A9CD49E022F7}"/>
              </a:ext>
            </a:extLst>
          </p:cNvPr>
          <p:cNvSpPr>
            <a:spLocks noGrp="1"/>
          </p:cNvSpPr>
          <p:nvPr>
            <p:ph type="title"/>
          </p:nvPr>
        </p:nvSpPr>
        <p:spPr/>
        <p:txBody>
          <a:bodyPr/>
          <a:lstStyle/>
          <a:p>
            <a:r>
              <a:rPr kumimoji="1" lang="ja-JP" altLang="en-US" dirty="0"/>
              <a:t>繰り返し</a:t>
            </a:r>
            <a:r>
              <a:rPr kumimoji="1" lang="en-US" altLang="ja-JP" dirty="0"/>
              <a:t>2</a:t>
            </a:r>
            <a:r>
              <a:rPr kumimoji="1" lang="ja-JP" altLang="en-US" dirty="0"/>
              <a:t>乗法</a:t>
            </a:r>
          </a:p>
        </p:txBody>
      </p:sp>
      <p:sp>
        <p:nvSpPr>
          <p:cNvPr id="3" name="コンテンツ プレースホルダー 2">
            <a:extLst>
              <a:ext uri="{FF2B5EF4-FFF2-40B4-BE49-F238E27FC236}">
                <a16:creationId xmlns:a16="http://schemas.microsoft.com/office/drawing/2014/main" id="{AC57D2F1-D7DF-4D0A-B412-F667CDCF41B2}"/>
              </a:ext>
            </a:extLst>
          </p:cNvPr>
          <p:cNvSpPr>
            <a:spLocks noGrp="1"/>
          </p:cNvSpPr>
          <p:nvPr>
            <p:ph idx="1"/>
          </p:nvPr>
        </p:nvSpPr>
        <p:spPr/>
        <p:txBody>
          <a:bodyPr/>
          <a:lstStyle/>
          <a:p>
            <a:r>
              <a:rPr kumimoji="1" lang="ja-JP" altLang="en-US" dirty="0"/>
              <a:t>求める数の指数を</a:t>
            </a:r>
            <a:r>
              <a:rPr kumimoji="1" lang="en-US" altLang="ja-JP" dirty="0"/>
              <a:t>2^n</a:t>
            </a:r>
            <a:r>
              <a:rPr kumimoji="1" lang="ja-JP" altLang="en-US" dirty="0"/>
              <a:t>で表すようにして、計算を効率化する方法</a:t>
            </a:r>
            <a:endParaRPr kumimoji="1" lang="en-US" altLang="ja-JP" dirty="0"/>
          </a:p>
          <a:p>
            <a:r>
              <a:rPr lang="en-US" altLang="ja-JP" dirty="0"/>
              <a:t>Ex)50 = 32 + 16 + 2 = 2^5 + 2^4 + 2^1</a:t>
            </a:r>
          </a:p>
          <a:p>
            <a:r>
              <a:rPr lang="en-US" altLang="ja-JP" dirty="0"/>
              <a:t>Ex)2^50</a:t>
            </a:r>
            <a:r>
              <a:rPr lang="ja-JP" altLang="en-US" dirty="0"/>
              <a:t>を求めることを考えると、</a:t>
            </a:r>
            <a:r>
              <a:rPr lang="en-US" altLang="ja-JP" dirty="0"/>
              <a:t>2</a:t>
            </a:r>
            <a:r>
              <a:rPr lang="ja-JP" altLang="en-US" dirty="0"/>
              <a:t>を</a:t>
            </a:r>
            <a:r>
              <a:rPr lang="en-US" altLang="ja-JP" dirty="0"/>
              <a:t>50</a:t>
            </a:r>
            <a:r>
              <a:rPr lang="ja-JP" altLang="en-US" dirty="0"/>
              <a:t>回かけるよりも、</a:t>
            </a:r>
            <a:endParaRPr lang="en-US" altLang="ja-JP" dirty="0"/>
          </a:p>
          <a:p>
            <a:r>
              <a:rPr lang="en-US" altLang="ja-JP" dirty="0"/>
              <a:t>2^50 = 2^32 * 2^16 * 2^2 </a:t>
            </a:r>
            <a:r>
              <a:rPr lang="ja-JP" altLang="en-US" dirty="0"/>
              <a:t>とし、</a:t>
            </a:r>
            <a:r>
              <a:rPr lang="en-US" altLang="ja-JP" dirty="0"/>
              <a:t>2^1,</a:t>
            </a:r>
            <a:r>
              <a:rPr lang="ja-JP" altLang="en-US" dirty="0"/>
              <a:t> </a:t>
            </a:r>
            <a:r>
              <a:rPr lang="en-US" altLang="ja-JP" dirty="0"/>
              <a:t>2^2, 2^4, 2^8, 2^16, 2^32</a:t>
            </a:r>
            <a:r>
              <a:rPr lang="ja-JP" altLang="en-US" dirty="0"/>
              <a:t>の</a:t>
            </a:r>
            <a:r>
              <a:rPr lang="en-US" altLang="ja-JP" dirty="0"/>
              <a:t>6</a:t>
            </a:r>
            <a:r>
              <a:rPr lang="ja-JP" altLang="en-US" dirty="0"/>
              <a:t>回</a:t>
            </a:r>
            <a:r>
              <a:rPr lang="en-US" altLang="ja-JP" dirty="0"/>
              <a:t>+1</a:t>
            </a:r>
            <a:r>
              <a:rPr lang="ja-JP" altLang="en-US"/>
              <a:t>回で</a:t>
            </a:r>
            <a:r>
              <a:rPr lang="ja-JP" altLang="en-US" dirty="0"/>
              <a:t>済むので効率がいい</a:t>
            </a:r>
            <a:endParaRPr kumimoji="1" lang="en-US" altLang="ja-JP" dirty="0"/>
          </a:p>
          <a:p>
            <a:endParaRPr kumimoji="1" lang="ja-JP" altLang="en-US" dirty="0"/>
          </a:p>
        </p:txBody>
      </p:sp>
    </p:spTree>
    <p:extLst>
      <p:ext uri="{BB962C8B-B14F-4D97-AF65-F5344CB8AC3E}">
        <p14:creationId xmlns:p14="http://schemas.microsoft.com/office/powerpoint/2010/main" val="153107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4B24-F47E-4B93-80D5-E45B1AE383A2}"/>
              </a:ext>
            </a:extLst>
          </p:cNvPr>
          <p:cNvSpPr>
            <a:spLocks noGrp="1"/>
          </p:cNvSpPr>
          <p:nvPr>
            <p:ph type="title"/>
          </p:nvPr>
        </p:nvSpPr>
        <p:spPr>
          <a:xfrm>
            <a:off x="4590719" y="3097609"/>
            <a:ext cx="3010561" cy="662782"/>
          </a:xfrm>
        </p:spPr>
        <p:txBody>
          <a:bodyPr>
            <a:noAutofit/>
          </a:bodyPr>
          <a:lstStyle/>
          <a:p>
            <a:r>
              <a:rPr kumimoji="1" lang="ja-JP" altLang="en-US" sz="3200" dirty="0"/>
              <a:t>分類方法検討</a:t>
            </a:r>
            <a:r>
              <a:rPr lang="ja-JP" altLang="en-US" sz="3200" dirty="0"/>
              <a:t>中</a:t>
            </a:r>
            <a:endParaRPr kumimoji="1" lang="ja-JP" altLang="en-US" sz="3200" dirty="0"/>
          </a:p>
        </p:txBody>
      </p:sp>
    </p:spTree>
    <p:extLst>
      <p:ext uri="{BB962C8B-B14F-4D97-AF65-F5344CB8AC3E}">
        <p14:creationId xmlns:p14="http://schemas.microsoft.com/office/powerpoint/2010/main" val="53055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604FB-E690-490F-8C1E-DCF57B5471C5}"/>
              </a:ext>
            </a:extLst>
          </p:cNvPr>
          <p:cNvSpPr>
            <a:spLocks noGrp="1"/>
          </p:cNvSpPr>
          <p:nvPr>
            <p:ph type="title"/>
          </p:nvPr>
        </p:nvSpPr>
        <p:spPr/>
        <p:txBody>
          <a:bodyPr/>
          <a:lstStyle/>
          <a:p>
            <a:r>
              <a:rPr lang="en-US" altLang="ja-JP" dirty="0"/>
              <a:t>Mo’s Algorithm(</a:t>
            </a:r>
            <a:r>
              <a:rPr lang="ja-JP" altLang="en-US" dirty="0"/>
              <a:t>モウのアルゴリズム</a:t>
            </a:r>
            <a:r>
              <a:rPr lang="en-US" altLang="ja-JP" dirty="0"/>
              <a:t>)(</a:t>
            </a:r>
            <a:r>
              <a:rPr lang="ja-JP" altLang="en-US" dirty="0"/>
              <a:t>クエリ並行分割</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4BFEE12-E8D0-44D1-977F-8066B38C6908}"/>
              </a:ext>
            </a:extLst>
          </p:cNvPr>
          <p:cNvSpPr>
            <a:spLocks noGrp="1"/>
          </p:cNvSpPr>
          <p:nvPr>
            <p:ph idx="1"/>
          </p:nvPr>
        </p:nvSpPr>
        <p:spPr/>
        <p:txBody>
          <a:bodyPr/>
          <a:lstStyle/>
          <a:p>
            <a:r>
              <a:rPr lang="ja-JP" altLang="en-US" dirty="0"/>
              <a:t>区間に対するクエリを高速に処理するためのアルゴリズム</a:t>
            </a:r>
            <a:endParaRPr lang="en-US" altLang="ja-JP" dirty="0"/>
          </a:p>
          <a:p>
            <a:endParaRPr lang="en-US" altLang="ja-JP" dirty="0"/>
          </a:p>
          <a:p>
            <a:r>
              <a:rPr kumimoji="1" lang="ja-JP" altLang="en-US" dirty="0"/>
              <a:t>適用条件</a:t>
            </a:r>
            <a:endParaRPr lang="en-US" altLang="ja-JP" dirty="0"/>
          </a:p>
          <a:p>
            <a:r>
              <a:rPr kumimoji="1" lang="ja-JP" altLang="en-US" dirty="0"/>
              <a:t>①配列の要素が不変</a:t>
            </a:r>
            <a:endParaRPr kumimoji="1" lang="en-US" altLang="ja-JP" dirty="0"/>
          </a:p>
          <a:p>
            <a:r>
              <a:rPr lang="ja-JP" altLang="en-US" dirty="0"/>
              <a:t>②クエリを先読みできる（オフライン）</a:t>
            </a:r>
            <a:endParaRPr lang="en-US" altLang="ja-JP" dirty="0"/>
          </a:p>
          <a:p>
            <a:r>
              <a:rPr kumimoji="1" lang="ja-JP" altLang="en-US" dirty="0"/>
              <a:t>③区間</a:t>
            </a:r>
            <a:r>
              <a:rPr kumimoji="1" lang="en-US" altLang="ja-JP" dirty="0"/>
              <a:t>[</a:t>
            </a:r>
            <a:r>
              <a:rPr kumimoji="1" lang="en-US" altLang="ja-JP" dirty="0" err="1"/>
              <a:t>l,r</a:t>
            </a:r>
            <a:r>
              <a:rPr kumimoji="1" lang="en-US" altLang="ja-JP" dirty="0"/>
              <a:t>)</a:t>
            </a:r>
            <a:r>
              <a:rPr kumimoji="1" lang="ja-JP" altLang="en-US" dirty="0"/>
              <a:t>の結果から区間</a:t>
            </a:r>
            <a:r>
              <a:rPr kumimoji="1" lang="en-US" altLang="ja-JP" dirty="0"/>
              <a:t>[l+1,r),[l-1,r),[l,r-1),[l,r+1)</a:t>
            </a:r>
            <a:r>
              <a:rPr kumimoji="1" lang="ja-JP" altLang="en-US" dirty="0"/>
              <a:t>の結果を容易に計算できる</a:t>
            </a:r>
            <a:endParaRPr kumimoji="1" lang="en-US" altLang="ja-JP" dirty="0"/>
          </a:p>
          <a:p>
            <a:endParaRPr lang="en-US" altLang="ja-JP" dirty="0"/>
          </a:p>
          <a:p>
            <a:r>
              <a:rPr kumimoji="1" lang="ja-JP" altLang="en-US" dirty="0"/>
              <a:t>アルゴリズムの流れ</a:t>
            </a:r>
            <a:endParaRPr kumimoji="1" lang="en-US" altLang="ja-JP" dirty="0"/>
          </a:p>
          <a:p>
            <a:r>
              <a:rPr kumimoji="1" lang="ja-JP" altLang="en-US" dirty="0"/>
              <a:t>①区間を√</a:t>
            </a:r>
            <a:r>
              <a:rPr kumimoji="1" lang="en-US" altLang="ja-JP" dirty="0"/>
              <a:t>Q</a:t>
            </a:r>
            <a:r>
              <a:rPr kumimoji="1" lang="ja-JP" altLang="en-US" dirty="0"/>
              <a:t>個のブロックに分割する</a:t>
            </a:r>
            <a:endParaRPr kumimoji="1" lang="en-US" altLang="ja-JP" dirty="0"/>
          </a:p>
          <a:p>
            <a:r>
              <a:rPr kumimoji="1" lang="ja-JP" altLang="en-US" dirty="0"/>
              <a:t>②</a:t>
            </a:r>
            <a:r>
              <a:rPr lang="ja-JP" altLang="en-US" dirty="0"/>
              <a:t>全てのクエリを</a:t>
            </a:r>
            <a:r>
              <a:rPr lang="en-US" altLang="ja-JP" dirty="0"/>
              <a:t>, </a:t>
            </a:r>
            <a:r>
              <a:rPr lang="ja-JP" altLang="en-US" dirty="0"/>
              <a:t>それぞれのクエリの左端のブロックで昇順ソート</a:t>
            </a:r>
            <a:r>
              <a:rPr lang="en-US" altLang="ja-JP" dirty="0"/>
              <a:t>. </a:t>
            </a:r>
            <a:r>
              <a:rPr lang="ja-JP" altLang="en-US" dirty="0"/>
              <a:t>左端のブロックが同じもの同士では</a:t>
            </a:r>
            <a:r>
              <a:rPr lang="en-US" altLang="ja-JP" dirty="0"/>
              <a:t>, </a:t>
            </a:r>
            <a:r>
              <a:rPr lang="ja-JP" altLang="en-US" dirty="0"/>
              <a:t>右端の値でソートする</a:t>
            </a:r>
            <a:r>
              <a:rPr lang="en-US" altLang="ja-JP" dirty="0"/>
              <a:t>. </a:t>
            </a:r>
            <a:r>
              <a:rPr lang="ja-JP" altLang="en-US" dirty="0"/>
              <a:t>（左端のブロックの位置の偶奇で昇順ソート</a:t>
            </a:r>
            <a:r>
              <a:rPr lang="en-US" altLang="ja-JP" dirty="0"/>
              <a:t>, </a:t>
            </a:r>
            <a:r>
              <a:rPr lang="ja-JP" altLang="en-US" dirty="0"/>
              <a:t>降順ソートに分けると定数倍がよくなる）</a:t>
            </a:r>
          </a:p>
          <a:p>
            <a:r>
              <a:rPr kumimoji="1" lang="ja-JP" altLang="en-US" dirty="0"/>
              <a:t>③</a:t>
            </a:r>
            <a:r>
              <a:rPr lang="ja-JP" altLang="en-US" dirty="0"/>
              <a:t>クエリごとに左端と右端を尺取りのように移動させて</a:t>
            </a:r>
            <a:r>
              <a:rPr lang="en-US" altLang="ja-JP" dirty="0"/>
              <a:t>, </a:t>
            </a:r>
            <a:r>
              <a:rPr lang="ja-JP" altLang="en-US" dirty="0"/>
              <a:t>区間を伸縮させる</a:t>
            </a:r>
            <a:r>
              <a:rPr lang="en-US" altLang="ja-JP" dirty="0"/>
              <a:t>.</a:t>
            </a:r>
          </a:p>
          <a:p>
            <a:endParaRPr lang="en-US" altLang="ja-JP" dirty="0"/>
          </a:p>
          <a:p>
            <a:r>
              <a:rPr lang="ja-JP" altLang="en-US" dirty="0"/>
              <a:t>計算量：　</a:t>
            </a:r>
            <a:r>
              <a:rPr lang="en-US" altLang="ja-JP" dirty="0"/>
              <a:t>O(αN</a:t>
            </a:r>
            <a:r>
              <a:rPr lang="ja-JP" altLang="en-US" dirty="0"/>
              <a:t>√</a:t>
            </a:r>
            <a:r>
              <a:rPr lang="en-US" altLang="ja-JP" dirty="0"/>
              <a:t>Q)(</a:t>
            </a:r>
            <a:r>
              <a:rPr lang="ja-JP" altLang="en-US" dirty="0"/>
              <a:t>クエリをソートするので</a:t>
            </a:r>
            <a:r>
              <a:rPr lang="en-US" altLang="ja-JP" dirty="0" err="1"/>
              <a:t>QlogQ</a:t>
            </a:r>
            <a:r>
              <a:rPr lang="ja-JP" altLang="en-US" dirty="0"/>
              <a:t>が加わる</a:t>
            </a:r>
            <a:r>
              <a:rPr lang="en-US" altLang="ja-JP" dirty="0"/>
              <a:t>)</a:t>
            </a:r>
          </a:p>
          <a:p>
            <a:endParaRPr kumimoji="1" lang="en-US" altLang="ja-JP" dirty="0"/>
          </a:p>
        </p:txBody>
      </p:sp>
    </p:spTree>
    <p:extLst>
      <p:ext uri="{BB962C8B-B14F-4D97-AF65-F5344CB8AC3E}">
        <p14:creationId xmlns:p14="http://schemas.microsoft.com/office/powerpoint/2010/main" val="102968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EC4B6-AC98-4697-8D7A-0A2E34893C9F}"/>
              </a:ext>
            </a:extLst>
          </p:cNvPr>
          <p:cNvSpPr>
            <a:spLocks noGrp="1"/>
          </p:cNvSpPr>
          <p:nvPr>
            <p:ph type="title"/>
          </p:nvPr>
        </p:nvSpPr>
        <p:spPr/>
        <p:txBody>
          <a:bodyPr/>
          <a:lstStyle/>
          <a:p>
            <a:r>
              <a:rPr lang="en-US" altLang="ja-JP" dirty="0"/>
              <a:t>Mo’s Algorithm(</a:t>
            </a:r>
            <a:r>
              <a:rPr lang="ja-JP" altLang="en-US" dirty="0"/>
              <a:t>モウのアルゴリズム</a:t>
            </a:r>
            <a:r>
              <a:rPr lang="en-US" altLang="ja-JP" dirty="0"/>
              <a:t>)(</a:t>
            </a:r>
            <a:r>
              <a:rPr lang="ja-JP" altLang="en-US" dirty="0"/>
              <a:t>クエリ並行分割</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0894C05-3E44-4603-B54E-FD1FF79082F6}"/>
              </a:ext>
            </a:extLst>
          </p:cNvPr>
          <p:cNvSpPr>
            <a:spLocks noGrp="1"/>
          </p:cNvSpPr>
          <p:nvPr>
            <p:ph idx="1"/>
          </p:nvPr>
        </p:nvSpPr>
        <p:spPr/>
        <p:txBody>
          <a:bodyPr/>
          <a:lstStyle/>
          <a:p>
            <a:r>
              <a:rPr kumimoji="1" lang="ja-JP" altLang="en-US" dirty="0"/>
              <a:t>自分なりの解釈</a:t>
            </a:r>
            <a:endParaRPr kumimoji="1" lang="en-US" altLang="ja-JP" dirty="0"/>
          </a:p>
          <a:p>
            <a:r>
              <a:rPr lang="ja-JP" altLang="en-US" dirty="0"/>
              <a:t>①クエリを左端・右端・クエリ順とした構造体で持つ</a:t>
            </a:r>
            <a:endParaRPr kumimoji="1" lang="en-US" altLang="ja-JP" dirty="0"/>
          </a:p>
          <a:p>
            <a:r>
              <a:rPr lang="ja-JP" altLang="en-US" dirty="0"/>
              <a:t>②クエリを左端から順に並べ替える</a:t>
            </a:r>
            <a:endParaRPr lang="en-US" altLang="ja-JP" dirty="0"/>
          </a:p>
          <a:p>
            <a:r>
              <a:rPr kumimoji="1" lang="ja-JP" altLang="en-US" dirty="0"/>
              <a:t>③並び変えた順にアルゴリズムを実行し、結果をクエリ順の配列に入れる</a:t>
            </a:r>
            <a:endParaRPr kumimoji="1" lang="en-US" altLang="ja-JP" dirty="0"/>
          </a:p>
          <a:p>
            <a:r>
              <a:rPr lang="ja-JP" altLang="en-US" dirty="0"/>
              <a:t>④結果出力</a:t>
            </a:r>
            <a:endParaRPr lang="en-US" altLang="ja-JP" dirty="0"/>
          </a:p>
          <a:p>
            <a:endParaRPr kumimoji="1" lang="en-US" altLang="ja-JP" dirty="0"/>
          </a:p>
          <a:p>
            <a:r>
              <a:rPr lang="ja-JP" altLang="en-US" dirty="0"/>
              <a:t>参考：</a:t>
            </a:r>
            <a:endParaRPr lang="en-US" altLang="ja-JP" dirty="0"/>
          </a:p>
          <a:p>
            <a:r>
              <a:rPr lang="en-US" altLang="ja-JP" dirty="0"/>
              <a:t>ABC242:G</a:t>
            </a:r>
          </a:p>
          <a:p>
            <a:r>
              <a:rPr lang="en-US" altLang="ja-JP" dirty="0">
                <a:hlinkClick r:id="rId2"/>
              </a:rPr>
              <a:t>https://ei1333.hateblo.jp/entry/2017/09/11/211011</a:t>
            </a:r>
            <a:endParaRPr lang="en-US" altLang="ja-JP" dirty="0"/>
          </a:p>
          <a:p>
            <a:r>
              <a:rPr lang="en-US" altLang="ja-JP" dirty="0">
                <a:hlinkClick r:id="rId3"/>
              </a:rPr>
              <a:t>https://qiita.com/ageprocpp/items/34121c58e571ea8c4023</a:t>
            </a:r>
            <a:endParaRPr lang="en-US" altLang="ja-JP" dirty="0"/>
          </a:p>
          <a:p>
            <a:endParaRPr kumimoji="1" lang="ja-JP" altLang="en-US" dirty="0"/>
          </a:p>
        </p:txBody>
      </p:sp>
    </p:spTree>
    <p:extLst>
      <p:ext uri="{BB962C8B-B14F-4D97-AF65-F5344CB8AC3E}">
        <p14:creationId xmlns:p14="http://schemas.microsoft.com/office/powerpoint/2010/main" val="6126599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7992</TotalTime>
  <Words>2325</Words>
  <Application>Microsoft Office PowerPoint</Application>
  <PresentationFormat>ワイド画面</PresentationFormat>
  <Paragraphs>307</Paragraphs>
  <Slides>39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39</vt:i4>
      </vt:variant>
    </vt:vector>
  </HeadingPairs>
  <TitlesOfParts>
    <vt:vector size="43" baseType="lpstr">
      <vt:lpstr>游ゴシック</vt:lpstr>
      <vt:lpstr>游ゴシック Light</vt:lpstr>
      <vt:lpstr>Arial</vt:lpstr>
      <vt:lpstr>Office テーマ</vt:lpstr>
      <vt:lpstr>PowerPoint プレゼンテーション</vt:lpstr>
      <vt:lpstr>基本事項</vt:lpstr>
      <vt:lpstr>グラフ</vt:lpstr>
      <vt:lpstr>ツリー</vt:lpstr>
      <vt:lpstr>再帰関数</vt:lpstr>
      <vt:lpstr>繰り返し2乗法</vt:lpstr>
      <vt:lpstr>分類方法検討中</vt:lpstr>
      <vt:lpstr>Mo’s Algorithm(モウのアルゴリズム)(クエリ並行分割)</vt:lpstr>
      <vt:lpstr>Mo’s Algorithm(モウのアルゴリズム)(クエリ並行分割)</vt:lpstr>
      <vt:lpstr>Segment Tree</vt:lpstr>
      <vt:lpstr>Sparse Table</vt:lpstr>
      <vt:lpstr>Li Chao Tree</vt:lpstr>
      <vt:lpstr>Convex Hull Trick</vt:lpstr>
      <vt:lpstr>Union-Find木</vt:lpstr>
      <vt:lpstr>バケット法と平方分割</vt:lpstr>
      <vt:lpstr>尺取り法</vt:lpstr>
      <vt:lpstr>二部マッチング問題（輸送問題）</vt:lpstr>
      <vt:lpstr>約数の個数列挙</vt:lpstr>
      <vt:lpstr>区間内の素数の数</vt:lpstr>
      <vt:lpstr>リュカ(Lucas)の定理</vt:lpstr>
      <vt:lpstr>動的計画法</vt:lpstr>
      <vt:lpstr>DP</vt:lpstr>
      <vt:lpstr>LCS(Longest Common Sequence)、最長共通部分列</vt:lpstr>
      <vt:lpstr>LIS(Longest Increasing Subsequence)、最長増加部分列問題</vt:lpstr>
      <vt:lpstr>Edit Distance(Lebenshtein Distance)、レーベンシュタイン距離</vt:lpstr>
      <vt:lpstr>Matrix Chain Multiplication、連鎖行列積問題</vt:lpstr>
      <vt:lpstr>桁DP</vt:lpstr>
      <vt:lpstr>箱根駅伝DP</vt:lpstr>
      <vt:lpstr>最短経路問題</vt:lpstr>
      <vt:lpstr>グラフの管理方法</vt:lpstr>
      <vt:lpstr>ダイクストラ法</vt:lpstr>
      <vt:lpstr>ベルマンフォード法</vt:lpstr>
      <vt:lpstr>ワーシャルフロイド法</vt:lpstr>
      <vt:lpstr>01-bfs</vt:lpstr>
      <vt:lpstr>その他</vt:lpstr>
      <vt:lpstr>用語</vt:lpstr>
      <vt:lpstr>参考になりそうなサイト</vt:lpstr>
      <vt:lpstr>参考になりそうなサイト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PC1901-24</dc:creator>
  <cp:lastModifiedBy>PC1901-24</cp:lastModifiedBy>
  <cp:revision>136</cp:revision>
  <dcterms:created xsi:type="dcterms:W3CDTF">2022-03-15T02:21:46Z</dcterms:created>
  <dcterms:modified xsi:type="dcterms:W3CDTF">2022-12-12T09:07:42Z</dcterms:modified>
</cp:coreProperties>
</file>