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502920" y="1984248"/>
            <a:ext cx="8211312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713232" y="2432304"/>
            <a:ext cx="77724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53312" y="3785616"/>
            <a:ext cx="64008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B481-C0C0-46CC-A102-31F4DEE34E95}" type="datetimeFigureOut">
              <a:rPr lang="ru-RU" smtClean="0"/>
              <a:pPr/>
              <a:t>02.02.2015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5289-FA0C-4F73-B159-C997CFF1EC1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Rounded Rectangle 9"/>
          <p:cNvSpPr/>
          <p:nvPr/>
        </p:nvSpPr>
        <p:spPr bwMode="gray">
          <a:xfrm>
            <a:off x="859536" y="171907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 bwMode="gray">
          <a:xfrm>
            <a:off x="859536" y="4718304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 bwMode="gray">
          <a:xfrm>
            <a:off x="5641848" y="180136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7"/>
          <p:cNvGrpSpPr/>
          <p:nvPr/>
        </p:nvGrpSpPr>
        <p:grpSpPr bwMode="ltGray">
          <a:xfrm>
            <a:off x="5733288" y="189280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B481-C0C0-46CC-A102-31F4DEE34E95}" type="datetimeFigureOut">
              <a:rPr lang="ru-RU" smtClean="0"/>
              <a:pPr/>
              <a:t>02.02.2015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5289-FA0C-4F73-B159-C997CFF1E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356616"/>
            <a:ext cx="7004304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48640" y="219456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219456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219456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360920" y="365760"/>
            <a:ext cx="1426464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576072"/>
            <a:ext cx="6373368" cy="564184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B481-C0C0-46CC-A102-31F4DEE34E95}" type="datetimeFigureOut">
              <a:rPr lang="ru-RU" smtClean="0"/>
              <a:pPr/>
              <a:t>02.02.2015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5289-FA0C-4F73-B159-C997CFF1E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57200"/>
            <a:ext cx="8147304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72768"/>
            <a:ext cx="8119872" cy="48280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B481-C0C0-46CC-A102-31F4DEE34E95}" type="datetimeFigureOut">
              <a:rPr lang="ru-RU" smtClean="0"/>
              <a:pPr/>
              <a:t>02.02.2015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5289-FA0C-4F73-B159-C997CFF1EC17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502920" y="3712464"/>
            <a:ext cx="8147304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 bwMode="gray">
          <a:xfrm>
            <a:off x="859536" y="5641848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0080" y="3931920"/>
            <a:ext cx="7790688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36" y="2642616"/>
            <a:ext cx="749808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B481-C0C0-46CC-A102-31F4DEE34E95}" type="datetimeFigureOut">
              <a:rPr lang="ru-RU" smtClean="0"/>
              <a:pPr/>
              <a:t>02.02.2015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5289-FA0C-4F73-B159-C997CFF1EC1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ounded Rectangle 7"/>
          <p:cNvSpPr/>
          <p:nvPr/>
        </p:nvSpPr>
        <p:spPr bwMode="gray">
          <a:xfrm>
            <a:off x="859536" y="350215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5641848" y="358444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5733288" y="367588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1216152"/>
            <a:ext cx="8577072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694944" y="10789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051560" y="10789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426464" y="10789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77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B481-C0C0-46CC-A102-31F4DEE34E95}" type="datetimeFigureOut">
              <a:rPr lang="ru-RU" smtClean="0"/>
              <a:pPr/>
              <a:t>02.02.2015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5289-FA0C-4F73-B159-C997CFF1E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4645152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283464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29768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4782312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B481-C0C0-46CC-A102-31F4DEE34E95}" type="datetimeFigureOut">
              <a:rPr lang="ru-RU" smtClean="0"/>
              <a:pPr/>
              <a:t>02.02.2015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5289-FA0C-4F73-B159-C997CFF1E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B481-C0C0-46CC-A102-31F4DEE34E95}" type="datetimeFigureOut">
              <a:rPr lang="ru-RU" smtClean="0"/>
              <a:pPr/>
              <a:t>02.02.2015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5289-FA0C-4F73-B159-C997CFF1E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B481-C0C0-46CC-A102-31F4DEE34E95}" type="datetimeFigureOut">
              <a:rPr lang="ru-RU" smtClean="0"/>
              <a:pPr/>
              <a:t>02.02.2015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5289-FA0C-4F73-B159-C997CFF1E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6616" y="429768"/>
            <a:ext cx="3118104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429768"/>
            <a:ext cx="5184648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16" y="1435608"/>
            <a:ext cx="3118104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B481-C0C0-46CC-A102-31F4DEE34E95}" type="datetimeFigureOut">
              <a:rPr lang="ru-RU" smtClean="0"/>
              <a:pPr/>
              <a:t>02.02.2015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5289-FA0C-4F73-B159-C997CFF1E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0352" y="3273552"/>
            <a:ext cx="2642616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200400" y="612775"/>
            <a:ext cx="5404104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5848" y="4800600"/>
            <a:ext cx="5102352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B481-C0C0-46CC-A102-31F4DEE34E95}" type="datetimeFigureOut">
              <a:rPr lang="ru-RU" smtClean="0"/>
              <a:pPr/>
              <a:t>02.02.2015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5289-FA0C-4F73-B159-C997CFF1E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57200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B481-C0C0-46CC-A102-31F4DEE34E95}" type="datetimeFigureOut">
              <a:rPr lang="ru-RU" smtClean="0"/>
              <a:pPr/>
              <a:t>02.02.2015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815584" y="6556248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02152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85289-FA0C-4F73-B159-C997CFF1EC1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Оператор выбора </a:t>
            </a:r>
            <a:r>
              <a:rPr lang="en-US" dirty="0" smtClean="0"/>
              <a:t>Case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Практикум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Составить 2 программы, используя </a:t>
            </a:r>
            <a:r>
              <a:rPr lang="en-US" dirty="0" smtClean="0"/>
              <a:t>Case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Работа над проектом: осуществить вывод результатов  теста с помощью оператора выбора.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(*) Решить дополнительную задачу.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8" indent="-1588">
              <a:buNone/>
            </a:pPr>
            <a:r>
              <a:rPr lang="ru-RU" dirty="0" smtClean="0"/>
              <a:t>Оператор ветвления:</a:t>
            </a:r>
          </a:p>
          <a:p>
            <a:pPr marL="1588" indent="-1588" algn="ctr">
              <a:buNone/>
            </a:pPr>
            <a:endParaRPr lang="ru-RU" dirty="0" smtClean="0"/>
          </a:p>
          <a:p>
            <a:pPr marL="1435100" indent="-1588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1435100" indent="-1588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оператор 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1435100" indent="-1588"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1435100" indent="-1588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оператор 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588" indent="-1588">
              <a:buNone/>
            </a:pPr>
            <a:r>
              <a:rPr lang="ru-RU" dirty="0" smtClean="0"/>
              <a:t>Вложенное  ветвление:</a:t>
            </a:r>
          </a:p>
          <a:p>
            <a:pPr marL="1588" indent="-1588" algn="ctr">
              <a:buNone/>
            </a:pPr>
            <a:endParaRPr lang="ru-RU" dirty="0" smtClean="0"/>
          </a:p>
          <a:p>
            <a:pPr marL="1435100" indent="-1588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условие 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1435100" indent="-1588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условие 2</a:t>
            </a:r>
            <a:r>
              <a:rPr lang="en-US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1435100" indent="-1588">
              <a:buNone/>
            </a:pPr>
            <a:r>
              <a:rPr lang="ru-RU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оператор 1</a:t>
            </a:r>
            <a:r>
              <a:rPr lang="en-US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 </a:t>
            </a:r>
            <a:endParaRPr lang="ru-RU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1435100" indent="-1588">
              <a:buNone/>
            </a:pPr>
            <a:r>
              <a:rPr lang="ru-RU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1435100" indent="-1588">
              <a:buNone/>
            </a:pPr>
            <a:r>
              <a:rPr lang="ru-RU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оператор 2</a:t>
            </a:r>
            <a:r>
              <a:rPr lang="en-US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1435100" indent="-1588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1435100" indent="-1588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оператор 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Ветвление в ситуации</a:t>
            </a:r>
            <a:br>
              <a:rPr lang="ru-RU" dirty="0" smtClean="0"/>
            </a:br>
            <a:r>
              <a:rPr lang="ru-RU" dirty="0" smtClean="0"/>
              <a:t>множественного выбора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8" indent="-1588">
              <a:buNone/>
            </a:pPr>
            <a:endParaRPr lang="ru-RU" dirty="0" smtClean="0"/>
          </a:p>
          <a:p>
            <a:pPr marL="1588" indent="-1588">
              <a:buNone/>
            </a:pPr>
            <a:r>
              <a:rPr lang="ru-RU" dirty="0" smtClean="0"/>
              <a:t>Задача.</a:t>
            </a:r>
          </a:p>
          <a:p>
            <a:pPr marL="1588" indent="-1588">
              <a:buNone/>
            </a:pPr>
            <a:r>
              <a:rPr lang="ru-RU" dirty="0" smtClean="0"/>
              <a:t>Дан номер месяца. Определить количество дней в этом месяце для </a:t>
            </a:r>
            <a:r>
              <a:rPr lang="ru-RU" dirty="0" err="1" smtClean="0"/>
              <a:t>невисокосного</a:t>
            </a:r>
            <a:r>
              <a:rPr lang="ru-RU" dirty="0" smtClean="0"/>
              <a:t> года.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57158" y="3429000"/>
            <a:ext cx="8358246" cy="2571768"/>
          </a:xfrm>
          <a:prstGeom prst="roundRect">
            <a:avLst/>
          </a:prstGeom>
          <a:solidFill>
            <a:srgbClr val="446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572768"/>
            <a:ext cx="8501122" cy="4828032"/>
          </a:xfrm>
        </p:spPr>
        <p:txBody>
          <a:bodyPr>
            <a:noAutofit/>
          </a:bodyPr>
          <a:lstStyle/>
          <a:p>
            <a:pPr marL="1588" indent="-1588">
              <a:buNone/>
            </a:pP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 : integer;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('Введите номер месяца: ');</a:t>
            </a:r>
          </a:p>
          <a:p>
            <a:pPr marL="1588" indent="-1588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); </a:t>
            </a:r>
          </a:p>
          <a:p>
            <a:pPr marL="1588" indent="-1588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 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of</a:t>
            </a:r>
            <a:endParaRPr lang="ru-RU" sz="2000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2 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(‘В этом месяце 28 дней’);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4,6,9,11 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(‘В этом месяце 30 дней’);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1,3,5,7,8,10,12 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(‘В этом месяце 31 день’);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ru-RU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2000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(‘Месяца с таким номером нет’);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ru-RU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ru-RU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End.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Ветвление в ситуации</a:t>
            </a:r>
            <a:br>
              <a:rPr lang="ru-RU" dirty="0" smtClean="0"/>
            </a:br>
            <a:r>
              <a:rPr lang="ru-RU" dirty="0" smtClean="0"/>
              <a:t>множественного выбора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вид оператора</a:t>
            </a:r>
            <a:r>
              <a:rPr smtClean="0"/>
              <a:t> Case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8" indent="-1588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переключатель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of</a:t>
            </a:r>
          </a:p>
          <a:p>
            <a:pPr marL="1588" indent="-1588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список значений 1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 : &lt;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команда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1588" indent="-1588">
              <a:buNone/>
            </a:pP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список значений 2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 : &lt;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команда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2&gt;;   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	. . .	</a:t>
            </a:r>
          </a:p>
          <a:p>
            <a:pPr marL="1588" indent="-1588">
              <a:buNone/>
            </a:pP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список значений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n&gt; : &lt;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команда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n&gt;;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1588" indent="-1588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команда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m&gt;;</a:t>
            </a:r>
          </a:p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857488" y="1571612"/>
            <a:ext cx="2044700" cy="466727"/>
          </a:xfrm>
          <a:prstGeom prst="wedgeRoundRectCallout">
            <a:avLst>
              <a:gd name="adj1" fmla="val -40943"/>
              <a:gd name="adj2" fmla="val 122469"/>
              <a:gd name="adj3" fmla="val 16667"/>
            </a:avLst>
          </a:prstGeom>
          <a:ln>
            <a:headEnd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 dirty="0" smtClean="0">
                <a:solidFill>
                  <a:schemeClr val="bg1"/>
                </a:solidFill>
              </a:rPr>
              <a:t>integer, char</a:t>
            </a:r>
            <a:endParaRPr lang="ru-RU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значений в списках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smtClean="0"/>
              <a:t>Перечисление значений: </a:t>
            </a:r>
          </a:p>
          <a:p>
            <a:pPr lvl="0" algn="ctr">
              <a:buNone/>
            </a:pPr>
            <a:r>
              <a:rPr lang="ru-RU" dirty="0" smtClean="0"/>
              <a:t>2, 4, 6</a:t>
            </a:r>
          </a:p>
          <a:p>
            <a:pPr lvl="0"/>
            <a:r>
              <a:rPr lang="ru-RU" dirty="0" smtClean="0"/>
              <a:t>Диапазон значений:</a:t>
            </a:r>
          </a:p>
          <a:p>
            <a:pPr lvl="0" algn="ctr">
              <a:buNone/>
            </a:pPr>
            <a:r>
              <a:rPr lang="ru-RU" dirty="0" smtClean="0"/>
              <a:t>10 . . 15</a:t>
            </a:r>
          </a:p>
          <a:p>
            <a:pPr lvl="0"/>
            <a:r>
              <a:rPr lang="ru-RU" dirty="0" smtClean="0"/>
              <a:t>Смешанная запись:</a:t>
            </a:r>
          </a:p>
          <a:p>
            <a:pPr lvl="0" algn="ctr">
              <a:buNone/>
            </a:pPr>
            <a:r>
              <a:rPr lang="ru-RU" dirty="0" smtClean="0"/>
              <a:t>21, 22, 25 . . 30</a:t>
            </a:r>
          </a:p>
          <a:p>
            <a:pPr marL="1588" indent="-1588">
              <a:buNone/>
            </a:pPr>
            <a:endParaRPr lang="ru-RU" sz="2400" dirty="0" smtClean="0"/>
          </a:p>
          <a:p>
            <a:pPr marL="1588" indent="-1588">
              <a:buNone/>
            </a:pPr>
            <a:r>
              <a:rPr lang="ru-RU" sz="2800" dirty="0" smtClean="0"/>
              <a:t>Одно и то же значение переключателя не должно повторяться в разных списках.</a:t>
            </a:r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Тестирующая программа.</a:t>
            </a:r>
            <a:br>
              <a:rPr lang="ru-RU" dirty="0" smtClean="0"/>
            </a:br>
            <a:r>
              <a:rPr lang="ru-RU" dirty="0" smtClean="0"/>
              <a:t>Вывод результата с помощью </a:t>
            </a:r>
            <a:r>
              <a:rPr smtClean="0"/>
              <a:t>If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Program Test;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1588" indent="-1588">
              <a:buNone/>
            </a:pPr>
            <a:r>
              <a:rPr lang="ru-RU" sz="2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{Выводим оценку}</a:t>
            </a:r>
          </a:p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 k=3 then </a:t>
            </a:r>
            <a:r>
              <a:rPr lang="en-US" sz="2400" dirty="0" err="1" smtClean="0">
                <a:latin typeface="Lucida Console" pitchFamily="49" charset="0"/>
                <a:cs typeface="Courier New" pitchFamily="49" charset="0"/>
              </a:rPr>
              <a:t>writeln</a:t>
            </a:r>
            <a:r>
              <a:rPr lang="en-US" sz="2400" dirty="0" smtClean="0">
                <a:latin typeface="Lucida Console" pitchFamily="49" charset="0"/>
                <a:cs typeface="Courier New" pitchFamily="49" charset="0"/>
              </a:rPr>
              <a:t>('</a:t>
            </a:r>
            <a:r>
              <a:rPr lang="ru-RU" sz="2400" dirty="0" smtClean="0">
                <a:latin typeface="Lucida Console" pitchFamily="49" charset="0"/>
                <a:cs typeface="Courier New" pitchFamily="49" charset="0"/>
              </a:rPr>
              <a:t>Ваша отметка</a:t>
            </a:r>
            <a:r>
              <a:rPr lang="en-US" sz="2400" dirty="0" smtClean="0">
                <a:latin typeface="Lucida Console" pitchFamily="49" charset="0"/>
                <a:cs typeface="Courier New" pitchFamily="49" charset="0"/>
              </a:rPr>
              <a:t> - 5')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 k=2 then </a:t>
            </a:r>
            <a:r>
              <a:rPr lang="en-US" sz="2400" dirty="0" err="1" smtClean="0">
                <a:latin typeface="Lucida Console" pitchFamily="49" charset="0"/>
                <a:cs typeface="Courier New" pitchFamily="49" charset="0"/>
              </a:rPr>
              <a:t>writeln</a:t>
            </a:r>
            <a:r>
              <a:rPr lang="en-US" sz="2400" dirty="0" smtClean="0">
                <a:latin typeface="Lucida Console" pitchFamily="49" charset="0"/>
                <a:cs typeface="Courier New" pitchFamily="49" charset="0"/>
              </a:rPr>
              <a:t>('</a:t>
            </a:r>
            <a:r>
              <a:rPr lang="ru-RU" sz="2400" dirty="0" smtClean="0">
                <a:latin typeface="Lucida Console" pitchFamily="49" charset="0"/>
                <a:cs typeface="Courier New" pitchFamily="49" charset="0"/>
              </a:rPr>
              <a:t>Ваша отметка</a:t>
            </a:r>
            <a:r>
              <a:rPr lang="en-US" sz="2400" dirty="0" smtClean="0">
                <a:latin typeface="Lucida Console" pitchFamily="49" charset="0"/>
                <a:cs typeface="Courier New" pitchFamily="49" charset="0"/>
              </a:rPr>
              <a:t> - 4')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 k=1 then </a:t>
            </a:r>
            <a:r>
              <a:rPr lang="en-US" sz="2400" dirty="0" err="1" smtClean="0">
                <a:latin typeface="Lucida Console" pitchFamily="49" charset="0"/>
                <a:cs typeface="Courier New" pitchFamily="49" charset="0"/>
              </a:rPr>
              <a:t>writeln</a:t>
            </a:r>
            <a:r>
              <a:rPr lang="en-US" sz="2400" dirty="0" smtClean="0">
                <a:latin typeface="Lucida Console" pitchFamily="49" charset="0"/>
                <a:cs typeface="Courier New" pitchFamily="49" charset="0"/>
              </a:rPr>
              <a:t>('</a:t>
            </a:r>
            <a:r>
              <a:rPr lang="ru-RU" sz="2400" dirty="0" smtClean="0">
                <a:latin typeface="Lucida Console" pitchFamily="49" charset="0"/>
                <a:cs typeface="Courier New" pitchFamily="49" charset="0"/>
              </a:rPr>
              <a:t>Ваша отметка</a:t>
            </a:r>
            <a:r>
              <a:rPr lang="en-US" sz="2400" dirty="0" smtClean="0">
                <a:latin typeface="Lucida Console" pitchFamily="49" charset="0"/>
                <a:cs typeface="Courier New" pitchFamily="49" charset="0"/>
              </a:rPr>
              <a:t> - 3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2800" dirty="0" smtClean="0"/>
          </a:p>
          <a:p>
            <a:pPr marL="1588" indent="-1588">
              <a:buNone/>
            </a:pPr>
            <a:endParaRPr lang="ru-RU" dirty="0" smtClean="0"/>
          </a:p>
          <a:p>
            <a:pPr marL="1588" indent="-1588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Тестирующая программа.</a:t>
            </a:r>
            <a:br>
              <a:rPr lang="ru-RU" dirty="0" smtClean="0"/>
            </a:br>
            <a:r>
              <a:rPr lang="ru-RU" dirty="0" smtClean="0"/>
              <a:t>Вывод результата с помощью </a:t>
            </a:r>
            <a:r>
              <a:rPr smtClean="0"/>
              <a:t>Case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Program Test;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1588" indent="-1588">
              <a:buNone/>
            </a:pPr>
            <a:r>
              <a:rPr lang="ru-RU" sz="2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{Выводим оценку}</a:t>
            </a:r>
          </a:p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Case k of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3 :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Ваша отметка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- 5');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2 :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Ваша отметка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- 4');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1 :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Ваша отметка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- 3');</a:t>
            </a:r>
          </a:p>
          <a:p>
            <a:pPr marL="1588" indent="-1588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buNone/>
            </a:pP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Цифровой мир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Цифровой мир</Template>
  <TotalTime>129</TotalTime>
  <Words>359</Words>
  <Application>Microsoft Office PowerPoint</Application>
  <PresentationFormat>Экран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Цифровой мир</vt:lpstr>
      <vt:lpstr>Оператор выбора Case</vt:lpstr>
      <vt:lpstr>Повторение</vt:lpstr>
      <vt:lpstr>Повторение</vt:lpstr>
      <vt:lpstr>Ветвление в ситуации множественного выбора</vt:lpstr>
      <vt:lpstr>Ветвление в ситуации множественного выбора</vt:lpstr>
      <vt:lpstr>Общий вид оператора Case</vt:lpstr>
      <vt:lpstr>Группировка значений в списках</vt:lpstr>
      <vt:lpstr>Тестирующая программа. Вывод результата с помощью If</vt:lpstr>
      <vt:lpstr>Тестирующая программа. Вывод результата с помощью Case</vt:lpstr>
      <vt:lpstr>Практикум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Оператор выбора Case</dc:title>
  <dc:creator>Сенчилова Ольга</dc:creator>
  <cp:lastModifiedBy>Администратор</cp:lastModifiedBy>
  <cp:revision>21</cp:revision>
  <dcterms:created xsi:type="dcterms:W3CDTF">2010-02-05T20:07:47Z</dcterms:created>
  <dcterms:modified xsi:type="dcterms:W3CDTF">2015-02-02T09:39:17Z</dcterms:modified>
</cp:coreProperties>
</file>