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4"/>
  </p:notesMasterIdLst>
  <p:sldIdLst>
    <p:sldId id="257" r:id="rId2"/>
    <p:sldId id="260" r:id="rId3"/>
    <p:sldId id="261" r:id="rId4"/>
    <p:sldId id="262" r:id="rId5"/>
    <p:sldId id="258" r:id="rId6"/>
    <p:sldId id="264" r:id="rId7"/>
    <p:sldId id="283" r:id="rId8"/>
    <p:sldId id="266" r:id="rId9"/>
    <p:sldId id="281" r:id="rId10"/>
    <p:sldId id="274" r:id="rId11"/>
    <p:sldId id="268" r:id="rId12"/>
    <p:sldId id="269" r:id="rId13"/>
    <p:sldId id="285" r:id="rId14"/>
    <p:sldId id="282" r:id="rId15"/>
    <p:sldId id="275" r:id="rId16"/>
    <p:sldId id="273" r:id="rId17"/>
    <p:sldId id="276" r:id="rId18"/>
    <p:sldId id="286" r:id="rId19"/>
    <p:sldId id="284" r:id="rId20"/>
    <p:sldId id="279" r:id="rId21"/>
    <p:sldId id="287" r:id="rId22"/>
    <p:sldId id="26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7" autoAdjust="0"/>
  </p:normalViewPr>
  <p:slideViewPr>
    <p:cSldViewPr>
      <p:cViewPr>
        <p:scale>
          <a:sx n="69" d="100"/>
          <a:sy n="69" d="100"/>
        </p:scale>
        <p:origin x="-26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D28F-CDC9-4C25-B3F6-B30493A6DB92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BE2-4453-46B5-9A0C-A3E0EE7E8B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8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99D2C-117B-43EA-910A-41192E179A06}" type="slidenum">
              <a:rPr lang="ru-RU">
                <a:latin typeface="Arial" charset="0"/>
              </a:rPr>
              <a:pPr/>
              <a:t>10</a:t>
            </a:fld>
            <a:endParaRPr lang="ru-RU">
              <a:latin typeface="Arial" charset="0"/>
            </a:endParaRPr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5A31DC-64D0-4CBD-85CC-DAA8EF191F54}" type="slidenum">
              <a:rPr lang="ru-RU" sz="1200">
                <a:latin typeface="Arial" charset="0"/>
              </a:rPr>
              <a:pPr algn="r"/>
              <a:t>10</a:t>
            </a:fld>
            <a:endParaRPr lang="ru-RU" sz="1200">
              <a:latin typeface="Arial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9EC6-C382-4BF5-9CE4-01BCE08261BD}" type="slidenum">
              <a:rPr lang="ru-RU">
                <a:latin typeface="Arial" charset="0"/>
              </a:rPr>
              <a:pPr/>
              <a:t>15</a:t>
            </a:fld>
            <a:endParaRPr lang="ru-RU">
              <a:latin typeface="Arial" charset="0"/>
            </a:endParaRP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F8AE63-BF62-483B-AB80-57FCD73C2633}" type="slidenum">
              <a:rPr lang="ru-RU" sz="1200">
                <a:latin typeface="Arial" charset="0"/>
              </a:rPr>
              <a:pPr algn="r"/>
              <a:t>15</a:t>
            </a:fld>
            <a:endParaRPr lang="ru-RU" sz="1200">
              <a:latin typeface="Arial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B4187-97BE-4D13-BE36-B2561CB73AA0}" type="slidenum">
              <a:rPr lang="ru-RU">
                <a:latin typeface="Arial" charset="0"/>
              </a:rPr>
              <a:pPr/>
              <a:t>20</a:t>
            </a:fld>
            <a:endParaRPr lang="ru-RU">
              <a:latin typeface="Arial" charset="0"/>
            </a:endParaRPr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8F0ACAB-8AB5-4AA1-9264-D3247363C7F5}" type="slidenum">
              <a:rPr lang="ru-RU" sz="1200">
                <a:latin typeface="Arial" charset="0"/>
              </a:rPr>
              <a:pPr algn="r"/>
              <a:t>20</a:t>
            </a:fld>
            <a:endParaRPr lang="ru-RU" sz="1200">
              <a:latin typeface="Arial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F87E31-2B3A-4B1D-AE3A-4A40A1C9B723}" type="datetimeFigureOut">
              <a:rPr lang="ru-RU" smtClean="0"/>
              <a:pPr/>
              <a:t>16.03.2015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2AB5DB-F77F-4643-9C41-57C3BAB2C9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14356" y="2857496"/>
            <a:ext cx="8686800" cy="1184825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Franklin Gothic Demi" pitchFamily="34" charset="0"/>
              </a:rPr>
              <a:t>Операторы цикла в </a:t>
            </a:r>
            <a:r>
              <a:rPr lang="en-US" sz="4400" dirty="0" smtClean="0">
                <a:latin typeface="Franklin Gothic Demi" pitchFamily="34" charset="0"/>
              </a:rPr>
              <a:t>Pascal</a:t>
            </a:r>
            <a:endParaRPr lang="ru-RU" sz="4400" dirty="0">
              <a:latin typeface="Franklin Gothic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ru-RU" sz="1600" b="1">
              <a:latin typeface="Arial" charset="0"/>
            </a:endParaRP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229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b="1" dirty="0" smtClean="0">
                <a:latin typeface="Arial" charset="0"/>
              </a:rPr>
              <a:t>Сколько раз выполняется цикл?</a:t>
            </a:r>
            <a:endParaRPr lang="ru-RU" sz="3000" b="1" dirty="0">
              <a:latin typeface="Arial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09588" y="1131888"/>
            <a:ext cx="592613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:=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 i:=</a:t>
            </a:r>
            <a:r>
              <a:rPr lang="ru-RU" sz="2800" b="1" dirty="0">
                <a:latin typeface="Courier New" pitchFamily="49" charset="0"/>
              </a:rPr>
              <a:t>1</a:t>
            </a:r>
            <a:r>
              <a:rPr lang="da-DK" sz="2800" b="1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to 3</a:t>
            </a:r>
            <a:r>
              <a:rPr lang="da-DK" sz="2800" b="1" dirty="0">
                <a:latin typeface="Courier New" pitchFamily="49" charset="0"/>
              </a:rPr>
              <a:t> do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:=</a:t>
            </a:r>
            <a:r>
              <a:rPr lang="en-US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a+1;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7073900" y="928671"/>
            <a:ext cx="1570066" cy="906480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800" b="1" dirty="0" smtClean="0">
                <a:latin typeface="Courier New" pitchFamily="49" charset="0"/>
              </a:rPr>
              <a:t>3 раза</a:t>
            </a:r>
          </a:p>
          <a:p>
            <a:pPr algn="ctr">
              <a:defRPr/>
            </a:pP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4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509588" y="2522538"/>
            <a:ext cx="592613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for i:=3 </a:t>
            </a:r>
            <a:r>
              <a:rPr lang="en-US" sz="2800" b="1">
                <a:latin typeface="Courier New" pitchFamily="49" charset="0"/>
              </a:rPr>
              <a:t>to 1</a:t>
            </a:r>
            <a:r>
              <a:rPr lang="da-DK" sz="2800" b="1">
                <a:latin typeface="Courier New" pitchFamily="49" charset="0"/>
              </a:rPr>
              <a:t> do</a:t>
            </a:r>
            <a:r>
              <a:rPr lang="ru-RU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a+1;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7085013" y="2357431"/>
            <a:ext cx="1630391" cy="893770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800" b="1" dirty="0" smtClean="0">
                <a:latin typeface="Courier New" pitchFamily="49" charset="0"/>
              </a:rPr>
              <a:t>0 раз</a:t>
            </a:r>
          </a:p>
          <a:p>
            <a:pPr algn="ctr">
              <a:defRPr/>
            </a:pP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09588" y="3913188"/>
            <a:ext cx="6394450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for i:=</a:t>
            </a:r>
            <a:r>
              <a:rPr lang="ru-RU" sz="2800" b="1">
                <a:latin typeface="Courier New" pitchFamily="49" charset="0"/>
              </a:rPr>
              <a:t>1</a:t>
            </a:r>
            <a:r>
              <a:rPr lang="da-DK" sz="2800" b="1">
                <a:latin typeface="Courier New" pitchFamily="49" charset="0"/>
              </a:rPr>
              <a:t> down</a:t>
            </a:r>
            <a:r>
              <a:rPr lang="en-US" sz="2800" b="1">
                <a:latin typeface="Courier New" pitchFamily="49" charset="0"/>
              </a:rPr>
              <a:t>to 3</a:t>
            </a:r>
            <a:r>
              <a:rPr lang="da-DK" sz="2800" b="1">
                <a:latin typeface="Courier New" pitchFamily="49" charset="0"/>
              </a:rPr>
              <a:t> do</a:t>
            </a:r>
            <a:r>
              <a:rPr lang="ru-RU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a+1;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>
            <a:off x="7286644" y="3929067"/>
            <a:ext cx="1487469" cy="828672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800" b="1" dirty="0" smtClean="0">
                <a:latin typeface="Courier New" pitchFamily="49" charset="0"/>
              </a:rPr>
              <a:t>0 раз</a:t>
            </a:r>
          </a:p>
          <a:p>
            <a:pPr algn="ctr">
              <a:defRPr/>
            </a:pP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09588" y="5303838"/>
            <a:ext cx="6416675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da-DK" sz="2800" b="1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b="1">
                <a:latin typeface="Courier New" pitchFamily="49" charset="0"/>
              </a:rPr>
              <a:t>for i:=</a:t>
            </a:r>
            <a:r>
              <a:rPr lang="en-US" sz="2800" b="1">
                <a:latin typeface="Courier New" pitchFamily="49" charset="0"/>
              </a:rPr>
              <a:t>3</a:t>
            </a:r>
            <a:r>
              <a:rPr lang="da-DK" sz="2800" b="1">
                <a:latin typeface="Courier New" pitchFamily="49" charset="0"/>
              </a:rPr>
              <a:t> down</a:t>
            </a:r>
            <a:r>
              <a:rPr lang="en-US" sz="2800" b="1">
                <a:latin typeface="Courier New" pitchFamily="49" charset="0"/>
              </a:rPr>
              <a:t>to 1</a:t>
            </a:r>
            <a:r>
              <a:rPr lang="da-DK" sz="2800" b="1">
                <a:latin typeface="Courier New" pitchFamily="49" charset="0"/>
              </a:rPr>
              <a:t> do</a:t>
            </a:r>
            <a:r>
              <a:rPr lang="ru-RU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:=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a+1;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4460" name="AutoShape 12"/>
          <p:cNvSpPr>
            <a:spLocks noChangeArrowheads="1"/>
          </p:cNvSpPr>
          <p:nvPr/>
        </p:nvSpPr>
        <p:spPr bwMode="auto">
          <a:xfrm>
            <a:off x="7358082" y="5357827"/>
            <a:ext cx="1571636" cy="815962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800" b="1" dirty="0" smtClean="0">
                <a:latin typeface="Courier New" pitchFamily="49" charset="0"/>
              </a:rPr>
              <a:t>3 раза</a:t>
            </a:r>
          </a:p>
          <a:p>
            <a:pPr algn="ctr">
              <a:defRPr/>
            </a:pP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4</a:t>
            </a:r>
            <a:endParaRPr lang="ru-RU" sz="2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Оператор цикла с предусловием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(цикл «пока»)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85728"/>
            <a:ext cx="8258204" cy="5794397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algn="ctr">
              <a:lnSpc>
                <a:spcPct val="90000"/>
              </a:lnSpc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While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/>
                </a:solidFill>
              </a:rPr>
              <a:t>&lt;условие&gt; </a:t>
            </a:r>
            <a:r>
              <a:rPr lang="ru-RU" b="1" dirty="0" err="1" smtClean="0">
                <a:solidFill>
                  <a:srgbClr val="C00000"/>
                </a:solidFill>
              </a:rPr>
              <a:t>Do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/>
                </a:solidFill>
              </a:rPr>
              <a:t>&lt;оператор&gt;</a:t>
            </a:r>
          </a:p>
          <a:p>
            <a:pPr algn="ctr">
              <a:lnSpc>
                <a:spcPct val="9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"Пока истинно условие, выполнять оператор"</a:t>
            </a:r>
            <a:r>
              <a:rPr lang="ru-RU" b="1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0576" y="3452834"/>
            <a:ext cx="76962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Оператор выполняется до тех пор пока логическое выражение (условие) имеет значение истина, прекращает выполняться, если логическое выражение принимает значение ложь.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 Integer;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:=10;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While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&gt;5 do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	begin</a:t>
            </a:r>
          </a:p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	      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writeln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      	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:=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- 1;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	end;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End.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001056" cy="4786346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>
                <a:solidFill>
                  <a:schemeClr val="tx1"/>
                </a:solidFill>
              </a:rPr>
              <a:t>Процесс повторяется, пока логическое выражение - «истина».</a:t>
            </a: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Оператор (тело цикла) может не выполнится ни одного раза.</a:t>
            </a: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Если необходимо включить в тело цикла несколько операторов, необходимо применить составной оператор.</a:t>
            </a: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Чтобы цикл завершился, необходимо, чтобы в теле цикла изменялись значения переменных, входящих в условие.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15333"/>
            <a:ext cx="80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Особенности оператора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</a:rPr>
              <a:t>While...Do</a:t>
            </a:r>
            <a:r>
              <a:rPr lang="ru-RU" sz="3200" b="1" dirty="0" smtClean="0">
                <a:solidFill>
                  <a:srgbClr val="C00000"/>
                </a:solidFill>
              </a:rPr>
              <a:t>... :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ru-RU" sz="1600" b="1">
              <a:latin typeface="Arial" charset="0"/>
            </a:endParaRP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b="1">
                <a:latin typeface="Arial" charset="0"/>
              </a:rPr>
              <a:t>Сколько раз выполняется цикл</a:t>
            </a:r>
            <a:r>
              <a:rPr lang="en-US" sz="3000" b="1">
                <a:latin typeface="Arial" charset="0"/>
              </a:rPr>
              <a:t>?</a:t>
            </a:r>
            <a:endParaRPr lang="ru-RU" sz="3000" b="1">
              <a:latin typeface="Arial" charset="0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398463" y="1017588"/>
            <a:ext cx="5137150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while</a:t>
            </a:r>
            <a:r>
              <a:rPr lang="da-DK" sz="2400" b="1">
                <a:latin typeface="Courier New" pitchFamily="49" charset="0"/>
              </a:rPr>
              <a:t> a &lt; b</a:t>
            </a:r>
            <a:r>
              <a:rPr lang="ru-RU" sz="2400" b="1">
                <a:latin typeface="Courier New" pitchFamily="49" charset="0"/>
              </a:rPr>
              <a:t> </a:t>
            </a:r>
            <a:r>
              <a:rPr lang="da-DK" sz="2400" b="1">
                <a:latin typeface="Courier New" pitchFamily="49" charset="0"/>
              </a:rPr>
              <a:t>d</a:t>
            </a:r>
            <a:r>
              <a:rPr lang="en-US" sz="2400" b="1">
                <a:latin typeface="Courier New" pitchFamily="49" charset="0"/>
              </a:rPr>
              <a:t>o</a:t>
            </a:r>
            <a:r>
              <a:rPr lang="da-DK" sz="2400" b="1">
                <a:latin typeface="Courier New" pitchFamily="49" charset="0"/>
              </a:rPr>
              <a:t> a := a + 1;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6545263" y="1001713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раза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6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415925" y="2052638"/>
            <a:ext cx="5137150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while</a:t>
            </a:r>
            <a:r>
              <a:rPr lang="da-DK" sz="2400" b="1">
                <a:latin typeface="Courier New" pitchFamily="49" charset="0"/>
              </a:rPr>
              <a:t> a &lt; b</a:t>
            </a:r>
            <a:r>
              <a:rPr lang="ru-RU" sz="2400" b="1">
                <a:latin typeface="Courier New" pitchFamily="49" charset="0"/>
              </a:rPr>
              <a:t> </a:t>
            </a:r>
            <a:r>
              <a:rPr lang="da-DK" sz="2400" b="1">
                <a:latin typeface="Courier New" pitchFamily="49" charset="0"/>
              </a:rPr>
              <a:t>d</a:t>
            </a:r>
            <a:r>
              <a:rPr lang="en-US" sz="2400" b="1">
                <a:latin typeface="Courier New" pitchFamily="49" charset="0"/>
              </a:rPr>
              <a:t>o</a:t>
            </a:r>
            <a:r>
              <a:rPr lang="da-DK" sz="2400" b="1">
                <a:latin typeface="Courier New" pitchFamily="49" charset="0"/>
              </a:rPr>
              <a:t> a := a + </a:t>
            </a:r>
            <a:r>
              <a:rPr lang="en-US" sz="2400" b="1">
                <a:latin typeface="Courier New" pitchFamily="49" charset="0"/>
              </a:rPr>
              <a:t>b</a:t>
            </a:r>
            <a:r>
              <a:rPr lang="da-DK" sz="2400" b="1">
                <a:latin typeface="Courier New" pitchFamily="49" charset="0"/>
              </a:rPr>
              <a:t>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18793" name="AutoShape 9"/>
          <p:cNvSpPr>
            <a:spLocks noChangeArrowheads="1"/>
          </p:cNvSpPr>
          <p:nvPr/>
        </p:nvSpPr>
        <p:spPr bwMode="auto">
          <a:xfrm>
            <a:off x="6562725" y="2036763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1 </a:t>
            </a:r>
            <a:r>
              <a:rPr lang="ru-RU" sz="2400">
                <a:latin typeface="Arial" charset="0"/>
              </a:rPr>
              <a:t>раз</a:t>
            </a:r>
            <a:endParaRPr lang="en-US" sz="2400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10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415925" y="3143250"/>
            <a:ext cx="513715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while</a:t>
            </a:r>
            <a:r>
              <a:rPr lang="da-DK" sz="2400" b="1">
                <a:latin typeface="Courier New" pitchFamily="49" charset="0"/>
              </a:rPr>
              <a:t> a &gt; b</a:t>
            </a:r>
            <a:r>
              <a:rPr lang="ru-RU" sz="2400" b="1">
                <a:latin typeface="Courier New" pitchFamily="49" charset="0"/>
              </a:rPr>
              <a:t> </a:t>
            </a:r>
            <a:r>
              <a:rPr lang="da-DK" sz="2400" b="1">
                <a:latin typeface="Courier New" pitchFamily="49" charset="0"/>
              </a:rPr>
              <a:t>d</a:t>
            </a:r>
            <a:r>
              <a:rPr lang="en-US" sz="2400" b="1">
                <a:latin typeface="Courier New" pitchFamily="49" charset="0"/>
              </a:rPr>
              <a:t>o</a:t>
            </a:r>
            <a:r>
              <a:rPr lang="da-DK" sz="2400" b="1">
                <a:latin typeface="Courier New" pitchFamily="49" charset="0"/>
              </a:rPr>
              <a:t> a := a + 1;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6562725" y="312737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0 </a:t>
            </a:r>
            <a:r>
              <a:rPr lang="ru-RU" sz="2400">
                <a:latin typeface="Arial" charset="0"/>
              </a:rPr>
              <a:t>раз</a:t>
            </a:r>
            <a:endParaRPr lang="en-US" sz="2400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4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457200" y="4419600"/>
            <a:ext cx="513715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while</a:t>
            </a:r>
            <a:r>
              <a:rPr lang="da-DK" sz="2400" b="1">
                <a:latin typeface="Courier New" pitchFamily="49" charset="0"/>
              </a:rPr>
              <a:t> a &lt; b</a:t>
            </a:r>
            <a:r>
              <a:rPr lang="ru-RU" sz="2400" b="1">
                <a:latin typeface="Courier New" pitchFamily="49" charset="0"/>
              </a:rPr>
              <a:t> </a:t>
            </a:r>
            <a:r>
              <a:rPr lang="da-DK" sz="2400" b="1">
                <a:latin typeface="Courier New" pitchFamily="49" charset="0"/>
              </a:rPr>
              <a:t>d</a:t>
            </a:r>
            <a:r>
              <a:rPr lang="en-US" sz="2400" b="1">
                <a:latin typeface="Courier New" pitchFamily="49" charset="0"/>
              </a:rPr>
              <a:t>o</a:t>
            </a:r>
            <a:r>
              <a:rPr lang="da-DK" sz="2400" b="1">
                <a:latin typeface="Courier New" pitchFamily="49" charset="0"/>
              </a:rPr>
              <a:t> a := a - 1;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18799" name="AutoShape 15"/>
          <p:cNvSpPr>
            <a:spLocks noChangeArrowheads="1"/>
          </p:cNvSpPr>
          <p:nvPr/>
        </p:nvSpPr>
        <p:spPr bwMode="auto">
          <a:xfrm>
            <a:off x="5943600" y="4419600"/>
            <a:ext cx="2592388" cy="644525"/>
          </a:xfrm>
          <a:prstGeom prst="wedgeRoundRectCallout">
            <a:avLst>
              <a:gd name="adj1" fmla="val -74986"/>
              <a:gd name="adj2" fmla="val 40889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зацикливание</a:t>
            </a:r>
            <a:endParaRPr lang="ru-RU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/>
      <p:bldP spid="118791" grpId="0" animBg="1"/>
      <p:bldP spid="118792" grpId="0" animBg="1"/>
      <p:bldP spid="118793" grpId="0" animBg="1"/>
      <p:bldP spid="118794" grpId="0" animBg="1"/>
      <p:bldP spid="118795" grpId="0" animBg="1"/>
      <p:bldP spid="118798" grpId="0" animBg="1"/>
      <p:bldP spid="1187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Оператор цикла с постусловием</a:t>
            </a:r>
            <a:br>
              <a:rPr lang="ru-RU" b="1" dirty="0" smtClean="0"/>
            </a:br>
            <a:r>
              <a:rPr lang="ru-RU" b="1" dirty="0" smtClean="0"/>
              <a:t>(цикл «до»)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57166"/>
            <a:ext cx="86868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Repeat</a:t>
            </a:r>
            <a:endParaRPr lang="ru-RU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</a:t>
            </a:r>
            <a:r>
              <a:rPr lang="ru-RU" b="1" dirty="0" smtClean="0">
                <a:solidFill>
                  <a:schemeClr val="tx1"/>
                </a:solidFill>
              </a:rPr>
              <a:t>&lt;оператор 1&gt;;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&lt;оператор 2&gt;;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. .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Until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&lt;условие&gt;;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b="1" dirty="0" smtClean="0">
                <a:solidFill>
                  <a:schemeClr val="tx1"/>
                </a:solidFill>
              </a:rPr>
              <a:t>"Выполнять оператор 1, оператор 2,… до выполнения условия"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4214818"/>
            <a:ext cx="7715304" cy="24288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Оператор выполняется до тех пор пока логическое выражение (условие) имеет значение ложь, прекращает выполняться, если логическое выражение принимает значение истина.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 Integer;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:=1;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Repeat</a:t>
            </a:r>
          </a:p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	      </a:t>
            </a:r>
            <a:r>
              <a:rPr lang="en-US" b="1" dirty="0" err="1" smtClean="0">
                <a:solidFill>
                  <a:schemeClr val="tx1"/>
                </a:solidFill>
              </a:rPr>
              <a:t>writeln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     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:=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+ 1;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Until (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10);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End.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001056" cy="4786346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>
                <a:solidFill>
                  <a:schemeClr val="tx1"/>
                </a:solidFill>
              </a:rPr>
              <a:t>Процесс повторяется, пока логическое выражение -  «ложь».</a:t>
            </a: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Оператор (тело цикла) выполняется хотя бы один раз.</a:t>
            </a: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Тело цикла может содержать несколько операторов, при этом не нужны операторные скобки </a:t>
            </a:r>
            <a:r>
              <a:rPr lang="en-US" sz="2800" dirty="0" smtClean="0">
                <a:solidFill>
                  <a:schemeClr val="tx1"/>
                </a:solidFill>
              </a:rPr>
              <a:t>Begin..End.</a:t>
            </a:r>
            <a:endParaRPr lang="ru-RU" sz="2800" dirty="0" smtClean="0">
              <a:solidFill>
                <a:schemeClr val="tx1"/>
              </a:solidFill>
            </a:endParaRPr>
          </a:p>
          <a:p>
            <a:pPr lvl="0"/>
            <a:r>
              <a:rPr lang="ru-RU" sz="2800" dirty="0" smtClean="0">
                <a:solidFill>
                  <a:schemeClr val="tx1"/>
                </a:solidFill>
              </a:rPr>
              <a:t>Чтобы цикл завершился, необходимо, чтобы в теле цикла изменялись значения переменных, входящих в условие.</a:t>
            </a:r>
          </a:p>
          <a:p>
            <a:pPr lvl="0"/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415333"/>
            <a:ext cx="80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Особенности оператора</a:t>
            </a:r>
            <a:r>
              <a:rPr lang="en-US" sz="3200" b="1" dirty="0" smtClean="0">
                <a:solidFill>
                  <a:srgbClr val="C00000"/>
                </a:solidFill>
              </a:rPr>
              <a:t> Repeat</a:t>
            </a:r>
            <a:r>
              <a:rPr lang="ru-RU" sz="3200" b="1" dirty="0" smtClean="0">
                <a:solidFill>
                  <a:srgbClr val="C00000"/>
                </a:solidFill>
              </a:rPr>
              <a:t>…</a:t>
            </a:r>
            <a:r>
              <a:rPr lang="en-US" sz="3200" b="1" dirty="0" smtClean="0">
                <a:solidFill>
                  <a:srgbClr val="C00000"/>
                </a:solidFill>
              </a:rPr>
              <a:t>Until</a:t>
            </a:r>
            <a:r>
              <a:rPr lang="ru-RU" sz="3200" b="1" dirty="0" smtClean="0">
                <a:solidFill>
                  <a:srgbClr val="C00000"/>
                </a:solidFill>
              </a:rPr>
              <a:t>... :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28802"/>
            <a:ext cx="8186766" cy="415132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Цикл</a:t>
            </a:r>
            <a:r>
              <a:rPr lang="ru-RU" b="1" dirty="0" smtClean="0">
                <a:solidFill>
                  <a:schemeClr val="tx1"/>
                </a:solidFill>
              </a:rPr>
              <a:t> - это специальная конструкция языка, позволяющая запрограммировать многократное выполнение определённого блока команд.</a:t>
            </a:r>
          </a:p>
          <a:p>
            <a:pPr algn="ctr">
              <a:buNone/>
            </a:pPr>
            <a:r>
              <a:rPr lang="ru-RU" b="1" dirty="0" smtClean="0">
                <a:solidFill>
                  <a:schemeClr val="tx1"/>
                </a:solidFill>
              </a:rPr>
              <a:t>Сам блок команд называется </a:t>
            </a:r>
            <a:r>
              <a:rPr lang="ru-RU" b="1" dirty="0" smtClean="0">
                <a:solidFill>
                  <a:srgbClr val="C00000"/>
                </a:solidFill>
              </a:rPr>
              <a:t>телом цикла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b="1">
                <a:latin typeface="Arial" charset="0"/>
              </a:rPr>
              <a:t>Сколько раз выполняется цикл</a:t>
            </a:r>
            <a:r>
              <a:rPr lang="en-US" sz="3000" b="1">
                <a:latin typeface="Arial" charset="0"/>
              </a:rPr>
              <a:t>?</a:t>
            </a:r>
            <a:endParaRPr lang="ru-RU" sz="3000" b="1">
              <a:latin typeface="Arial" charset="0"/>
            </a:endParaRP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398463" y="1017588"/>
            <a:ext cx="6018212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da-DK" sz="2400" b="1">
                <a:latin typeface="Courier New" pitchFamily="49" charset="0"/>
              </a:rPr>
              <a:t> a := a + 1 until a &gt; b;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7400925" y="1001713"/>
            <a:ext cx="1511300" cy="889000"/>
          </a:xfrm>
          <a:prstGeom prst="wedgeRoundRectCallout">
            <a:avLst>
              <a:gd name="adj1" fmla="val -112921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3 </a:t>
            </a:r>
            <a:r>
              <a:rPr lang="ru-RU" sz="2400">
                <a:latin typeface="Arial" charset="0"/>
              </a:rPr>
              <a:t>раза</a:t>
            </a:r>
            <a:endParaRPr lang="en-US" sz="2400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>
                <a:latin typeface="Arial" charset="0"/>
              </a:rPr>
              <a:t> 7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15925" y="2052638"/>
            <a:ext cx="5995988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da-DK" sz="2400" b="1">
                <a:latin typeface="Courier New" pitchFamily="49" charset="0"/>
              </a:rPr>
              <a:t> a := a + </a:t>
            </a:r>
            <a:r>
              <a:rPr lang="en-US" sz="2400" b="1">
                <a:latin typeface="Courier New" pitchFamily="49" charset="0"/>
              </a:rPr>
              <a:t>b</a:t>
            </a:r>
            <a:r>
              <a:rPr lang="da-DK" sz="2400" b="1">
                <a:latin typeface="Courier New" pitchFamily="49" charset="0"/>
              </a:rPr>
              <a:t> until a &gt; b;</a:t>
            </a:r>
            <a:endParaRPr lang="ru-RU" sz="2400" b="1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7405688" y="1970088"/>
            <a:ext cx="1511300" cy="889000"/>
          </a:xfrm>
          <a:prstGeom prst="wedgeRoundRectCallout">
            <a:avLst>
              <a:gd name="adj1" fmla="val -115125"/>
              <a:gd name="adj2" fmla="val 375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1 </a:t>
            </a:r>
            <a:r>
              <a:rPr lang="ru-RU" sz="2400">
                <a:latin typeface="Arial" charset="0"/>
              </a:rPr>
              <a:t>раз</a:t>
            </a:r>
            <a:endParaRPr lang="en-US" sz="2400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10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415925" y="3143250"/>
            <a:ext cx="5984875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da-DK" sz="2400" b="1">
                <a:latin typeface="Courier New" pitchFamily="49" charset="0"/>
              </a:rPr>
              <a:t> a := a + </a:t>
            </a:r>
            <a:r>
              <a:rPr lang="en-US" sz="2400" b="1">
                <a:latin typeface="Courier New" pitchFamily="49" charset="0"/>
              </a:rPr>
              <a:t>b</a:t>
            </a:r>
            <a:r>
              <a:rPr lang="da-DK" sz="2400" b="1">
                <a:latin typeface="Courier New" pitchFamily="49" charset="0"/>
              </a:rPr>
              <a:t> until a &lt; b;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64874" name="AutoShape 10"/>
          <p:cNvSpPr>
            <a:spLocks noChangeArrowheads="1"/>
          </p:cNvSpPr>
          <p:nvPr/>
        </p:nvSpPr>
        <p:spPr bwMode="auto">
          <a:xfrm>
            <a:off x="6707188" y="3195638"/>
            <a:ext cx="2211387" cy="447675"/>
          </a:xfrm>
          <a:prstGeom prst="wedgeRoundRectCallout">
            <a:avLst>
              <a:gd name="adj1" fmla="val -62421"/>
              <a:gd name="adj2" fmla="val 102838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Arial" charset="0"/>
              </a:rPr>
              <a:t>зацикливание</a:t>
            </a:r>
            <a:endParaRPr lang="ru-RU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425450" y="4197350"/>
            <a:ext cx="5984875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da-DK" sz="2400" b="1">
                <a:latin typeface="Courier New" pitchFamily="49" charset="0"/>
              </a:rPr>
              <a:t> b := a - </a:t>
            </a:r>
            <a:r>
              <a:rPr lang="en-US" sz="2400" b="1">
                <a:latin typeface="Courier New" pitchFamily="49" charset="0"/>
              </a:rPr>
              <a:t>b</a:t>
            </a:r>
            <a:r>
              <a:rPr lang="da-DK" sz="2400" b="1">
                <a:latin typeface="Courier New" pitchFamily="49" charset="0"/>
              </a:rPr>
              <a:t> until a &lt; b;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64876" name="AutoShape 12"/>
          <p:cNvSpPr>
            <a:spLocks noChangeArrowheads="1"/>
          </p:cNvSpPr>
          <p:nvPr/>
        </p:nvSpPr>
        <p:spPr bwMode="auto">
          <a:xfrm>
            <a:off x="7021513" y="4227513"/>
            <a:ext cx="1370012" cy="828675"/>
          </a:xfrm>
          <a:prstGeom prst="wedgeRoundRectCallout">
            <a:avLst>
              <a:gd name="adj1" fmla="val -94185"/>
              <a:gd name="adj2" fmla="val 218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2 </a:t>
            </a:r>
            <a:r>
              <a:rPr lang="ru-RU" sz="2400">
                <a:latin typeface="Arial" charset="0"/>
              </a:rPr>
              <a:t>раза</a:t>
            </a:r>
            <a:endParaRPr lang="en-US" sz="2400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b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>
                <a:latin typeface="Arial" charset="0"/>
              </a:rPr>
              <a:t> 6</a:t>
            </a:r>
            <a:endParaRPr lang="ru-RU" sz="2400">
              <a:latin typeface="Arial" charset="0"/>
            </a:endParaRP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407988" y="5286375"/>
            <a:ext cx="600710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a := 4; b := 6;</a:t>
            </a:r>
            <a:endParaRPr lang="ru-RU" sz="2400" b="1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da-DK" sz="2400" b="1">
                <a:latin typeface="Courier New" pitchFamily="49" charset="0"/>
              </a:rPr>
              <a:t> a := a + </a:t>
            </a:r>
            <a:r>
              <a:rPr lang="en-US" sz="2400" b="1">
                <a:latin typeface="Courier New" pitchFamily="49" charset="0"/>
              </a:rPr>
              <a:t>2</a:t>
            </a:r>
            <a:r>
              <a:rPr lang="da-DK" sz="2400" b="1">
                <a:latin typeface="Courier New" pitchFamily="49" charset="0"/>
              </a:rPr>
              <a:t> until a &lt; b;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64878" name="AutoShape 14"/>
          <p:cNvSpPr>
            <a:spLocks noChangeArrowheads="1"/>
          </p:cNvSpPr>
          <p:nvPr/>
        </p:nvSpPr>
        <p:spPr bwMode="auto">
          <a:xfrm>
            <a:off x="6824663" y="5373688"/>
            <a:ext cx="2105025" cy="481012"/>
          </a:xfrm>
          <a:prstGeom prst="wedgeRoundRectCallout">
            <a:avLst>
              <a:gd name="adj1" fmla="val -69005"/>
              <a:gd name="adj2" fmla="val 65843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Arial" charset="0"/>
              </a:rPr>
              <a:t>зацикливание</a:t>
            </a:r>
            <a:endParaRPr lang="ru-RU" sz="20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6" grpId="0" animBg="1"/>
      <p:bldP spid="164877" grpId="0" animBg="1"/>
      <p:bldP spid="1648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Вложенные  циклы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Циклы могут быть вложены один в другой. При использовании вложенных циклов необходимо составлять программу таким образом, чтобы внутренний цикл полностью укладывался в циклическую часть внешнего цикла.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70700" cy="762000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chemeClr val="folHlink"/>
                </a:solidFill>
              </a:rPr>
              <a:t>Задача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96200" cy="3657600"/>
          </a:xfrm>
        </p:spPr>
        <p:txBody>
          <a:bodyPr/>
          <a:lstStyle/>
          <a:p>
            <a:pPr marL="609600" indent="-609600"/>
            <a:r>
              <a:rPr lang="ru-RU" dirty="0" smtClean="0"/>
              <a:t>Написать программу вычисления       </a:t>
            </a:r>
            <a:r>
              <a:rPr lang="en-US" dirty="0" smtClean="0"/>
              <a:t>n</a:t>
            </a:r>
            <a:r>
              <a:rPr lang="ru-RU" dirty="0" smtClean="0"/>
              <a:t>!</a:t>
            </a:r>
            <a:r>
              <a:rPr lang="en-US" dirty="0" smtClean="0"/>
              <a:t> = 1*2*3* … *n</a:t>
            </a:r>
            <a:r>
              <a:rPr lang="ru-RU" dirty="0" smtClean="0"/>
              <a:t>.</a:t>
            </a:r>
            <a:endParaRPr lang="en-US" dirty="0" smtClean="0"/>
          </a:p>
          <a:p>
            <a:pPr marL="609600" indent="-609600"/>
            <a:r>
              <a:rPr lang="ru-RU" dirty="0" smtClean="0"/>
              <a:t>Написать программу возведения действительного числа </a:t>
            </a:r>
            <a:r>
              <a:rPr lang="en-US" dirty="0" smtClean="0"/>
              <a:t>a</a:t>
            </a:r>
            <a:r>
              <a:rPr lang="ru-RU" dirty="0" smtClean="0"/>
              <a:t> в натуральную степень </a:t>
            </a:r>
            <a:r>
              <a:rPr lang="en-US" dirty="0" smtClean="0"/>
              <a:t>n.</a:t>
            </a:r>
            <a:endParaRPr lang="ru-RU" dirty="0" smtClean="0"/>
          </a:p>
          <a:p>
            <a:pPr marL="609600" indent="-609600" eaLnBrk="1" hangingPunct="1">
              <a:buFontTx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00" y="785794"/>
            <a:ext cx="7929618" cy="378621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ru-RU" b="1" dirty="0" smtClean="0"/>
              <a:t>В языке Паскаль имеется три вида операторов цикла:</a:t>
            </a:r>
          </a:p>
          <a:p>
            <a:pPr>
              <a:buNone/>
            </a:pPr>
            <a:endParaRPr lang="ru-RU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Оператор цикла с параметром;</a:t>
            </a: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Оператор цикла с предусловием;</a:t>
            </a: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Оператор цикла с постусловием.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086600" cy="3657600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Повторяющиеся вычисления записываются всего лишь один раз.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Вход в цикл возможен только через его начало.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Переменные оператора цикла должны быть определены до входа в циклическую часть.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Необходимо предусмотреть выход из цикла: или по естественному его окончанию, или по оператору перехода.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-24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hlink"/>
                </a:solidFill>
                <a:latin typeface="Verdana" pitchFamily="34" charset="0"/>
              </a:rPr>
              <a:t>Для всех операторов цикла характерна следующая особенность:</a:t>
            </a:r>
            <a:endParaRPr lang="ru-RU" sz="3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Оператор цикла с параметром</a:t>
            </a:r>
            <a:br>
              <a:rPr lang="ru-RU" b="1" dirty="0" smtClean="0"/>
            </a:br>
            <a:r>
              <a:rPr lang="ru-RU" b="1" dirty="0" smtClean="0"/>
              <a:t>(цикл «для»)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285728"/>
            <a:ext cx="8501122" cy="62865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chemeClr val="hlink"/>
                </a:solidFill>
              </a:rPr>
              <a:t>		</a:t>
            </a:r>
            <a:r>
              <a:rPr lang="en-US" sz="3800" b="1" dirty="0" smtClean="0">
                <a:solidFill>
                  <a:schemeClr val="hlink"/>
                </a:solidFill>
              </a:rPr>
              <a:t>FOR</a:t>
            </a:r>
            <a:r>
              <a:rPr lang="en-US" sz="3800" b="1" dirty="0" smtClean="0"/>
              <a:t>    </a:t>
            </a:r>
            <a:r>
              <a:rPr lang="en-US" sz="3800" b="1" dirty="0" err="1" smtClean="0">
                <a:solidFill>
                  <a:schemeClr val="tx1"/>
                </a:solidFill>
              </a:rPr>
              <a:t>i</a:t>
            </a:r>
            <a:r>
              <a:rPr lang="en-US" sz="3800" b="1" dirty="0" smtClean="0">
                <a:solidFill>
                  <a:schemeClr val="tx1"/>
                </a:solidFill>
              </a:rPr>
              <a:t>:=a    </a:t>
            </a:r>
            <a:r>
              <a:rPr lang="en-US" sz="3800" b="1" dirty="0" smtClean="0">
                <a:solidFill>
                  <a:schemeClr val="hlink"/>
                </a:solidFill>
              </a:rPr>
              <a:t>TO</a:t>
            </a:r>
            <a:r>
              <a:rPr lang="en-US" sz="3800" b="1" dirty="0" smtClean="0"/>
              <a:t>    </a:t>
            </a:r>
            <a:r>
              <a:rPr lang="en-US" sz="3800" b="1" dirty="0" smtClean="0">
                <a:solidFill>
                  <a:schemeClr val="tx1"/>
                </a:solidFill>
              </a:rPr>
              <a:t>b</a:t>
            </a:r>
            <a:r>
              <a:rPr lang="en-US" sz="3800" b="1" dirty="0" smtClean="0"/>
              <a:t>    </a:t>
            </a:r>
            <a:r>
              <a:rPr lang="en-US" sz="3800" b="1" dirty="0" smtClean="0">
                <a:solidFill>
                  <a:schemeClr val="hlink"/>
                </a:solidFill>
              </a:rPr>
              <a:t>DO</a:t>
            </a:r>
            <a:r>
              <a:rPr lang="ru-RU" sz="3800" b="1" dirty="0" smtClean="0">
                <a:solidFill>
                  <a:schemeClr val="hlink"/>
                </a:solidFill>
              </a:rPr>
              <a:t> </a:t>
            </a:r>
            <a:r>
              <a:rPr lang="en-US" sz="3800" b="1" dirty="0" smtClean="0">
                <a:solidFill>
                  <a:schemeClr val="hlink"/>
                </a:solidFill>
              </a:rPr>
              <a:t>    </a:t>
            </a:r>
            <a:r>
              <a:rPr lang="en-US" sz="3800" b="1" dirty="0" smtClean="0">
                <a:solidFill>
                  <a:schemeClr val="tx1"/>
                </a:solidFill>
              </a:rPr>
              <a:t>&lt;</a:t>
            </a:r>
            <a:r>
              <a:rPr lang="ru-RU" sz="3800" b="1" dirty="0" smtClean="0">
                <a:solidFill>
                  <a:schemeClr val="tx1"/>
                </a:solidFill>
              </a:rPr>
              <a:t>оператор</a:t>
            </a:r>
            <a:r>
              <a:rPr lang="en-US" sz="3800" b="1" dirty="0" smtClean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				</a:t>
            </a:r>
            <a:r>
              <a:rPr lang="ru-RU" sz="2600" dirty="0" smtClean="0">
                <a:solidFill>
                  <a:schemeClr val="tx1"/>
                </a:solidFill>
              </a:rPr>
              <a:t>или</a:t>
            </a:r>
            <a:endParaRPr lang="en-US" sz="2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chemeClr val="hlink"/>
                </a:solidFill>
              </a:rPr>
              <a:t>		</a:t>
            </a:r>
            <a:r>
              <a:rPr lang="en-US" sz="3800" b="1" dirty="0" smtClean="0">
                <a:solidFill>
                  <a:schemeClr val="hlink"/>
                </a:solidFill>
              </a:rPr>
              <a:t>FOR</a:t>
            </a:r>
            <a:r>
              <a:rPr lang="en-US" sz="3800" b="1" dirty="0" smtClean="0"/>
              <a:t>   </a:t>
            </a:r>
            <a:r>
              <a:rPr lang="en-US" sz="3800" b="1" dirty="0" err="1" smtClean="0">
                <a:solidFill>
                  <a:schemeClr val="tx1"/>
                </a:solidFill>
              </a:rPr>
              <a:t>i</a:t>
            </a:r>
            <a:r>
              <a:rPr lang="en-US" sz="3800" b="1" dirty="0" smtClean="0">
                <a:solidFill>
                  <a:schemeClr val="tx1"/>
                </a:solidFill>
              </a:rPr>
              <a:t>:=a   </a:t>
            </a:r>
            <a:r>
              <a:rPr lang="en-US" sz="3800" b="1" dirty="0" smtClean="0">
                <a:solidFill>
                  <a:schemeClr val="hlink"/>
                </a:solidFill>
              </a:rPr>
              <a:t>DOWNTO</a:t>
            </a:r>
            <a:r>
              <a:rPr lang="en-US" sz="3800" b="1" dirty="0" smtClean="0"/>
              <a:t>    </a:t>
            </a:r>
            <a:r>
              <a:rPr lang="en-US" sz="3800" b="1" dirty="0" smtClean="0">
                <a:solidFill>
                  <a:schemeClr val="tx1"/>
                </a:solidFill>
              </a:rPr>
              <a:t>b </a:t>
            </a:r>
            <a:r>
              <a:rPr lang="en-US" sz="3800" b="1" dirty="0" smtClean="0"/>
              <a:t>   </a:t>
            </a:r>
            <a:r>
              <a:rPr lang="en-US" sz="3800" b="1" dirty="0" smtClean="0">
                <a:solidFill>
                  <a:schemeClr val="hlink"/>
                </a:solidFill>
              </a:rPr>
              <a:t>DO</a:t>
            </a:r>
            <a:r>
              <a:rPr lang="ru-RU" sz="3800" b="1" dirty="0" smtClean="0">
                <a:solidFill>
                  <a:schemeClr val="hlink"/>
                </a:solidFill>
              </a:rPr>
              <a:t> </a:t>
            </a:r>
            <a:r>
              <a:rPr lang="en-US" sz="3800" b="1" dirty="0" smtClean="0">
                <a:solidFill>
                  <a:schemeClr val="hlink"/>
                </a:solidFill>
              </a:rPr>
              <a:t>  </a:t>
            </a:r>
            <a:r>
              <a:rPr lang="en-US" sz="3800" b="1" dirty="0" smtClean="0">
                <a:solidFill>
                  <a:schemeClr val="tx1"/>
                </a:solidFill>
              </a:rPr>
              <a:t>&lt;</a:t>
            </a:r>
            <a:r>
              <a:rPr lang="ru-RU" sz="3800" b="1" dirty="0" smtClean="0">
                <a:solidFill>
                  <a:schemeClr val="tx1"/>
                </a:solidFill>
              </a:rPr>
              <a:t>оператор</a:t>
            </a:r>
            <a:r>
              <a:rPr lang="en-US" sz="3800" b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ru-RU" sz="3300" b="1" dirty="0" smtClean="0"/>
              <a:t>«</a:t>
            </a:r>
            <a:r>
              <a:rPr lang="ru-RU" sz="3300" b="1" dirty="0" smtClean="0">
                <a:solidFill>
                  <a:schemeClr val="tx1"/>
                </a:solidFill>
              </a:rPr>
              <a:t>Для параметра 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ru-RU" sz="3300" b="1" dirty="0" smtClean="0">
                <a:solidFill>
                  <a:schemeClr val="tx1"/>
                </a:solidFill>
              </a:rPr>
              <a:t>, меняющегося от </a:t>
            </a:r>
            <a:r>
              <a:rPr lang="en-US" sz="3300" b="1" dirty="0" smtClean="0">
                <a:solidFill>
                  <a:schemeClr val="tx1"/>
                </a:solidFill>
              </a:rPr>
              <a:t>a</a:t>
            </a:r>
            <a:r>
              <a:rPr lang="ru-RU" sz="3300" b="1" dirty="0" smtClean="0">
                <a:solidFill>
                  <a:schemeClr val="tx1"/>
                </a:solidFill>
              </a:rPr>
              <a:t> до </a:t>
            </a:r>
            <a:r>
              <a:rPr lang="en-US" sz="3300" b="1" dirty="0" smtClean="0">
                <a:solidFill>
                  <a:schemeClr val="tx1"/>
                </a:solidFill>
              </a:rPr>
              <a:t>b </a:t>
            </a:r>
            <a:r>
              <a:rPr lang="ru-RU" sz="3300" b="1" dirty="0" smtClean="0">
                <a:solidFill>
                  <a:schemeClr val="tx1"/>
                </a:solidFill>
              </a:rPr>
              <a:t>выполнить оператор»</a:t>
            </a:r>
            <a:endParaRPr lang="en-US" sz="33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600" b="1" dirty="0" smtClean="0">
              <a:solidFill>
                <a:schemeClr val="tx1"/>
              </a:solidFill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 –</a:t>
            </a:r>
            <a:r>
              <a:rPr lang="ru-RU" sz="2800" b="1" dirty="0" smtClean="0">
                <a:solidFill>
                  <a:schemeClr val="tx1"/>
                </a:solidFill>
              </a:rPr>
              <a:t> параметр цикла,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a – </a:t>
            </a:r>
            <a:r>
              <a:rPr lang="ru-RU" sz="2800" b="1" dirty="0" smtClean="0">
                <a:solidFill>
                  <a:schemeClr val="tx1"/>
                </a:solidFill>
              </a:rPr>
              <a:t>начальное значения параметра цикла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b – </a:t>
            </a:r>
            <a:r>
              <a:rPr lang="ru-RU" sz="2800" b="1" dirty="0" smtClean="0">
                <a:solidFill>
                  <a:schemeClr val="tx1"/>
                </a:solidFill>
              </a:rPr>
              <a:t>конечное значения параметра цикла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					</a:t>
            </a:r>
            <a:r>
              <a:rPr lang="ru-RU" sz="2600" b="1" dirty="0" smtClean="0">
                <a:solidFill>
                  <a:schemeClr val="tx2"/>
                </a:solidFill>
              </a:rPr>
              <a:t>Для составного оператора:</a:t>
            </a:r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							</a:t>
            </a:r>
            <a:r>
              <a:rPr lang="en-US" sz="2600" b="1" dirty="0" smtClean="0">
                <a:solidFill>
                  <a:srgbClr val="C00000"/>
                </a:solidFill>
              </a:rPr>
              <a:t>Begin</a:t>
            </a:r>
            <a:endParaRPr lang="ru-RU" sz="2600" b="1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ru-RU" sz="2600" b="1" dirty="0" smtClean="0"/>
              <a:t>		</a:t>
            </a:r>
            <a:r>
              <a:rPr lang="en-US" sz="2600" b="1" dirty="0" smtClean="0"/>
              <a:t>						</a:t>
            </a:r>
            <a:r>
              <a:rPr lang="ru-RU" sz="2600" b="1" dirty="0" smtClean="0"/>
              <a:t>Операторы</a:t>
            </a:r>
            <a:endParaRPr lang="en-US" sz="2600" b="1" dirty="0" smtClean="0"/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							</a:t>
            </a:r>
            <a:r>
              <a:rPr lang="en-US" sz="2600" b="1" dirty="0" smtClean="0">
                <a:solidFill>
                  <a:srgbClr val="C00000"/>
                </a:solidFill>
              </a:rPr>
              <a:t>End;</a:t>
            </a:r>
            <a:endParaRPr lang="ru-RU" sz="2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542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1:</a:t>
            </a:r>
            <a:r>
              <a:rPr lang="en-US" sz="2200" dirty="0" smtClean="0">
                <a:solidFill>
                  <a:srgbClr val="C00000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: Char;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 	Begin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For 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:=‘a’ to ‘d’ do write(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End.</a:t>
            </a: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2: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: Integer;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Begin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For 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:=10 </a:t>
            </a:r>
            <a:r>
              <a:rPr lang="en-US" sz="2200" dirty="0" err="1" smtClean="0">
                <a:solidFill>
                  <a:schemeClr val="tx1"/>
                </a:solidFill>
              </a:rPr>
              <a:t>downto</a:t>
            </a:r>
            <a:r>
              <a:rPr lang="en-US" sz="2200" dirty="0" smtClean="0">
                <a:solidFill>
                  <a:schemeClr val="tx1"/>
                </a:solidFill>
              </a:rPr>
              <a:t> 1 do 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	begin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		</a:t>
            </a:r>
            <a:r>
              <a:rPr lang="en-US" sz="2200" dirty="0" err="1" smtClean="0">
                <a:solidFill>
                  <a:schemeClr val="tx1"/>
                </a:solidFill>
              </a:rPr>
              <a:t>writeln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		</a:t>
            </a:r>
            <a:r>
              <a:rPr lang="en-US" sz="2200" dirty="0" err="1" smtClean="0">
                <a:solidFill>
                  <a:schemeClr val="tx1"/>
                </a:solidFill>
              </a:rPr>
              <a:t>writeln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	end;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End.</a:t>
            </a:r>
            <a:endParaRPr lang="ru-RU" sz="2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6172200" cy="36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zadacha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var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n,s,i:integer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cls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write(‘</a:t>
            </a:r>
            <a:r>
              <a:rPr lang="ru-RU" sz="2800" dirty="0" smtClean="0">
                <a:solidFill>
                  <a:schemeClr val="tx1"/>
                </a:solidFill>
              </a:rPr>
              <a:t>введите натуральное число </a:t>
            </a:r>
            <a:r>
              <a:rPr lang="en-US" sz="2800" dirty="0" smtClean="0">
                <a:solidFill>
                  <a:schemeClr val="tx1"/>
                </a:solidFill>
              </a:rPr>
              <a:t>n=’);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readln</a:t>
            </a:r>
            <a:r>
              <a:rPr lang="en-US" sz="2800" dirty="0" smtClean="0">
                <a:solidFill>
                  <a:schemeClr val="tx1"/>
                </a:solidFill>
              </a:rPr>
              <a:t>(n);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s:=0;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for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:=1 to n do s:=</a:t>
            </a:r>
            <a:r>
              <a:rPr lang="en-US" sz="2800" dirty="0" err="1" smtClean="0">
                <a:solidFill>
                  <a:schemeClr val="tx1"/>
                </a:solidFill>
              </a:rPr>
              <a:t>s+i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writeln</a:t>
            </a:r>
            <a:r>
              <a:rPr lang="en-US" sz="2800" dirty="0" smtClean="0">
                <a:solidFill>
                  <a:schemeClr val="tx1"/>
                </a:solidFill>
              </a:rPr>
              <a:t>(‘</a:t>
            </a:r>
            <a:r>
              <a:rPr lang="ru-RU" sz="2800" dirty="0" err="1" smtClean="0">
                <a:solidFill>
                  <a:schemeClr val="tx1"/>
                </a:solidFill>
              </a:rPr>
              <a:t>сумма=</a:t>
            </a:r>
            <a:r>
              <a:rPr lang="en-US" sz="2800" dirty="0" smtClean="0">
                <a:solidFill>
                  <a:schemeClr val="tx1"/>
                </a:solidFill>
              </a:rPr>
              <a:t>’,s)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End.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8572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Задача: Вычислить </a:t>
            </a:r>
            <a:r>
              <a:rPr lang="en-US" sz="3200" b="1" dirty="0" smtClean="0"/>
              <a:t>S</a:t>
            </a:r>
            <a:r>
              <a:rPr lang="ru-RU" sz="3200" b="1" dirty="0" smtClean="0"/>
              <a:t>=1+2+3+ … +</a:t>
            </a:r>
            <a:r>
              <a:rPr lang="en-US" sz="3200" b="1" dirty="0" smtClean="0"/>
              <a:t>n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428736"/>
            <a:ext cx="8001056" cy="500066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Используется только тогда, когда заранее известно, сколько раз должна повторится циклическая часть программы.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Параметр цикла не может быть типа </a:t>
            </a:r>
            <a:r>
              <a:rPr lang="en-US" sz="2800" dirty="0" smtClean="0">
                <a:solidFill>
                  <a:schemeClr val="tx1"/>
                </a:solidFill>
              </a:rPr>
              <a:t>Real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В теле цикла нельзя изменять переменную «параметр цикла»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ru-RU" sz="2800" dirty="0" smtClean="0">
                <a:solidFill>
                  <a:schemeClr val="tx1"/>
                </a:solidFill>
              </a:rPr>
              <a:t>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При выходе из цикла значение переменной «параметр цикла»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ru-RU" sz="2800" dirty="0" smtClean="0">
                <a:solidFill>
                  <a:schemeClr val="tx1"/>
                </a:solidFill>
              </a:rPr>
              <a:t> является неопределенным.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609600" lvl="0" indent="-609600">
              <a:lnSpc>
                <a:spcPct val="90000"/>
              </a:lnSpc>
              <a:buFontTx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Если необходимо включить в тело цикла несколько операторов, необходимо применить составной оператор.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415333"/>
            <a:ext cx="80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hlink"/>
                </a:solidFill>
                <a:latin typeface="Verdana" pitchFamily="34" charset="0"/>
              </a:rPr>
              <a:t>Особенности цикла с параметром:</a:t>
            </a:r>
            <a:endParaRPr lang="ru-RU" sz="3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340</TotalTime>
  <Words>797</Words>
  <Application>Microsoft Office PowerPoint</Application>
  <PresentationFormat>Экран (4:3)</PresentationFormat>
  <Paragraphs>168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Трек</vt:lpstr>
      <vt:lpstr>Операторы цикла в Pascal</vt:lpstr>
      <vt:lpstr>Презентация PowerPoint</vt:lpstr>
      <vt:lpstr>Презентация PowerPoint</vt:lpstr>
      <vt:lpstr>Презентация PowerPoint</vt:lpstr>
      <vt:lpstr>Оператор цикла с параметром (цикл «для»)</vt:lpstr>
      <vt:lpstr>Презентация PowerPoint</vt:lpstr>
      <vt:lpstr>Пример:</vt:lpstr>
      <vt:lpstr>Презентация PowerPoint</vt:lpstr>
      <vt:lpstr>Презентация PowerPoint</vt:lpstr>
      <vt:lpstr>Презентация PowerPoint</vt:lpstr>
      <vt:lpstr>Оператор цикла с предусловием (цикл «пока»)</vt:lpstr>
      <vt:lpstr>Презентация PowerPoint</vt:lpstr>
      <vt:lpstr>Пример:</vt:lpstr>
      <vt:lpstr>Презентация PowerPoint</vt:lpstr>
      <vt:lpstr>Презентация PowerPoint</vt:lpstr>
      <vt:lpstr>Оператор цикла с постусловием (цикл «до»)</vt:lpstr>
      <vt:lpstr>Презентация PowerPoint</vt:lpstr>
      <vt:lpstr>Пример:</vt:lpstr>
      <vt:lpstr>Презентация PowerPoint</vt:lpstr>
      <vt:lpstr>Презентация PowerPoint</vt:lpstr>
      <vt:lpstr>Вложенные  циклы 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cvbn</dc:title>
  <dc:creator>COMP</dc:creator>
  <cp:lastModifiedBy>Администратор</cp:lastModifiedBy>
  <cp:revision>38</cp:revision>
  <dcterms:created xsi:type="dcterms:W3CDTF">2011-02-15T08:25:16Z</dcterms:created>
  <dcterms:modified xsi:type="dcterms:W3CDTF">2015-03-16T07:34:46Z</dcterms:modified>
</cp:coreProperties>
</file>