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7" r:id="rId23"/>
    <p:sldId id="27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6075-FA30-447F-827B-E786E44063D6}" type="datetimeFigureOut">
              <a:rPr lang="ru-RU" smtClean="0"/>
              <a:t>08.02.2016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7CFB-0F2D-48B6-81EB-7EA0CF0701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1285860"/>
            <a:ext cx="857256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Операции, функции, </a:t>
            </a:r>
          </a:p>
          <a:p>
            <a:pPr algn="ctr"/>
            <a:r>
              <a:rPr lang="ru-RU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выражения языка Паскаль.</a:t>
            </a:r>
          </a:p>
          <a:p>
            <a:pPr algn="ctr"/>
            <a:r>
              <a:rPr lang="ru-RU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Арифметические операции</a:t>
            </a:r>
            <a:r>
              <a:rPr lang="ru-RU" sz="36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ru-RU" sz="36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выражения.</a:t>
            </a:r>
          </a:p>
          <a:p>
            <a:pPr algn="ctr"/>
            <a:r>
              <a:rPr lang="ru-RU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Правила записи </a:t>
            </a:r>
          </a:p>
          <a:p>
            <a:pPr algn="ctr"/>
            <a:r>
              <a:rPr lang="ru-RU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арифметических выражений. </a:t>
            </a:r>
          </a:p>
          <a:p>
            <a:pPr algn="ctr"/>
            <a:r>
              <a:rPr lang="ru-RU" sz="36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Целые и вещественные </a:t>
            </a:r>
          </a:p>
          <a:p>
            <a:pPr algn="ctr"/>
            <a:r>
              <a:rPr lang="ru-RU" sz="36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числовые типы данных</a:t>
            </a:r>
            <a:endParaRPr lang="ru-RU" sz="36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357166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10 класс.  07.04.2014.  Урок № 55.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 descr="http://svgimnazia1.grodno.by/sinica/Book_ABC/Book_ABC_pascal/Picture/02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523875" cy="457200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85720" y="0"/>
            <a:ext cx="8858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Пример 1.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Запишите на языке Паскаль выражение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2000240"/>
            <a:ext cx="8858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Пример 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Запишите на языке Паскаль выражение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85720" y="4000504"/>
            <a:ext cx="8858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Пример 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Даны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Написать программу для вычисления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5" name="Picture 5" descr="http://svgimnazia1.grodno.by/sinica/Book_ABC/Book_ABC_pascal/Picture/02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928934"/>
            <a:ext cx="523875" cy="457200"/>
          </a:xfrm>
          <a:prstGeom prst="rect">
            <a:avLst/>
          </a:prstGeom>
          <a:noFill/>
        </p:spPr>
      </p:pic>
      <p:pic>
        <p:nvPicPr>
          <p:cNvPr id="16" name="Picture 5" descr="http://svgimnazia1.grodno.by/sinica/Book_ABC/Book_ABC_pascal/Picture/02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643578"/>
            <a:ext cx="523875" cy="457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1857356" y="857232"/>
            <a:ext cx="7858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b=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42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642918"/>
            <a:ext cx="1504950" cy="1200150"/>
          </a:xfrm>
          <a:prstGeom prst="rect">
            <a:avLst/>
          </a:prstGeom>
          <a:noFill/>
        </p:spPr>
      </p:pic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5429264"/>
            <a:ext cx="1887551" cy="1103114"/>
          </a:xfrm>
          <a:prstGeom prst="rect">
            <a:avLst/>
          </a:prstGeom>
          <a:noFill/>
        </p:spPr>
      </p:pic>
      <p:sp>
        <p:nvSpPr>
          <p:cNvPr id="27" name="Прямоугольник 26"/>
          <p:cNvSpPr/>
          <p:nvPr/>
        </p:nvSpPr>
        <p:spPr>
          <a:xfrm>
            <a:off x="2357422" y="5500702"/>
            <a:ext cx="9589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=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46" name="Picture 1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2428868"/>
            <a:ext cx="2752725" cy="1533525"/>
          </a:xfrm>
          <a:prstGeom prst="rect">
            <a:avLst/>
          </a:prstGeom>
          <a:noFill/>
        </p:spPr>
      </p:pic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0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2000232" y="2928934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ru-RU" sz="3600" dirty="0" smtClean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endParaRPr lang="ru-RU" sz="3600" dirty="0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49" name="Picture 2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2396" y="5214950"/>
            <a:ext cx="1152525" cy="1352550"/>
          </a:xfrm>
          <a:prstGeom prst="rect">
            <a:avLst/>
          </a:prstGeom>
          <a:noFill/>
        </p:spPr>
      </p:pic>
      <p:sp>
        <p:nvSpPr>
          <p:cNvPr id="34" name="Прямоугольник 33"/>
          <p:cNvSpPr/>
          <p:nvPr/>
        </p:nvSpPr>
        <p:spPr>
          <a:xfrm>
            <a:off x="6643702" y="5429264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 =</a:t>
            </a:r>
            <a:r>
              <a:rPr lang="en-US" sz="48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Этапы выполнения задания (а).</a:t>
            </a:r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     Определение </a:t>
            </a:r>
            <a:r>
              <a:rPr lang="ru-RU" sz="2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исходных данных: переменные </a:t>
            </a:r>
            <a:r>
              <a:rPr lang="ru-RU" sz="28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u="sng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II.    Определение </a:t>
            </a:r>
            <a:r>
              <a:rPr lang="ru-RU" sz="28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результатов: переменная </a:t>
            </a:r>
            <a:r>
              <a:rPr lang="ru-RU" sz="28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III.   Алгоритм </a:t>
            </a:r>
            <a:r>
              <a:rPr lang="ru-RU" sz="28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решения задачи.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30238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 Ввод исходных данных</a:t>
            </a:r>
          </a:p>
          <a:p>
            <a:pPr marL="630238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 Вычисление значения выражения</a:t>
            </a:r>
          </a:p>
          <a:p>
            <a:pPr marL="630238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 Вывод результата.</a:t>
            </a:r>
          </a:p>
          <a:p>
            <a:r>
              <a:rPr lang="ru-RU" sz="28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IV.</a:t>
            </a:r>
            <a:r>
              <a:rPr lang="ru-RU" sz="28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  Описание переменных: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Все переменные, определенные для решения задачи, имеют тип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(Переменные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могут быть и целого типа, а переменная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только вещественного типа, поскольку в выражении используется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операция деления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http://svgimnazia1.grodno.by/sinica/Book_ABC/Book_ABC_pascal/files/kopat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50043"/>
            <a:ext cx="2062730" cy="1607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Программа:</a:t>
            </a:r>
            <a:endParaRPr lang="ru-RU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x,y,z,a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Begin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введите значение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x=’);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Readln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введите значение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y=’);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Readln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(y);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введите значение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z=’);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Readln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(z);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a:=(2*x+3*y-z)/(3+2*x);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(‘a=’,a:7:3);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sng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VI.   Тестирование программы:</a:t>
            </a:r>
            <a:endParaRPr kumimoji="0" lang="ru-RU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1. Запустите программу и введите значения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x=3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y=2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z=0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Проверьте, результат должен быть следующим: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  1.333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Проверить правильность вычислений можно на калькуляторе.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28596" y="1214422"/>
          <a:ext cx="8143931" cy="44320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92721"/>
                <a:gridCol w="2769217"/>
                <a:gridCol w="1777538"/>
                <a:gridCol w="1777538"/>
                <a:gridCol w="1326917"/>
              </a:tblGrid>
              <a:tr h="738667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</a:tr>
              <a:tr h="738667"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1477334"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2.362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4.258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-7.458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1477334"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-1.2358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-4.554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>
                          <a:latin typeface="Times New Roman" pitchFamily="18" charset="0"/>
                          <a:cs typeface="Times New Roman" pitchFamily="18" charset="0"/>
                        </a:rPr>
                        <a:t>5.562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71472" y="0"/>
            <a:ext cx="5055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016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Заполните таблицу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016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Подберите такие значения </a:t>
            </a:r>
            <a:r>
              <a:rPr lang="ru-RU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чтобы значение </a:t>
            </a:r>
            <a:r>
              <a:rPr lang="ru-RU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а=</a:t>
            </a: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 2.000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lvl="0" indent="2016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Что изменится и почему, если в программе заменить команду </a:t>
            </a:r>
            <a:r>
              <a:rPr lang="ru-RU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(‘a=’,a:7:3); на команду </a:t>
            </a:r>
            <a:r>
              <a:rPr lang="ru-RU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4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);?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lvl="0" indent="2016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4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 Как распечатать только целую часть результата?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Примечание.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Тип </a:t>
            </a:r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предназначен для переменных вещественного типа. Переменные данного типа выводятся на экран монитора с большим дробным хвостом. Во избежание этого можно указать количество цифр выводимых вообще и после запятой (дробной части). Например, 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(‘a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=’,a:7:3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- первая цифра 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обозначает 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количество мест выделенных для цифр всего числа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вторая </a:t>
            </a:r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цифры дробной части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Точка тоже захватывается в количество мест для всего числа (т.е. в 7, в данном случае).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214290"/>
            <a:ext cx="885828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Этапы выполнения задания (</a:t>
            </a:r>
            <a:r>
              <a:rPr lang="ru-RU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u="sng" dirty="0" smtClean="0">
                <a:latin typeface="Times New Roman" pitchFamily="18" charset="0"/>
                <a:cs typeface="Times New Roman" pitchFamily="18" charset="0"/>
              </a:rPr>
              <a:t>I.   Определение </a:t>
            </a:r>
            <a:r>
              <a:rPr lang="ru-RU" sz="3600" u="sng" dirty="0">
                <a:latin typeface="Times New Roman" pitchFamily="18" charset="0"/>
                <a:cs typeface="Times New Roman" pitchFamily="18" charset="0"/>
              </a:rPr>
              <a:t>исходных данных: </a:t>
            </a:r>
            <a:endParaRPr lang="ru-RU" sz="36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u="sng" dirty="0" smtClean="0">
                <a:latin typeface="Times New Roman" pitchFamily="18" charset="0"/>
                <a:cs typeface="Times New Roman" pitchFamily="18" charset="0"/>
              </a:rPr>
              <a:t>переменные </a:t>
            </a:r>
            <a:r>
              <a:rPr lang="ru-RU" sz="3600" b="1" u="sng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u="sng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u="sng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u="sng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u="sng" dirty="0" smtClean="0">
                <a:latin typeface="Times New Roman" pitchFamily="18" charset="0"/>
                <a:cs typeface="Times New Roman" pitchFamily="18" charset="0"/>
              </a:rPr>
              <a:t>II.</a:t>
            </a:r>
            <a:r>
              <a:rPr lang="ru-RU" sz="3600" u="sng" dirty="0">
                <a:latin typeface="Times New Roman" pitchFamily="18" charset="0"/>
                <a:cs typeface="Times New Roman" pitchFamily="18" charset="0"/>
              </a:rPr>
              <a:t>  Определение результатов: переменная </a:t>
            </a:r>
            <a:r>
              <a:rPr lang="ru-RU" sz="3600" u="sng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600" u="sng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u="sng" dirty="0" smtClean="0">
                <a:latin typeface="Times New Roman" pitchFamily="18" charset="0"/>
                <a:cs typeface="Times New Roman" pitchFamily="18" charset="0"/>
              </a:rPr>
              <a:t>III.</a:t>
            </a:r>
            <a:r>
              <a:rPr lang="ru-RU" sz="3600" u="sng" dirty="0">
                <a:latin typeface="Times New Roman" pitchFamily="18" charset="0"/>
                <a:cs typeface="Times New Roman" pitchFamily="18" charset="0"/>
              </a:rPr>
              <a:t> Алгоритм решения задачи.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marL="143510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1. Ввод исходных данных</a:t>
            </a:r>
          </a:p>
          <a:p>
            <a:pPr marL="143510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2. Вычисление значения выражения</a:t>
            </a:r>
          </a:p>
          <a:p>
            <a:pPr marL="1435100"/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3. Вывод результата.</a:t>
            </a:r>
          </a:p>
        </p:txBody>
      </p:sp>
      <p:pic>
        <p:nvPicPr>
          <p:cNvPr id="33794" name="Picture 2" descr="http://svgimnazia1.grodno.by/sinica/Book_ABC/Book_ABC_pascal/files/kopat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4774" y="4710040"/>
            <a:ext cx="2480564" cy="19336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2860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IV.</a:t>
            </a:r>
            <a:r>
              <a:rPr lang="ru-RU" sz="4000" b="1" u="sng" dirty="0">
                <a:latin typeface="Times New Roman" pitchFamily="18" charset="0"/>
                <a:cs typeface="Times New Roman" pitchFamily="18" charset="0"/>
              </a:rPr>
              <a:t> Описание переменных</a:t>
            </a:r>
            <a:r>
              <a:rPr lang="ru-RU" sz="40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Все переменные, определенные для решения задачи, имеют тип 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. (Переменные 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могут быть и целого типа, а переменная </a:t>
            </a:r>
            <a:r>
              <a:rPr lang="ru-RU" sz="40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только вещественного типа, поскольку в выражении используется функция вычисления 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квадратного корня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0"/>
            <a:ext cx="892971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u="sng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4000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ru-RU" sz="4000" u="sng" dirty="0">
                <a:latin typeface="Times New Roman" pitchFamily="18" charset="0"/>
                <a:cs typeface="Times New Roman" pitchFamily="18" charset="0"/>
              </a:rPr>
              <a:t>Программа</a:t>
            </a:r>
            <a:r>
              <a:rPr lang="ru-RU" sz="40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x,y,b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Begin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введите значение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x=’);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Readln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(x);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введите значение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y=’);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Readln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(y);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  b:=(SQRT(x)+4)/(ABS(y)-2);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(‘b:=’,b:7:3);</a:t>
            </a: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92971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Выражения и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операции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Любое выражение имеет определенный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тип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после вычисления возвращает некоторое значение. Простейшими выражениями являются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переменные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константы.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Более сложные выражения строятся из более простых с использованием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операций, скобок, вызовов функций, индексов и приведений типов.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Данные, к которым применяются операции, называются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операндами.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Pascal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ABC имеются следующие операции: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@,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^, *, /,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shl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shr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+, -,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=, &gt;, &lt;, &lt;&gt;, &lt;= и &gt;=.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6439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u="sng" dirty="0">
                <a:latin typeface="Times New Roman" pitchFamily="18" charset="0"/>
                <a:cs typeface="Times New Roman" pitchFamily="18" charset="0"/>
              </a:rPr>
              <a:t>VI   Тестирование программы: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1. Запустите программу и введите значения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Проверьте, результат должен быть следующим: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  1.000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Проверить правильность вычислений можно на калькуляторе.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714348" y="0"/>
            <a:ext cx="7778283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2. Заполните таблицу</a:t>
            </a:r>
          </a:p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4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4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4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4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3. Подберите такие значения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marR="0" lvl="0" indent="2016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чтобы значение </a:t>
            </a:r>
            <a:r>
              <a:rPr kumimoji="0" lang="ru-RU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ru-RU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=  2.000.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85786" y="1071544"/>
          <a:ext cx="7500990" cy="378621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61819"/>
                <a:gridCol w="2906878"/>
                <a:gridCol w="2266832"/>
                <a:gridCol w="1765461"/>
              </a:tblGrid>
              <a:tr h="946554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</a:tr>
              <a:tr h="946554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Times New Roman" pitchFamily="18" charset="0"/>
                          <a:cs typeface="Times New Roman" pitchFamily="18" charset="0"/>
                        </a:rPr>
                        <a:t>-5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946554">
                <a:tc>
                  <a:txBody>
                    <a:bodyPr/>
                    <a:lstStyle/>
                    <a:p>
                      <a:pPr algn="ctr"/>
                      <a:r>
                        <a:rPr lang="ru-RU" sz="40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>
                          <a:latin typeface="Times New Roman" pitchFamily="18" charset="0"/>
                          <a:cs typeface="Times New Roman" pitchFamily="18" charset="0"/>
                        </a:rPr>
                        <a:t>2.362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Times New Roman" pitchFamily="18" charset="0"/>
                          <a:cs typeface="Times New Roman" pitchFamily="18" charset="0"/>
                        </a:rPr>
                        <a:t>4.258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946554">
                <a:tc>
                  <a:txBody>
                    <a:bodyPr/>
                    <a:lstStyle/>
                    <a:p>
                      <a:pPr algn="ctr"/>
                      <a:r>
                        <a:rPr lang="ru-RU" sz="40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>
                          <a:latin typeface="Times New Roman" pitchFamily="18" charset="0"/>
                          <a:cs typeface="Times New Roman" pitchFamily="18" charset="0"/>
                        </a:rPr>
                        <a:t>-1.2358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>
                          <a:latin typeface="Times New Roman" pitchFamily="18" charset="0"/>
                          <a:cs typeface="Times New Roman" pitchFamily="18" charset="0"/>
                        </a:rPr>
                        <a:t>-4.554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Домашнее задание</a:t>
            </a:r>
            <a:endPara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5" name="Picture 3" descr="http://svgimnazia1.grodno.by/sinica/Book_ABC/Book_ABC_pascal/lin2.files/image01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14554"/>
            <a:ext cx="2606616" cy="1214446"/>
          </a:xfrm>
          <a:prstGeom prst="rect">
            <a:avLst/>
          </a:prstGeom>
          <a:noFill/>
        </p:spPr>
      </p:pic>
      <p:pic>
        <p:nvPicPr>
          <p:cNvPr id="23556" name="Picture 4" descr="http://svgimnazia1.grodno.by/sinica/Book_ABC/Book_ABC_pascal/lin2.files/image018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786190"/>
            <a:ext cx="1643074" cy="2392546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0" y="114298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Задачи для самостоятельного решения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Составить программу вычисления значения выражения: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348" y="2357430"/>
            <a:ext cx="928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а =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4643446"/>
            <a:ext cx="114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b =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 descr="http://svgimnazia1.grodno.by/sinica/Book_ABC/Book_ABC_pascal/files/kopat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4214818"/>
            <a:ext cx="3000396" cy="2166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1472" y="285728"/>
            <a:ext cx="8286808" cy="643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Задание 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Перевести из линейной записи в обычную  (алгебраическую) следующие выражения: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а)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a/b/c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б)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b/c;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в) 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а+b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)/c;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г) (1,2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a+b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)/(3,6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b+c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д) a+4,7</a:t>
            </a: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b/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b+c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е) abs(x)+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(x)-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(x).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Примечание.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В программах на Паскале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дробное число записывается с помощью точки.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Например,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12.6;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3.6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4.7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5602" name="Picture 2" descr="http://svgimnazia1.grodno.by/sinica/Book_ABC/Book_ABC_pascal/files/kopat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357430"/>
            <a:ext cx="3000396" cy="21669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Арифметические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операции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 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арифметическим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относятся бинарные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операции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/ 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вещественных и целых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чисел;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бинарные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операции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mod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целых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чисел; 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унарные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операции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- для вещественных и целых чисел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Выражение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, имеющее числовой тип, называется </a:t>
            </a:r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арифметическим.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Тип арифметического выражения определяется по следующему правилу: </a:t>
            </a:r>
            <a:r>
              <a:rPr lang="ru-RU" sz="2800" b="1" i="1" u="sng" dirty="0">
                <a:latin typeface="Times New Roman" pitchFamily="18" charset="0"/>
                <a:cs typeface="Times New Roman" pitchFamily="18" charset="0"/>
              </a:rPr>
              <a:t>если все операнды целые и в выражении отсутствует операция деления /, то выражение имеет тип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u="sng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в противном случае выражение имеет тип </a:t>
            </a:r>
            <a:r>
              <a:rPr lang="ru-RU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если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имеет тип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имеет тип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1..9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b+c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имеют тип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2.0+b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1/2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- тип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Операции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отношения</a:t>
            </a:r>
          </a:p>
          <a:p>
            <a:endParaRPr lang="ru-RU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Операции 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отношения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&lt;, &gt;, &lt;=, &gt;=, =, &lt;&gt;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возвращают значение типа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(логический) и применяются к операндам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целого, вещественного, символьного, логического и строкового типов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а также к типизированным указателям. 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сравнении символа и строки символ преобразуется в строку длины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0"/>
          <a:ext cx="9144000" cy="685800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35249"/>
                <a:gridCol w="6508751"/>
              </a:tblGrid>
              <a:tr h="44483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Тип данных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Диапазон данных</a:t>
                      </a:r>
                    </a:p>
                  </a:txBody>
                  <a:tcPr marL="59765" marR="59765" marT="29882" marB="29882" anchor="ctr"/>
                </a:tc>
              </a:tr>
              <a:tr h="120956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Тип </a:t>
                      </a: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целый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Значения этого типа занимают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4 байта 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и находятся в диапазоне от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-2147483648 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до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2147483647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59765" marR="59765" marT="29882" marB="29882" anchor="ctr"/>
                </a:tc>
              </a:tr>
              <a:tr h="120956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Тип </a:t>
                      </a: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целый)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Значения этого типа занимают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1 байт 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и находятся в диапазоне от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 до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255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59765" marR="59765" marT="29882" marB="29882" anchor="ctr"/>
                </a:tc>
              </a:tr>
              <a:tr h="872673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Тип </a:t>
                      </a: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целый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Значения этого типа занимают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2 байта 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и находятся в диапазоне от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 до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65535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59765" marR="59765" marT="29882" marB="29882" anchor="ctr"/>
                </a:tc>
              </a:tr>
              <a:tr h="312136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Тип </a:t>
                      </a: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real</a:t>
                      </a:r>
                      <a:endParaRPr lang="ru-RU" sz="24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вещественный).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Значения вещественного типа занимают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8 байт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, содержат 15-16 значащих цифр и по модулю не могут превосходить величины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1.7∙10</a:t>
                      </a:r>
                      <a:r>
                        <a:rPr lang="ru-RU" sz="2400" b="1" baseline="30000" dirty="0"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. Самое маленькое положительное число вещественного типа равно 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5.0∙10</a:t>
                      </a:r>
                      <a:r>
                        <a:rPr lang="ru-RU" sz="2400" b="1" baseline="30000" dirty="0">
                          <a:latin typeface="Times New Roman" pitchFamily="18" charset="0"/>
                          <a:cs typeface="Times New Roman" pitchFamily="18" charset="0"/>
                        </a:rPr>
                        <a:t>-34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. Константы типа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real</a:t>
                      </a:r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можно 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записывать как в форме с плавающей точкой, так 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экспоненциальной  форме</a:t>
                      </a:r>
                      <a:r>
                        <a:rPr lang="ru-RU" sz="2400" dirty="0">
                          <a:latin typeface="Times New Roman" pitchFamily="18" charset="0"/>
                          <a:cs typeface="Times New Roman" pitchFamily="18" charset="0"/>
                        </a:rPr>
                        <a:t>: </a:t>
                      </a:r>
                      <a:endParaRPr lang="ru-RU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  <a:r>
                        <a:rPr lang="ru-RU" sz="2400" b="1" dirty="0">
                          <a:latin typeface="Times New Roman" pitchFamily="18" charset="0"/>
                          <a:cs typeface="Times New Roman" pitchFamily="18" charset="0"/>
                        </a:rPr>
                        <a:t>, 0.013,2.5e3 (2500), 1.4e-1 (0.14).</a:t>
                      </a:r>
                    </a:p>
                  </a:txBody>
                  <a:tcPr marL="59765" marR="59765" marT="29882" marB="29882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214290"/>
            <a:ext cx="85011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Арифметический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квадрат</a:t>
            </a:r>
          </a:p>
          <a:p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Функция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(x) 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возвращает квадрат значения аргумента, то есть   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(x)=x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=x*x.</a:t>
            </a: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ПРИМЕРЫ.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(4)=4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=16</a:t>
            </a:r>
          </a:p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(13)=13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=169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d=2, e=5,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d+e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(2+5)=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(7)=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x=3,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(3))=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(9)=9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=81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88205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Корень квадратный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Функция 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(x) 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вычисляет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корень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квадратный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из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значения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аргумента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то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есть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(x)=                           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sqrt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(x)=                             .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3857628"/>
            <a:ext cx="3135982" cy="642942"/>
          </a:xfrm>
          <a:prstGeom prst="rect">
            <a:avLst/>
          </a:prstGeom>
          <a:noFill/>
        </p:spPr>
      </p:pic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2714620"/>
            <a:ext cx="2978830" cy="714380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572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Абсолютная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величина</a:t>
            </a:r>
            <a:endParaRPr lang="en-US" sz="32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Функция 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 возвращает абсолютную величину значения аргумента (т.е. находит модуль числа).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Примеры.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(12)=12</a:t>
            </a:r>
          </a:p>
          <a:p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(-12)=12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х=3, у=-5, </a:t>
            </a: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(3+(-5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))= </a:t>
            </a:r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(-2)=2</a:t>
            </a:r>
          </a:p>
          <a:p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(3)+</a:t>
            </a:r>
            <a:r>
              <a:rPr lang="ru-RU" sz="3600" b="1" dirty="0" err="1">
                <a:latin typeface="Times New Roman" pitchFamily="18" charset="0"/>
                <a:cs typeface="Times New Roman" pitchFamily="18" charset="0"/>
              </a:rPr>
              <a:t>abs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(-5)=3+5=8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214290"/>
            <a:ext cx="857256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Примечание: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Паскале большие и маленькие буквы в именах (переменных, функциях и пр.) не различаются.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различаются они при записи служебных слов.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Пример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(верно):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SQR,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ABS, abs, BEGIN, begin ...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369</Words>
  <Application>Microsoft Office PowerPoint</Application>
  <PresentationFormat>Экран (4:3)</PresentationFormat>
  <Paragraphs>207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Властелин Тьмы</dc:creator>
  <cp:lastModifiedBy>Администратор</cp:lastModifiedBy>
  <cp:revision>46</cp:revision>
  <dcterms:created xsi:type="dcterms:W3CDTF">2014-04-06T05:50:12Z</dcterms:created>
  <dcterms:modified xsi:type="dcterms:W3CDTF">2016-02-08T07:39:38Z</dcterms:modified>
</cp:coreProperties>
</file>