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7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69" r:id="rId21"/>
    <p:sldId id="270" r:id="rId22"/>
    <p:sldId id="272" r:id="rId23"/>
    <p:sldId id="266" r:id="rId24"/>
    <p:sldId id="28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2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1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8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87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0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9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6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2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4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0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7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7EC9-12BF-416C-9981-03896762A0BA}" type="datetimeFigureOut">
              <a:rPr lang="ru-RU" smtClean="0"/>
              <a:t>04.12.2015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8CB3B-084E-46A4-A5C3-1700518E7C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2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Word1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9249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Основные этапы решения задач  на компьютере</a:t>
            </a: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650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08050"/>
            <a:ext cx="8243887" cy="796925"/>
          </a:xfrm>
        </p:spPr>
        <p:txBody>
          <a:bodyPr/>
          <a:lstStyle/>
          <a:p>
            <a:r>
              <a:rPr lang="ru-RU" sz="3000"/>
              <a:t> </a:t>
            </a:r>
            <a:r>
              <a:rPr lang="ru-RU" sz="4000">
                <a:effectLst/>
                <a:latin typeface="Lucida Handwriting" pitchFamily="66" charset="0"/>
              </a:rPr>
              <a:t>Основные средства языка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62150"/>
            <a:ext cx="7777162" cy="42037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r>
              <a:rPr lang="ru-RU" sz="2400" u="sng">
                <a:effectLst/>
                <a:latin typeface="Lucida Handwriting" pitchFamily="66" charset="0"/>
              </a:rPr>
              <a:t>Символы языка</a:t>
            </a:r>
            <a:r>
              <a:rPr lang="ru-RU" sz="2400">
                <a:effectLst/>
                <a:latin typeface="Lucida Handwriting" pitchFamily="66" charset="0"/>
              </a:rPr>
              <a:t> - это элементарные знаки,  используемые при составлении текстов.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r>
              <a:rPr lang="ru-RU" sz="2400" u="sng">
                <a:effectLst/>
                <a:latin typeface="Lucida Handwriting" pitchFamily="66" charset="0"/>
              </a:rPr>
              <a:t>Алфавит языка</a:t>
            </a:r>
            <a:r>
              <a:rPr lang="ru-RU" sz="2400">
                <a:effectLst/>
                <a:latin typeface="Lucida Handwriting" pitchFamily="66" charset="0"/>
              </a:rPr>
              <a:t> - набор таких символов.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endParaRPr lang="ru-RU" sz="2400">
              <a:effectLst/>
              <a:latin typeface="Lucida Handwriting" pitchFamily="66" charset="0"/>
            </a:endParaRPr>
          </a:p>
          <a:p>
            <a:pPr marL="0" indent="533400">
              <a:lnSpc>
                <a:spcPct val="110000"/>
              </a:lnSpc>
              <a:buFont typeface="Wingdings" pitchFamily="2" charset="2"/>
              <a:buNone/>
            </a:pPr>
            <a:r>
              <a:rPr lang="ru-RU" sz="2400" u="sng">
                <a:effectLst/>
                <a:latin typeface="Lucida Handwriting" pitchFamily="66" charset="0"/>
              </a:rPr>
              <a:t>Алфавит языка Turbo Pascal 7.0 включает</a:t>
            </a:r>
            <a:r>
              <a:rPr lang="ru-RU" sz="2400">
                <a:effectLst/>
                <a:latin typeface="Lucida Handwriting" pitchFamily="66" charset="0"/>
              </a:rPr>
              <a:t>: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400">
                <a:effectLst/>
                <a:latin typeface="Lucida Handwriting" pitchFamily="66" charset="0"/>
              </a:rPr>
              <a:t>все латинские прописные и строчные буквы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400">
                <a:effectLst/>
                <a:latin typeface="Lucida Handwriting" pitchFamily="66" charset="0"/>
              </a:rPr>
              <a:t>арабские цифры (0 – 9)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400">
                <a:effectLst/>
                <a:latin typeface="Lucida Handwriting" pitchFamily="66" charset="0"/>
              </a:rPr>
              <a:t>символы  </a:t>
            </a:r>
            <a:r>
              <a:rPr lang="ru-RU" sz="2400" b="1">
                <a:effectLst/>
                <a:latin typeface="Times New Roman" pitchFamily="18" charset="0"/>
              </a:rPr>
              <a:t>+ - * </a:t>
            </a:r>
            <a:r>
              <a:rPr lang="en-US" sz="2400" b="1">
                <a:effectLst/>
                <a:latin typeface="Times New Roman" pitchFamily="18" charset="0"/>
              </a:rPr>
              <a:t>/ </a:t>
            </a:r>
            <a:r>
              <a:rPr lang="ru-RU" sz="2400" b="1">
                <a:effectLst/>
                <a:latin typeface="Times New Roman" pitchFamily="18" charset="0"/>
              </a:rPr>
              <a:t>= </a:t>
            </a:r>
            <a:r>
              <a:rPr lang="en-US" sz="2400" b="1">
                <a:effectLst/>
                <a:latin typeface="Times New Roman" pitchFamily="18" charset="0"/>
              </a:rPr>
              <a:t>&lt; &gt;  , . ; : ‘ </a:t>
            </a:r>
            <a:r>
              <a:rPr lang="ru-RU" sz="2400" b="1">
                <a:effectLst/>
                <a:latin typeface="Times New Roman" pitchFamily="18" charset="0"/>
              </a:rPr>
              <a:t>_ </a:t>
            </a:r>
            <a:r>
              <a:rPr lang="en-US" sz="2400" b="1">
                <a:effectLst/>
                <a:latin typeface="Times New Roman" pitchFamily="18" charset="0"/>
              </a:rPr>
              <a:t>( ) { } </a:t>
            </a:r>
            <a:r>
              <a:rPr lang="en-US" sz="2400">
                <a:effectLst/>
                <a:latin typeface="Lucida Handwriting" pitchFamily="66" charset="0"/>
              </a:rPr>
              <a:t> </a:t>
            </a:r>
            <a:r>
              <a:rPr lang="ru-RU" sz="2400">
                <a:effectLst/>
                <a:latin typeface="Lucida Handwriting" pitchFamily="66" charset="0"/>
              </a:rPr>
              <a:t>и др.</a:t>
            </a:r>
          </a:p>
          <a:p>
            <a:pPr marL="0" indent="533400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400">
                <a:effectLst/>
                <a:latin typeface="Lucida Handwriting" pitchFamily="66" charset="0"/>
              </a:rPr>
              <a:t>служебные</a:t>
            </a:r>
            <a:r>
              <a:rPr lang="en-US" sz="2400">
                <a:effectLst/>
                <a:latin typeface="Lucida Handwriting" pitchFamily="66" charset="0"/>
              </a:rPr>
              <a:t> </a:t>
            </a:r>
            <a:r>
              <a:rPr lang="ru-RU" sz="2400">
                <a:effectLst/>
                <a:latin typeface="Lucida Handwriting" pitchFamily="66" charset="0"/>
              </a:rPr>
              <a:t>(зарезервированные) слова</a:t>
            </a:r>
            <a:r>
              <a:rPr lang="en-US" sz="2400">
                <a:effectLst/>
                <a:latin typeface="Lucida Handwriting" pitchFamily="66" charset="0"/>
              </a:rPr>
              <a:t> </a:t>
            </a:r>
            <a:endParaRPr lang="ru-RU" sz="2400">
              <a:effectLst/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05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Арифметические операции</a:t>
            </a:r>
            <a:br>
              <a:rPr lang="ru-RU" b="1" i="1" dirty="0"/>
            </a:br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018818"/>
              </p:ext>
            </p:extLst>
          </p:nvPr>
        </p:nvGraphicFramePr>
        <p:xfrm>
          <a:off x="899592" y="1844824"/>
          <a:ext cx="6820222" cy="3600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1145"/>
                <a:gridCol w="4119077"/>
              </a:tblGrid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операция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*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умножение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/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деление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div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Целочисленное деление (15 </a:t>
                      </a:r>
                      <a:r>
                        <a:rPr lang="en-US" sz="2000">
                          <a:effectLst/>
                        </a:rPr>
                        <a:t>div</a:t>
                      </a:r>
                      <a:r>
                        <a:rPr lang="ru-RU" sz="2000">
                          <a:effectLst/>
                        </a:rPr>
                        <a:t> 2=7)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mod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Остаток от деления (15 </a:t>
                      </a:r>
                      <a:r>
                        <a:rPr lang="en-US" sz="2000" dirty="0">
                          <a:effectLst/>
                        </a:rPr>
                        <a:t>mod</a:t>
                      </a:r>
                      <a:r>
                        <a:rPr lang="ru-RU" sz="2000" dirty="0">
                          <a:effectLst/>
                        </a:rPr>
                        <a:t> 2=1)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вычитание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14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сложение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99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1" dirty="0"/>
              <a:t>Основные стандартные функции, определенные в Паскале:</a:t>
            </a:r>
            <a:br>
              <a:rPr lang="ru-RU" b="1" i="1" dirty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50330"/>
              </p:ext>
            </p:extLst>
          </p:nvPr>
        </p:nvGraphicFramePr>
        <p:xfrm>
          <a:off x="467544" y="2420888"/>
          <a:ext cx="7712075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Документ" r:id="rId4" imgW="6706219" imgH="2691473" progId="Word.Document.12">
                  <p:embed/>
                </p:oleObj>
              </mc:Choice>
              <mc:Fallback>
                <p:oleObj name="Документ" r:id="rId4" imgW="6706219" imgH="26914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2420888"/>
                        <a:ext cx="7712075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34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628800"/>
            <a:ext cx="8172450" cy="46815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274638">
              <a:lnSpc>
                <a:spcPct val="110000"/>
              </a:lnSpc>
              <a:buFont typeface="Wingdings" pitchFamily="2" charset="2"/>
              <a:buNone/>
            </a:pPr>
            <a:r>
              <a:rPr lang="ru-RU" sz="2800" dirty="0">
                <a:effectLst/>
                <a:latin typeface="Lucida Handwriting" pitchFamily="66" charset="0"/>
              </a:rPr>
              <a:t>Для записи команд, имен функций, поясняющих терминов </a:t>
            </a:r>
            <a:r>
              <a:rPr lang="ru-RU" sz="2800" dirty="0" err="1">
                <a:effectLst/>
                <a:latin typeface="Lucida Handwriting" pitchFamily="66" charset="0"/>
              </a:rPr>
              <a:t>Turbo</a:t>
            </a:r>
            <a:r>
              <a:rPr lang="ru-RU" sz="2800" dirty="0">
                <a:effectLst/>
                <a:latin typeface="Lucida Handwriting" pitchFamily="66" charset="0"/>
              </a:rPr>
              <a:t> </a:t>
            </a:r>
            <a:r>
              <a:rPr lang="ru-RU" sz="2800" dirty="0" err="1">
                <a:effectLst/>
                <a:latin typeface="Lucida Handwriting" pitchFamily="66" charset="0"/>
              </a:rPr>
              <a:t>Pascal</a:t>
            </a:r>
            <a:r>
              <a:rPr lang="ru-RU" sz="2800" dirty="0">
                <a:effectLst/>
                <a:latin typeface="Lucida Handwriting" pitchFamily="66" charset="0"/>
              </a:rPr>
              <a:t> 7.0  существует набор строго определенных слов, которые называются </a:t>
            </a:r>
            <a:r>
              <a:rPr lang="ru-RU" sz="2800" b="1" dirty="0">
                <a:solidFill>
                  <a:srgbClr val="C00000"/>
                </a:solidFill>
                <a:effectLst/>
                <a:latin typeface="Lucida Handwriting" pitchFamily="66" charset="0"/>
              </a:rPr>
              <a:t>служебными</a:t>
            </a:r>
            <a:r>
              <a:rPr lang="ru-RU" sz="2800" dirty="0">
                <a:solidFill>
                  <a:srgbClr val="C00000"/>
                </a:solidFill>
                <a:effectLst/>
                <a:latin typeface="Lucida Handwriting" pitchFamily="66" charset="0"/>
              </a:rPr>
              <a:t> или </a:t>
            </a:r>
            <a:r>
              <a:rPr lang="ru-RU" sz="2800" b="1" dirty="0">
                <a:solidFill>
                  <a:srgbClr val="C00000"/>
                </a:solidFill>
                <a:effectLst/>
                <a:latin typeface="Lucida Handwriting" pitchFamily="66" charset="0"/>
              </a:rPr>
              <a:t>зарезервированными</a:t>
            </a:r>
            <a:r>
              <a:rPr lang="ru-RU" sz="2800" dirty="0">
                <a:solidFill>
                  <a:srgbClr val="C00000"/>
                </a:solidFill>
                <a:effectLst/>
                <a:latin typeface="Lucida Handwriting" pitchFamily="66" charset="0"/>
              </a:rPr>
              <a:t> </a:t>
            </a:r>
            <a:r>
              <a:rPr lang="ru-RU" sz="2800" dirty="0">
                <a:effectLst/>
                <a:latin typeface="Lucida Handwriting" pitchFamily="66" charset="0"/>
              </a:rPr>
              <a:t>(это английские мнемонические сокращения).</a:t>
            </a:r>
          </a:p>
          <a:p>
            <a:pPr marL="0" indent="274638">
              <a:lnSpc>
                <a:spcPct val="110000"/>
              </a:lnSpc>
              <a:buFont typeface="Wingdings" pitchFamily="2" charset="2"/>
              <a:buNone/>
            </a:pPr>
            <a:r>
              <a:rPr lang="ru-RU" sz="2800" b="1" u="sng" dirty="0">
                <a:solidFill>
                  <a:srgbClr val="7030A0"/>
                </a:solidFill>
                <a:effectLst/>
                <a:latin typeface="Lucida Handwriting" pitchFamily="66" charset="0"/>
              </a:rPr>
              <a:t>Служебные слова делятся на три группы:</a:t>
            </a:r>
          </a:p>
          <a:p>
            <a:pPr marL="0" indent="274638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800" dirty="0">
                <a:effectLst/>
                <a:latin typeface="Lucida Handwriting" pitchFamily="66" charset="0"/>
              </a:rPr>
              <a:t>операторы (</a:t>
            </a:r>
            <a:r>
              <a:rPr lang="en-US" sz="2800" dirty="0">
                <a:effectLst/>
                <a:latin typeface="Lucida Handwriting" pitchFamily="66" charset="0"/>
              </a:rPr>
              <a:t>READ</a:t>
            </a:r>
            <a:r>
              <a:rPr lang="ru-RU" sz="2800" dirty="0">
                <a:effectLst/>
                <a:latin typeface="Lucida Handwriting" pitchFamily="66" charset="0"/>
              </a:rPr>
              <a:t>, </a:t>
            </a:r>
            <a:r>
              <a:rPr lang="en-US" sz="2800" dirty="0">
                <a:effectLst/>
                <a:latin typeface="Lucida Handwriting" pitchFamily="66" charset="0"/>
              </a:rPr>
              <a:t>WRITELN</a:t>
            </a:r>
            <a:r>
              <a:rPr lang="ru-RU" sz="2800" dirty="0">
                <a:effectLst/>
                <a:latin typeface="Lucida Handwriting" pitchFamily="66" charset="0"/>
              </a:rPr>
              <a:t>  и др.)</a:t>
            </a:r>
          </a:p>
          <a:p>
            <a:pPr marL="0" indent="274638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800" dirty="0">
                <a:effectLst/>
                <a:latin typeface="Lucida Handwriting" pitchFamily="66" charset="0"/>
              </a:rPr>
              <a:t>имена функций (SIN, COS и др.)</a:t>
            </a:r>
            <a:endParaRPr lang="en-US" sz="2800" dirty="0">
              <a:effectLst/>
              <a:latin typeface="Lucida Handwriting" pitchFamily="66" charset="0"/>
            </a:endParaRPr>
          </a:p>
          <a:p>
            <a:pPr marL="0" indent="274638">
              <a:lnSpc>
                <a:spcPct val="110000"/>
              </a:lnSpc>
              <a:buFont typeface="Wingdings" pitchFamily="2" charset="2"/>
              <a:buChar char="§"/>
            </a:pPr>
            <a:r>
              <a:rPr lang="ru-RU" sz="2800" dirty="0">
                <a:effectLst/>
                <a:latin typeface="Lucida Handwriting" pitchFamily="66" charset="0"/>
              </a:rPr>
              <a:t>ключевые</a:t>
            </a:r>
            <a:r>
              <a:rPr lang="en-US" sz="2800" dirty="0">
                <a:effectLst/>
                <a:latin typeface="Lucida Handwriting" pitchFamily="66" charset="0"/>
              </a:rPr>
              <a:t> </a:t>
            </a:r>
            <a:r>
              <a:rPr lang="ru-RU" sz="2800" dirty="0">
                <a:effectLst/>
                <a:latin typeface="Lucida Handwriting" pitchFamily="66" charset="0"/>
              </a:rPr>
              <a:t>слова</a:t>
            </a:r>
            <a:r>
              <a:rPr lang="en-US" sz="2800" dirty="0">
                <a:effectLst/>
                <a:latin typeface="Lucida Handwriting" pitchFamily="66" charset="0"/>
              </a:rPr>
              <a:t> (VAR, BEGIN, END </a:t>
            </a:r>
            <a:r>
              <a:rPr lang="ru-RU" sz="2800" dirty="0">
                <a:effectLst/>
                <a:latin typeface="Lucida Handwriting" pitchFamily="66" charset="0"/>
              </a:rPr>
              <a:t>и</a:t>
            </a:r>
            <a:r>
              <a:rPr lang="en-US" sz="2800" dirty="0">
                <a:effectLst/>
                <a:latin typeface="Lucida Handwriting" pitchFamily="66" charset="0"/>
              </a:rPr>
              <a:t> </a:t>
            </a:r>
            <a:r>
              <a:rPr lang="ru-RU" sz="2800" dirty="0" err="1">
                <a:effectLst/>
                <a:latin typeface="Lucida Handwriting" pitchFamily="66" charset="0"/>
              </a:rPr>
              <a:t>др</a:t>
            </a:r>
            <a:r>
              <a:rPr lang="en-US" sz="2800" dirty="0">
                <a:effectLst/>
                <a:latin typeface="Lucida Handwriting" pitchFamily="66" charset="0"/>
              </a:rPr>
              <a:t>.)</a:t>
            </a:r>
            <a:endParaRPr lang="ru-RU" sz="2800" dirty="0">
              <a:effectLst/>
              <a:latin typeface="Lucida Handwriting" pitchFamily="66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06475" y="260350"/>
            <a:ext cx="8137525" cy="1444625"/>
          </a:xfrm>
          <a:noFill/>
          <a:ln/>
        </p:spPr>
        <p:txBody>
          <a:bodyPr anchor="b"/>
          <a:lstStyle/>
          <a:p>
            <a:r>
              <a:rPr lang="ru-RU" sz="4300"/>
              <a:t> </a:t>
            </a:r>
            <a:r>
              <a:rPr lang="ru-RU" sz="4000">
                <a:effectLst/>
                <a:latin typeface="Lucida Handwriting" pitchFamily="66" charset="0"/>
              </a:rPr>
              <a:t>Основные средства языка</a:t>
            </a:r>
          </a:p>
        </p:txBody>
      </p:sp>
    </p:spTree>
    <p:extLst>
      <p:ext uri="{BB962C8B-B14F-4D97-AF65-F5344CB8AC3E}">
        <p14:creationId xmlns:p14="http://schemas.microsoft.com/office/powerpoint/2010/main" val="28860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 animBg="1"/>
      <p:bldP spid="256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549275"/>
            <a:ext cx="7993062" cy="1296988"/>
          </a:xfrm>
        </p:spPr>
        <p:txBody>
          <a:bodyPr/>
          <a:lstStyle/>
          <a:p>
            <a:r>
              <a:rPr lang="ru-RU" sz="4000">
                <a:solidFill>
                  <a:schemeClr val="tx1"/>
                </a:solidFill>
                <a:effectLst/>
                <a:latin typeface="Lucida Handwriting" pitchFamily="66" charset="0"/>
              </a:rPr>
              <a:t>Структура программы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619250" y="3573463"/>
            <a:ext cx="597693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hangingPunct="0">
              <a:buFontTx/>
              <a:buAutoNum type="arabicPeriod"/>
            </a:pPr>
            <a:r>
              <a:rPr lang="ru-RU" sz="3200">
                <a:latin typeface="Lucida Handwriting" pitchFamily="66" charset="0"/>
              </a:rPr>
              <a:t> Заголовок программы</a:t>
            </a:r>
          </a:p>
          <a:p>
            <a:pPr eaLnBrk="0" hangingPunct="0">
              <a:buFontTx/>
              <a:buAutoNum type="arabicPeriod"/>
            </a:pPr>
            <a:r>
              <a:rPr lang="ru-RU" sz="3200">
                <a:latin typeface="Lucida Handwriting" pitchFamily="66" charset="0"/>
              </a:rPr>
              <a:t> Раздел описаний</a:t>
            </a:r>
          </a:p>
          <a:p>
            <a:pPr eaLnBrk="0" hangingPunct="0">
              <a:buFontTx/>
              <a:buAutoNum type="arabicPeriod"/>
            </a:pPr>
            <a:r>
              <a:rPr lang="ru-RU" sz="3200">
                <a:latin typeface="Lucida Handwriting" pitchFamily="66" charset="0"/>
              </a:rPr>
              <a:t> Тело программы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116013" y="2133600"/>
            <a:ext cx="7343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latin typeface="Lucida Handwriting" pitchFamily="66" charset="0"/>
              </a:rPr>
              <a:t>Любая программа на Паскале имеет определенную структуру:</a:t>
            </a:r>
          </a:p>
        </p:txBody>
      </p:sp>
    </p:spTree>
    <p:extLst>
      <p:ext uri="{BB962C8B-B14F-4D97-AF65-F5344CB8AC3E}">
        <p14:creationId xmlns:p14="http://schemas.microsoft.com/office/powerpoint/2010/main" val="137715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30" grpId="0"/>
      <p:bldP spid="266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137525" cy="865188"/>
          </a:xfrm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  <a:effectLst/>
                <a:latin typeface="Lucida Handwriting" pitchFamily="66" charset="0"/>
              </a:rPr>
              <a:t>Структура программы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43608" y="1772816"/>
            <a:ext cx="597693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600" b="1" i="1" dirty="0">
                <a:solidFill>
                  <a:srgbClr val="7030A0"/>
                </a:solidFill>
                <a:latin typeface="Comic Sans MS" pitchFamily="66" charset="0"/>
              </a:rPr>
              <a:t>PROGRAM</a:t>
            </a:r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 имя;</a:t>
            </a:r>
            <a:endParaRPr lang="en-US" sz="2600" b="1" i="1" dirty="0">
              <a:solidFill>
                <a:srgbClr val="7030A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2600" b="1" i="1" dirty="0" err="1">
                <a:solidFill>
                  <a:srgbClr val="7030A0"/>
                </a:solidFill>
                <a:latin typeface="Comic Sans MS" pitchFamily="66" charset="0"/>
              </a:rPr>
              <a:t>Const</a:t>
            </a:r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;  - раздел констант;</a:t>
            </a:r>
          </a:p>
          <a:p>
            <a:pPr eaLnBrk="0" hangingPunct="0"/>
            <a:r>
              <a:rPr lang="ru-RU" sz="2600" b="1" i="1" dirty="0" err="1">
                <a:solidFill>
                  <a:srgbClr val="7030A0"/>
                </a:solidFill>
                <a:latin typeface="Comic Sans MS" pitchFamily="66" charset="0"/>
              </a:rPr>
              <a:t>Var</a:t>
            </a:r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;  - раздел	переменных;</a:t>
            </a:r>
          </a:p>
          <a:p>
            <a:pPr eaLnBrk="0" hangingPunct="0"/>
            <a:r>
              <a:rPr lang="en-US" sz="2600" b="1" i="1" dirty="0">
                <a:solidFill>
                  <a:srgbClr val="7030A0"/>
                </a:solidFill>
                <a:latin typeface="Comic Sans MS" pitchFamily="66" charset="0"/>
              </a:rPr>
              <a:t>BEGIN</a:t>
            </a:r>
            <a:endParaRPr lang="ru-RU" sz="2600" b="1" i="1" dirty="0">
              <a:solidFill>
                <a:srgbClr val="7030A0"/>
              </a:solidFill>
              <a:latin typeface="Comic Sans MS" pitchFamily="66" charset="0"/>
            </a:endParaRPr>
          </a:p>
          <a:p>
            <a:pPr eaLnBrk="0" hangingPunct="0"/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оператор 1;</a:t>
            </a:r>
          </a:p>
          <a:p>
            <a:pPr eaLnBrk="0" hangingPunct="0"/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оператор 2;</a:t>
            </a:r>
          </a:p>
          <a:p>
            <a:pPr eaLnBrk="0" hangingPunct="0"/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…..</a:t>
            </a:r>
          </a:p>
          <a:p>
            <a:pPr eaLnBrk="0" hangingPunct="0"/>
            <a:r>
              <a:rPr lang="ru-RU" sz="2600" b="1" i="1" dirty="0" smtClean="0">
                <a:solidFill>
                  <a:srgbClr val="7030A0"/>
                </a:solidFill>
                <a:latin typeface="Comic Sans MS" pitchFamily="66" charset="0"/>
              </a:rPr>
              <a:t>оператор  </a:t>
            </a:r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n;</a:t>
            </a:r>
            <a:endParaRPr lang="en-US" sz="2600" b="1" i="1" dirty="0">
              <a:solidFill>
                <a:srgbClr val="7030A0"/>
              </a:solidFill>
              <a:latin typeface="Comic Sans MS" pitchFamily="66" charset="0"/>
            </a:endParaRPr>
          </a:p>
          <a:p>
            <a:pPr eaLnBrk="0" hangingPunct="0"/>
            <a:r>
              <a:rPr lang="en-US" sz="2600" b="1" i="1" dirty="0" err="1">
                <a:solidFill>
                  <a:srgbClr val="7030A0"/>
                </a:solidFill>
                <a:latin typeface="Comic Sans MS" pitchFamily="66" charset="0"/>
              </a:rPr>
              <a:t>Readln</a:t>
            </a:r>
            <a:endParaRPr lang="ru-RU" sz="2600" b="1" i="1" dirty="0">
              <a:solidFill>
                <a:srgbClr val="7030A0"/>
              </a:solidFill>
              <a:latin typeface="Comic Sans MS" pitchFamily="66" charset="0"/>
            </a:endParaRPr>
          </a:p>
          <a:p>
            <a:pPr eaLnBrk="0" hangingPunct="0"/>
            <a:r>
              <a:rPr lang="ru-RU" sz="2600" b="1" i="1" dirty="0">
                <a:solidFill>
                  <a:srgbClr val="7030A0"/>
                </a:solidFill>
                <a:latin typeface="Comic Sans MS" pitchFamily="66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19781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1916113"/>
            <a:ext cx="7761288" cy="4321175"/>
          </a:xfrm>
        </p:spPr>
        <p:txBody>
          <a:bodyPr/>
          <a:lstStyle/>
          <a:p>
            <a:pPr marL="0" indent="0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ru-RU" sz="3600">
                <a:effectLst/>
                <a:latin typeface="Lucida Handwriting" pitchFamily="66" charset="0"/>
              </a:rPr>
              <a:t>Любая программа взаимодействует с пользователем с помощью операторов ввода</a:t>
            </a:r>
            <a:r>
              <a:rPr lang="en-US" sz="3600">
                <a:effectLst/>
                <a:latin typeface="Lucida Handwriting" pitchFamily="66" charset="0"/>
              </a:rPr>
              <a:t>-</a:t>
            </a:r>
            <a:r>
              <a:rPr lang="ru-RU" sz="3600">
                <a:effectLst/>
                <a:latin typeface="Lucida Handwriting" pitchFamily="66" charset="0"/>
              </a:rPr>
              <a:t> вывода.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993062" cy="1223963"/>
          </a:xfrm>
          <a:noFill/>
          <a:ln/>
        </p:spPr>
        <p:txBody>
          <a:bodyPr anchor="b"/>
          <a:lstStyle/>
          <a:p>
            <a:r>
              <a:rPr lang="ru-RU" sz="4000" dirty="0">
                <a:effectLst/>
                <a:latin typeface="Lucida Handwriting" pitchFamily="66" charset="0"/>
              </a:rPr>
              <a:t>Операторы </a:t>
            </a:r>
            <a:r>
              <a:rPr lang="ru-RU" sz="4000" dirty="0" smtClean="0">
                <a:effectLst/>
                <a:latin typeface="Lucida Handwriting" pitchFamily="66" charset="0"/>
              </a:rPr>
              <a:t>ввода-  вывода</a:t>
            </a:r>
            <a:endParaRPr lang="ru-RU" sz="4000" dirty="0">
              <a:effectLst/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1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86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8050213" cy="4941887"/>
          </a:xfrm>
        </p:spPr>
        <p:txBody>
          <a:bodyPr/>
          <a:lstStyle/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ru-RU" sz="2200" dirty="0">
                <a:effectLst/>
                <a:latin typeface="Lucida Handwriting" pitchFamily="66" charset="0"/>
              </a:rPr>
              <a:t>Ввод информации с клавиатуры осуществляется с помощью оператора </a:t>
            </a: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READ.</a:t>
            </a: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ru-RU" sz="2200" dirty="0">
                <a:effectLst/>
                <a:latin typeface="Lucida Handwriting" pitchFamily="66" charset="0"/>
              </a:rPr>
              <a:t>Когда в программе встречается оператор </a:t>
            </a: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READ</a:t>
            </a:r>
            <a:r>
              <a:rPr lang="ru-RU" sz="2200" dirty="0">
                <a:solidFill>
                  <a:srgbClr val="7030A0"/>
                </a:solidFill>
                <a:effectLst/>
                <a:latin typeface="Lucida Handwriting" pitchFamily="66" charset="0"/>
              </a:rPr>
              <a:t>, </a:t>
            </a:r>
            <a:r>
              <a:rPr lang="ru-RU" sz="2200" dirty="0">
                <a:effectLst/>
                <a:latin typeface="Lucida Handwriting" pitchFamily="66" charset="0"/>
              </a:rPr>
              <a:t>то её действие приостанавливается до тех пор, пока не будут введены исходные данные.</a:t>
            </a: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ru-RU" sz="2200" u="sng" dirty="0">
                <a:effectLst/>
                <a:latin typeface="Lucida Handwriting" pitchFamily="66" charset="0"/>
              </a:rPr>
              <a:t>Имеет вид:</a:t>
            </a: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Char char="§"/>
            </a:pP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READ(а,</a:t>
            </a:r>
            <a:r>
              <a:rPr lang="en-US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b</a:t>
            </a: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,...)</a:t>
            </a:r>
            <a:r>
              <a:rPr lang="en-US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 </a:t>
            </a:r>
            <a:endParaRPr lang="ru-RU" sz="2200" b="1" dirty="0">
              <a:solidFill>
                <a:srgbClr val="7030A0"/>
              </a:solidFill>
              <a:effectLst/>
              <a:latin typeface="Lucida Handwriting" pitchFamily="66" charset="0"/>
            </a:endParaRP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Char char="§"/>
            </a:pP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READLN(а,</a:t>
            </a:r>
            <a:r>
              <a:rPr lang="en-US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b</a:t>
            </a: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,..,),</a:t>
            </a:r>
            <a:endParaRPr lang="en-US" sz="2200" b="1" dirty="0">
              <a:solidFill>
                <a:srgbClr val="7030A0"/>
              </a:solidFill>
              <a:effectLst/>
              <a:latin typeface="Lucida Handwriting" pitchFamily="66" charset="0"/>
            </a:endParaRP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None/>
            </a:pPr>
            <a:r>
              <a:rPr lang="ru-RU" sz="2200" dirty="0">
                <a:effectLst/>
                <a:latin typeface="Lucida Handwriting" pitchFamily="66" charset="0"/>
              </a:rPr>
              <a:t>где а,</a:t>
            </a:r>
            <a:r>
              <a:rPr lang="en-US" sz="2200" dirty="0">
                <a:effectLst/>
                <a:latin typeface="Lucida Handwriting" pitchFamily="66" charset="0"/>
              </a:rPr>
              <a:t>b</a:t>
            </a:r>
            <a:r>
              <a:rPr lang="ru-RU" sz="2200" dirty="0">
                <a:effectLst/>
                <a:latin typeface="Lucida Handwriting" pitchFamily="66" charset="0"/>
              </a:rPr>
              <a:t>,... – имена вводимых переменных</a:t>
            </a:r>
          </a:p>
          <a:p>
            <a:pPr marL="0" indent="274638">
              <a:lnSpc>
                <a:spcPct val="110000"/>
              </a:lnSpc>
              <a:buSzPct val="90000"/>
              <a:buFont typeface="Wingdings" pitchFamily="2" charset="2"/>
              <a:buChar char="§"/>
            </a:pPr>
            <a:r>
              <a:rPr lang="ru-RU" sz="2200" b="1" dirty="0">
                <a:solidFill>
                  <a:srgbClr val="7030A0"/>
                </a:solidFill>
                <a:effectLst/>
                <a:latin typeface="Lucida Handwriting" pitchFamily="66" charset="0"/>
              </a:rPr>
              <a:t>READLN</a:t>
            </a:r>
            <a:r>
              <a:rPr lang="ru-RU" sz="2200" dirty="0">
                <a:solidFill>
                  <a:srgbClr val="7030A0"/>
                </a:solidFill>
                <a:effectLst/>
                <a:latin typeface="Lucida Handwriting" pitchFamily="66" charset="0"/>
              </a:rPr>
              <a:t> </a:t>
            </a:r>
            <a:r>
              <a:rPr lang="ru-RU" sz="2200" dirty="0">
                <a:effectLst/>
                <a:latin typeface="Lucida Handwriting" pitchFamily="66" charset="0"/>
              </a:rPr>
              <a:t>- применяется, когда  исполнение программы желательно задержать  до нажатия клавиши </a:t>
            </a:r>
            <a:r>
              <a:rPr lang="en-US" sz="2200" dirty="0">
                <a:effectLst/>
                <a:latin typeface="Lucida Handwriting" pitchFamily="66" charset="0"/>
              </a:rPr>
              <a:t>ENTER</a:t>
            </a:r>
            <a:r>
              <a:rPr lang="ru-RU" sz="2200" dirty="0">
                <a:effectLst/>
                <a:latin typeface="Lucida Handwriting" pitchFamily="66" charset="0"/>
              </a:rPr>
              <a:t>.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692150"/>
            <a:ext cx="7416800" cy="869950"/>
          </a:xfrm>
          <a:noFill/>
          <a:ln/>
        </p:spPr>
        <p:txBody>
          <a:bodyPr anchor="b"/>
          <a:lstStyle/>
          <a:p>
            <a:r>
              <a:rPr lang="ru-RU" sz="4000" dirty="0">
                <a:effectLst/>
                <a:latin typeface="Lucida Handwriting" pitchFamily="66" charset="0"/>
              </a:rPr>
              <a:t>Оператор ввода </a:t>
            </a:r>
            <a:r>
              <a:rPr lang="ru-RU" sz="4000" dirty="0">
                <a:solidFill>
                  <a:schemeClr val="accent2"/>
                </a:solidFill>
                <a:effectLst/>
                <a:latin typeface="Lucida Handwriting" pitchFamily="66" charset="0"/>
              </a:rPr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8733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97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125538"/>
            <a:ext cx="7775575" cy="581025"/>
          </a:xfrm>
        </p:spPr>
        <p:txBody>
          <a:bodyPr>
            <a:normAutofit fontScale="90000"/>
          </a:bodyPr>
          <a:lstStyle/>
          <a:p>
            <a:r>
              <a:rPr lang="ru-RU" sz="4000">
                <a:effectLst/>
                <a:latin typeface="Lucida Handwriting" pitchFamily="66" charset="0"/>
              </a:rPr>
              <a:t>Оператор вывода </a:t>
            </a:r>
            <a:r>
              <a:rPr lang="ru-RU" sz="4000">
                <a:solidFill>
                  <a:schemeClr val="tx1"/>
                </a:solidFill>
                <a:effectLst/>
                <a:latin typeface="Lucida Handwriting" pitchFamily="66" charset="0"/>
              </a:rPr>
              <a:t>WRITE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63600" y="2060575"/>
            <a:ext cx="80295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74638" eaLnBrk="0" hangingPunct="0"/>
            <a:r>
              <a:rPr lang="ru-RU" sz="2800" dirty="0">
                <a:latin typeface="Lucida Handwriting" pitchFamily="66" charset="0"/>
              </a:rPr>
              <a:t>Для вывода информации на экран используется оператор</a:t>
            </a:r>
            <a:r>
              <a:rPr lang="ru-RU" sz="2800" b="1" dirty="0">
                <a:latin typeface="Lucida Handwriting" pitchFamily="66" charset="0"/>
              </a:rPr>
              <a:t> </a:t>
            </a:r>
            <a:r>
              <a:rPr lang="ru-RU" sz="2800" b="1" dirty="0">
                <a:solidFill>
                  <a:srgbClr val="7030A0"/>
                </a:solidFill>
                <a:latin typeface="Lucida Handwriting" pitchFamily="66" charset="0"/>
              </a:rPr>
              <a:t>WRITE</a:t>
            </a:r>
            <a:r>
              <a:rPr lang="ru-RU" sz="2800" dirty="0">
                <a:solidFill>
                  <a:srgbClr val="7030A0"/>
                </a:solidFill>
                <a:latin typeface="Lucida Handwriting" pitchFamily="66" charset="0"/>
              </a:rPr>
              <a:t>.</a:t>
            </a:r>
          </a:p>
          <a:p>
            <a:pPr indent="274638" eaLnBrk="0" hangingPunct="0"/>
            <a:endParaRPr lang="ru-RU" sz="2800" dirty="0">
              <a:latin typeface="Lucida Handwriting" pitchFamily="66" charset="0"/>
            </a:endParaRPr>
          </a:p>
          <a:p>
            <a:pPr indent="274638" eaLnBrk="0" hangingPunct="0"/>
            <a:r>
              <a:rPr lang="ru-RU" sz="2800" u="sng" dirty="0">
                <a:latin typeface="Lucida Handwriting" pitchFamily="66" charset="0"/>
              </a:rPr>
              <a:t>Имеет вид:</a:t>
            </a:r>
            <a:endParaRPr lang="ru-RU" sz="2800" b="1" u="sng" dirty="0">
              <a:latin typeface="Lucida Handwriting" pitchFamily="66" charset="0"/>
            </a:endParaRPr>
          </a:p>
          <a:p>
            <a:pPr indent="274638" eaLnBrk="0" hangingPunct="0">
              <a:buFont typeface="Wingdings" pitchFamily="2" charset="2"/>
              <a:buChar char="§"/>
            </a:pPr>
            <a:r>
              <a:rPr lang="ru-RU" sz="2800" b="1" dirty="0">
                <a:solidFill>
                  <a:srgbClr val="7030A0"/>
                </a:solidFill>
                <a:latin typeface="Lucida Handwriting" pitchFamily="66" charset="0"/>
              </a:rPr>
              <a:t>WRITE(а,</a:t>
            </a:r>
            <a:r>
              <a:rPr lang="en-US" sz="2800" b="1" dirty="0">
                <a:solidFill>
                  <a:srgbClr val="7030A0"/>
                </a:solidFill>
                <a:latin typeface="Lucida Handwriting" pitchFamily="66" charset="0"/>
              </a:rPr>
              <a:t>b</a:t>
            </a:r>
            <a:r>
              <a:rPr lang="ru-RU" sz="2800" b="1" dirty="0">
                <a:solidFill>
                  <a:srgbClr val="7030A0"/>
                </a:solidFill>
                <a:latin typeface="Lucida Handwriting" pitchFamily="66" charset="0"/>
              </a:rPr>
              <a:t>,...)</a:t>
            </a:r>
            <a:r>
              <a:rPr lang="ru-RU" sz="2800" dirty="0">
                <a:solidFill>
                  <a:srgbClr val="7030A0"/>
                </a:solidFill>
                <a:latin typeface="Lucida Handwriting" pitchFamily="66" charset="0"/>
              </a:rPr>
              <a:t> </a:t>
            </a:r>
          </a:p>
          <a:p>
            <a:pPr indent="274638" eaLnBrk="0" hangingPunct="0">
              <a:buFont typeface="Wingdings" pitchFamily="2" charset="2"/>
              <a:buChar char="§"/>
            </a:pPr>
            <a:r>
              <a:rPr lang="ru-RU" sz="2800" b="1" dirty="0">
                <a:solidFill>
                  <a:srgbClr val="7030A0"/>
                </a:solidFill>
                <a:latin typeface="Lucida Handwriting" pitchFamily="66" charset="0"/>
              </a:rPr>
              <a:t>WRITELN(а,</a:t>
            </a:r>
            <a:r>
              <a:rPr lang="en-US" sz="2800" b="1" dirty="0">
                <a:solidFill>
                  <a:srgbClr val="7030A0"/>
                </a:solidFill>
                <a:latin typeface="Lucida Handwriting" pitchFamily="66" charset="0"/>
              </a:rPr>
              <a:t>b</a:t>
            </a:r>
            <a:r>
              <a:rPr lang="ru-RU" sz="2800" b="1" dirty="0">
                <a:solidFill>
                  <a:srgbClr val="7030A0"/>
                </a:solidFill>
                <a:latin typeface="Lucida Handwriting" pitchFamily="66" charset="0"/>
              </a:rPr>
              <a:t>,..),</a:t>
            </a:r>
            <a:r>
              <a:rPr lang="ru-RU" sz="2800" dirty="0">
                <a:solidFill>
                  <a:srgbClr val="7030A0"/>
                </a:solidFill>
                <a:latin typeface="Lucida Handwriting" pitchFamily="66" charset="0"/>
              </a:rPr>
              <a:t> </a:t>
            </a:r>
            <a:r>
              <a:rPr lang="ru-RU" sz="2800" dirty="0">
                <a:latin typeface="Lucida Handwriting" pitchFamily="66" charset="0"/>
              </a:rPr>
              <a:t>где а,</a:t>
            </a:r>
            <a:r>
              <a:rPr lang="en-US" sz="2800" dirty="0">
                <a:latin typeface="Lucida Handwriting" pitchFamily="66" charset="0"/>
              </a:rPr>
              <a:t>b</a:t>
            </a:r>
            <a:r>
              <a:rPr lang="ru-RU" sz="2800" dirty="0">
                <a:latin typeface="Lucida Handwriting" pitchFamily="66" charset="0"/>
              </a:rPr>
              <a:t>,... – список выводимых констант, переменных, выражений.</a:t>
            </a:r>
          </a:p>
        </p:txBody>
      </p:sp>
    </p:spTree>
    <p:extLst>
      <p:ext uri="{BB962C8B-B14F-4D97-AF65-F5344CB8AC3E}">
        <p14:creationId xmlns:p14="http://schemas.microsoft.com/office/powerpoint/2010/main" val="5842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20688"/>
            <a:ext cx="8243887" cy="58102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2"/>
                </a:solidFill>
                <a:effectLst/>
                <a:latin typeface="Lucida Handwriting" pitchFamily="66" charset="0"/>
              </a:rPr>
              <a:t>Оператор вывода WRITE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00113" y="2060575"/>
            <a:ext cx="705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ru-RU" sz="2400" dirty="0">
                <a:latin typeface="Lucida Handwriting" pitchFamily="66" charset="0"/>
              </a:rPr>
              <a:t>1. 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WRITE(</a:t>
            </a:r>
            <a:r>
              <a:rPr lang="en-US" sz="2400" b="1" dirty="0">
                <a:solidFill>
                  <a:srgbClr val="7030A0"/>
                </a:solidFill>
                <a:latin typeface="Lucida Handwriting" pitchFamily="66" charset="0"/>
              </a:rPr>
              <a:t>2*2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)</a:t>
            </a:r>
            <a:r>
              <a:rPr lang="ru-RU" sz="2400" dirty="0">
                <a:solidFill>
                  <a:srgbClr val="7030A0"/>
                </a:solidFill>
                <a:latin typeface="Lucida Handwriting" pitchFamily="66" charset="0"/>
              </a:rPr>
              <a:t> </a:t>
            </a:r>
            <a:r>
              <a:rPr lang="ru-RU" sz="2400" dirty="0">
                <a:latin typeface="Lucida Handwriting" pitchFamily="66" charset="0"/>
              </a:rPr>
              <a:t>– выводит на экран: </a:t>
            </a:r>
            <a:r>
              <a:rPr lang="ru-RU" sz="2400" b="1" dirty="0">
                <a:latin typeface="Lucida Handwriting" pitchFamily="66" charset="0"/>
              </a:rPr>
              <a:t>4	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63600" y="292417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spcAft>
                <a:spcPct val="25000"/>
              </a:spcAft>
            </a:pPr>
            <a:r>
              <a:rPr lang="ru-RU" sz="2400" dirty="0">
                <a:solidFill>
                  <a:srgbClr val="7030A0"/>
                </a:solidFill>
                <a:latin typeface="Lucida Handwriting" pitchFamily="66" charset="0"/>
              </a:rPr>
              <a:t>2.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WRITE(</a:t>
            </a:r>
            <a:r>
              <a:rPr lang="en-US" sz="2400" b="1" dirty="0">
                <a:solidFill>
                  <a:srgbClr val="7030A0"/>
                </a:solidFill>
                <a:latin typeface="Lucida Handwriting" pitchFamily="66" charset="0"/>
              </a:rPr>
              <a:t>‘2*2=‘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)</a:t>
            </a:r>
            <a:r>
              <a:rPr lang="ru-RU" sz="2400" dirty="0">
                <a:solidFill>
                  <a:srgbClr val="7030A0"/>
                </a:solidFill>
                <a:latin typeface="Lucida Handwriting" pitchFamily="66" charset="0"/>
              </a:rPr>
              <a:t> - </a:t>
            </a:r>
            <a:r>
              <a:rPr lang="ru-RU" sz="2400" dirty="0">
                <a:latin typeface="Lucida Handwriting" pitchFamily="66" charset="0"/>
              </a:rPr>
              <a:t>выводит на экран: </a:t>
            </a:r>
            <a:r>
              <a:rPr lang="ru-RU" sz="2400" b="1" dirty="0">
                <a:latin typeface="Lucida Handwriting" pitchFamily="66" charset="0"/>
              </a:rPr>
              <a:t>2*2=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900113" y="3860800"/>
            <a:ext cx="8243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10000"/>
              </a:spcBef>
              <a:spcAft>
                <a:spcPct val="25000"/>
              </a:spcAft>
            </a:pPr>
            <a:r>
              <a:rPr lang="ru-RU" sz="2400" dirty="0">
                <a:latin typeface="Lucida Handwriting" pitchFamily="66" charset="0"/>
              </a:rPr>
              <a:t>3. 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WRITE</a:t>
            </a:r>
            <a:r>
              <a:rPr lang="en-US" sz="2400" b="1" dirty="0">
                <a:solidFill>
                  <a:srgbClr val="7030A0"/>
                </a:solidFill>
                <a:latin typeface="Lucida Handwriting" pitchFamily="66" charset="0"/>
              </a:rPr>
              <a:t>(‘2*2=‘</a:t>
            </a:r>
            <a:r>
              <a:rPr lang="ru-RU" sz="2400" b="1" dirty="0">
                <a:solidFill>
                  <a:srgbClr val="7030A0"/>
                </a:solidFill>
                <a:latin typeface="Lucida Handwriting" pitchFamily="66" charset="0"/>
              </a:rPr>
              <a:t>, 2*2</a:t>
            </a:r>
            <a:r>
              <a:rPr lang="en-US" sz="2400" b="1" dirty="0">
                <a:solidFill>
                  <a:srgbClr val="7030A0"/>
                </a:solidFill>
                <a:latin typeface="Lucida Handwriting" pitchFamily="66" charset="0"/>
              </a:rPr>
              <a:t>)</a:t>
            </a:r>
            <a:r>
              <a:rPr lang="ru-RU" sz="2400" dirty="0">
                <a:solidFill>
                  <a:srgbClr val="7030A0"/>
                </a:solidFill>
                <a:latin typeface="Lucida Handwriting" pitchFamily="66" charset="0"/>
              </a:rPr>
              <a:t> - </a:t>
            </a:r>
            <a:r>
              <a:rPr lang="ru-RU" sz="2400" dirty="0">
                <a:latin typeface="Lucida Handwriting" pitchFamily="66" charset="0"/>
              </a:rPr>
              <a:t>выводит на экран: </a:t>
            </a:r>
            <a:r>
              <a:rPr lang="ru-RU" sz="2400" b="1" dirty="0">
                <a:latin typeface="Lucida Handwriting" pitchFamily="66" charset="0"/>
              </a:rPr>
              <a:t>2*2=4</a:t>
            </a:r>
            <a:endParaRPr lang="ru-RU" sz="2400" dirty="0">
              <a:latin typeface="Lucida Handwriting" pitchFamily="66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2422" y="4653135"/>
            <a:ext cx="821896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/>
              <a:t>4</a:t>
            </a:r>
            <a:r>
              <a:rPr lang="ru-RU" sz="2800" i="1" dirty="0" smtClean="0"/>
              <a:t>. </a:t>
            </a:r>
            <a:r>
              <a:rPr lang="en-US" sz="2800" b="1" dirty="0" smtClean="0">
                <a:solidFill>
                  <a:srgbClr val="7030A0"/>
                </a:solidFill>
                <a:latin typeface="Lucida Handwriting" pitchFamily="66" charset="0"/>
              </a:rPr>
              <a:t>write (x : 7 : 2, y : 7 : 2); </a:t>
            </a:r>
            <a:endParaRPr lang="ru-RU" sz="2800" b="1" dirty="0" smtClean="0">
              <a:solidFill>
                <a:srgbClr val="7030A0"/>
              </a:solidFill>
            </a:endParaRPr>
          </a:p>
          <a:p>
            <a:pPr algn="ctr"/>
            <a:r>
              <a:rPr lang="ru-RU" sz="2800" dirty="0" smtClean="0"/>
              <a:t>                     где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ru-RU" sz="2800" dirty="0" smtClean="0">
                <a:solidFill>
                  <a:srgbClr val="FF0000"/>
                </a:solidFill>
              </a:rPr>
              <a:t>7</a:t>
            </a:r>
            <a:r>
              <a:rPr lang="ru-RU" sz="2800" dirty="0" smtClean="0"/>
              <a:t> – количество позиций под все число, </a:t>
            </a:r>
          </a:p>
          <a:p>
            <a:pPr algn="ctr"/>
            <a:r>
              <a:rPr lang="ru-RU" sz="2800" dirty="0" smtClean="0"/>
              <a:t>                         а </a:t>
            </a:r>
            <a:r>
              <a:rPr lang="ru-RU" sz="2800" dirty="0" smtClean="0">
                <a:solidFill>
                  <a:schemeClr val="tx2"/>
                </a:solidFill>
              </a:rPr>
              <a:t>2</a:t>
            </a:r>
            <a:r>
              <a:rPr lang="ru-RU" sz="2800" dirty="0" smtClean="0"/>
              <a:t> – количество позиций после запятой</a:t>
            </a:r>
          </a:p>
          <a:p>
            <a:r>
              <a:rPr lang="ru-RU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175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50" grpId="0"/>
      <p:bldP spid="31751" grpId="0"/>
      <p:bldP spid="317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Первый этап – постановка задачи.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На </a:t>
            </a:r>
            <a:r>
              <a:rPr lang="ru-RU" dirty="0"/>
              <a:t>этом этапе участвует человек, хорошо представляющий предметную область задачи. Он должен </a:t>
            </a:r>
            <a:r>
              <a:rPr lang="ru-RU" u="sng" dirty="0"/>
              <a:t>четко определить цель задачи</a:t>
            </a:r>
            <a:r>
              <a:rPr lang="ru-RU" dirty="0"/>
              <a:t>, дать словесное описание содержания задачи и предложить общий подход к её решению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9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2. Оператор вывода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 </a:t>
            </a:r>
          </a:p>
          <a:p>
            <a:pPr marL="0" lvl="0" indent="0">
              <a:buNone/>
            </a:pPr>
            <a:r>
              <a:rPr lang="en-US" dirty="0" smtClean="0"/>
              <a:t>WRITE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LN</a:t>
            </a:r>
            <a:r>
              <a:rPr lang="ru-RU" dirty="0" smtClean="0"/>
              <a:t> (список переменных) – тоже что и </a:t>
            </a:r>
            <a:r>
              <a:rPr lang="en-US" dirty="0" smtClean="0"/>
              <a:t>write</a:t>
            </a:r>
            <a:r>
              <a:rPr lang="ru-RU" dirty="0" smtClean="0"/>
              <a:t>, но с переводом курсора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на новую строку </a:t>
            </a:r>
            <a:r>
              <a:rPr lang="ru-RU" dirty="0" smtClean="0"/>
              <a:t>после вывода последней переменной;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</a:p>
          <a:p>
            <a:pPr marL="0" lvl="0" indent="0">
              <a:buNone/>
            </a:pPr>
            <a:r>
              <a:rPr lang="en-US" dirty="0" smtClean="0"/>
              <a:t>WRITELN</a:t>
            </a:r>
            <a:r>
              <a:rPr lang="ru-RU" dirty="0" smtClean="0"/>
              <a:t> – вывод пустой строки;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56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483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277068"/>
            <a:ext cx="9144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457200" algn="ctr" eaLnBrk="0" hangingPunct="0"/>
            <a:r>
              <a:rPr lang="ru-RU" sz="3600" b="1" dirty="0">
                <a:solidFill>
                  <a:srgbClr val="C00000"/>
                </a:solidFill>
                <a:cs typeface="Times New Roman" pitchFamily="18" charset="0"/>
              </a:rPr>
              <a:t>В</a:t>
            </a:r>
            <a:r>
              <a:rPr lang="ru-RU" sz="3600" b="1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языке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Turbo Pascal</a:t>
            </a: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имеются следующие группы простых типов данных:     </a:t>
            </a:r>
          </a:p>
          <a:p>
            <a:pPr indent="457200" algn="ctr" eaLnBrk="0" hangingPunct="0"/>
            <a:endParaRPr lang="ru-RU" sz="3600" dirty="0">
              <a:solidFill>
                <a:schemeClr val="accent2">
                  <a:lumMod val="75000"/>
                </a:schemeClr>
              </a:solidFill>
            </a:endParaRPr>
          </a:p>
          <a:p>
            <a:pPr indent="457200" algn="just" eaLnBrk="0" hangingPunct="0"/>
            <a:r>
              <a:rPr lang="ru-RU" sz="3600" b="1" u="sng" dirty="0">
                <a:cs typeface="Times New Roman" pitchFamily="18" charset="0"/>
              </a:rPr>
              <a:t>1) Целые типы	</a:t>
            </a:r>
            <a:r>
              <a:rPr lang="ru-RU" sz="3600" b="1" u="sng" dirty="0" smtClean="0">
                <a:cs typeface="Times New Roman" pitchFamily="18" charset="0"/>
              </a:rPr>
              <a:t> </a:t>
            </a:r>
            <a:endParaRPr lang="ru-RU" sz="3600" u="sng" dirty="0"/>
          </a:p>
          <a:p>
            <a:pPr indent="457200" algn="just" eaLnBrk="0" hangingPunct="0"/>
            <a:r>
              <a:rPr lang="ru-RU" sz="3600" b="1" u="sng" dirty="0">
                <a:cs typeface="Times New Roman" pitchFamily="18" charset="0"/>
              </a:rPr>
              <a:t>2) Вещественный тип</a:t>
            </a:r>
            <a:r>
              <a:rPr lang="ru-RU" sz="3600" b="1" dirty="0">
                <a:cs typeface="Times New Roman" pitchFamily="18" charset="0"/>
              </a:rPr>
              <a:t>	</a:t>
            </a:r>
            <a:endParaRPr lang="ru-RU" sz="3600" dirty="0"/>
          </a:p>
          <a:p>
            <a:pPr indent="457200" algn="just" eaLnBrk="0" hangingPunct="0"/>
            <a:r>
              <a:rPr lang="ru-RU" sz="3600" b="1" dirty="0">
                <a:cs typeface="Times New Roman" pitchFamily="18" charset="0"/>
              </a:rPr>
              <a:t>3) Перечисляемый тип	  </a:t>
            </a:r>
            <a:endParaRPr lang="ru-RU" sz="3600" dirty="0"/>
          </a:p>
          <a:p>
            <a:pPr indent="457200" algn="just" eaLnBrk="0" hangingPunct="0"/>
            <a:r>
              <a:rPr lang="ru-RU" sz="3600" b="1" dirty="0">
                <a:cs typeface="Times New Roman" pitchFamily="18" charset="0"/>
              </a:rPr>
              <a:t>4) Тип-диапазон</a:t>
            </a:r>
            <a:endParaRPr lang="ru-RU" sz="3600" dirty="0"/>
          </a:p>
          <a:p>
            <a:pPr indent="457200" algn="just" eaLnBrk="0" hangingPunct="0"/>
            <a:r>
              <a:rPr lang="ru-RU" sz="3600" b="1" dirty="0">
                <a:cs typeface="Times New Roman" pitchFamily="18" charset="0"/>
              </a:rPr>
              <a:t>5) Символьный тип</a:t>
            </a:r>
            <a:endParaRPr lang="ru-RU" sz="3600" dirty="0"/>
          </a:p>
          <a:p>
            <a:pPr indent="457200" algn="just" eaLnBrk="0" hangingPunct="0"/>
            <a:r>
              <a:rPr lang="ru-RU" sz="3600" b="1" dirty="0">
                <a:cs typeface="Times New Roman" pitchFamily="18" charset="0"/>
              </a:rPr>
              <a:t>6) Логический тип</a:t>
            </a:r>
            <a:endParaRPr lang="ru-RU" sz="3600" dirty="0"/>
          </a:p>
        </p:txBody>
      </p:sp>
      <p:pic>
        <p:nvPicPr>
          <p:cNvPr id="9219" name="Рисунок 2" descr="6520036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492896"/>
            <a:ext cx="952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72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Линейн</a:t>
            </a:r>
            <a:r>
              <a:rPr lang="ru-RU" b="1" dirty="0" err="1"/>
              <a:t>ый</a:t>
            </a:r>
            <a:r>
              <a:rPr lang="ru-RU" b="1" dirty="0"/>
              <a:t> алгоритм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512" y="127403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Program </a:t>
            </a:r>
            <a:r>
              <a:rPr lang="en-US" dirty="0" err="1"/>
              <a:t>tr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a</a:t>
            </a:r>
            <a:r>
              <a:rPr lang="ru-RU" dirty="0" smtClean="0"/>
              <a:t>,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ru-RU" dirty="0"/>
              <a:t>, </a:t>
            </a:r>
            <a:r>
              <a:rPr lang="en-US" dirty="0"/>
              <a:t>s</a:t>
            </a:r>
            <a:r>
              <a:rPr lang="ru-RU" dirty="0"/>
              <a:t> : </a:t>
            </a:r>
            <a:r>
              <a:rPr lang="en-US" dirty="0"/>
              <a:t>real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dirty="0" smtClean="0"/>
              <a:t>Begin</a:t>
            </a:r>
            <a:endParaRPr lang="ru-RU" dirty="0" smtClean="0"/>
          </a:p>
          <a:p>
            <a:pPr marL="0" indent="0">
              <a:buNone/>
            </a:pPr>
            <a:r>
              <a:rPr lang="en-US" sz="2600" dirty="0" err="1" smtClean="0"/>
              <a:t>writeln</a:t>
            </a:r>
            <a:r>
              <a:rPr lang="ru-RU" sz="2600" dirty="0"/>
              <a:t>(</a:t>
            </a:r>
            <a:r>
              <a:rPr lang="ru-RU" sz="2000" dirty="0"/>
              <a:t>’Введите длины сторон треугольника</a:t>
            </a:r>
            <a:r>
              <a:rPr lang="ru-RU" sz="2600" dirty="0"/>
              <a:t>’);</a:t>
            </a:r>
          </a:p>
          <a:p>
            <a:pPr marL="0" indent="0">
              <a:buNone/>
            </a:pPr>
            <a:r>
              <a:rPr lang="en-US" sz="2600" dirty="0" err="1" smtClean="0"/>
              <a:t>readln</a:t>
            </a:r>
            <a:r>
              <a:rPr lang="ru-RU" sz="2600" dirty="0"/>
              <a:t>(</a:t>
            </a:r>
            <a:r>
              <a:rPr lang="en-US" sz="2600" dirty="0"/>
              <a:t>a</a:t>
            </a:r>
            <a:r>
              <a:rPr lang="ru-RU" sz="2600" dirty="0"/>
              <a:t>,</a:t>
            </a:r>
            <a:r>
              <a:rPr lang="en-US" sz="2600" dirty="0"/>
              <a:t>b</a:t>
            </a:r>
            <a:r>
              <a:rPr lang="ru-RU" sz="2600" dirty="0"/>
              <a:t>,</a:t>
            </a:r>
            <a:r>
              <a:rPr lang="en-US" sz="2600" dirty="0"/>
              <a:t>c</a:t>
            </a:r>
            <a:r>
              <a:rPr lang="ru-RU" sz="2600" dirty="0"/>
              <a:t>);</a:t>
            </a:r>
          </a:p>
          <a:p>
            <a:pPr marL="0" indent="0">
              <a:buNone/>
            </a:pPr>
            <a:r>
              <a:rPr lang="en-US" sz="2600" dirty="0" smtClean="0"/>
              <a:t>p</a:t>
            </a:r>
            <a:r>
              <a:rPr lang="ru-RU" sz="2600" dirty="0" smtClean="0"/>
              <a:t> </a:t>
            </a:r>
            <a:r>
              <a:rPr lang="ru-RU" sz="2600" dirty="0"/>
              <a:t>:= (</a:t>
            </a:r>
            <a:r>
              <a:rPr lang="en-US" sz="2600" dirty="0"/>
              <a:t>a </a:t>
            </a:r>
            <a:r>
              <a:rPr lang="ru-RU" sz="2600" dirty="0"/>
              <a:t>+ </a:t>
            </a:r>
            <a:r>
              <a:rPr lang="en-US" sz="2600" dirty="0"/>
              <a:t>b</a:t>
            </a:r>
            <a:r>
              <a:rPr lang="ru-RU" sz="2600" dirty="0"/>
              <a:t> + </a:t>
            </a:r>
            <a:r>
              <a:rPr lang="en-US" sz="2600" dirty="0"/>
              <a:t>c</a:t>
            </a:r>
            <a:r>
              <a:rPr lang="ru-RU" sz="2600" dirty="0"/>
              <a:t>)/2; </a:t>
            </a:r>
          </a:p>
          <a:p>
            <a:pPr marL="0" indent="0">
              <a:buNone/>
            </a:pPr>
            <a:r>
              <a:rPr lang="en-US" sz="2600" dirty="0" smtClean="0"/>
              <a:t>s</a:t>
            </a:r>
            <a:r>
              <a:rPr lang="ru-RU" sz="2600" dirty="0" smtClean="0"/>
              <a:t> </a:t>
            </a:r>
            <a:r>
              <a:rPr lang="ru-RU" sz="2600" dirty="0"/>
              <a:t>:= </a:t>
            </a:r>
            <a:r>
              <a:rPr lang="en-US" sz="2600" dirty="0" err="1"/>
              <a:t>sqrt</a:t>
            </a:r>
            <a:r>
              <a:rPr lang="en-US" sz="2600" dirty="0"/>
              <a:t>(p*(p - a)*(p - b)*(p - c));</a:t>
            </a:r>
            <a:endParaRPr lang="ru-RU" sz="2600" dirty="0"/>
          </a:p>
          <a:p>
            <a:pPr marL="0" indent="0">
              <a:buNone/>
            </a:pPr>
            <a:r>
              <a:rPr lang="en-US" sz="2600" dirty="0" err="1" smtClean="0"/>
              <a:t>writeln</a:t>
            </a:r>
            <a:r>
              <a:rPr lang="ru-RU" sz="2600" dirty="0"/>
              <a:t>(’Площадь </a:t>
            </a:r>
            <a:r>
              <a:rPr lang="ru-RU" sz="2600" dirty="0" smtClean="0"/>
              <a:t> треугольника </a:t>
            </a:r>
            <a:r>
              <a:rPr lang="ru-RU" sz="2600" dirty="0"/>
              <a:t>=’, </a:t>
            </a:r>
            <a:r>
              <a:rPr lang="en-US" sz="2600" dirty="0"/>
              <a:t>s</a:t>
            </a:r>
            <a:r>
              <a:rPr lang="ru-RU" sz="2600" dirty="0"/>
              <a:t>:5:2);</a:t>
            </a:r>
          </a:p>
          <a:p>
            <a:pPr marL="0" indent="0">
              <a:buNone/>
            </a:pPr>
            <a:r>
              <a:rPr lang="en-US" dirty="0"/>
              <a:t>end</a:t>
            </a:r>
            <a:r>
              <a:rPr lang="ru-RU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692696"/>
            <a:ext cx="278871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525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75575" cy="1727200"/>
          </a:xfrm>
        </p:spPr>
        <p:txBody>
          <a:bodyPr/>
          <a:lstStyle/>
          <a:p>
            <a:r>
              <a:rPr lang="ru-RU" sz="3300" dirty="0" smtClean="0">
                <a:effectLst/>
                <a:latin typeface="Lucida Handwriting" pitchFamily="66" charset="0"/>
              </a:rPr>
              <a:t>Вычислить </a:t>
            </a:r>
            <a:r>
              <a:rPr lang="ru-RU" sz="3300" dirty="0">
                <a:effectLst/>
                <a:latin typeface="Lucida Handwriting" pitchFamily="66" charset="0"/>
              </a:rPr>
              <a:t>произведение двух целых чисел:</a:t>
            </a:r>
            <a:r>
              <a:rPr lang="ru-RU" sz="4000" dirty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16113"/>
            <a:ext cx="8569325" cy="3673475"/>
          </a:xfrm>
          <a:solidFill>
            <a:srgbClr val="000099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Program</a:t>
            </a:r>
            <a:r>
              <a:rPr lang="en-US" sz="2400">
                <a:solidFill>
                  <a:schemeClr val="bg2"/>
                </a:solidFill>
                <a:effectLst/>
              </a:rPr>
              <a:t> p1; </a:t>
            </a:r>
            <a:endParaRPr lang="en-US" sz="2400" b="1">
              <a:solidFill>
                <a:schemeClr val="bg2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Var</a:t>
            </a:r>
            <a:r>
              <a:rPr lang="en-US" sz="2400">
                <a:solidFill>
                  <a:schemeClr val="bg2"/>
                </a:solidFill>
                <a:effectLst/>
              </a:rPr>
              <a:t> a,b,</a:t>
            </a:r>
            <a:r>
              <a:rPr lang="ru-RU" sz="2400">
                <a:solidFill>
                  <a:schemeClr val="bg2"/>
                </a:solidFill>
                <a:effectLst/>
              </a:rPr>
              <a:t>с</a:t>
            </a:r>
            <a:r>
              <a:rPr lang="en-US" sz="2400">
                <a:solidFill>
                  <a:schemeClr val="bg2"/>
                </a:solidFill>
                <a:effectLst/>
              </a:rPr>
              <a:t>: integer; {</a:t>
            </a:r>
            <a:r>
              <a:rPr lang="ru-RU" sz="1400">
                <a:solidFill>
                  <a:schemeClr val="bg2"/>
                </a:solidFill>
                <a:effectLst/>
              </a:rPr>
              <a:t>Числа в языке Pascal различаются</a:t>
            </a:r>
            <a:r>
              <a:rPr lang="en-US" sz="1400">
                <a:solidFill>
                  <a:schemeClr val="bg2"/>
                </a:solidFill>
                <a:effectLst/>
              </a:rPr>
              <a:t> как целые и вещественные</a:t>
            </a:r>
            <a:r>
              <a:rPr lang="en-US" sz="2400">
                <a:solidFill>
                  <a:schemeClr val="bg2"/>
                </a:solidFill>
                <a:effectLst/>
              </a:rPr>
              <a:t>}</a:t>
            </a:r>
            <a:endParaRPr lang="en-US" sz="2400" b="1">
              <a:solidFill>
                <a:schemeClr val="bg2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Begin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WriteLn</a:t>
            </a:r>
            <a:r>
              <a:rPr lang="ru-RU" sz="2400">
                <a:solidFill>
                  <a:schemeClr val="bg2"/>
                </a:solidFill>
                <a:effectLst/>
              </a:rPr>
              <a:t>('Введите два целых числа через пробел'); </a:t>
            </a:r>
            <a:endParaRPr lang="en-US" sz="2400" b="1">
              <a:solidFill>
                <a:schemeClr val="bg2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ReadLn</a:t>
            </a:r>
            <a:r>
              <a:rPr lang="en-US" sz="2400">
                <a:solidFill>
                  <a:schemeClr val="bg2"/>
                </a:solidFill>
                <a:effectLst/>
              </a:rPr>
              <a:t>(a,b);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sz="2400">
                <a:solidFill>
                  <a:schemeClr val="bg2"/>
                </a:solidFill>
                <a:effectLst/>
              </a:rPr>
              <a:t>с</a:t>
            </a:r>
            <a:r>
              <a:rPr lang="en-US" sz="2400">
                <a:solidFill>
                  <a:schemeClr val="bg2"/>
                </a:solidFill>
                <a:effectLst/>
              </a:rPr>
              <a:t>:=a*b; </a:t>
            </a:r>
            <a:endParaRPr lang="en-US" sz="2400" b="1">
              <a:solidFill>
                <a:schemeClr val="bg2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WriteLn</a:t>
            </a:r>
            <a:r>
              <a:rPr lang="ru-RU" sz="2400">
                <a:solidFill>
                  <a:schemeClr val="bg2"/>
                </a:solidFill>
                <a:effectLst/>
              </a:rPr>
              <a:t>('Их произведение равно: ', с); </a:t>
            </a:r>
            <a:endParaRPr lang="en-US" sz="2400" b="1">
              <a:solidFill>
                <a:schemeClr val="bg2"/>
              </a:solidFill>
              <a:effectLst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ReadLn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chemeClr val="bg2"/>
                </a:solidFill>
                <a:effectLst/>
              </a:rPr>
              <a:t>End.</a:t>
            </a:r>
            <a:r>
              <a:rPr lang="en-US" sz="2400">
                <a:solidFill>
                  <a:schemeClr val="bg2"/>
                </a:solidFill>
                <a:effectLst/>
              </a:rPr>
              <a:t> </a:t>
            </a:r>
            <a:endParaRPr lang="ru-RU" sz="2400">
              <a:solidFill>
                <a:schemeClr val="bg2"/>
              </a:solidFill>
              <a:effectLst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042988" y="5805488"/>
            <a:ext cx="7273925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  <a:latin typeface="Lucida Handwriting" pitchFamily="66" charset="0"/>
              </a:rPr>
              <a:t>Русская раскладка клавиатуры – </a:t>
            </a:r>
            <a:r>
              <a:rPr lang="ru-RU" b="1" u="sng" dirty="0">
                <a:solidFill>
                  <a:schemeClr val="tx2"/>
                </a:solidFill>
                <a:latin typeface="Lucida Handwriting" pitchFamily="66" charset="0"/>
              </a:rPr>
              <a:t>правый</a:t>
            </a:r>
            <a:r>
              <a:rPr lang="ru-RU" b="1" dirty="0">
                <a:solidFill>
                  <a:schemeClr val="tx2"/>
                </a:solidFill>
                <a:latin typeface="Lucida Handwriting" pitchFamily="66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Lucida Handwriting" pitchFamily="66" charset="0"/>
              </a:rPr>
              <a:t>CTRL+SHIFT</a:t>
            </a:r>
          </a:p>
          <a:p>
            <a:pPr eaLnBrk="0" hangingPunct="0">
              <a:spcBef>
                <a:spcPct val="50000"/>
              </a:spcBef>
            </a:pPr>
            <a:r>
              <a:rPr lang="ru-RU" b="1" dirty="0">
                <a:solidFill>
                  <a:schemeClr val="tx2"/>
                </a:solidFill>
                <a:latin typeface="Lucida Handwriting" pitchFamily="66" charset="0"/>
              </a:rPr>
              <a:t>Английская раскладка клавиатуры – </a:t>
            </a:r>
            <a:r>
              <a:rPr lang="ru-RU" b="1" u="sng" dirty="0">
                <a:solidFill>
                  <a:schemeClr val="tx2"/>
                </a:solidFill>
                <a:latin typeface="Lucida Handwriting" pitchFamily="66" charset="0"/>
              </a:rPr>
              <a:t>левый</a:t>
            </a:r>
            <a:r>
              <a:rPr lang="ru-RU" b="1" dirty="0">
                <a:solidFill>
                  <a:schemeClr val="tx2"/>
                </a:solidFill>
                <a:latin typeface="Lucida Handwriting" pitchFamily="66" charset="0"/>
              </a:rPr>
              <a:t> </a:t>
            </a:r>
            <a:r>
              <a:rPr lang="en-US" b="1" dirty="0">
                <a:solidFill>
                  <a:schemeClr val="tx2"/>
                </a:solidFill>
                <a:latin typeface="Lucida Handwriting" pitchFamily="66" charset="0"/>
              </a:rPr>
              <a:t>CTRL+SHIFT</a:t>
            </a:r>
            <a:endParaRPr lang="ru-RU" b="1" dirty="0">
              <a:solidFill>
                <a:schemeClr val="tx2"/>
              </a:solidFill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 animBg="1"/>
      <p:bldP spid="348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Второй этап – математическое или информационное моделирование.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Цель </a:t>
            </a:r>
            <a:r>
              <a:rPr lang="ru-RU" dirty="0"/>
              <a:t>этого этапа – создать такую математическую модель решаемой задачи, которая может быть реализована в компьютере. </a:t>
            </a:r>
          </a:p>
        </p:txBody>
      </p:sp>
    </p:spTree>
    <p:extLst>
      <p:ext uri="{BB962C8B-B14F-4D97-AF65-F5344CB8AC3E}">
        <p14:creationId xmlns:p14="http://schemas.microsoft.com/office/powerpoint/2010/main" val="21276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Третий этап - алгоритмизация задачи.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На </a:t>
            </a:r>
            <a:r>
              <a:rPr lang="ru-RU" dirty="0"/>
              <a:t>основе математического описания необходимо разработать алгоритм решения.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51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Четвертый этап – программирование.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1" i="1" dirty="0" smtClean="0"/>
              <a:t>Программой </a:t>
            </a:r>
            <a:r>
              <a:rPr lang="ru-RU" dirty="0"/>
              <a:t>называется план действий, подлежащих выполнению некоторым исполнителем, в качестве которого может выступать компьютер. </a:t>
            </a:r>
            <a:endParaRPr lang="ru-RU" dirty="0" smtClean="0"/>
          </a:p>
          <a:p>
            <a:pPr algn="just"/>
            <a:r>
              <a:rPr lang="ru-RU" dirty="0" smtClean="0"/>
              <a:t>Составление </a:t>
            </a:r>
            <a:r>
              <a:rPr lang="ru-RU" dirty="0"/>
              <a:t>программы обеспечивает возможность выполнения алгоритма и соответственно поставленной задачи исполнителем </a:t>
            </a:r>
            <a:r>
              <a:rPr lang="ru-RU" dirty="0" smtClean="0"/>
              <a:t>– компьютером.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3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Пятый этап - ввод программы и исходных данных в ЭВМ.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Программа и исходные данные вводятся в ЭВМ с клавиатуры с помощью редактора текстов, и для постоянного хранения осуществляется их запись на гибкий или жесткий магнитный диск.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29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Шестой этап - тестирование и отладка программы.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На этом этапе происходят выполнение алгоритма с помощью ЭВМ, поиск и исключение ошибок. При этом программисту приходится выполнять рутинную работу по проверке работы программы, поиску и исключению ошибок, и поэтому для сложных программ этот часто требует гораздо больше временит и сил, чем написание первоначального текста программы..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280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/>
              <a:t>Отладка программы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1" dirty="0" smtClean="0"/>
              <a:t>- </a:t>
            </a:r>
            <a:r>
              <a:rPr lang="ru-RU" dirty="0"/>
              <a:t>сложный и нестандартный процесс. Исходный план отладки заключается в том, чтобы оттестировать программу на контрольных примерах.</a:t>
            </a:r>
          </a:p>
          <a:p>
            <a:r>
              <a:rPr lang="ru-RU" b="1" dirty="0"/>
              <a:t>исполнение отлаженной программы и анализ результатов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87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Язык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программирования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Паскаль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 </a:t>
            </a:r>
            <a:r>
              <a:rPr lang="ru-RU" dirty="0" smtClean="0"/>
              <a:t>Язык </a:t>
            </a:r>
            <a:r>
              <a:rPr lang="ru-RU" dirty="0"/>
              <a:t>Паскаль является языком программирования высокого уровня. Начиная с момента своего создания </a:t>
            </a:r>
            <a:r>
              <a:rPr lang="ru-RU" dirty="0" err="1"/>
              <a:t>Н.Виртом</a:t>
            </a:r>
            <a:r>
              <a:rPr lang="ru-RU" dirty="0"/>
              <a:t> в 1970 г., играет особую роль и в практическом программировании. Текст Паскаль-программы представляет собой последовательность строк, состоящих из символов, образующих алфавит языка. </a:t>
            </a:r>
          </a:p>
        </p:txBody>
      </p:sp>
    </p:spTree>
    <p:extLst>
      <p:ext uri="{BB962C8B-B14F-4D97-AF65-F5344CB8AC3E}">
        <p14:creationId xmlns:p14="http://schemas.microsoft.com/office/powerpoint/2010/main" val="4158647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68</TotalTime>
  <Words>806</Words>
  <Application>Microsoft Office PowerPoint</Application>
  <PresentationFormat>Экран (4:3)</PresentationFormat>
  <Paragraphs>125</Paragraphs>
  <Slides>24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Тема Office</vt:lpstr>
      <vt:lpstr>Документ</vt:lpstr>
      <vt:lpstr>Основные этапы решения задач  на компьютере </vt:lpstr>
      <vt:lpstr>Первый этап – постановка задачи. </vt:lpstr>
      <vt:lpstr>Второй этап – математическое или информационное моделирование.</vt:lpstr>
      <vt:lpstr>Третий этап - алгоритмизация задачи. </vt:lpstr>
      <vt:lpstr>Четвертый этап – программирование.</vt:lpstr>
      <vt:lpstr>Пятый этап - ввод программы и исходных данных в ЭВМ.</vt:lpstr>
      <vt:lpstr>Шестой этап - тестирование и отладка программы. </vt:lpstr>
      <vt:lpstr>Отладка программы </vt:lpstr>
      <vt:lpstr>Язык программирования Паскаль</vt:lpstr>
      <vt:lpstr> Основные средства языка</vt:lpstr>
      <vt:lpstr>Арифметические операции </vt:lpstr>
      <vt:lpstr>Основные стандартные функции, определенные в Паскале: </vt:lpstr>
      <vt:lpstr> Основные средства языка</vt:lpstr>
      <vt:lpstr>Структура программы</vt:lpstr>
      <vt:lpstr>Структура программы</vt:lpstr>
      <vt:lpstr>Операторы ввода-  вывода</vt:lpstr>
      <vt:lpstr>Оператор ввода READ</vt:lpstr>
      <vt:lpstr>Оператор вывода WRITE</vt:lpstr>
      <vt:lpstr>Оператор вывода WRITE</vt:lpstr>
      <vt:lpstr>2. Оператор вывода </vt:lpstr>
      <vt:lpstr>Презентация PowerPoint</vt:lpstr>
      <vt:lpstr>Презентация PowerPoint</vt:lpstr>
      <vt:lpstr>Линейный алгоритм </vt:lpstr>
      <vt:lpstr>Вычислить произведение двух целых чисел: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этапы решения задач  на компьютере</dc:title>
  <dc:creator>Инна Владимеровна</dc:creator>
  <cp:lastModifiedBy>Администратор</cp:lastModifiedBy>
  <cp:revision>8</cp:revision>
  <dcterms:created xsi:type="dcterms:W3CDTF">2011-04-04T10:15:13Z</dcterms:created>
  <dcterms:modified xsi:type="dcterms:W3CDTF">2015-12-04T11:20:37Z</dcterms:modified>
</cp:coreProperties>
</file>