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116166-DFD4-44A2-B463-4F511DD4F46B}" type="datetimeFigureOut">
              <a:rPr lang="ru-RU" smtClean="0"/>
              <a:pPr/>
              <a:t>08.02.2016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37772E-2420-4886-BA32-66ED22D428B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Логические операции.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5720" y="1481328"/>
            <a:ext cx="8858280" cy="45259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– </a:t>
            </a:r>
            <a:r>
              <a:rPr lang="ru-RU" dirty="0" smtClean="0"/>
              <a:t>логическое отрицание или инверсия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dirty="0" smtClean="0"/>
              <a:t> – </a:t>
            </a:r>
            <a:r>
              <a:rPr lang="ru-RU" dirty="0" smtClean="0"/>
              <a:t>логическое</a:t>
            </a:r>
            <a:r>
              <a:rPr lang="en-US" dirty="0" smtClean="0"/>
              <a:t> </a:t>
            </a:r>
            <a:r>
              <a:rPr lang="ru-RU" dirty="0" smtClean="0"/>
              <a:t>умножение или конъюнкция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 - </a:t>
            </a:r>
            <a:r>
              <a:rPr lang="ru-RU" dirty="0" smtClean="0"/>
              <a:t>логическое</a:t>
            </a:r>
            <a:r>
              <a:rPr lang="en-US" dirty="0" smtClean="0"/>
              <a:t>  </a:t>
            </a:r>
            <a:r>
              <a:rPr lang="ru-RU" dirty="0" smtClean="0"/>
              <a:t>сложение или дизъюнкция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	Значение логических операций определяется </a:t>
            </a:r>
            <a:r>
              <a:rPr lang="ru-RU" dirty="0" smtClean="0">
                <a:solidFill>
                  <a:srgbClr val="FF0000"/>
                </a:solidFill>
              </a:rPr>
              <a:t>таблицей </a:t>
            </a:r>
            <a:r>
              <a:rPr lang="ru-RU" dirty="0" err="1" smtClean="0">
                <a:solidFill>
                  <a:srgbClr val="FF0000"/>
                </a:solidFill>
              </a:rPr>
              <a:t>истиности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(таблица со всеми возможными значениями входных переменных и соответствующими им значениями логической операции)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Логические операции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214414" y="1071546"/>
            <a:ext cx="7286676" cy="493574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Меняет значение логической величины </a:t>
            </a:r>
            <a:r>
              <a:rPr lang="ru-RU" b="1" dirty="0" smtClean="0"/>
              <a:t>на противоположное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–</a:t>
            </a:r>
            <a:r>
              <a:rPr lang="ru-RU" dirty="0" smtClean="0">
                <a:solidFill>
                  <a:srgbClr val="FF0000"/>
                </a:solidFill>
              </a:rPr>
              <a:t> инверсия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57356" y="2643182"/>
          <a:ext cx="2428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A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286380" y="2643182"/>
          <a:ext cx="2428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A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457200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Обозначим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true – 1, false – 0.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71538" y="1481328"/>
            <a:ext cx="7215238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истина</a:t>
            </a:r>
            <a:r>
              <a:rPr lang="ru-RU" dirty="0" smtClean="0"/>
              <a:t> тогда и только тогда, когда </a:t>
            </a:r>
            <a:r>
              <a:rPr lang="ru-RU" b="1" dirty="0" smtClean="0"/>
              <a:t>истины оба операнда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ru-RU" dirty="0" smtClean="0">
                <a:solidFill>
                  <a:srgbClr val="FF0000"/>
                </a:solidFill>
              </a:rPr>
              <a:t>конъюнкция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85852" y="2571744"/>
          <a:ext cx="3643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500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 and B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214942" y="2571744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500066"/>
                <a:gridCol w="1285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 and B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3240" y="507207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логическое</a:t>
            </a:r>
            <a:r>
              <a:rPr lang="en-US" sz="2400" dirty="0" smtClean="0"/>
              <a:t> </a:t>
            </a:r>
            <a:r>
              <a:rPr lang="ru-RU" sz="2400" dirty="0" smtClean="0"/>
              <a:t>умножение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71538" y="1481328"/>
            <a:ext cx="7215238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ложна</a:t>
            </a:r>
            <a:r>
              <a:rPr lang="ru-RU" dirty="0" smtClean="0"/>
              <a:t> тогда и только тогда, когда </a:t>
            </a:r>
            <a:r>
              <a:rPr lang="ru-RU" b="1" dirty="0" smtClean="0"/>
              <a:t>ложны оба операнда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ru-RU" dirty="0" smtClean="0">
                <a:solidFill>
                  <a:srgbClr val="FF0000"/>
                </a:solidFill>
              </a:rPr>
              <a:t>дизъюнкция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85852" y="2571744"/>
          <a:ext cx="3643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500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 or B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false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true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214942" y="2571744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500066"/>
                <a:gridCol w="1285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 or </a:t>
                      </a:r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43240" y="507207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логическое</a:t>
            </a:r>
            <a:r>
              <a:rPr lang="en-US" sz="2400" dirty="0" smtClean="0"/>
              <a:t> </a:t>
            </a:r>
            <a:r>
              <a:rPr lang="ru-RU" sz="2400" dirty="0" smtClean="0"/>
              <a:t>сложение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468748"/>
                <a:gridCol w="1823092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B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</a:t>
                      </a:r>
                      <a:r>
                        <a:rPr lang="en-US" sz="3200" b="1" baseline="0" dirty="0" smtClean="0"/>
                        <a:t> and B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 or B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not A</a:t>
                      </a:r>
                      <a:endParaRPr lang="ru-RU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0</a:t>
                      </a:r>
                      <a:endParaRPr lang="ru-RU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Таблица </a:t>
            </a:r>
            <a:r>
              <a:rPr lang="ru-RU" dirty="0" err="1" smtClean="0">
                <a:solidFill>
                  <a:srgbClr val="FF0000"/>
                </a:solidFill>
              </a:rPr>
              <a:t>истиности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4" y="4929198"/>
            <a:ext cx="207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– true, </a:t>
            </a:r>
          </a:p>
          <a:p>
            <a:r>
              <a:rPr lang="en-US" sz="3200" dirty="0" smtClean="0"/>
              <a:t>0 – false.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28728" y="1481328"/>
            <a:ext cx="7258072" cy="452596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NOT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*, /, DIV, MOD, AND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+, -, OR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=, &lt;&gt;, &gt;, &lt;, &gt;=, &lt;=</a:t>
            </a:r>
          </a:p>
          <a:p>
            <a:pPr marL="624078" indent="-514350">
              <a:buFont typeface="+mj-lt"/>
              <a:buAutoNum type="arabicPeriod"/>
            </a:pPr>
            <a:endParaRPr lang="en-US" b="1" dirty="0" smtClean="0"/>
          </a:p>
          <a:p>
            <a:pPr marL="624078" indent="-514350">
              <a:buNone/>
            </a:pPr>
            <a:r>
              <a:rPr lang="ru-RU" b="1" dirty="0" smtClean="0"/>
              <a:t>	</a:t>
            </a:r>
            <a:r>
              <a:rPr lang="ru-RU" b="1" dirty="0" smtClean="0">
                <a:solidFill>
                  <a:schemeClr val="accent1"/>
                </a:solidFill>
              </a:rPr>
              <a:t>Операции отношения имеют более низкий приоритет, чем логические операции, поэтому выражения отношения надо заключать в скобки!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Приоритеты операций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84213" y="571480"/>
            <a:ext cx="75596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i="1" dirty="0">
                <a:solidFill>
                  <a:srgbClr val="990033"/>
                </a:solidFill>
              </a:rPr>
              <a:t>Проверь себя:</a:t>
            </a:r>
          </a:p>
          <a:p>
            <a:pPr>
              <a:spcBef>
                <a:spcPct val="50000"/>
              </a:spcBef>
            </a:pPr>
            <a:r>
              <a:rPr lang="ru-RU" sz="2400" dirty="0"/>
              <a:t>Чему равно значение переменной Х после выполнения операции:</a:t>
            </a:r>
            <a:br>
              <a:rPr lang="ru-RU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 x:= (5&gt;=5) or (-3 &gt; 0)   </a:t>
            </a:r>
            <a:endParaRPr lang="ru-RU" sz="2400" dirty="0" smtClean="0"/>
          </a:p>
          <a:p>
            <a:pPr>
              <a:spcBef>
                <a:spcPct val="50000"/>
              </a:spcBef>
            </a:pPr>
            <a:r>
              <a:rPr lang="en-US" sz="2400" dirty="0" smtClean="0"/>
              <a:t>2</a:t>
            </a:r>
            <a:r>
              <a:rPr lang="en-US" sz="2400" dirty="0"/>
              <a:t>. x:= (0&lt;0) and (2&lt;&gt;3)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3. x:= (112=112) and (7&gt;0)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4. x:= (7&lt; 0.7) or not (6&lt;0)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5. x:= (234 mod 10)&lt;&gt;(2*2)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6. x:= not ((12 div 7) &gt; 7) and (27-3*9=0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57818" y="2143116"/>
            <a:ext cx="1228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990033"/>
                </a:solidFill>
              </a:rPr>
              <a:t>true</a:t>
            </a:r>
            <a:endParaRPr lang="ru-RU" sz="2400" b="1" dirty="0">
              <a:solidFill>
                <a:srgbClr val="990033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57818" y="2714620"/>
            <a:ext cx="1225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990033"/>
                </a:solidFill>
              </a:rPr>
              <a:t>false</a:t>
            </a:r>
            <a:endParaRPr lang="ru-RU" sz="2400" b="1" dirty="0">
              <a:solidFill>
                <a:srgbClr val="990033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429256" y="3286124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0033"/>
                </a:solidFill>
              </a:rPr>
              <a:t>true</a:t>
            </a:r>
            <a:endParaRPr lang="ru-RU" sz="1800" dirty="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429256" y="3857628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0033"/>
                </a:solidFill>
              </a:rPr>
              <a:t>true</a:t>
            </a:r>
            <a:endParaRPr lang="ru-RU" sz="1800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429256" y="4357694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0033"/>
                </a:solidFill>
              </a:rPr>
              <a:t>false</a:t>
            </a:r>
            <a:endParaRPr lang="ru-RU" sz="18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58082" y="4929198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0033"/>
                </a:solidFill>
              </a:rPr>
              <a:t>true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9225" grpId="0"/>
      <p:bldP spid="92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236</Words>
  <Application>Microsoft Office PowerPoint</Application>
  <PresentationFormat>Экран (4:3)</PresentationFormat>
  <Paragraphs>137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Программирование.</vt:lpstr>
      <vt:lpstr>Логические операции</vt:lpstr>
      <vt:lpstr>NOT – инверсия </vt:lpstr>
      <vt:lpstr>AND – конъюнкция </vt:lpstr>
      <vt:lpstr>OR – дизъюнкция </vt:lpstr>
      <vt:lpstr>Таблица истиности</vt:lpstr>
      <vt:lpstr>Приоритеты операций</vt:lpstr>
      <vt:lpstr>Презентация PowerPoint</vt:lpstr>
    </vt:vector>
  </TitlesOfParts>
  <Company>МОУ СОШ№10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Программирование.</dc:title>
  <dc:creator>legomaster</dc:creator>
  <cp:lastModifiedBy>Администратор</cp:lastModifiedBy>
  <cp:revision>13</cp:revision>
  <dcterms:created xsi:type="dcterms:W3CDTF">2009-11-23T21:54:40Z</dcterms:created>
  <dcterms:modified xsi:type="dcterms:W3CDTF">2016-02-08T07:54:27Z</dcterms:modified>
</cp:coreProperties>
</file>