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65" r:id="rId4"/>
    <p:sldId id="268" r:id="rId5"/>
    <p:sldId id="260" r:id="rId6"/>
    <p:sldId id="271" r:id="rId7"/>
    <p:sldId id="266" r:id="rId8"/>
    <p:sldId id="269" r:id="rId9"/>
    <p:sldId id="277" r:id="rId10"/>
    <p:sldId id="283" r:id="rId11"/>
    <p:sldId id="270" r:id="rId12"/>
    <p:sldId id="274" r:id="rId13"/>
    <p:sldId id="284" r:id="rId14"/>
    <p:sldId id="259" r:id="rId15"/>
    <p:sldId id="272" r:id="rId16"/>
    <p:sldId id="276" r:id="rId17"/>
    <p:sldId id="278" r:id="rId18"/>
    <p:sldId id="280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0066"/>
    <a:srgbClr val="FFFF00"/>
    <a:srgbClr val="000066"/>
    <a:srgbClr val="0099FF"/>
    <a:srgbClr val="FF33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0" autoAdjust="0"/>
    <p:restoredTop sz="92453" autoAdjust="0"/>
  </p:normalViewPr>
  <p:slideViewPr>
    <p:cSldViewPr>
      <p:cViewPr varScale="1">
        <p:scale>
          <a:sx n="82" d="100"/>
          <a:sy n="82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D4030E2-FD33-4027-A9C8-97A06715D0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374D-802A-46DE-AD7E-3796424EC5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0B41-7941-401F-8491-3CCCE7BAF3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C842A-5212-42FA-9562-C057506327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7DAA-7C5B-41B3-8DF9-8DB6D8E741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8D0A-C7C9-4886-8B30-950BB0E69CC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28AE03-E177-436D-B788-A11BA5AE6B6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C8AB2D2-4188-4B9F-BD35-FB4701DB1E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77E3-8107-4E69-9C70-2413403A67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1E8B-BB8C-4638-880A-BFF985F7DDB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FC7E-02AE-4A12-9A23-AAC54932FA9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26192B-08A1-4756-AA93-7FFE8D6B87F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1340768"/>
            <a:ext cx="8536017" cy="359185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i="1" dirty="0" smtClean="0">
                <a:solidFill>
                  <a:srgbClr val="00FFFF"/>
                </a:solidFill>
              </a:rPr>
              <a:t>Операции над целыми числами</a:t>
            </a:r>
            <a:r>
              <a:rPr lang="en-US" sz="7200" i="1" u="sng" dirty="0">
                <a:solidFill>
                  <a:srgbClr val="00FFFF"/>
                </a:solidFill>
              </a:rPr>
              <a:t/>
            </a:r>
            <a:br>
              <a:rPr lang="en-US" sz="7200" i="1" u="sng" dirty="0">
                <a:solidFill>
                  <a:srgbClr val="00FFFF"/>
                </a:solidFill>
              </a:rPr>
            </a:br>
            <a:r>
              <a:rPr lang="ru-RU" sz="1100" i="1" u="sng" dirty="0">
                <a:solidFill>
                  <a:srgbClr val="0000CC"/>
                </a:solidFill>
              </a:rPr>
              <a:t/>
            </a:r>
            <a:br>
              <a:rPr lang="ru-RU" sz="1100" i="1" u="sng" dirty="0">
                <a:solidFill>
                  <a:srgbClr val="0000CC"/>
                </a:solidFill>
              </a:rPr>
            </a:br>
            <a:r>
              <a:rPr lang="ru-RU" sz="4000" i="1" dirty="0">
                <a:solidFill>
                  <a:srgbClr val="00FFFF"/>
                </a:solidFill>
              </a:rPr>
              <a:t>              </a:t>
            </a:r>
            <a:r>
              <a:rPr lang="en-US" sz="7200" b="1" i="1" dirty="0">
                <a:solidFill>
                  <a:srgbClr val="FF0066"/>
                </a:solidFill>
              </a:rPr>
              <a:t>div </a:t>
            </a:r>
            <a:r>
              <a:rPr lang="ru-RU" sz="7200" b="1" i="1" dirty="0">
                <a:solidFill>
                  <a:srgbClr val="FF0066"/>
                </a:solidFill>
              </a:rPr>
              <a:t>и </a:t>
            </a:r>
            <a:r>
              <a:rPr lang="en-US" sz="7200" b="1" i="1" dirty="0">
                <a:solidFill>
                  <a:srgbClr val="FF0066"/>
                </a:solidFill>
              </a:rPr>
              <a:t>mod</a:t>
            </a:r>
            <a:endParaRPr lang="ru-RU" sz="4800" b="1" i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785794"/>
            <a:ext cx="8229600" cy="228601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Короткое условие нечетности целого числа</a:t>
            </a:r>
            <a:br>
              <a:rPr lang="ru-RU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или</a:t>
            </a:r>
            <a:endParaRPr lang="ru-RU" sz="3200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 bwMode="auto">
          <a:xfrm>
            <a:off x="3409968" y="1285860"/>
            <a:ext cx="1376346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mod</a:t>
            </a:r>
            <a:r>
              <a:rPr lang="ru-RU" sz="4400" dirty="0" smtClean="0">
                <a:solidFill>
                  <a:srgbClr val="0000CC"/>
                </a:solidFill>
              </a:rPr>
              <a:t>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6286512" y="1309662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0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6314" y="1309662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FFC000"/>
                </a:solidFill>
              </a:rPr>
              <a:t>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2786050" y="1285860"/>
            <a:ext cx="642942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x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6380" y="1381100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&lt;&gt;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 bwMode="auto">
          <a:xfrm>
            <a:off x="3500430" y="4357694"/>
            <a:ext cx="2214578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Odd(x)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571472" y="3857628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Или использовать стандартную функцию </a:t>
            </a:r>
            <a:r>
              <a:rPr lang="en-US" sz="3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odd</a:t>
            </a:r>
            <a:r>
              <a:rPr lang="ru-RU" sz="3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500034" y="514351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lang="en-US" sz="3200" b="1" dirty="0" smtClean="0"/>
              <a:t>function</a:t>
            </a:r>
            <a:r>
              <a:rPr lang="en-US" sz="3200" dirty="0" smtClean="0"/>
              <a:t> Odd(</a:t>
            </a:r>
            <a:r>
              <a:rPr lang="en-US" sz="3200" dirty="0" smtClean="0">
                <a:solidFill>
                  <a:srgbClr val="0000CC"/>
                </a:solidFill>
              </a:rPr>
              <a:t>x</a:t>
            </a:r>
            <a:r>
              <a:rPr lang="en-US" sz="3200" dirty="0" smtClean="0"/>
              <a:t>: integer): </a:t>
            </a:r>
            <a:r>
              <a:rPr lang="en-US" sz="3200" dirty="0" err="1" smtClean="0"/>
              <a:t>boolean</a:t>
            </a:r>
            <a:r>
              <a:rPr lang="en-US" sz="3200" dirty="0" smtClean="0"/>
              <a:t>; </a:t>
            </a:r>
            <a:br>
              <a:rPr lang="en-US" sz="3200" dirty="0" smtClean="0"/>
            </a:br>
            <a:r>
              <a:rPr lang="en-US" sz="3200" dirty="0" smtClean="0"/>
              <a:t>        </a:t>
            </a:r>
            <a:r>
              <a:rPr lang="en-US" sz="3200" dirty="0" err="1" smtClean="0"/>
              <a:t>Возвращает</a:t>
            </a:r>
            <a:r>
              <a:rPr lang="en-US" sz="3200" dirty="0" smtClean="0"/>
              <a:t> True, </a:t>
            </a:r>
            <a:r>
              <a:rPr lang="en-US" sz="3200" dirty="0" err="1" smtClean="0"/>
              <a:t>если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CC"/>
                </a:solidFill>
              </a:rPr>
              <a:t>x</a:t>
            </a:r>
            <a:r>
              <a:rPr lang="en-US" sz="3200" dirty="0" smtClean="0"/>
              <a:t> </a:t>
            </a:r>
            <a:r>
              <a:rPr lang="en-US" sz="3200" dirty="0" err="1" smtClean="0"/>
              <a:t>нечетно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 bwMode="auto">
          <a:xfrm>
            <a:off x="3910034" y="2285992"/>
            <a:ext cx="1376346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mod</a:t>
            </a:r>
            <a:r>
              <a:rPr lang="ru-RU" sz="4400" dirty="0" smtClean="0">
                <a:solidFill>
                  <a:srgbClr val="0000CC"/>
                </a:solidFill>
              </a:rPr>
              <a:t>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357950" y="2357430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1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86380" y="2309794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FFC000"/>
                </a:solidFill>
              </a:rPr>
              <a:t>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7" name="Содержимое 2"/>
          <p:cNvSpPr txBox="1">
            <a:spLocks/>
          </p:cNvSpPr>
          <p:nvPr/>
        </p:nvSpPr>
        <p:spPr bwMode="auto">
          <a:xfrm>
            <a:off x="2071670" y="2285992"/>
            <a:ext cx="1857388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abs(x)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6446" y="2381232"/>
            <a:ext cx="642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=</a:t>
            </a:r>
            <a:endParaRPr lang="ru-RU" sz="4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 build="p"/>
      <p:bldP spid="8" grpId="0"/>
      <p:bldP spid="12" grpId="0" build="p"/>
      <p:bldP spid="11" grpId="0" build="p"/>
      <p:bldP spid="13" grpId="0"/>
      <p:bldP spid="16" grpId="0"/>
      <p:bldP spid="17" grpId="0" build="p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idx="1"/>
          </p:nvPr>
        </p:nvSpPr>
        <p:spPr bwMode="auto">
          <a:xfrm>
            <a:off x="571472" y="571480"/>
            <a:ext cx="8007350" cy="166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Как записать с помощью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mod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условие кратности числа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X 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трем?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57356" y="2643182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 mod 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786314" y="2659559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ru-RU" sz="44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714348" y="3714752"/>
            <a:ext cx="8007350" cy="166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Как записать с помощью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mod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условие кратности числа </a:t>
            </a:r>
            <a:r>
              <a:rPr lang="en-US" sz="4000" kern="0" dirty="0" smtClean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rPr>
              <a:t>X </a:t>
            </a:r>
            <a:r>
              <a:rPr lang="ru-RU" sz="4000" kern="0" dirty="0" smtClean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rPr>
              <a:t>семи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5500702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X mod 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643438" y="5500702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ru-RU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14744" y="2659559"/>
            <a:ext cx="986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3 =</a:t>
            </a:r>
            <a:endParaRPr lang="ru-RU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3306" y="5500702"/>
            <a:ext cx="986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7</a:t>
            </a:r>
            <a:r>
              <a:rPr lang="ru-RU" sz="4400" dirty="0" smtClean="0"/>
              <a:t> </a:t>
            </a:r>
            <a:r>
              <a:rPr lang="en-US" sz="4400" dirty="0" smtClean="0"/>
              <a:t>=</a:t>
            </a:r>
            <a:endParaRPr lang="ru-RU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idx="1"/>
          </p:nvPr>
        </p:nvSpPr>
        <p:spPr bwMode="auto">
          <a:xfrm>
            <a:off x="571472" y="571480"/>
            <a:ext cx="8007350" cy="166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Как записать с помощью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mod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условие </a:t>
            </a:r>
            <a:r>
              <a:rPr lang="en-US" sz="4000" dirty="0" smtClean="0">
                <a:solidFill>
                  <a:schemeClr val="tx2"/>
                </a:solidFill>
                <a:effectLst/>
                <a:ea typeface="+mj-ea"/>
                <a:cs typeface="+mj-cs"/>
              </a:rPr>
              <a:t>X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не делится на 3?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643182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 mod 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57686" y="2659559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&lt;&gt;</a:t>
            </a:r>
            <a:endParaRPr lang="ru-RU" sz="44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714348" y="3714752"/>
            <a:ext cx="8007350" cy="166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Как записать с помощью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mod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условие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X 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не делится на 7?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57356" y="5500702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X mod 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4286248" y="5517079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&lt;&gt;</a:t>
            </a:r>
            <a:endParaRPr lang="ru-RU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14745" y="2659559"/>
            <a:ext cx="500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3  </a:t>
            </a:r>
            <a:endParaRPr lang="ru-RU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14744" y="5554350"/>
            <a:ext cx="500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7</a:t>
            </a:r>
            <a:endParaRPr lang="ru-RU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5214942" y="2714620"/>
            <a:ext cx="655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 0</a:t>
            </a:r>
            <a:endParaRPr lang="ru-RU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86380" y="5500702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0</a:t>
            </a:r>
            <a:endParaRPr lang="ru-RU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idx="1"/>
          </p:nvPr>
        </p:nvSpPr>
        <p:spPr bwMode="auto">
          <a:xfrm>
            <a:off x="571472" y="571480"/>
            <a:ext cx="8007350" cy="166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Как записать с помощью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mod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условие неделимости на 3 отрицательного числа ?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643182"/>
            <a:ext cx="1928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X mod 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57686" y="2659559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&lt;&gt; 0</a:t>
            </a:r>
            <a:endParaRPr lang="ru-RU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14745" y="2659559"/>
            <a:ext cx="500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3  </a:t>
            </a:r>
            <a:endParaRPr lang="ru-RU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000232" y="714356"/>
            <a:ext cx="4752975" cy="8636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rPr>
              <a:t>Замечание!</a:t>
            </a:r>
          </a:p>
        </p:txBody>
      </p:sp>
      <p:sp>
        <p:nvSpPr>
          <p:cNvPr id="51204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642910" y="1571612"/>
            <a:ext cx="8137525" cy="4233875"/>
          </a:xfrm>
        </p:spPr>
        <p:txBody>
          <a:bodyPr/>
          <a:lstStyle/>
          <a:p>
            <a:r>
              <a:rPr lang="ru-RU" sz="3600" i="1" dirty="0">
                <a:effectLst/>
              </a:rPr>
              <a:t>Для </a:t>
            </a:r>
            <a:r>
              <a:rPr lang="ru-RU" sz="3600" i="1" dirty="0" smtClean="0">
                <a:effectLst/>
              </a:rPr>
              <a:t>целочисленного </a:t>
            </a:r>
            <a:r>
              <a:rPr lang="ru-RU" sz="3600" i="1" dirty="0">
                <a:effectLst/>
              </a:rPr>
              <a:t>деления всегда используется тип </a:t>
            </a:r>
            <a:r>
              <a:rPr lang="ru-RU" sz="4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целый (</a:t>
            </a:r>
            <a:r>
              <a:rPr lang="en-US" sz="4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integer</a:t>
            </a:r>
            <a:r>
              <a:rPr lang="ru-RU" sz="4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).</a:t>
            </a:r>
          </a:p>
          <a:p>
            <a:r>
              <a:rPr lang="ru-RU" sz="3600" i="1" dirty="0" smtClean="0">
                <a:effectLst/>
              </a:rPr>
              <a:t>Некоторые </a:t>
            </a:r>
            <a:r>
              <a:rPr lang="ru-RU" sz="3600" i="1" dirty="0">
                <a:effectLst/>
              </a:rPr>
              <a:t>ученики не знают значение слова «кратно». Кратно, значит делится без остатка</a:t>
            </a:r>
            <a:r>
              <a:rPr lang="en-US" dirty="0" smtClean="0">
                <a:effectLst/>
              </a:rPr>
              <a:t>.</a:t>
            </a:r>
            <a:endParaRPr lang="ru-RU" dirty="0" smtClean="0">
              <a:effectLst/>
            </a:endParaRPr>
          </a:p>
          <a:p>
            <a:endParaRPr lang="en-US" dirty="0">
              <a:effectLst/>
            </a:endParaRPr>
          </a:p>
          <a:p>
            <a:endParaRPr lang="ru-RU" dirty="0">
              <a:solidFill>
                <a:srgbClr val="0000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 smtClean="0">
                <a:solidFill>
                  <a:srgbClr val="0000CC"/>
                </a:solidFill>
                <a:latin typeface="+mn-lt"/>
              </a:rPr>
              <a:t>Не путайте </a:t>
            </a:r>
            <a:r>
              <a:rPr lang="en-US" sz="5400" b="0" spc="300" dirty="0" smtClean="0">
                <a:solidFill>
                  <a:srgbClr val="0000CC"/>
                </a:solidFill>
                <a:latin typeface="+mn-lt"/>
              </a:rPr>
              <a:t>div</a:t>
            </a:r>
            <a:r>
              <a:rPr lang="en-US" b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b="0" dirty="0" smtClean="0">
                <a:solidFill>
                  <a:srgbClr val="0000CC"/>
                </a:solidFill>
                <a:latin typeface="+mn-lt"/>
              </a:rPr>
              <a:t>и </a:t>
            </a:r>
            <a:r>
              <a:rPr lang="en-US" sz="5400" b="0" dirty="0" smtClean="0">
                <a:solidFill>
                  <a:srgbClr val="0000CC"/>
                </a:solidFill>
                <a:latin typeface="+mn-lt"/>
              </a:rPr>
              <a:t>mod</a:t>
            </a:r>
            <a:endParaRPr lang="ru-RU" sz="5400" b="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FF0066"/>
                </a:solidFill>
              </a:rPr>
              <a:t>О</a:t>
            </a:r>
            <a:r>
              <a:rPr lang="ru-RU" dirty="0" smtClean="0">
                <a:solidFill>
                  <a:srgbClr val="0000CC"/>
                </a:solidFill>
              </a:rPr>
              <a:t>статок от деления </a:t>
            </a:r>
          </a:p>
          <a:p>
            <a:r>
              <a:rPr lang="ru-RU" dirty="0" smtClean="0"/>
              <a:t>Есть буква О </a:t>
            </a:r>
            <a:r>
              <a:rPr lang="en-US" dirty="0" smtClean="0"/>
              <a:t>        </a:t>
            </a:r>
            <a:r>
              <a:rPr lang="ru-RU" dirty="0" smtClean="0"/>
              <a:t> </a:t>
            </a:r>
            <a:r>
              <a:rPr lang="en-US" sz="4800" b="1" dirty="0" smtClean="0"/>
              <a:t>m</a:t>
            </a:r>
            <a:r>
              <a:rPr lang="en-US" sz="4800" b="1" dirty="0" smtClean="0">
                <a:solidFill>
                  <a:srgbClr val="FF0066"/>
                </a:solidFill>
              </a:rPr>
              <a:t>o</a:t>
            </a:r>
            <a:r>
              <a:rPr lang="en-US" sz="4800" b="1" dirty="0" smtClean="0"/>
              <a:t>d</a:t>
            </a: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>
                <a:solidFill>
                  <a:srgbClr val="0000CC"/>
                </a:solidFill>
              </a:rPr>
              <a:t>Целочисленное деление</a:t>
            </a:r>
          </a:p>
          <a:p>
            <a:r>
              <a:rPr lang="ru-RU" dirty="0" smtClean="0"/>
              <a:t>Нет буквы О</a:t>
            </a:r>
            <a:r>
              <a:rPr lang="en-US" dirty="0" smtClean="0"/>
              <a:t>            </a:t>
            </a:r>
            <a:r>
              <a:rPr lang="en-US" sz="4800" b="1" spc="600" dirty="0" smtClean="0"/>
              <a:t>div</a:t>
            </a:r>
          </a:p>
          <a:p>
            <a:r>
              <a:rPr lang="ru-RU" dirty="0" smtClean="0">
                <a:effectLst/>
              </a:rPr>
              <a:t>Происходит от слова </a:t>
            </a:r>
            <a:r>
              <a:rPr lang="en-US" dirty="0" smtClean="0">
                <a:solidFill>
                  <a:srgbClr val="0000CC"/>
                </a:solidFill>
                <a:effectLst/>
              </a:rPr>
              <a:t>division </a:t>
            </a:r>
            <a:r>
              <a:rPr lang="en-US" dirty="0" smtClean="0">
                <a:effectLst/>
              </a:rPr>
              <a:t>– </a:t>
            </a:r>
            <a:r>
              <a:rPr lang="ru-RU" dirty="0" smtClean="0">
                <a:effectLst/>
              </a:rPr>
              <a:t>деление, отделение</a:t>
            </a:r>
            <a:endParaRPr lang="ru-RU" sz="4400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Дано двухзначное число. Разобрать его на цифры.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357562"/>
            <a:ext cx="8472518" cy="1857388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read(x);           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24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х</a:t>
            </a:r>
            <a:r>
              <a:rPr lang="ru-RU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– двухзначное число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23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a:= x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10;    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делим на 10 и берем целую часть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b:= x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делим на 10 и берем остаток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write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000628" y="1571612"/>
            <a:ext cx="642942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/>
                <a:latin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14876" y="2571744"/>
            <a:ext cx="468000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500694" y="2571744"/>
            <a:ext cx="468000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428736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/>
              </a:rPr>
              <a:t>x</a:t>
            </a:r>
            <a:endParaRPr lang="ru-RU" sz="28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752" y="285749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/>
              </a:rPr>
              <a:t>а      </a:t>
            </a:r>
            <a:r>
              <a:rPr lang="en-US" sz="2400" dirty="0" smtClean="0">
                <a:effectLst/>
              </a:rPr>
              <a:t>b</a:t>
            </a:r>
            <a:r>
              <a:rPr lang="ru-RU" sz="2400" dirty="0" smtClean="0">
                <a:effectLst/>
              </a:rPr>
              <a:t> </a:t>
            </a:r>
            <a:endParaRPr lang="ru-RU" sz="2400" dirty="0">
              <a:effectLst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4857752" y="2143116"/>
            <a:ext cx="5000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H="1">
            <a:off x="5322099" y="2107397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Дано трехзначное число. Разобрать его на цифры.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3357562"/>
            <a:ext cx="8472518" cy="3286148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read(x);           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х</a:t>
            </a:r>
            <a:r>
              <a:rPr lang="ru-RU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– трехзначное число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123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a:= x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10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   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делим на 100 и берем целую часть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b:= x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10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10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нужно 2 шага: </a:t>
            </a:r>
            <a:endParaRPr lang="ru-RU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ru-RU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1) делим на 10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и берем остаток  (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123 mod 10</a:t>
            </a:r>
            <a:r>
              <a:rPr lang="ru-RU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 даст 23). </a:t>
            </a:r>
          </a:p>
          <a:p>
            <a:pPr lvl="1">
              <a:buNone/>
            </a:pPr>
            <a:r>
              <a:rPr lang="ru-RU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2) затем делим на 10, берем целую часть (23 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div 10=2)</a:t>
            </a:r>
            <a:r>
              <a:rPr lang="ru-RU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:= x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10;    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делим на 10 и берем остаток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write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);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857752" y="1571612"/>
            <a:ext cx="714380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/>
                <a:latin typeface="Arial" pitchFamily="34" charset="0"/>
                <a:cs typeface="Arial" pitchFamily="34" charset="0"/>
              </a:rPr>
              <a:t>123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357686" y="2571744"/>
            <a:ext cx="468000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143504" y="2571744"/>
            <a:ext cx="468000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29322" y="2571744"/>
            <a:ext cx="468000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effectLst/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7686" y="1428736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/>
              </a:rPr>
              <a:t>x</a:t>
            </a:r>
            <a:endParaRPr lang="ru-RU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9124" y="2857496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effectLst/>
              </a:rPr>
              <a:t>а       </a:t>
            </a:r>
            <a:r>
              <a:rPr lang="en-US" sz="2400" dirty="0" smtClean="0">
                <a:effectLst/>
              </a:rPr>
              <a:t>b</a:t>
            </a:r>
            <a:r>
              <a:rPr lang="ru-RU" sz="2400" dirty="0" smtClean="0">
                <a:effectLst/>
              </a:rPr>
              <a:t>        </a:t>
            </a:r>
            <a:r>
              <a:rPr lang="en-US" sz="2400" dirty="0" smtClean="0">
                <a:effectLst/>
              </a:rPr>
              <a:t>c</a:t>
            </a:r>
            <a:endParaRPr lang="ru-RU" sz="2400" dirty="0">
              <a:effectLst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4572000" y="200024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 rot="5400000">
            <a:off x="4964909" y="217883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rot="16200000" flipH="1">
            <a:off x="5500694" y="1928802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/>
          <a:lstStyle/>
          <a:p>
            <a:r>
              <a:rPr lang="ru-RU" dirty="0" smtClean="0"/>
              <a:t>Состав трехзначного числа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71612"/>
            <a:ext cx="2257412" cy="2179708"/>
          </a:xfrm>
        </p:spPr>
        <p:txBody>
          <a:bodyPr/>
          <a:lstStyle/>
          <a:p>
            <a:r>
              <a:rPr lang="ru-RU" dirty="0" smtClean="0"/>
              <a:t>547 = </a:t>
            </a:r>
          </a:p>
          <a:p>
            <a:r>
              <a:rPr lang="ru-RU" dirty="0" smtClean="0"/>
              <a:t>          500</a:t>
            </a:r>
          </a:p>
          <a:p>
            <a:r>
              <a:rPr lang="ru-RU" dirty="0" smtClean="0"/>
              <a:t>        +  40</a:t>
            </a:r>
          </a:p>
          <a:p>
            <a:r>
              <a:rPr lang="ru-RU" dirty="0" smtClean="0"/>
              <a:t>            +7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42910" y="3429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Состав четырехзначного числа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000760" y="4214818"/>
            <a:ext cx="2257412" cy="217970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3631 =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3000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+  600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+     30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ru-RU" sz="2800" dirty="0" smtClean="0">
                <a:effectLst/>
                <a:latin typeface="+mn-lt"/>
                <a:cs typeface="+mn-cs"/>
              </a:rPr>
              <a:t>       +        1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14348" y="714356"/>
            <a:ext cx="7524750" cy="7191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>
                <a:solidFill>
                  <a:srgbClr val="0000CC"/>
                </a:solidFill>
                <a:latin typeface="Arial Unicode MS" pitchFamily="34" charset="-128"/>
              </a:rPr>
              <a:t>Что </a:t>
            </a:r>
            <a:r>
              <a:rPr lang="ru-RU" sz="4800" dirty="0" smtClean="0">
                <a:solidFill>
                  <a:srgbClr val="0000CC"/>
                </a:solidFill>
                <a:latin typeface="Arial Unicode MS" pitchFamily="34" charset="-128"/>
              </a:rPr>
              <a:t>делает </a:t>
            </a:r>
            <a:r>
              <a:rPr lang="en-US" sz="4800" b="1" dirty="0" smtClean="0">
                <a:solidFill>
                  <a:srgbClr val="FF0000"/>
                </a:solidFill>
                <a:latin typeface="Arial Unicode MS" pitchFamily="34" charset="-128"/>
              </a:rPr>
              <a:t>div</a:t>
            </a:r>
            <a:r>
              <a:rPr lang="ru-RU" sz="4800" dirty="0">
                <a:solidFill>
                  <a:srgbClr val="FF0000"/>
                </a:solidFill>
                <a:latin typeface="Arial Unicode MS" pitchFamily="34" charset="-128"/>
              </a:rPr>
              <a:t>?</a:t>
            </a:r>
            <a:r>
              <a:rPr lang="en-US" sz="4000" b="0" dirty="0">
                <a:solidFill>
                  <a:srgbClr val="FF0000"/>
                </a:solidFill>
                <a:effectLst/>
              </a:rPr>
              <a:t> </a:t>
            </a:r>
            <a:endParaRPr lang="ru-RU" sz="4000" b="0" dirty="0">
              <a:solidFill>
                <a:srgbClr val="FF0000"/>
              </a:solidFill>
              <a:effectLst/>
            </a:endParaRP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20" y="1500174"/>
            <a:ext cx="6858048" cy="1571636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i="1" dirty="0">
                <a:effectLst/>
              </a:rPr>
              <a:t>div</a:t>
            </a:r>
            <a:r>
              <a:rPr lang="en-US" b="1" i="1" dirty="0">
                <a:effectLst/>
              </a:rPr>
              <a:t> </a:t>
            </a:r>
            <a:r>
              <a:rPr lang="en-US" dirty="0">
                <a:effectLst/>
              </a:rPr>
              <a:t>– </a:t>
            </a:r>
            <a:r>
              <a:rPr lang="ru-RU" dirty="0">
                <a:effectLst/>
              </a:rPr>
              <a:t>это </a:t>
            </a:r>
            <a:r>
              <a:rPr lang="ru-RU" dirty="0" smtClean="0">
                <a:effectLst/>
              </a:rPr>
              <a:t>деление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нацело</a:t>
            </a:r>
          </a:p>
          <a:p>
            <a:pPr algn="ctr">
              <a:lnSpc>
                <a:spcPct val="90000"/>
              </a:lnSpc>
              <a:buNone/>
            </a:pPr>
            <a:r>
              <a:rPr lang="ru-RU" sz="6600" dirty="0">
                <a:effectLst/>
              </a:rPr>
              <a:t>5 </a:t>
            </a:r>
            <a:r>
              <a:rPr lang="en-US" sz="6600" dirty="0">
                <a:effectLst/>
              </a:rPr>
              <a:t>div </a:t>
            </a:r>
            <a:r>
              <a:rPr lang="ru-RU" sz="6600" dirty="0">
                <a:effectLst/>
              </a:rPr>
              <a:t>2</a:t>
            </a:r>
            <a:r>
              <a:rPr lang="en-US" sz="6600" dirty="0">
                <a:effectLst/>
              </a:rPr>
              <a:t> </a:t>
            </a:r>
            <a:r>
              <a:rPr lang="ru-RU" sz="6600" dirty="0">
                <a:effectLst/>
              </a:rPr>
              <a:t>=</a:t>
            </a:r>
            <a:r>
              <a:rPr lang="en-US" sz="6600" dirty="0">
                <a:effectLst/>
              </a:rPr>
              <a:t> </a:t>
            </a:r>
            <a:r>
              <a:rPr lang="ru-RU" sz="6600" dirty="0" smtClean="0">
                <a:effectLst/>
              </a:rPr>
              <a:t> </a:t>
            </a:r>
            <a:endParaRPr lang="ru-RU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571868" y="3143248"/>
            <a:ext cx="50006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effectLst/>
              </a:rPr>
              <a:t>результатом </a:t>
            </a:r>
            <a:r>
              <a:rPr lang="ru-RU" sz="4000" dirty="0">
                <a:effectLst/>
              </a:rPr>
              <a:t>операции </a:t>
            </a:r>
            <a:r>
              <a:rPr lang="en-US" sz="4000" dirty="0" smtClean="0">
                <a:solidFill>
                  <a:srgbClr val="FF0000"/>
                </a:solidFill>
              </a:rPr>
              <a:t>div</a:t>
            </a:r>
            <a:r>
              <a:rPr lang="en-US" sz="4000" dirty="0" smtClean="0">
                <a:solidFill>
                  <a:srgbClr val="FF0000"/>
                </a:solidFill>
                <a:effectLst/>
              </a:rPr>
              <a:t> </a:t>
            </a:r>
            <a:endParaRPr lang="ru-RU" sz="4000" dirty="0" smtClean="0">
              <a:solidFill>
                <a:srgbClr val="FF0000"/>
              </a:solidFill>
              <a:effectLst/>
            </a:endParaRPr>
          </a:p>
          <a:p>
            <a:pPr algn="ctr"/>
            <a:r>
              <a:rPr lang="ru-RU" sz="4000" dirty="0" smtClean="0">
                <a:effectLst/>
              </a:rPr>
              <a:t>всегда </a:t>
            </a:r>
            <a:r>
              <a:rPr lang="ru-RU" sz="4000" dirty="0">
                <a:effectLst/>
              </a:rPr>
              <a:t>будет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10" y="314324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403692" y="3782801"/>
            <a:ext cx="65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143108" y="313985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130590" y="3782801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</a:rPr>
              <a:t>2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210" y="435769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701962" y="543265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701962" y="436108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 bwMode="auto">
          <a:xfrm rot="5400000">
            <a:off x="1487648" y="3786190"/>
            <a:ext cx="10001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Прямая соединительная линия 25"/>
          <p:cNvCxnSpPr/>
          <p:nvPr/>
        </p:nvCxnSpPr>
        <p:spPr bwMode="auto">
          <a:xfrm>
            <a:off x="1987714" y="3786190"/>
            <a:ext cx="85725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Прямая соединительная линия 27"/>
          <p:cNvCxnSpPr/>
          <p:nvPr/>
        </p:nvCxnSpPr>
        <p:spPr bwMode="auto">
          <a:xfrm>
            <a:off x="1142976" y="4357694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428728" y="485776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714480" y="485776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 bwMode="auto">
          <a:xfrm>
            <a:off x="1416210" y="5504091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Прямая соединительная линия 32"/>
          <p:cNvCxnSpPr/>
          <p:nvPr/>
        </p:nvCxnSpPr>
        <p:spPr bwMode="auto">
          <a:xfrm>
            <a:off x="1130458" y="4932587"/>
            <a:ext cx="21431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Прямая соединительная линия 34"/>
          <p:cNvCxnSpPr/>
          <p:nvPr/>
        </p:nvCxnSpPr>
        <p:spPr bwMode="auto">
          <a:xfrm>
            <a:off x="1273334" y="3786190"/>
            <a:ext cx="21431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2444290" y="3782801"/>
            <a:ext cx="341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,</a:t>
            </a:r>
            <a:endParaRPr lang="ru-RU" sz="44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0656" y="3782801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5</a:t>
            </a:r>
            <a:endParaRPr lang="ru-RU" sz="4400" dirty="0"/>
          </a:p>
        </p:txBody>
      </p:sp>
      <p:sp>
        <p:nvSpPr>
          <p:cNvPr id="55" name="TextBox 54"/>
          <p:cNvSpPr txBox="1"/>
          <p:nvPr/>
        </p:nvSpPr>
        <p:spPr>
          <a:xfrm>
            <a:off x="4714876" y="5000636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целое число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1538" y="6000768"/>
            <a:ext cx="669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Вспомним деление столбиком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5 0.00161 C 0.11042 -0.0044 0.27865 0.00115 0.32986 -0.03191 C 0.38091 -0.06521 0.36511 -0.1644 0.37327 -0.19792 C 0.38143 -0.23145 0.37726 -0.22613 0.3783 -0.2333 " pathEditMode="relative" rAng="0" ptsTypes="aaaa">
                                      <p:cBhvr>
                                        <p:cTn id="1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3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  <p:bldP spid="9" grpId="0"/>
      <p:bldP spid="10" grpId="0"/>
      <p:bldP spid="11" grpId="0"/>
      <p:bldP spid="12" grpId="1"/>
      <p:bldP spid="12" grpId="2"/>
      <p:bldP spid="13" grpId="0"/>
      <p:bldP spid="14" grpId="0"/>
      <p:bldP spid="15" grpId="0"/>
      <p:bldP spid="30" grpId="0"/>
      <p:bldP spid="31" grpId="0"/>
      <p:bldP spid="36" grpId="0"/>
      <p:bldP spid="36" grpId="1"/>
      <p:bldP spid="37" grpId="0"/>
      <p:bldP spid="37" grpId="1"/>
      <p:bldP spid="55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Как работает </a:t>
            </a:r>
            <a:r>
              <a:rPr lang="en-US" sz="4800" dirty="0" smtClean="0">
                <a:solidFill>
                  <a:srgbClr val="FF0000"/>
                </a:solidFill>
              </a:rPr>
              <a:t>div</a:t>
            </a:r>
            <a:r>
              <a:rPr lang="en-US" sz="4800" dirty="0" smtClean="0">
                <a:solidFill>
                  <a:srgbClr val="FFC000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?</a:t>
            </a:r>
            <a:r>
              <a:rPr lang="en-US" sz="4800" dirty="0" smtClean="0"/>
              <a:t> </a:t>
            </a:r>
            <a:endParaRPr lang="ru-RU" sz="4800" dirty="0"/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41600" y="1916113"/>
            <a:ext cx="3959226" cy="4191000"/>
          </a:xfrm>
        </p:spPr>
        <p:txBody>
          <a:bodyPr>
            <a:normAutofit lnSpcReduction="10000"/>
          </a:bodyPr>
          <a:lstStyle/>
          <a:p>
            <a:r>
              <a:rPr lang="en-US" sz="4400" b="1" dirty="0" smtClean="0">
                <a:effectLst/>
              </a:rPr>
              <a:t>14 </a:t>
            </a:r>
            <a:r>
              <a:rPr lang="en-US" sz="4400" b="1" dirty="0">
                <a:effectLst/>
              </a:rPr>
              <a:t>div </a:t>
            </a:r>
            <a:r>
              <a:rPr lang="en-US" sz="4400" b="1" dirty="0" smtClean="0">
                <a:effectLst/>
              </a:rPr>
              <a:t>2 =</a:t>
            </a:r>
            <a:endParaRPr lang="en-US" sz="4400" b="1" dirty="0">
              <a:effectLst/>
            </a:endParaRPr>
          </a:p>
          <a:p>
            <a:r>
              <a:rPr lang="en-US" sz="4400" b="1" dirty="0" smtClean="0">
                <a:effectLst/>
              </a:rPr>
              <a:t>15 </a:t>
            </a:r>
            <a:r>
              <a:rPr lang="en-US" sz="4400" b="1" dirty="0">
                <a:effectLst/>
              </a:rPr>
              <a:t>div </a:t>
            </a:r>
            <a:r>
              <a:rPr lang="en-US" sz="4400" b="1" dirty="0" smtClean="0">
                <a:effectLst/>
              </a:rPr>
              <a:t>2 = </a:t>
            </a:r>
            <a:endParaRPr lang="en-US" sz="4400" b="1" dirty="0">
              <a:effectLst/>
            </a:endParaRPr>
          </a:p>
          <a:p>
            <a:r>
              <a:rPr lang="en-US" sz="4400" b="1" dirty="0" smtClean="0">
                <a:effectLst/>
              </a:rPr>
              <a:t>15 div 4 =</a:t>
            </a:r>
            <a:endParaRPr lang="en-US" sz="4400" b="1" dirty="0">
              <a:effectLst/>
            </a:endParaRPr>
          </a:p>
          <a:p>
            <a:r>
              <a:rPr lang="en-US" sz="4400" b="1" dirty="0" smtClean="0">
                <a:effectLst/>
              </a:rPr>
              <a:t>12 </a:t>
            </a:r>
            <a:r>
              <a:rPr lang="en-US" sz="4400" b="1" dirty="0">
                <a:effectLst/>
              </a:rPr>
              <a:t>div </a:t>
            </a:r>
            <a:r>
              <a:rPr lang="en-US" sz="4400" b="1" dirty="0" smtClean="0">
                <a:effectLst/>
              </a:rPr>
              <a:t>5 =</a:t>
            </a:r>
          </a:p>
          <a:p>
            <a:r>
              <a:rPr lang="en-US" sz="4400" b="1" dirty="0" smtClean="0">
                <a:effectLst/>
              </a:rPr>
              <a:t>12 div 13 = </a:t>
            </a:r>
          </a:p>
          <a:p>
            <a:r>
              <a:rPr lang="en-US" sz="4400" b="1" dirty="0" smtClean="0"/>
              <a:t>12 div 10 = </a:t>
            </a:r>
            <a:endParaRPr lang="en-US" sz="4400" b="1" dirty="0">
              <a:effectLst/>
            </a:endParaRPr>
          </a:p>
          <a:p>
            <a:pPr>
              <a:buFont typeface="Wingdings" pitchFamily="2" charset="2"/>
              <a:buNone/>
            </a:pPr>
            <a:endParaRPr lang="ru-RU" b="1" dirty="0">
              <a:solidFill>
                <a:schemeClr val="folHlin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8" y="1857364"/>
            <a:ext cx="3214710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/>
              </a:rPr>
              <a:t>7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2500306"/>
            <a:ext cx="3214710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/>
              </a:rPr>
              <a:t>7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786446" y="3143248"/>
            <a:ext cx="3214710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effectLst/>
              </a:rPr>
              <a:t>3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5786446" y="3786190"/>
            <a:ext cx="3214710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/>
              </a:rPr>
              <a:t>2</a:t>
            </a:r>
            <a:endParaRPr lang="ru-RU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5929322" y="4429132"/>
            <a:ext cx="3214710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>
                <a:effectLst/>
              </a:rPr>
              <a:t>0</a:t>
            </a:r>
            <a:endParaRPr lang="ru-RU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5929290" y="5072074"/>
            <a:ext cx="571536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effectLst/>
              </a:rPr>
              <a:t>1</a:t>
            </a:r>
            <a:endParaRPr lang="ru-RU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Как работает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div</a:t>
            </a:r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 </a:t>
            </a:r>
            <a:r>
              <a:rPr lang="ru-RU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 составом числа?</a:t>
            </a:r>
            <a:endParaRPr lang="ru-RU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857364"/>
            <a:ext cx="4643470" cy="2643206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effectLst/>
              </a:rPr>
              <a:t>1234 div 10 =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effectLst/>
              </a:rPr>
              <a:t>1234 div 100 =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effectLst/>
              </a:rPr>
              <a:t>1234 div 1000 =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effectLst/>
              </a:rPr>
              <a:t>1234 div 10000 =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5357826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effectLst/>
              </a:rPr>
              <a:t>div </a:t>
            </a:r>
            <a:r>
              <a:rPr lang="ru-RU" dirty="0" smtClean="0">
                <a:effectLst/>
              </a:rPr>
              <a:t>убирает справа столько цифр, сколько нулей в делителе!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662" y="4786322"/>
            <a:ext cx="3847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Закономерность:</a:t>
            </a:r>
            <a:endParaRPr lang="ru-RU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488044" y="1857364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123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02358" y="250030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88110" y="307181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02424" y="364331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71472" y="714356"/>
            <a:ext cx="8229600" cy="1066800"/>
          </a:xfrm>
        </p:spPr>
        <p:txBody>
          <a:bodyPr/>
          <a:lstStyle/>
          <a:p>
            <a:pPr algn="ctr"/>
            <a:r>
              <a:rPr lang="ru-RU" sz="6000" dirty="0">
                <a:solidFill>
                  <a:srgbClr val="FF0000"/>
                </a:solidFill>
                <a:latin typeface="Arial Unicode MS" pitchFamily="34" charset="-128"/>
              </a:rPr>
              <a:t>Что такое </a:t>
            </a:r>
            <a:r>
              <a:rPr lang="en-US" sz="6000" dirty="0">
                <a:solidFill>
                  <a:srgbClr val="FF0000"/>
                </a:solidFill>
                <a:latin typeface="Arial Unicode MS" pitchFamily="34" charset="-128"/>
              </a:rPr>
              <a:t>mod </a:t>
            </a:r>
            <a:r>
              <a:rPr lang="ru-RU" sz="6000" dirty="0">
                <a:solidFill>
                  <a:srgbClr val="FF0000"/>
                </a:solidFill>
                <a:latin typeface="Arial Unicode MS" pitchFamily="34" charset="-128"/>
              </a:rPr>
              <a:t>?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71472" y="1857364"/>
            <a:ext cx="8007350" cy="1928826"/>
          </a:xfrm>
        </p:spPr>
        <p:txBody>
          <a:bodyPr/>
          <a:lstStyle/>
          <a:p>
            <a:r>
              <a:rPr lang="en-US" b="1" i="1" dirty="0">
                <a:effectLst/>
              </a:rPr>
              <a:t>mod</a:t>
            </a:r>
            <a:r>
              <a:rPr lang="ru-RU" dirty="0">
                <a:effectLst/>
              </a:rPr>
              <a:t> – </a:t>
            </a:r>
            <a:r>
              <a:rPr lang="ru-RU" b="1" dirty="0">
                <a:effectLst/>
              </a:rPr>
              <a:t>это остаток от деления. </a:t>
            </a:r>
            <a:endParaRPr lang="ru-RU" b="1" dirty="0" smtClean="0">
              <a:effectLst/>
            </a:endParaRPr>
          </a:p>
          <a:p>
            <a:r>
              <a:rPr lang="ru-RU" b="1" dirty="0" smtClean="0">
                <a:effectLst/>
              </a:rPr>
              <a:t>То</a:t>
            </a:r>
            <a:r>
              <a:rPr lang="ru-RU" b="1" dirty="0">
                <a:effectLst/>
              </a:rPr>
              <a:t>, что осталось от делимого, называется остатком. </a:t>
            </a:r>
            <a:endParaRPr lang="en-US" b="1" dirty="0" smtClean="0">
              <a:effectLst/>
            </a:endParaRPr>
          </a:p>
          <a:p>
            <a:r>
              <a:rPr lang="ru-RU" sz="2800" b="1" dirty="0" smtClean="0">
                <a:effectLst/>
              </a:rPr>
              <a:t>Вспомните </a:t>
            </a:r>
            <a:r>
              <a:rPr lang="ru-RU" sz="2800" b="1" dirty="0">
                <a:effectLst/>
              </a:rPr>
              <a:t>деление столбиком:  </a:t>
            </a:r>
          </a:p>
        </p:txBody>
      </p:sp>
      <p:sp>
        <p:nvSpPr>
          <p:cNvPr id="52232" name="Rectangle 8"/>
          <p:cNvSpPr>
            <a:spLocks noRot="1" noChangeArrowheads="1"/>
          </p:cNvSpPr>
          <p:nvPr/>
        </p:nvSpPr>
        <p:spPr bwMode="auto">
          <a:xfrm>
            <a:off x="3857620" y="4643446"/>
            <a:ext cx="464347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</a:pPr>
            <a:r>
              <a:rPr lang="ru-RU" sz="3200" dirty="0">
                <a:effectLst/>
              </a:rPr>
              <a:t>Нас интересует не результат деления, а </a:t>
            </a:r>
            <a:r>
              <a:rPr lang="ru-RU" sz="3200" dirty="0" smtClean="0">
                <a:effectLst/>
              </a:rPr>
              <a:t>его </a:t>
            </a:r>
            <a:endParaRPr lang="ru-RU" sz="32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480" y="378957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35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01962" y="4429132"/>
            <a:ext cx="79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32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630656" y="378619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630656" y="4429132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916276" y="506868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3</a:t>
            </a:r>
            <a:endParaRPr lang="ru-RU" sz="5400" dirty="0">
              <a:solidFill>
                <a:srgbClr val="FF0000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 bwMode="auto">
          <a:xfrm rot="5400000">
            <a:off x="1987714" y="4432521"/>
            <a:ext cx="100013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Прямая соединительная линия 16"/>
          <p:cNvCxnSpPr/>
          <p:nvPr/>
        </p:nvCxnSpPr>
        <p:spPr bwMode="auto">
          <a:xfrm>
            <a:off x="2487780" y="4432521"/>
            <a:ext cx="85725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>
            <a:off x="1773400" y="5075463"/>
            <a:ext cx="71438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Прямая соединительная линия 22"/>
          <p:cNvCxnSpPr/>
          <p:nvPr/>
        </p:nvCxnSpPr>
        <p:spPr bwMode="auto">
          <a:xfrm>
            <a:off x="1500166" y="4429132"/>
            <a:ext cx="21431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4143372" y="3714752"/>
            <a:ext cx="3286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35 mod 4 =</a:t>
            </a:r>
            <a:endParaRPr lang="ru-RU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5000628" y="5572140"/>
            <a:ext cx="3143272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остаток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1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1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5EDFB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2.08092E-6 C 0.02935 0.00717 0.05903 0.01456 0.14914 0.00485 C 0.23907 -0.00463 0.46146 -0.02243 0.53959 -0.05711 C 0.61771 -0.09179 0.60174 -0.17249 0.61806 -0.20278 " pathEditMode="relative" rAng="0" ptsTypes="aaaa">
                                      <p:cBhvr>
                                        <p:cTn id="8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0" y="-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/>
      <p:bldP spid="9" grpId="0"/>
      <p:bldP spid="10" grpId="0"/>
      <p:bldP spid="11" grpId="0"/>
      <p:bldP spid="12" grpId="0"/>
      <p:bldP spid="13" grpId="0"/>
      <p:bldP spid="13" grpId="2"/>
      <p:bldP spid="13" grpId="3"/>
      <p:bldP spid="19" grpId="0" build="allAtOnce"/>
      <p:bldP spid="19" grpId="1" build="allAtOnce"/>
      <p:bldP spid="19" grpId="2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ru-RU" sz="4400" b="0" dirty="0">
                <a:latin typeface="+mn-lt"/>
              </a:rPr>
              <a:t>Как работает </a:t>
            </a:r>
            <a:r>
              <a:rPr lang="en-US" sz="4400" b="0" dirty="0" smtClean="0">
                <a:solidFill>
                  <a:srgbClr val="FF0000"/>
                </a:solidFill>
                <a:latin typeface="+mn-lt"/>
              </a:rPr>
              <a:t>mod</a:t>
            </a:r>
            <a:r>
              <a:rPr lang="en-US" sz="4400" b="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en-US" sz="4400" b="0" dirty="0" smtClean="0">
                <a:solidFill>
                  <a:schemeClr val="tx1"/>
                </a:solidFill>
                <a:latin typeface="+mn-lt"/>
              </a:rPr>
              <a:t>?</a:t>
            </a:r>
            <a:r>
              <a:rPr lang="en-US" sz="4400" b="0" dirty="0" smtClean="0">
                <a:latin typeface="+mn-lt"/>
              </a:rPr>
              <a:t> </a:t>
            </a:r>
            <a:endParaRPr lang="ru-RU" sz="4400" b="0" dirty="0">
              <a:latin typeface="+mn-lt"/>
            </a:endParaRP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41600" y="1916113"/>
            <a:ext cx="3959226" cy="4191000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effectLst/>
              </a:rPr>
              <a:t>14 mod 2 =</a:t>
            </a:r>
            <a:endParaRPr lang="en-US" sz="4400" dirty="0">
              <a:effectLst/>
            </a:endParaRPr>
          </a:p>
          <a:p>
            <a:r>
              <a:rPr lang="en-US" sz="4400" dirty="0" smtClean="0">
                <a:effectLst/>
              </a:rPr>
              <a:t>15 mod 2 = </a:t>
            </a:r>
            <a:endParaRPr lang="en-US" sz="4400" dirty="0">
              <a:effectLst/>
            </a:endParaRPr>
          </a:p>
          <a:p>
            <a:r>
              <a:rPr lang="en-US" sz="4400" dirty="0" smtClean="0">
                <a:effectLst/>
              </a:rPr>
              <a:t>15 mod 4 =</a:t>
            </a:r>
            <a:endParaRPr lang="en-US" sz="4400" dirty="0">
              <a:effectLst/>
            </a:endParaRPr>
          </a:p>
          <a:p>
            <a:r>
              <a:rPr lang="en-US" sz="4400" dirty="0" smtClean="0">
                <a:effectLst/>
              </a:rPr>
              <a:t>12 mod 5 =</a:t>
            </a:r>
          </a:p>
          <a:p>
            <a:r>
              <a:rPr lang="en-US" sz="4400" dirty="0" smtClean="0">
                <a:effectLst/>
              </a:rPr>
              <a:t>12 mod 13 =</a:t>
            </a:r>
          </a:p>
          <a:p>
            <a:r>
              <a:rPr lang="en-US" sz="4400" dirty="0" smtClean="0"/>
              <a:t>12 mod 10 =</a:t>
            </a:r>
            <a:r>
              <a:rPr lang="en-US" sz="4400" dirty="0" smtClean="0">
                <a:effectLst/>
              </a:rPr>
              <a:t> </a:t>
            </a:r>
            <a:endParaRPr lang="en-US" sz="4400" dirty="0">
              <a:effectLst/>
            </a:endParaRPr>
          </a:p>
          <a:p>
            <a:pPr>
              <a:buFont typeface="Wingdings" pitchFamily="2" charset="2"/>
              <a:buNone/>
            </a:pPr>
            <a:endParaRPr lang="ru-RU" dirty="0">
              <a:solidFill>
                <a:schemeClr val="folHlin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6446" y="1928802"/>
            <a:ext cx="785818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/>
              </a:rPr>
              <a:t> 0</a:t>
            </a:r>
            <a:endParaRPr lang="ru-RU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786446" y="2500306"/>
            <a:ext cx="857256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/>
              </a:rPr>
              <a:t> 1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5786446" y="3143248"/>
            <a:ext cx="714380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/>
              </a:rPr>
              <a:t> 3</a:t>
            </a:r>
            <a:endParaRPr lang="ru-RU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5786446" y="3786190"/>
            <a:ext cx="928694" cy="785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/>
              </a:rPr>
              <a:t> </a:t>
            </a:r>
            <a:r>
              <a:rPr lang="ru-RU" sz="4400" dirty="0" smtClean="0">
                <a:effectLst/>
              </a:rPr>
              <a:t>2</a:t>
            </a:r>
            <a:endParaRPr lang="ru-RU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5500694" y="4445509"/>
            <a:ext cx="1428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/>
              </a:rPr>
              <a:t>   12</a:t>
            </a:r>
            <a:endParaRPr lang="ru-RU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43636" y="5088451"/>
            <a:ext cx="714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/>
              </a:rPr>
              <a:t>2</a:t>
            </a:r>
            <a:endParaRPr lang="ru-RU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8596" y="428604"/>
            <a:ext cx="8385175" cy="736600"/>
          </a:xfrm>
        </p:spPr>
        <p:txBody>
          <a:bodyPr/>
          <a:lstStyle/>
          <a:p>
            <a:pPr algn="ctr"/>
            <a:r>
              <a:rPr lang="ru-RU" sz="4000" dirty="0"/>
              <a:t>Как работает </a:t>
            </a:r>
            <a:r>
              <a:rPr lang="en-US" sz="4000" dirty="0" smtClean="0">
                <a:solidFill>
                  <a:srgbClr val="FF0000"/>
                </a:solidFill>
              </a:rPr>
              <a:t>mod 10 </a:t>
            </a:r>
            <a:r>
              <a:rPr lang="en-US" sz="4000" dirty="0" smtClean="0">
                <a:solidFill>
                  <a:schemeClr val="tx1"/>
                </a:solidFill>
              </a:rPr>
              <a:t>?</a:t>
            </a:r>
            <a:endParaRPr lang="ru-RU" sz="4000" dirty="0">
              <a:solidFill>
                <a:srgbClr val="FFC000"/>
              </a:solidFill>
            </a:endParaRP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125538"/>
            <a:ext cx="5248282" cy="316071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1234 mod 10 </a:t>
            </a:r>
            <a:r>
              <a:rPr lang="en-US" sz="4000" dirty="0" smtClean="0"/>
              <a:t>=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1234 mod 100 =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1234 mod 1000 </a:t>
            </a:r>
            <a:r>
              <a:rPr lang="en-US" sz="4000" dirty="0" smtClean="0"/>
              <a:t>=</a:t>
            </a:r>
            <a:endParaRPr lang="ru-RU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1234 </a:t>
            </a:r>
            <a:r>
              <a:rPr lang="en-US" sz="4000" dirty="0"/>
              <a:t>mod 10000 </a:t>
            </a:r>
            <a:r>
              <a:rPr lang="ru-RU" sz="4000" dirty="0" smtClean="0"/>
              <a:t>=</a:t>
            </a:r>
            <a:endParaRPr lang="en-US" sz="4000" dirty="0"/>
          </a:p>
          <a:p>
            <a:pPr>
              <a:buFont typeface="Wingdings" pitchFamily="2" charset="2"/>
              <a:buNone/>
            </a:pP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357818" y="1142984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4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9256" y="1792420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3</a:t>
            </a:r>
            <a:r>
              <a:rPr lang="en-US" sz="4000" dirty="0" smtClean="0">
                <a:solidFill>
                  <a:srgbClr val="FF0000"/>
                </a:solidFill>
              </a:rPr>
              <a:t>4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694" y="2357430"/>
            <a:ext cx="150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FF0000"/>
                </a:solidFill>
              </a:rPr>
              <a:t>23</a:t>
            </a:r>
            <a:r>
              <a:rPr lang="en-US" sz="4400" dirty="0" smtClean="0">
                <a:solidFill>
                  <a:srgbClr val="FF0000"/>
                </a:solidFill>
              </a:rPr>
              <a:t>4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8" y="3071810"/>
            <a:ext cx="1500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rgbClr val="FF0000"/>
                </a:solidFill>
              </a:rPr>
              <a:t>123</a:t>
            </a:r>
            <a:r>
              <a:rPr lang="en-US" sz="4000" dirty="0" smtClean="0">
                <a:solidFill>
                  <a:srgbClr val="FF0000"/>
                </a:solidFill>
              </a:rPr>
              <a:t>4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42910" y="5143512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u-RU" dirty="0" smtClean="0">
                <a:effectLst/>
              </a:rPr>
              <a:t>Сколько нулей в делителе, столько цифр остается в остатке!</a:t>
            </a:r>
            <a:endParaRPr lang="en-US" dirty="0"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3929066"/>
            <a:ext cx="1708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rgbClr val="FFC000"/>
                </a:solidFill>
              </a:rPr>
              <a:t>Вывод:</a:t>
            </a:r>
            <a:endParaRPr lang="ru-RU" u="sng" dirty="0">
              <a:solidFill>
                <a:srgbClr val="FFC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643174" y="4000504"/>
            <a:ext cx="6143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effectLst/>
              </a:rPr>
              <a:t>mod </a:t>
            </a:r>
            <a:r>
              <a:rPr lang="ru-RU" dirty="0" smtClean="0">
                <a:effectLst/>
              </a:rPr>
              <a:t>выдает остатки.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7950" y="435769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4643446"/>
            <a:ext cx="3976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>
                <a:solidFill>
                  <a:srgbClr val="FFC000"/>
                </a:solidFill>
              </a:rPr>
              <a:t>Закономерность:</a:t>
            </a:r>
            <a:endParaRPr lang="ru-RU" u="sng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0" dirty="0" smtClean="0">
                <a:effectLst/>
                <a:latin typeface="+mn-lt"/>
              </a:rPr>
              <a:t>Как записать с помощью </a:t>
            </a:r>
            <a:r>
              <a:rPr lang="en-US" sz="4000" b="0" dirty="0" smtClean="0">
                <a:effectLst/>
                <a:latin typeface="+mn-lt"/>
              </a:rPr>
              <a:t>mod</a:t>
            </a:r>
            <a:r>
              <a:rPr lang="ru-RU" sz="4000" b="0" dirty="0" smtClean="0">
                <a:effectLst/>
                <a:latin typeface="+mn-lt"/>
              </a:rPr>
              <a:t> условие </a:t>
            </a:r>
            <a:r>
              <a:rPr lang="ru-RU" sz="49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Arial" charset="0"/>
              </a:rPr>
              <a:t>четности </a:t>
            </a:r>
            <a:r>
              <a:rPr lang="ru-RU" sz="4000" b="0" dirty="0" smtClean="0">
                <a:effectLst/>
                <a:latin typeface="+mn-lt"/>
              </a:rPr>
              <a:t>числа?</a:t>
            </a:r>
            <a:endParaRPr lang="ru-RU" sz="4000" b="0" dirty="0">
              <a:effectLst/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14546" y="1905000"/>
            <a:ext cx="2071702" cy="9524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X </a:t>
            </a:r>
            <a:r>
              <a:rPr lang="en-US" sz="4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mod</a:t>
            </a:r>
            <a:r>
              <a:rPr lang="ru-RU" sz="4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73105" y="3143248"/>
            <a:ext cx="838517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Как записать с помощью 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mod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условие </a:t>
            </a:r>
            <a:r>
              <a:rPr lang="ru-RU" sz="4400" dirty="0" smtClean="0">
                <a:solidFill>
                  <a:srgbClr val="0000CC"/>
                </a:solidFill>
              </a:rPr>
              <a:t>нечетности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целого </a:t>
            </a:r>
            <a:r>
              <a:rPr lang="ru-RU" sz="4000" kern="0" dirty="0" smtClean="0">
                <a:solidFill>
                  <a:schemeClr val="tx2"/>
                </a:solidFill>
                <a:effectLst/>
                <a:latin typeface="+mn-lt"/>
                <a:ea typeface="+mj-ea"/>
                <a:cs typeface="+mj-cs"/>
              </a:rPr>
              <a:t>положительного </a:t>
            </a:r>
            <a:r>
              <a:rPr kumimoji="0" lang="ru-RU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числа?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214942" y="1928802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0000CC"/>
                </a:solidFill>
              </a:rPr>
              <a:t>0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0" y="1928802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2 =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2266960" y="4976834"/>
            <a:ext cx="1876412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X mod</a:t>
            </a:r>
            <a:r>
              <a:rPr lang="ru-RU" sz="4400" dirty="0" smtClean="0">
                <a:solidFill>
                  <a:srgbClr val="0000CC"/>
                </a:solidFill>
              </a:rPr>
              <a:t>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5143504" y="5000636"/>
            <a:ext cx="571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1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372" y="5000636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FFC0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=</a:t>
            </a:r>
            <a:endParaRPr lang="ru-RU" sz="4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 build="p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idx="1"/>
          </p:nvPr>
        </p:nvSpPr>
        <p:spPr bwMode="auto">
          <a:xfrm>
            <a:off x="500034" y="571480"/>
            <a:ext cx="82296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Как записать с помощью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mod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условие </a:t>
            </a:r>
            <a:r>
              <a:rPr lang="ru-RU" sz="3200" dirty="0" smtClean="0">
                <a:solidFill>
                  <a:srgbClr val="0000CC"/>
                </a:solidFill>
              </a:rPr>
              <a:t>нечетности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отрицательного целого числа?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142844" y="4476768"/>
            <a:ext cx="2143140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ru-RU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smtClean="0">
                <a:solidFill>
                  <a:srgbClr val="0000CC"/>
                </a:solidFill>
              </a:rPr>
              <a:t>X mod</a:t>
            </a:r>
            <a:r>
              <a:rPr lang="ru-RU" sz="4400" dirty="0" smtClean="0">
                <a:solidFill>
                  <a:srgbClr val="0000CC"/>
                </a:solidFill>
              </a:rPr>
              <a:t>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286116" y="4500570"/>
            <a:ext cx="100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ru-RU" sz="4400" dirty="0" smtClean="0">
                <a:solidFill>
                  <a:srgbClr val="0000CC"/>
                </a:solidFill>
              </a:rPr>
              <a:t>)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84" y="4500570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FFC0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=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571472" y="2786058"/>
            <a:ext cx="8229600" cy="167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Как объединить условия нечетности  целого положительного и отрицательного числа в одно</a:t>
            </a:r>
            <a:r>
              <a:rPr kumimoji="0" lang="ru-RU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условие?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 bwMode="auto">
          <a:xfrm>
            <a:off x="5053042" y="4452966"/>
            <a:ext cx="2090726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ru-RU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smtClean="0">
                <a:solidFill>
                  <a:srgbClr val="0000CC"/>
                </a:solidFill>
              </a:rPr>
              <a:t>X mod</a:t>
            </a:r>
            <a:r>
              <a:rPr lang="ru-RU" sz="4400" dirty="0" smtClean="0">
                <a:solidFill>
                  <a:srgbClr val="0000CC"/>
                </a:solidFill>
              </a:rPr>
              <a:t>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929586" y="4476768"/>
            <a:ext cx="1000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0000CC"/>
                </a:solidFill>
              </a:rPr>
              <a:t>-</a:t>
            </a:r>
            <a:r>
              <a:rPr lang="en-US" sz="4400" dirty="0" smtClean="0">
                <a:solidFill>
                  <a:srgbClr val="0000CC"/>
                </a:solidFill>
              </a:rPr>
              <a:t>1</a:t>
            </a:r>
            <a:r>
              <a:rPr lang="ru-RU" sz="4400" dirty="0" smtClean="0">
                <a:solidFill>
                  <a:srgbClr val="0000CC"/>
                </a:solidFill>
              </a:rPr>
              <a:t>)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0892" y="4476768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FFC0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=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810" y="4476768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or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3" name="Содержимое 2"/>
          <p:cNvSpPr txBox="1">
            <a:spLocks/>
          </p:cNvSpPr>
          <p:nvPr/>
        </p:nvSpPr>
        <p:spPr bwMode="auto">
          <a:xfrm>
            <a:off x="2838464" y="2000240"/>
            <a:ext cx="1376346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mod</a:t>
            </a:r>
            <a:r>
              <a:rPr lang="ru-RU" sz="4400" dirty="0" smtClean="0">
                <a:solidFill>
                  <a:srgbClr val="0000CC"/>
                </a:solidFill>
              </a:rPr>
              <a:t>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5214942" y="2024042"/>
            <a:ext cx="7858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-1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4810" y="2024042"/>
            <a:ext cx="1071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FFC0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=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6" name="Содержимое 2"/>
          <p:cNvSpPr txBox="1">
            <a:spLocks/>
          </p:cNvSpPr>
          <p:nvPr/>
        </p:nvSpPr>
        <p:spPr bwMode="auto">
          <a:xfrm>
            <a:off x="2214546" y="2000240"/>
            <a:ext cx="642942" cy="9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1" latinLnBrk="0" hangingPunct="1">
              <a:lnSpc>
                <a:spcPct val="100000"/>
              </a:lnSpc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4400" dirty="0" smtClean="0">
                <a:solidFill>
                  <a:srgbClr val="0000CC"/>
                </a:solidFill>
              </a:rPr>
              <a:t>X </a:t>
            </a:r>
            <a:endParaRPr lang="ru-RU" sz="4400" dirty="0">
              <a:solidFill>
                <a:srgbClr val="0000CC"/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 bwMode="auto">
          <a:xfrm>
            <a:off x="571472" y="5572140"/>
            <a:ext cx="822960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Оно сложное</a:t>
            </a:r>
            <a:r>
              <a:rPr kumimoji="0" lang="ru-RU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и длинное. А можно ли это условие написать короче?</a:t>
            </a:r>
            <a:endParaRPr kumimoji="0" lang="ru-RU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9" grpId="0" build="p"/>
      <p:bldP spid="10" grpId="0"/>
      <p:bldP spid="11" grpId="0"/>
      <p:bldP spid="12" grpId="0"/>
      <p:bldP spid="12" grpId="1"/>
      <p:bldP spid="13" grpId="0" build="p"/>
      <p:bldP spid="14" grpId="0"/>
      <p:bldP spid="15" grpId="0"/>
      <p:bldP spid="1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9|0.7|0.7|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944</TotalTime>
  <Words>689</Words>
  <Application>Microsoft Office PowerPoint</Application>
  <PresentationFormat>Экран (4:3)</PresentationFormat>
  <Paragraphs>184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Городская</vt:lpstr>
      <vt:lpstr>Операции над целыми числами                div и mod</vt:lpstr>
      <vt:lpstr>Что делает div? </vt:lpstr>
      <vt:lpstr>Как работает div ? </vt:lpstr>
      <vt:lpstr>Как работает div 10 с составом числа?</vt:lpstr>
      <vt:lpstr>Что такое mod ?</vt:lpstr>
      <vt:lpstr>Как работает mod ? </vt:lpstr>
      <vt:lpstr>Как работает mod 10 ?</vt:lpstr>
      <vt:lpstr>Как записать с помощью mod условие четности числа?</vt:lpstr>
      <vt:lpstr>Презентация PowerPoint</vt:lpstr>
      <vt:lpstr>Короткое условие нечетности целого числа  или</vt:lpstr>
      <vt:lpstr>Презентация PowerPoint</vt:lpstr>
      <vt:lpstr>Презентация PowerPoint</vt:lpstr>
      <vt:lpstr>Презентация PowerPoint</vt:lpstr>
      <vt:lpstr>Замечание!</vt:lpstr>
      <vt:lpstr>Не путайте div и mod</vt:lpstr>
      <vt:lpstr>Дано двухзначное число. Разобрать его на цифры.</vt:lpstr>
      <vt:lpstr>Дано трехзначное число. Разобрать его на цифры.</vt:lpstr>
      <vt:lpstr>Состав трехзначного числа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урока: “Целочисленное деление”</dc:title>
  <dc:creator>Пользователь</dc:creator>
  <cp:lastModifiedBy>Teacher_34</cp:lastModifiedBy>
  <cp:revision>170</cp:revision>
  <dcterms:created xsi:type="dcterms:W3CDTF">2009-02-09T10:37:29Z</dcterms:created>
  <dcterms:modified xsi:type="dcterms:W3CDTF">2017-02-06T07:01:58Z</dcterms:modified>
</cp:coreProperties>
</file>