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Poppins Medium" panose="020B0604020202020204" charset="-94"/>
      <p:regular r:id="rId26"/>
    </p:embeddedFont>
    <p:embeddedFont>
      <p:font typeface="Arimo" panose="020B0604020202020204" charset="0"/>
      <p:regular r:id="rId27"/>
    </p:embeddedFont>
    <p:embeddedFont>
      <p:font typeface="Poppins Light Bold" panose="020B0604020202020204" charset="-94"/>
      <p:regular r:id="rId28"/>
    </p:embeddedFont>
    <p:embeddedFont>
      <p:font typeface="Poppins Light" panose="020B0604020202020204" charset="-94"/>
      <p:regular r:id="rId29"/>
    </p:embeddedFont>
    <p:embeddedFont>
      <p:font typeface="Calibri" panose="020F0502020204030204" pitchFamily="34" charset="0"/>
      <p:regular r:id="rId30"/>
      <p:bold r:id="rId31"/>
      <p:italic r:id="rId32"/>
      <p:boldItalic r:id="rId33"/>
    </p:embeddedFont>
    <p:embeddedFont>
      <p:font typeface="Poppins Medium Bold" panose="020B0604020202020204" charset="-94"/>
      <p:regular r:id="rId34"/>
    </p:embeddedFont>
    <p:embeddedFont>
      <p:font typeface="Arimo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7.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sv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6.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6.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7.sv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7.sv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7.sv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7.sv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7.sv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7.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7.sv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7.sv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27.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27.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4.svg"/><Relationship Id="rId21" Type="http://schemas.openxmlformats.org/officeDocument/2006/relationships/image" Target="../media/image25.png"/><Relationship Id="rId7" Type="http://schemas.openxmlformats.org/officeDocument/2006/relationships/image" Target="../media/image18.sv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16.sv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7.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7.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7.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4972545">
            <a:off x="-2856714" y="-5442448"/>
            <a:ext cx="10578966" cy="1142128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a:off x="12008875" y="-702589"/>
            <a:ext cx="17375562" cy="18435609"/>
          </a:xfrm>
          <a:prstGeom prst="rect">
            <a:avLst/>
          </a:prstGeom>
        </p:spPr>
      </p:pic>
      <p:grpSp>
        <p:nvGrpSpPr>
          <p:cNvPr id="4" name="Group 4"/>
          <p:cNvGrpSpPr>
            <a:grpSpLocks noChangeAspect="1"/>
          </p:cNvGrpSpPr>
          <p:nvPr/>
        </p:nvGrpSpPr>
        <p:grpSpPr>
          <a:xfrm>
            <a:off x="7814541" y="6805562"/>
            <a:ext cx="2452748" cy="2452738"/>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a:stretch>
            </a:blipFill>
          </p:spPr>
        </p:sp>
      </p:grpSp>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rot="-10316730">
            <a:off x="-1381685" y="6286113"/>
            <a:ext cx="7628908" cy="6637150"/>
          </a:xfrm>
          <a:prstGeom prst="rect">
            <a:avLst/>
          </a:prstGeom>
        </p:spPr>
      </p:pic>
      <p:pic>
        <p:nvPicPr>
          <p:cNvPr id="7" name="Picture 7"/>
          <p:cNvPicPr>
            <a:picLocks noChangeAspect="1"/>
          </p:cNvPicPr>
          <p:nvPr/>
        </p:nvPicPr>
        <p:blipFill>
          <a:blip r:embed="rId9"/>
          <a:srcRect/>
          <a:stretch>
            <a:fillRect/>
          </a:stretch>
        </p:blipFill>
        <p:spPr>
          <a:xfrm>
            <a:off x="997559" y="787392"/>
            <a:ext cx="935759" cy="935759"/>
          </a:xfrm>
          <a:prstGeom prst="rect">
            <a:avLst/>
          </a:prstGeom>
        </p:spPr>
      </p:pic>
      <p:grpSp>
        <p:nvGrpSpPr>
          <p:cNvPr id="8" name="Group 8"/>
          <p:cNvGrpSpPr/>
          <p:nvPr/>
        </p:nvGrpSpPr>
        <p:grpSpPr>
          <a:xfrm>
            <a:off x="2756061" y="2576381"/>
            <a:ext cx="12569707" cy="3881178"/>
            <a:chOff x="0" y="0"/>
            <a:chExt cx="16759610" cy="5174905"/>
          </a:xfrm>
        </p:grpSpPr>
        <p:sp>
          <p:nvSpPr>
            <p:cNvPr id="9" name="TextBox 9"/>
            <p:cNvSpPr txBox="1"/>
            <p:nvPr/>
          </p:nvSpPr>
          <p:spPr>
            <a:xfrm>
              <a:off x="0" y="103823"/>
              <a:ext cx="16759610" cy="4170627"/>
            </a:xfrm>
            <a:prstGeom prst="rect">
              <a:avLst/>
            </a:prstGeom>
          </p:spPr>
          <p:txBody>
            <a:bodyPr lIns="0" tIns="0" rIns="0" bIns="0" rtlCol="0" anchor="t">
              <a:spAutoFit/>
            </a:bodyPr>
            <a:lstStyle/>
            <a:p>
              <a:pPr algn="ctr">
                <a:lnSpc>
                  <a:spcPts val="12099"/>
                </a:lnSpc>
              </a:pPr>
              <a:r>
                <a:rPr lang="en-US" sz="10999">
                  <a:solidFill>
                    <a:srgbClr val="000000"/>
                  </a:solidFill>
                  <a:latin typeface="Poppins Medium"/>
                </a:rPr>
                <a:t>FACE MASK DETECTION</a:t>
              </a:r>
            </a:p>
          </p:txBody>
        </p:sp>
        <p:sp>
          <p:nvSpPr>
            <p:cNvPr id="10" name="TextBox 10"/>
            <p:cNvSpPr txBox="1"/>
            <p:nvPr/>
          </p:nvSpPr>
          <p:spPr>
            <a:xfrm>
              <a:off x="379619" y="4473582"/>
              <a:ext cx="16000371" cy="707514"/>
            </a:xfrm>
            <a:prstGeom prst="rect">
              <a:avLst/>
            </a:prstGeom>
          </p:spPr>
          <p:txBody>
            <a:bodyPr lIns="0" tIns="0" rIns="0" bIns="0" rtlCol="0" anchor="t">
              <a:spAutoFit/>
            </a:bodyPr>
            <a:lstStyle/>
            <a:p>
              <a:pPr marL="0" lvl="0" indent="0" algn="ctr">
                <a:lnSpc>
                  <a:spcPts val="4479"/>
                </a:lnSpc>
                <a:spcBef>
                  <a:spcPct val="0"/>
                </a:spcBef>
              </a:pPr>
              <a:r>
                <a:rPr lang="en-US" sz="3199">
                  <a:solidFill>
                    <a:srgbClr val="000000"/>
                  </a:solidFill>
                  <a:latin typeface="Poppins Medium"/>
                </a:rPr>
                <a:t>2022 Güz dönemi Yapay Zeka Final Sınavı </a:t>
              </a:r>
            </a:p>
          </p:txBody>
        </p:sp>
      </p:grpSp>
      <p:grpSp>
        <p:nvGrpSpPr>
          <p:cNvPr id="11" name="Group 11"/>
          <p:cNvGrpSpPr/>
          <p:nvPr/>
        </p:nvGrpSpPr>
        <p:grpSpPr>
          <a:xfrm>
            <a:off x="11225744" y="7263971"/>
            <a:ext cx="4411049" cy="1535920"/>
            <a:chOff x="0" y="0"/>
            <a:chExt cx="5881399" cy="2047894"/>
          </a:xfrm>
        </p:grpSpPr>
        <p:sp>
          <p:nvSpPr>
            <p:cNvPr id="12" name="TextBox 12"/>
            <p:cNvSpPr txBox="1"/>
            <p:nvPr/>
          </p:nvSpPr>
          <p:spPr>
            <a:xfrm>
              <a:off x="650836" y="-11430"/>
              <a:ext cx="5230563" cy="482424"/>
            </a:xfrm>
            <a:prstGeom prst="rect">
              <a:avLst/>
            </a:prstGeom>
          </p:spPr>
          <p:txBody>
            <a:bodyPr lIns="0" tIns="0" rIns="0" bIns="0" rtlCol="0" anchor="t">
              <a:spAutoFit/>
            </a:bodyPr>
            <a:lstStyle/>
            <a:p>
              <a:pPr algn="just">
                <a:lnSpc>
                  <a:spcPts val="2879"/>
                </a:lnSpc>
              </a:pPr>
              <a:r>
                <a:rPr lang="en-US" sz="2400">
                  <a:solidFill>
                    <a:srgbClr val="000000"/>
                  </a:solidFill>
                  <a:latin typeface="Poppins Medium"/>
                </a:rPr>
                <a:t>Hazırlayan:Hilal Öztemel</a:t>
              </a:r>
            </a:p>
          </p:txBody>
        </p:sp>
        <p:sp>
          <p:nvSpPr>
            <p:cNvPr id="13" name="TextBox 13"/>
            <p:cNvSpPr txBox="1"/>
            <p:nvPr/>
          </p:nvSpPr>
          <p:spPr>
            <a:xfrm>
              <a:off x="0" y="791123"/>
              <a:ext cx="5881399" cy="1256771"/>
            </a:xfrm>
            <a:prstGeom prst="rect">
              <a:avLst/>
            </a:prstGeom>
          </p:spPr>
          <p:txBody>
            <a:bodyPr lIns="0" tIns="0" rIns="0" bIns="0" rtlCol="0" anchor="t">
              <a:spAutoFit/>
            </a:bodyPr>
            <a:lstStyle/>
            <a:p>
              <a:pPr algn="just">
                <a:lnSpc>
                  <a:spcPts val="2549"/>
                </a:lnSpc>
              </a:pPr>
              <a:r>
                <a:rPr lang="en-US" sz="2124">
                  <a:solidFill>
                    <a:srgbClr val="000000"/>
                  </a:solidFill>
                  <a:latin typeface="Poppins Light"/>
                </a:rPr>
                <a:t>Bilgisayar Mühendisliği </a:t>
              </a:r>
            </a:p>
            <a:p>
              <a:pPr algn="just">
                <a:lnSpc>
                  <a:spcPts val="2549"/>
                </a:lnSpc>
              </a:pPr>
              <a:r>
                <a:rPr lang="en-US" sz="2124">
                  <a:solidFill>
                    <a:srgbClr val="000000"/>
                  </a:solidFill>
                  <a:latin typeface="Poppins Light"/>
                </a:rPr>
                <a:t>3. sınıf öğrencisi</a:t>
              </a:r>
            </a:p>
            <a:p>
              <a:pPr algn="just">
                <a:lnSpc>
                  <a:spcPts val="2549"/>
                </a:lnSpc>
              </a:pPr>
              <a:r>
                <a:rPr lang="en-US" sz="2124">
                  <a:solidFill>
                    <a:srgbClr val="000000"/>
                  </a:solidFill>
                  <a:latin typeface="Poppins Light"/>
                </a:rPr>
                <a:t>191141016</a:t>
              </a:r>
            </a:p>
          </p:txBody>
        </p:sp>
      </p:grpSp>
      <p:sp>
        <p:nvSpPr>
          <p:cNvPr id="14" name="TextBox 14"/>
          <p:cNvSpPr txBox="1"/>
          <p:nvPr/>
        </p:nvSpPr>
        <p:spPr>
          <a:xfrm>
            <a:off x="1933318" y="1058138"/>
            <a:ext cx="4902456" cy="356169"/>
          </a:xfrm>
          <a:prstGeom prst="rect">
            <a:avLst/>
          </a:prstGeom>
        </p:spPr>
        <p:txBody>
          <a:bodyPr lIns="0" tIns="0" rIns="0" bIns="0" rtlCol="0" anchor="t">
            <a:spAutoFit/>
          </a:bodyPr>
          <a:lstStyle/>
          <a:p>
            <a:pPr>
              <a:lnSpc>
                <a:spcPts val="2940"/>
              </a:lnSpc>
            </a:pPr>
            <a:r>
              <a:rPr lang="en-US" sz="2100">
                <a:solidFill>
                  <a:srgbClr val="000000"/>
                </a:solidFill>
                <a:latin typeface="Poppins Medium"/>
              </a:rPr>
              <a:t>İstanbul Gedik Üniversitesi</a:t>
            </a:r>
          </a:p>
        </p:txBody>
      </p:sp>
      <p:sp>
        <p:nvSpPr>
          <p:cNvPr id="15" name="TextBox 15"/>
          <p:cNvSpPr txBox="1"/>
          <p:nvPr/>
        </p:nvSpPr>
        <p:spPr>
          <a:xfrm>
            <a:off x="2925744" y="8288553"/>
            <a:ext cx="4145841" cy="405699"/>
          </a:xfrm>
          <a:prstGeom prst="rect">
            <a:avLst/>
          </a:prstGeom>
        </p:spPr>
        <p:txBody>
          <a:bodyPr lIns="0" tIns="0" rIns="0" bIns="0" rtlCol="0" anchor="t">
            <a:spAutoFit/>
          </a:bodyPr>
          <a:lstStyle/>
          <a:p>
            <a:pPr>
              <a:lnSpc>
                <a:spcPts val="3359"/>
              </a:lnSpc>
            </a:pPr>
            <a:r>
              <a:rPr lang="en-US" sz="2399">
                <a:solidFill>
                  <a:srgbClr val="000000"/>
                </a:solidFill>
                <a:latin typeface="Poppins Light"/>
              </a:rPr>
              <a:t>4 şubat cuma 2022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241892" flipV="1">
            <a:off x="11341642" y="-4839795"/>
            <a:ext cx="8218989" cy="872041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4076048">
            <a:off x="-2128971" y="6006123"/>
            <a:ext cx="6977297" cy="4570130"/>
          </a:xfrm>
          <a:prstGeom prst="rect">
            <a:avLst/>
          </a:prstGeom>
        </p:spPr>
      </p:pic>
      <p:pic>
        <p:nvPicPr>
          <p:cNvPr id="4" name="Picture 4"/>
          <p:cNvPicPr>
            <a:picLocks noChangeAspect="1"/>
          </p:cNvPicPr>
          <p:nvPr/>
        </p:nvPicPr>
        <p:blipFill>
          <a:blip r:embed="rId6"/>
          <a:srcRect/>
          <a:stretch>
            <a:fillRect/>
          </a:stretch>
        </p:blipFill>
        <p:spPr>
          <a:xfrm>
            <a:off x="827426" y="825561"/>
            <a:ext cx="11018190" cy="8635879"/>
          </a:xfrm>
          <a:prstGeom prst="rect">
            <a:avLst/>
          </a:prstGeom>
        </p:spPr>
      </p:pic>
      <p:sp>
        <p:nvSpPr>
          <p:cNvPr id="5" name="TextBox 5"/>
          <p:cNvSpPr txBox="1"/>
          <p:nvPr/>
        </p:nvSpPr>
        <p:spPr>
          <a:xfrm>
            <a:off x="11845616" y="1610009"/>
            <a:ext cx="6442384" cy="6681179"/>
          </a:xfrm>
          <a:prstGeom prst="rect">
            <a:avLst/>
          </a:prstGeom>
        </p:spPr>
        <p:txBody>
          <a:bodyPr lIns="0" tIns="0" rIns="0" bIns="0" rtlCol="0" anchor="t">
            <a:spAutoFit/>
          </a:bodyPr>
          <a:lstStyle/>
          <a:p>
            <a:pPr algn="ctr">
              <a:lnSpc>
                <a:spcPts val="3920"/>
              </a:lnSpc>
            </a:pPr>
            <a:r>
              <a:rPr lang="en-US" sz="2800">
                <a:solidFill>
                  <a:srgbClr val="000000"/>
                </a:solidFill>
                <a:latin typeface="Arimo Bold"/>
              </a:rPr>
              <a:t>data=np.reshape(data,(data.shape[0],img_size,img_size,1))</a:t>
            </a:r>
          </a:p>
          <a:p>
            <a:pPr algn="ctr">
              <a:lnSpc>
                <a:spcPts val="4759"/>
              </a:lnSpc>
            </a:pPr>
            <a:endParaRPr lang="en-US" sz="2800">
              <a:solidFill>
                <a:srgbClr val="000000"/>
              </a:solidFill>
              <a:latin typeface="Arimo Bold"/>
            </a:endParaRPr>
          </a:p>
          <a:p>
            <a:pPr algn="ctr">
              <a:lnSpc>
                <a:spcPts val="4200"/>
              </a:lnSpc>
            </a:pPr>
            <a:r>
              <a:rPr lang="en-US" sz="3000">
                <a:solidFill>
                  <a:srgbClr val="000000"/>
                </a:solidFill>
                <a:latin typeface="Arimo"/>
              </a:rPr>
              <a:t>piksel değerlerinde standartlaştırma yaptığımız için dizinin boyutunu yeniden şekiilendiririz.</a:t>
            </a:r>
          </a:p>
          <a:p>
            <a:pPr algn="ctr">
              <a:lnSpc>
                <a:spcPts val="4200"/>
              </a:lnSpc>
            </a:pPr>
            <a:endParaRPr lang="en-US" sz="3000">
              <a:solidFill>
                <a:srgbClr val="000000"/>
              </a:solidFill>
              <a:latin typeface="Arimo"/>
            </a:endParaRPr>
          </a:p>
          <a:p>
            <a:pPr algn="ctr">
              <a:lnSpc>
                <a:spcPts val="3500"/>
              </a:lnSpc>
            </a:pPr>
            <a:r>
              <a:rPr lang="en-US" sz="2500">
                <a:solidFill>
                  <a:srgbClr val="000000"/>
                </a:solidFill>
                <a:latin typeface="Arimo Bold"/>
              </a:rPr>
              <a:t>new_target=np_utils.to_categorical(target)</a:t>
            </a:r>
          </a:p>
          <a:p>
            <a:pPr algn="ctr">
              <a:lnSpc>
                <a:spcPts val="4200"/>
              </a:lnSpc>
            </a:pPr>
            <a:endParaRPr lang="en-US" sz="2500">
              <a:solidFill>
                <a:srgbClr val="000000"/>
              </a:solidFill>
              <a:latin typeface="Arimo Bold"/>
            </a:endParaRPr>
          </a:p>
          <a:p>
            <a:pPr algn="ctr">
              <a:lnSpc>
                <a:spcPts val="3920"/>
              </a:lnSpc>
            </a:pPr>
            <a:r>
              <a:rPr lang="en-US" sz="2800">
                <a:solidFill>
                  <a:srgbClr val="000000"/>
                </a:solidFill>
                <a:latin typeface="Arimo"/>
              </a:rPr>
              <a:t>Bir sayısal dizi veya farklı kategorileri temsil eden tam sayılara sahip vektör sınıf vekrörünü ikili vektöre dönüştürür.</a:t>
            </a:r>
          </a:p>
          <a:p>
            <a:pPr algn="ctr">
              <a:lnSpc>
                <a:spcPts val="3920"/>
              </a:lnSpc>
            </a:pPr>
            <a:endParaRPr lang="en-US" sz="2800">
              <a:solidFill>
                <a:srgbClr val="000000"/>
              </a:solidFill>
              <a:latin typeface="Arim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513895" y="4156203"/>
            <a:ext cx="7380525" cy="488959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8179256">
            <a:off x="2965309" y="4794844"/>
            <a:ext cx="3886409" cy="4022157"/>
          </a:xfrm>
          <a:prstGeom prst="rect">
            <a:avLst/>
          </a:prstGeom>
        </p:spPr>
      </p:pic>
      <p:grpSp>
        <p:nvGrpSpPr>
          <p:cNvPr id="4" name="Group 4"/>
          <p:cNvGrpSpPr/>
          <p:nvPr/>
        </p:nvGrpSpPr>
        <p:grpSpPr>
          <a:xfrm>
            <a:off x="4023518" y="3440962"/>
            <a:ext cx="10240964" cy="4088608"/>
            <a:chOff x="0" y="0"/>
            <a:chExt cx="13654619" cy="5451477"/>
          </a:xfrm>
        </p:grpSpPr>
        <p:pic>
          <p:nvPicPr>
            <p:cNvPr id="5" name="Picture 5"/>
            <p:cNvPicPr>
              <a:picLocks noChangeAspect="1"/>
            </p:cNvPicPr>
            <p:nvPr/>
          </p:nvPicPr>
          <p:blipFill>
            <a:blip r:embed="rId6"/>
            <a:srcRect t="711" b="711"/>
            <a:stretch>
              <a:fillRect/>
            </a:stretch>
          </p:blipFill>
          <p:spPr>
            <a:xfrm>
              <a:off x="0" y="0"/>
              <a:ext cx="13654619" cy="5451477"/>
            </a:xfrm>
            <a:prstGeom prst="rect">
              <a:avLst/>
            </a:prstGeom>
          </p:spPr>
        </p:pic>
      </p:grpSp>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a:off x="2114262" y="1442564"/>
            <a:ext cx="3672056" cy="3996796"/>
          </a:xfrm>
          <a:prstGeom prst="rect">
            <a:avLst/>
          </a:prstGeom>
        </p:spPr>
      </p:pic>
      <p:sp>
        <p:nvSpPr>
          <p:cNvPr id="7" name="TextBox 7"/>
          <p:cNvSpPr txBox="1"/>
          <p:nvPr/>
        </p:nvSpPr>
        <p:spPr>
          <a:xfrm>
            <a:off x="5373943" y="1345180"/>
            <a:ext cx="7540113" cy="2038284"/>
          </a:xfrm>
          <a:prstGeom prst="rect">
            <a:avLst/>
          </a:prstGeom>
        </p:spPr>
        <p:txBody>
          <a:bodyPr lIns="0" tIns="0" rIns="0" bIns="0" rtlCol="0" anchor="t">
            <a:spAutoFit/>
          </a:bodyPr>
          <a:lstStyle/>
          <a:p>
            <a:pPr algn="ctr">
              <a:lnSpc>
                <a:spcPts val="8040"/>
              </a:lnSpc>
            </a:pPr>
            <a:r>
              <a:rPr lang="en-US" sz="6700" dirty="0">
                <a:solidFill>
                  <a:srgbClr val="000000"/>
                </a:solidFill>
                <a:latin typeface="Poppins Medium"/>
              </a:rPr>
              <a:t>CNN KULLANARAK MODEL </a:t>
            </a:r>
            <a:r>
              <a:rPr lang="en-US" sz="6700" dirty="0" smtClean="0">
                <a:solidFill>
                  <a:srgbClr val="000000"/>
                </a:solidFill>
                <a:latin typeface="Poppins Medium"/>
              </a:rPr>
              <a:t>EĞ</a:t>
            </a:r>
            <a:r>
              <a:rPr lang="tr-TR" sz="6700" dirty="0" smtClean="0">
                <a:solidFill>
                  <a:srgbClr val="000000"/>
                </a:solidFill>
                <a:latin typeface="Poppins Medium"/>
              </a:rPr>
              <a:t>İ</a:t>
            </a:r>
            <a:r>
              <a:rPr lang="en-US" sz="6700" dirty="0" smtClean="0">
                <a:solidFill>
                  <a:srgbClr val="000000"/>
                </a:solidFill>
                <a:latin typeface="Poppins Medium"/>
              </a:rPr>
              <a:t>T</a:t>
            </a:r>
            <a:r>
              <a:rPr lang="tr-TR" sz="6700" dirty="0" smtClean="0">
                <a:solidFill>
                  <a:srgbClr val="000000"/>
                </a:solidFill>
                <a:latin typeface="Poppins Medium"/>
              </a:rPr>
              <a:t>İ</a:t>
            </a:r>
            <a:r>
              <a:rPr lang="en-US" sz="6700" dirty="0" smtClean="0">
                <a:solidFill>
                  <a:srgbClr val="000000"/>
                </a:solidFill>
                <a:latin typeface="Poppins Medium"/>
              </a:rPr>
              <a:t>M</a:t>
            </a:r>
            <a:r>
              <a:rPr lang="tr-TR" sz="6700" dirty="0" smtClean="0">
                <a:solidFill>
                  <a:srgbClr val="000000"/>
                </a:solidFill>
                <a:latin typeface="Poppins Medium"/>
              </a:rPr>
              <a:t>İ</a:t>
            </a:r>
            <a:endParaRPr lang="en-US" sz="6700" dirty="0">
              <a:solidFill>
                <a:srgbClr val="000000"/>
              </a:solidFill>
              <a:latin typeface="Poppins Medium"/>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983729" y="-2020653"/>
            <a:ext cx="14434470" cy="14938649"/>
          </a:xfrm>
          <a:prstGeom prst="rect">
            <a:avLst/>
          </a:prstGeom>
        </p:spPr>
      </p:pic>
      <p:sp>
        <p:nvSpPr>
          <p:cNvPr id="3" name="TextBox 3"/>
          <p:cNvSpPr txBox="1"/>
          <p:nvPr/>
        </p:nvSpPr>
        <p:spPr>
          <a:xfrm>
            <a:off x="1028700" y="2734112"/>
            <a:ext cx="12767216" cy="2744341"/>
          </a:xfrm>
          <a:prstGeom prst="rect">
            <a:avLst/>
          </a:prstGeom>
        </p:spPr>
        <p:txBody>
          <a:bodyPr lIns="0" tIns="0" rIns="0" bIns="0" rtlCol="0" anchor="t">
            <a:spAutoFit/>
          </a:bodyPr>
          <a:lstStyle/>
          <a:p>
            <a:pPr>
              <a:lnSpc>
                <a:spcPts val="10710"/>
              </a:lnSpc>
            </a:pPr>
            <a:r>
              <a:rPr lang="en-US" sz="8925" dirty="0" smtClean="0">
                <a:solidFill>
                  <a:srgbClr val="000000"/>
                </a:solidFill>
                <a:latin typeface="Poppins Medium"/>
              </a:rPr>
              <a:t>CNN‘</a:t>
            </a:r>
            <a:r>
              <a:rPr lang="tr-TR" sz="8925" dirty="0" smtClean="0">
                <a:solidFill>
                  <a:srgbClr val="000000"/>
                </a:solidFill>
                <a:latin typeface="Poppins Medium"/>
              </a:rPr>
              <a:t>İ</a:t>
            </a:r>
            <a:r>
              <a:rPr lang="en-US" sz="8925" dirty="0" smtClean="0">
                <a:solidFill>
                  <a:srgbClr val="000000"/>
                </a:solidFill>
                <a:latin typeface="Poppins Medium"/>
              </a:rPr>
              <a:t> EĞ</a:t>
            </a:r>
            <a:r>
              <a:rPr lang="tr-TR" sz="8925" dirty="0" smtClean="0">
                <a:solidFill>
                  <a:srgbClr val="000000"/>
                </a:solidFill>
                <a:latin typeface="Poppins Medium"/>
              </a:rPr>
              <a:t>İ</a:t>
            </a:r>
            <a:r>
              <a:rPr lang="en-US" sz="8925" dirty="0" smtClean="0">
                <a:solidFill>
                  <a:srgbClr val="000000"/>
                </a:solidFill>
                <a:latin typeface="Poppins Medium"/>
              </a:rPr>
              <a:t>TMEK </a:t>
            </a:r>
            <a:r>
              <a:rPr lang="tr-TR" sz="8925" dirty="0">
                <a:solidFill>
                  <a:srgbClr val="000000"/>
                </a:solidFill>
                <a:latin typeface="Poppins Medium"/>
              </a:rPr>
              <a:t>İ</a:t>
            </a:r>
            <a:r>
              <a:rPr lang="en-US" sz="8925" dirty="0" smtClean="0">
                <a:solidFill>
                  <a:srgbClr val="000000"/>
                </a:solidFill>
                <a:latin typeface="Poppins Medium"/>
              </a:rPr>
              <a:t>Ç</a:t>
            </a:r>
            <a:r>
              <a:rPr lang="tr-TR" sz="8925" dirty="0" smtClean="0">
                <a:solidFill>
                  <a:srgbClr val="000000"/>
                </a:solidFill>
                <a:latin typeface="Poppins Medium"/>
              </a:rPr>
              <a:t>İ</a:t>
            </a:r>
            <a:r>
              <a:rPr lang="en-US" sz="8925" dirty="0" smtClean="0">
                <a:solidFill>
                  <a:srgbClr val="000000"/>
                </a:solidFill>
                <a:latin typeface="Poppins Medium"/>
              </a:rPr>
              <a:t>N </a:t>
            </a:r>
            <a:r>
              <a:rPr lang="en-US" sz="8925" dirty="0">
                <a:solidFill>
                  <a:srgbClr val="000000"/>
                </a:solidFill>
                <a:latin typeface="Poppins Medium"/>
              </a:rPr>
              <a:t>KULLANILAN ADIMLAR</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532500" y="6362736"/>
            <a:ext cx="5019621" cy="5463533"/>
          </a:xfrm>
          <a:prstGeom prst="rect">
            <a:avLst/>
          </a:prstGeom>
        </p:spPr>
      </p:pic>
      <p:sp>
        <p:nvSpPr>
          <p:cNvPr id="5" name="TextBox 5"/>
          <p:cNvSpPr txBox="1"/>
          <p:nvPr/>
        </p:nvSpPr>
        <p:spPr>
          <a:xfrm>
            <a:off x="7552121" y="5649802"/>
            <a:ext cx="7687469" cy="5159481"/>
          </a:xfrm>
          <a:prstGeom prst="rect">
            <a:avLst/>
          </a:prstGeom>
        </p:spPr>
        <p:txBody>
          <a:bodyPr lIns="0" tIns="0" rIns="0" bIns="0" rtlCol="0" anchor="t">
            <a:spAutoFit/>
          </a:bodyPr>
          <a:lstStyle/>
          <a:p>
            <a:pPr>
              <a:lnSpc>
                <a:spcPts val="3920"/>
              </a:lnSpc>
            </a:pPr>
            <a:r>
              <a:rPr lang="en-US" sz="2800">
                <a:solidFill>
                  <a:srgbClr val="000000"/>
                </a:solidFill>
                <a:latin typeface="Arimo"/>
              </a:rPr>
              <a:t>Adım 1: Veri Kümesini Yükleyin</a:t>
            </a:r>
          </a:p>
          <a:p>
            <a:pPr>
              <a:lnSpc>
                <a:spcPts val="3920"/>
              </a:lnSpc>
            </a:pPr>
            <a:r>
              <a:rPr lang="en-US" sz="2800">
                <a:solidFill>
                  <a:srgbClr val="000000"/>
                </a:solidFill>
                <a:latin typeface="Arimo"/>
              </a:rPr>
              <a:t>Adım 2: Giriş katmanı</a:t>
            </a:r>
          </a:p>
          <a:p>
            <a:pPr>
              <a:lnSpc>
                <a:spcPts val="3920"/>
              </a:lnSpc>
            </a:pPr>
            <a:r>
              <a:rPr lang="en-US" sz="2800">
                <a:solidFill>
                  <a:srgbClr val="000000"/>
                </a:solidFill>
                <a:latin typeface="Arimo"/>
              </a:rPr>
              <a:t>Adım 3: Evrişimli katman(Convolutional layer)</a:t>
            </a:r>
          </a:p>
          <a:p>
            <a:pPr>
              <a:lnSpc>
                <a:spcPts val="3920"/>
              </a:lnSpc>
            </a:pPr>
            <a:r>
              <a:rPr lang="en-US" sz="2800">
                <a:solidFill>
                  <a:srgbClr val="000000"/>
                </a:solidFill>
                <a:latin typeface="Arimo"/>
              </a:rPr>
              <a:t>Adım 4: Havuzlama katmanı(Pooling layer)</a:t>
            </a:r>
          </a:p>
          <a:p>
            <a:pPr>
              <a:lnSpc>
                <a:spcPts val="3920"/>
              </a:lnSpc>
            </a:pPr>
            <a:r>
              <a:rPr lang="en-US" sz="2800">
                <a:solidFill>
                  <a:srgbClr val="000000"/>
                </a:solidFill>
                <a:latin typeface="Arimo"/>
              </a:rPr>
              <a:t>Adım 5: Evrişimli katman ve Havuzlama Katmanı</a:t>
            </a:r>
          </a:p>
          <a:p>
            <a:pPr>
              <a:lnSpc>
                <a:spcPts val="3920"/>
              </a:lnSpc>
            </a:pPr>
            <a:r>
              <a:rPr lang="en-US" sz="2800">
                <a:solidFill>
                  <a:srgbClr val="000000"/>
                </a:solidFill>
                <a:latin typeface="Arimo"/>
              </a:rPr>
              <a:t>(Convolutional layer and Pooling Layer)</a:t>
            </a:r>
          </a:p>
          <a:p>
            <a:pPr>
              <a:lnSpc>
                <a:spcPts val="3920"/>
              </a:lnSpc>
            </a:pPr>
            <a:r>
              <a:rPr lang="en-US" sz="2800">
                <a:solidFill>
                  <a:srgbClr val="000000"/>
                </a:solidFill>
                <a:latin typeface="Arimo"/>
              </a:rPr>
              <a:t>Adım 6: Yoğun katman(Dense layer)</a:t>
            </a:r>
          </a:p>
          <a:p>
            <a:pPr>
              <a:lnSpc>
                <a:spcPts val="3920"/>
              </a:lnSpc>
            </a:pPr>
            <a:r>
              <a:rPr lang="en-US" sz="2800">
                <a:solidFill>
                  <a:srgbClr val="000000"/>
                </a:solidFill>
                <a:latin typeface="Arimo"/>
              </a:rPr>
              <a:t>Adım 7: Logit Katmanı(Logit Layer)</a:t>
            </a:r>
          </a:p>
          <a:p>
            <a:pPr algn="ctr">
              <a:lnSpc>
                <a:spcPts val="4759"/>
              </a:lnSpc>
            </a:pPr>
            <a:endParaRPr lang="en-US" sz="2800">
              <a:solidFill>
                <a:srgbClr val="000000"/>
              </a:solidFill>
              <a:latin typeface="Arimo"/>
            </a:endParaRPr>
          </a:p>
          <a:p>
            <a:pPr algn="ctr">
              <a:lnSpc>
                <a:spcPts val="4759"/>
              </a:lnSpc>
            </a:pPr>
            <a:endParaRPr lang="en-US" sz="2800">
              <a:solidFill>
                <a:srgbClr val="000000"/>
              </a:solidFill>
              <a:latin typeface="Arim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313805">
            <a:off x="-4923607" y="2101094"/>
            <a:ext cx="15151227" cy="1003768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640545">
            <a:off x="15281061" y="-3018337"/>
            <a:ext cx="7431815" cy="7691400"/>
          </a:xfrm>
          <a:prstGeom prst="rect">
            <a:avLst/>
          </a:prstGeom>
        </p:spPr>
      </p:pic>
      <p:pic>
        <p:nvPicPr>
          <p:cNvPr id="4" name="Picture 4"/>
          <p:cNvPicPr>
            <a:picLocks noChangeAspect="1"/>
          </p:cNvPicPr>
          <p:nvPr/>
        </p:nvPicPr>
        <p:blipFill>
          <a:blip r:embed="rId6"/>
          <a:srcRect/>
          <a:stretch>
            <a:fillRect/>
          </a:stretch>
        </p:blipFill>
        <p:spPr>
          <a:xfrm>
            <a:off x="8887018" y="2426046"/>
            <a:ext cx="9874318" cy="5809722"/>
          </a:xfrm>
          <a:prstGeom prst="rect">
            <a:avLst/>
          </a:prstGeom>
        </p:spPr>
      </p:pic>
      <p:sp>
        <p:nvSpPr>
          <p:cNvPr id="5" name="TextBox 5"/>
          <p:cNvSpPr txBox="1"/>
          <p:nvPr/>
        </p:nvSpPr>
        <p:spPr>
          <a:xfrm>
            <a:off x="1028700" y="576239"/>
            <a:ext cx="8348285" cy="2000548"/>
          </a:xfrm>
          <a:prstGeom prst="rect">
            <a:avLst/>
          </a:prstGeom>
        </p:spPr>
        <p:txBody>
          <a:bodyPr lIns="0" tIns="0" rIns="0" bIns="0" rtlCol="0" anchor="t">
            <a:spAutoFit/>
          </a:bodyPr>
          <a:lstStyle/>
          <a:p>
            <a:pPr>
              <a:lnSpc>
                <a:spcPts val="7800"/>
              </a:lnSpc>
            </a:pPr>
            <a:r>
              <a:rPr lang="en-US" sz="6500" dirty="0">
                <a:solidFill>
                  <a:srgbClr val="000000"/>
                </a:solidFill>
                <a:latin typeface="Poppins Medium"/>
              </a:rPr>
              <a:t>CNN </a:t>
            </a:r>
            <a:r>
              <a:rPr lang="en-US" sz="6500" dirty="0" smtClean="0">
                <a:solidFill>
                  <a:srgbClr val="000000"/>
                </a:solidFill>
                <a:latin typeface="Poppins Medium"/>
              </a:rPr>
              <a:t>M</a:t>
            </a:r>
            <a:r>
              <a:rPr lang="tr-TR" sz="6500" dirty="0" smtClean="0">
                <a:solidFill>
                  <a:srgbClr val="000000"/>
                </a:solidFill>
                <a:latin typeface="Poppins Medium"/>
              </a:rPr>
              <a:t>İ</a:t>
            </a:r>
            <a:r>
              <a:rPr lang="en-US" sz="6500" dirty="0" smtClean="0">
                <a:solidFill>
                  <a:srgbClr val="000000"/>
                </a:solidFill>
                <a:latin typeface="Poppins Medium"/>
              </a:rPr>
              <a:t>MAR</a:t>
            </a:r>
            <a:r>
              <a:rPr lang="tr-TR" sz="6500" dirty="0" smtClean="0">
                <a:solidFill>
                  <a:srgbClr val="000000"/>
                </a:solidFill>
                <a:latin typeface="Poppins Medium"/>
              </a:rPr>
              <a:t>İ</a:t>
            </a:r>
            <a:r>
              <a:rPr lang="en-US" sz="6500" dirty="0" smtClean="0">
                <a:solidFill>
                  <a:srgbClr val="000000"/>
                </a:solidFill>
                <a:latin typeface="Poppins Medium"/>
              </a:rPr>
              <a:t>S</a:t>
            </a:r>
            <a:r>
              <a:rPr lang="tr-TR" sz="6500" dirty="0" smtClean="0">
                <a:solidFill>
                  <a:srgbClr val="000000"/>
                </a:solidFill>
                <a:latin typeface="Poppins Medium"/>
              </a:rPr>
              <a:t>İ</a:t>
            </a:r>
            <a:endParaRPr lang="en-US" sz="6500" dirty="0">
              <a:solidFill>
                <a:srgbClr val="000000"/>
              </a:solidFill>
              <a:latin typeface="Poppins Medium"/>
            </a:endParaRPr>
          </a:p>
          <a:p>
            <a:pPr>
              <a:lnSpc>
                <a:spcPts val="7800"/>
              </a:lnSpc>
            </a:pPr>
            <a:endParaRPr lang="en-US" sz="6500" dirty="0">
              <a:solidFill>
                <a:srgbClr val="000000"/>
              </a:solidFill>
              <a:latin typeface="Poppins Medium"/>
            </a:endParaRPr>
          </a:p>
        </p:txBody>
      </p:sp>
      <p:sp>
        <p:nvSpPr>
          <p:cNvPr id="6" name="TextBox 6"/>
          <p:cNvSpPr txBox="1"/>
          <p:nvPr/>
        </p:nvSpPr>
        <p:spPr>
          <a:xfrm>
            <a:off x="590826" y="2136776"/>
            <a:ext cx="8296192" cy="7121524"/>
          </a:xfrm>
          <a:prstGeom prst="rect">
            <a:avLst/>
          </a:prstGeom>
        </p:spPr>
        <p:txBody>
          <a:bodyPr lIns="0" tIns="0" rIns="0" bIns="0" rtlCol="0" anchor="t">
            <a:spAutoFit/>
          </a:bodyPr>
          <a:lstStyle/>
          <a:p>
            <a:pPr marL="561344" lvl="1" indent="-280672">
              <a:lnSpc>
                <a:spcPts val="3640"/>
              </a:lnSpc>
              <a:buFont typeface="Arial"/>
              <a:buChar char="•"/>
            </a:pPr>
            <a:r>
              <a:rPr lang="en-US" sz="2600">
                <a:solidFill>
                  <a:srgbClr val="000000"/>
                </a:solidFill>
                <a:latin typeface="Arimo Bold"/>
              </a:rPr>
              <a:t>Evrişim Katmanı (Convolutional Layer):</a:t>
            </a:r>
            <a:r>
              <a:rPr lang="en-US" sz="2600">
                <a:solidFill>
                  <a:srgbClr val="000000"/>
                </a:solidFill>
                <a:latin typeface="Arimo"/>
              </a:rPr>
              <a:t>      32 adet 3x3 filtre uygular (3x3 piksel alt bölgeleri ayıklayarak),</a:t>
            </a:r>
          </a:p>
          <a:p>
            <a:pPr marL="561344" lvl="1" indent="-280672">
              <a:lnSpc>
                <a:spcPts val="3640"/>
              </a:lnSpc>
              <a:buFont typeface="Arial"/>
              <a:buChar char="•"/>
            </a:pPr>
            <a:r>
              <a:rPr lang="en-US" sz="2600">
                <a:solidFill>
                  <a:srgbClr val="000000"/>
                </a:solidFill>
                <a:latin typeface="Arimo Bold"/>
              </a:rPr>
              <a:t>Havuzlama Katmanı (Pooling Layer):</a:t>
            </a:r>
            <a:r>
              <a:rPr lang="en-US" sz="2600">
                <a:solidFill>
                  <a:srgbClr val="000000"/>
                </a:solidFill>
                <a:latin typeface="Arimo"/>
              </a:rPr>
              <a:t> Bu, 2x2 filtre ve 2 adımda (toplanan bölgelerin örtüşmediğini belirtir) maksimum havuzlama gerçekleştirir.</a:t>
            </a:r>
          </a:p>
          <a:p>
            <a:pPr marL="561344" lvl="1" indent="-280672">
              <a:lnSpc>
                <a:spcPts val="3640"/>
              </a:lnSpc>
              <a:buFont typeface="Arial"/>
              <a:buChar char="•"/>
            </a:pPr>
            <a:r>
              <a:rPr lang="en-US" sz="2600">
                <a:solidFill>
                  <a:srgbClr val="000000"/>
                </a:solidFill>
                <a:latin typeface="Arimo Bold"/>
              </a:rPr>
              <a:t>Evrişim Katmanı (Convolutional Layer):</a:t>
            </a:r>
            <a:r>
              <a:rPr lang="en-US" sz="2600">
                <a:solidFill>
                  <a:srgbClr val="000000"/>
                </a:solidFill>
                <a:latin typeface="Arimo"/>
              </a:rPr>
              <a:t> ReLU aktivasyon fonksiyonu ile 36 adet 5x5 filtre uygular.</a:t>
            </a:r>
          </a:p>
          <a:p>
            <a:pPr marL="561344" lvl="1" indent="-280672">
              <a:lnSpc>
                <a:spcPts val="3640"/>
              </a:lnSpc>
              <a:buFont typeface="Arial"/>
              <a:buChar char="•"/>
            </a:pPr>
            <a:r>
              <a:rPr lang="en-US" sz="2600">
                <a:solidFill>
                  <a:srgbClr val="000000"/>
                </a:solidFill>
                <a:latin typeface="Arimo Bold"/>
              </a:rPr>
              <a:t>Havuzlama Katmanı (Pooling Layer)</a:t>
            </a:r>
            <a:r>
              <a:rPr lang="en-US" sz="2600">
                <a:solidFill>
                  <a:srgbClr val="000000"/>
                </a:solidFill>
                <a:latin typeface="Arimo"/>
              </a:rPr>
              <a:t>: Yine, 2x2 filtre ve 2 adımda maksimum Havuzlama gerçekleştirir.</a:t>
            </a:r>
          </a:p>
          <a:p>
            <a:pPr>
              <a:lnSpc>
                <a:spcPts val="3640"/>
              </a:lnSpc>
            </a:pPr>
            <a:endParaRPr lang="en-US" sz="2600">
              <a:solidFill>
                <a:srgbClr val="000000"/>
              </a:solidFill>
              <a:latin typeface="Arimo"/>
            </a:endParaRPr>
          </a:p>
          <a:p>
            <a:pPr marL="561344" lvl="1" indent="-280672">
              <a:lnSpc>
                <a:spcPts val="3640"/>
              </a:lnSpc>
              <a:buFont typeface="Arial"/>
              <a:buChar char="•"/>
            </a:pPr>
            <a:r>
              <a:rPr lang="en-US" sz="2600">
                <a:solidFill>
                  <a:srgbClr val="000000"/>
                </a:solidFill>
                <a:latin typeface="Arimo Bold"/>
              </a:rPr>
              <a:t>Yoğun Katman (Dense Layer (Logits Layer))</a:t>
            </a:r>
            <a:r>
              <a:rPr lang="en-US" sz="2600">
                <a:solidFill>
                  <a:srgbClr val="000000"/>
                </a:solidFill>
                <a:latin typeface="Arimo"/>
              </a:rPr>
              <a:t>: Her basamak hedef sınıfı (0-9) için bir tane olmak üzere on nöron vardır.</a:t>
            </a:r>
          </a:p>
          <a:p>
            <a:pPr>
              <a:lnSpc>
                <a:spcPts val="1960"/>
              </a:lnSpc>
            </a:pPr>
            <a:endParaRPr lang="en-US" sz="2600">
              <a:solidFill>
                <a:srgbClr val="000000"/>
              </a:solidFill>
              <a:latin typeface="Arim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grpSp>
        <p:nvGrpSpPr>
          <p:cNvPr id="3" name="Group 3"/>
          <p:cNvGrpSpPr/>
          <p:nvPr/>
        </p:nvGrpSpPr>
        <p:grpSpPr>
          <a:xfrm>
            <a:off x="10267118" y="5143500"/>
            <a:ext cx="6992182" cy="1507388"/>
            <a:chOff x="0" y="0"/>
            <a:chExt cx="9322910" cy="2009850"/>
          </a:xfrm>
        </p:grpSpPr>
        <p:sp>
          <p:nvSpPr>
            <p:cNvPr id="4" name="TextBox 4"/>
            <p:cNvSpPr txBox="1"/>
            <p:nvPr/>
          </p:nvSpPr>
          <p:spPr>
            <a:xfrm>
              <a:off x="0" y="1037983"/>
              <a:ext cx="9322910" cy="971550"/>
            </a:xfrm>
            <a:prstGeom prst="rect">
              <a:avLst/>
            </a:prstGeom>
          </p:spPr>
          <p:txBody>
            <a:bodyPr lIns="0" tIns="0" rIns="0" bIns="0" rtlCol="0" anchor="t">
              <a:spAutoFit/>
            </a:bodyPr>
            <a:lstStyle/>
            <a:p>
              <a:pPr marL="0" lvl="0" indent="0">
                <a:lnSpc>
                  <a:spcPts val="3000"/>
                </a:lnSpc>
              </a:pPr>
              <a:r>
                <a:rPr lang="en-US" sz="2000">
                  <a:solidFill>
                    <a:srgbClr val="000000"/>
                  </a:solidFill>
                  <a:latin typeface="Poppins Light"/>
                </a:rPr>
                <a:t>Aktivasyonda zayıf olan(net olmayan  pikselleri silme işlemi yapılır.</a:t>
              </a:r>
            </a:p>
          </p:txBody>
        </p:sp>
        <p:sp>
          <p:nvSpPr>
            <p:cNvPr id="5" name="TextBox 5"/>
            <p:cNvSpPr txBox="1"/>
            <p:nvPr/>
          </p:nvSpPr>
          <p:spPr>
            <a:xfrm>
              <a:off x="0" y="-4127"/>
              <a:ext cx="9322910" cy="612052"/>
            </a:xfrm>
            <a:prstGeom prst="rect">
              <a:avLst/>
            </a:prstGeom>
          </p:spPr>
          <p:txBody>
            <a:bodyPr lIns="0" tIns="0" rIns="0" bIns="0" rtlCol="0" anchor="t">
              <a:spAutoFit/>
            </a:bodyPr>
            <a:lstStyle/>
            <a:p>
              <a:pPr>
                <a:lnSpc>
                  <a:spcPts val="3704"/>
                </a:lnSpc>
              </a:pPr>
              <a:r>
                <a:rPr lang="en-US" sz="2849">
                  <a:solidFill>
                    <a:srgbClr val="000000"/>
                  </a:solidFill>
                  <a:latin typeface="Poppins Medium"/>
                </a:rPr>
                <a:t>Activation('relu')</a:t>
              </a:r>
            </a:p>
          </p:txBody>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7" name="Picture 7"/>
          <p:cNvPicPr>
            <a:picLocks noChangeAspect="1"/>
          </p:cNvPicPr>
          <p:nvPr/>
        </p:nvPicPr>
        <p:blipFill>
          <a:blip r:embed="rId6"/>
          <a:srcRect/>
          <a:stretch>
            <a:fillRect/>
          </a:stretch>
        </p:blipFill>
        <p:spPr>
          <a:xfrm>
            <a:off x="534654" y="1856601"/>
            <a:ext cx="8976359" cy="6377609"/>
          </a:xfrm>
          <a:prstGeom prst="rect">
            <a:avLst/>
          </a:prstGeom>
        </p:spPr>
      </p:pic>
      <p:grpSp>
        <p:nvGrpSpPr>
          <p:cNvPr id="8" name="Group 8"/>
          <p:cNvGrpSpPr/>
          <p:nvPr/>
        </p:nvGrpSpPr>
        <p:grpSpPr>
          <a:xfrm>
            <a:off x="10267118" y="1856601"/>
            <a:ext cx="6883756" cy="2937891"/>
            <a:chOff x="0" y="0"/>
            <a:chExt cx="9178342" cy="3917187"/>
          </a:xfrm>
        </p:grpSpPr>
        <p:sp>
          <p:nvSpPr>
            <p:cNvPr id="9" name="TextBox 9"/>
            <p:cNvSpPr txBox="1"/>
            <p:nvPr/>
          </p:nvSpPr>
          <p:spPr>
            <a:xfrm>
              <a:off x="0" y="913399"/>
              <a:ext cx="9178342" cy="3003550"/>
            </a:xfrm>
            <a:prstGeom prst="rect">
              <a:avLst/>
            </a:prstGeom>
          </p:spPr>
          <p:txBody>
            <a:bodyPr lIns="0" tIns="0" rIns="0" bIns="0" rtlCol="0" anchor="t">
              <a:spAutoFit/>
            </a:bodyPr>
            <a:lstStyle/>
            <a:p>
              <a:pPr>
                <a:lnSpc>
                  <a:spcPts val="3000"/>
                </a:lnSpc>
              </a:pPr>
              <a:r>
                <a:rPr lang="en-US" sz="2000">
                  <a:solidFill>
                    <a:srgbClr val="000000"/>
                  </a:solidFill>
                  <a:latin typeface="Poppins Light"/>
                </a:rPr>
                <a:t>İki kümenin birleştirilmesini sağlayan matamatilksel işlemdir</a:t>
              </a:r>
            </a:p>
            <a:p>
              <a:pPr>
                <a:lnSpc>
                  <a:spcPts val="3000"/>
                </a:lnSpc>
              </a:pPr>
              <a:r>
                <a:rPr lang="en-US" sz="2000">
                  <a:solidFill>
                    <a:srgbClr val="000000"/>
                  </a:solidFill>
                  <a:latin typeface="Poppins Light"/>
                </a:rPr>
                <a:t>Girişe uygulanarak özellik haritası (Feature map) oluşturulur.</a:t>
              </a:r>
            </a:p>
            <a:p>
              <a:pPr marL="0" lvl="0" indent="0">
                <a:lnSpc>
                  <a:spcPts val="3000"/>
                </a:lnSpc>
              </a:pPr>
              <a:r>
                <a:rPr lang="en-US" sz="2000">
                  <a:solidFill>
                    <a:srgbClr val="000000"/>
                  </a:solidFill>
                  <a:latin typeface="Poppins Light"/>
                </a:rPr>
                <a:t>CNN convolution operatörünün sonucunu aktivasyon fonksiyonuna gönderir.</a:t>
              </a:r>
            </a:p>
          </p:txBody>
        </p:sp>
        <p:sp>
          <p:nvSpPr>
            <p:cNvPr id="10" name="TextBox 10"/>
            <p:cNvSpPr txBox="1"/>
            <p:nvPr/>
          </p:nvSpPr>
          <p:spPr>
            <a:xfrm>
              <a:off x="0" y="-38100"/>
              <a:ext cx="9178342" cy="625343"/>
            </a:xfrm>
            <a:prstGeom prst="rect">
              <a:avLst/>
            </a:prstGeom>
          </p:spPr>
          <p:txBody>
            <a:bodyPr lIns="0" tIns="0" rIns="0" bIns="0" rtlCol="0" anchor="t">
              <a:spAutoFit/>
            </a:bodyPr>
            <a:lstStyle/>
            <a:p>
              <a:pPr>
                <a:lnSpc>
                  <a:spcPts val="3899"/>
                </a:lnSpc>
              </a:pPr>
              <a:r>
                <a:rPr lang="en-US" sz="2999">
                  <a:solidFill>
                    <a:srgbClr val="000000"/>
                  </a:solidFill>
                  <a:latin typeface="Poppins Medium"/>
                </a:rPr>
                <a:t>Convolution (Conv2D)</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8650452" y="2128747"/>
            <a:ext cx="8976359" cy="6377609"/>
          </a:xfrm>
          <a:prstGeom prst="rect">
            <a:avLst/>
          </a:prstGeom>
        </p:spPr>
      </p:pic>
      <p:grpSp>
        <p:nvGrpSpPr>
          <p:cNvPr id="5" name="Group 5"/>
          <p:cNvGrpSpPr/>
          <p:nvPr/>
        </p:nvGrpSpPr>
        <p:grpSpPr>
          <a:xfrm>
            <a:off x="1346075" y="5857643"/>
            <a:ext cx="6883756" cy="1413890"/>
            <a:chOff x="0" y="0"/>
            <a:chExt cx="9178342" cy="1885187"/>
          </a:xfrm>
        </p:grpSpPr>
        <p:sp>
          <p:nvSpPr>
            <p:cNvPr id="6" name="TextBox 6"/>
            <p:cNvSpPr txBox="1"/>
            <p:nvPr/>
          </p:nvSpPr>
          <p:spPr>
            <a:xfrm>
              <a:off x="0" y="913399"/>
              <a:ext cx="9178342" cy="971550"/>
            </a:xfrm>
            <a:prstGeom prst="rect">
              <a:avLst/>
            </a:prstGeom>
          </p:spPr>
          <p:txBody>
            <a:bodyPr lIns="0" tIns="0" rIns="0" bIns="0" rtlCol="0" anchor="t">
              <a:spAutoFit/>
            </a:bodyPr>
            <a:lstStyle/>
            <a:p>
              <a:pPr marL="0" lvl="0" indent="0">
                <a:lnSpc>
                  <a:spcPts val="3000"/>
                </a:lnSpc>
              </a:pPr>
              <a:r>
                <a:rPr lang="en-US" sz="2000">
                  <a:solidFill>
                    <a:srgbClr val="000000"/>
                  </a:solidFill>
                  <a:latin typeface="Poppins Light"/>
                </a:rPr>
                <a:t>maksimum değeri alarak girişi uzamsal boyutları (yükseklik ve genişlik) boyunca alt örnekler. </a:t>
              </a:r>
            </a:p>
          </p:txBody>
        </p:sp>
        <p:sp>
          <p:nvSpPr>
            <p:cNvPr id="7" name="TextBox 7"/>
            <p:cNvSpPr txBox="1"/>
            <p:nvPr/>
          </p:nvSpPr>
          <p:spPr>
            <a:xfrm>
              <a:off x="0" y="-38100"/>
              <a:ext cx="9178342" cy="625343"/>
            </a:xfrm>
            <a:prstGeom prst="rect">
              <a:avLst/>
            </a:prstGeom>
          </p:spPr>
          <p:txBody>
            <a:bodyPr lIns="0" tIns="0" rIns="0" bIns="0" rtlCol="0" anchor="t">
              <a:spAutoFit/>
            </a:bodyPr>
            <a:lstStyle/>
            <a:p>
              <a:pPr>
                <a:lnSpc>
                  <a:spcPts val="3899"/>
                </a:lnSpc>
              </a:pPr>
              <a:r>
                <a:rPr lang="en-US" sz="2999">
                  <a:solidFill>
                    <a:srgbClr val="000000"/>
                  </a:solidFill>
                  <a:latin typeface="Poppins Medium"/>
                </a:rPr>
                <a:t>MaxPooling2D(pool_size=(2,2))</a:t>
              </a:r>
            </a:p>
          </p:txBody>
        </p:sp>
      </p:grpSp>
      <p:grpSp>
        <p:nvGrpSpPr>
          <p:cNvPr id="8" name="Group 8"/>
          <p:cNvGrpSpPr/>
          <p:nvPr/>
        </p:nvGrpSpPr>
        <p:grpSpPr>
          <a:xfrm>
            <a:off x="1346075" y="2128747"/>
            <a:ext cx="6992182" cy="2269388"/>
            <a:chOff x="0" y="0"/>
            <a:chExt cx="9322910" cy="3025850"/>
          </a:xfrm>
        </p:grpSpPr>
        <p:sp>
          <p:nvSpPr>
            <p:cNvPr id="9" name="TextBox 9"/>
            <p:cNvSpPr txBox="1"/>
            <p:nvPr/>
          </p:nvSpPr>
          <p:spPr>
            <a:xfrm>
              <a:off x="0" y="1037983"/>
              <a:ext cx="9322910" cy="1987550"/>
            </a:xfrm>
            <a:prstGeom prst="rect">
              <a:avLst/>
            </a:prstGeom>
          </p:spPr>
          <p:txBody>
            <a:bodyPr lIns="0" tIns="0" rIns="0" bIns="0" rtlCol="0" anchor="t">
              <a:spAutoFit/>
            </a:bodyPr>
            <a:lstStyle/>
            <a:p>
              <a:pPr marL="0" lvl="0" indent="0">
                <a:lnSpc>
                  <a:spcPts val="3000"/>
                </a:lnSpc>
              </a:pPr>
              <a:r>
                <a:rPr lang="en-US" sz="2000">
                  <a:solidFill>
                    <a:srgbClr val="000000"/>
                  </a:solidFill>
                  <a:latin typeface="Poppins Light"/>
                </a:rPr>
                <a:t>Toplu normalleştirme, katmanların girdilerini yeniden merkezleme ve yeniden ölçeklendirme yoluyla normalleştirme yoluyla yapay sinir ağlarını daha hızlı ve daha kararlı hale getirmek için kullanılan bir yöntemdir.</a:t>
              </a:r>
            </a:p>
          </p:txBody>
        </p:sp>
        <p:sp>
          <p:nvSpPr>
            <p:cNvPr id="10" name="TextBox 10"/>
            <p:cNvSpPr txBox="1"/>
            <p:nvPr/>
          </p:nvSpPr>
          <p:spPr>
            <a:xfrm>
              <a:off x="0" y="-4127"/>
              <a:ext cx="9322910" cy="612052"/>
            </a:xfrm>
            <a:prstGeom prst="rect">
              <a:avLst/>
            </a:prstGeom>
          </p:spPr>
          <p:txBody>
            <a:bodyPr lIns="0" tIns="0" rIns="0" bIns="0" rtlCol="0" anchor="t">
              <a:spAutoFit/>
            </a:bodyPr>
            <a:lstStyle/>
            <a:p>
              <a:pPr>
                <a:lnSpc>
                  <a:spcPts val="3704"/>
                </a:lnSpc>
              </a:pPr>
              <a:r>
                <a:rPr lang="en-US" sz="2849">
                  <a:solidFill>
                    <a:srgbClr val="000000"/>
                  </a:solidFill>
                  <a:latin typeface="Poppins Medium"/>
                </a:rPr>
                <a:t>BatchNormalization()</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3200316" y="604233"/>
            <a:ext cx="11887367" cy="6029372"/>
          </a:xfrm>
          <a:prstGeom prst="rect">
            <a:avLst/>
          </a:prstGeom>
        </p:spPr>
      </p:pic>
      <p:grpSp>
        <p:nvGrpSpPr>
          <p:cNvPr id="5" name="Group 5"/>
          <p:cNvGrpSpPr/>
          <p:nvPr/>
        </p:nvGrpSpPr>
        <p:grpSpPr>
          <a:xfrm>
            <a:off x="8203927" y="6914882"/>
            <a:ext cx="6883756" cy="1794891"/>
            <a:chOff x="0" y="0"/>
            <a:chExt cx="9178342" cy="2393187"/>
          </a:xfrm>
        </p:grpSpPr>
        <p:sp>
          <p:nvSpPr>
            <p:cNvPr id="6" name="TextBox 6"/>
            <p:cNvSpPr txBox="1"/>
            <p:nvPr/>
          </p:nvSpPr>
          <p:spPr>
            <a:xfrm>
              <a:off x="0" y="913399"/>
              <a:ext cx="9178342" cy="1479550"/>
            </a:xfrm>
            <a:prstGeom prst="rect">
              <a:avLst/>
            </a:prstGeom>
          </p:spPr>
          <p:txBody>
            <a:bodyPr lIns="0" tIns="0" rIns="0" bIns="0" rtlCol="0" anchor="t">
              <a:spAutoFit/>
            </a:bodyPr>
            <a:lstStyle/>
            <a:p>
              <a:pPr marL="0" lvl="0" indent="0">
                <a:lnSpc>
                  <a:spcPts val="3000"/>
                </a:lnSpc>
              </a:pPr>
              <a:r>
                <a:rPr lang="en-US" sz="2000">
                  <a:solidFill>
                    <a:srgbClr val="000000"/>
                  </a:solidFill>
                  <a:latin typeface="Poppins Light"/>
                </a:rPr>
                <a:t>CNN 'e her basamak hedef sınıfı (0-9) için bir tane olmak üzere on nöron vardır.Öğrenme işleminde en iyi öğrenen %50 'yi devre dışı bırakır. </a:t>
              </a:r>
            </a:p>
          </p:txBody>
        </p:sp>
        <p:sp>
          <p:nvSpPr>
            <p:cNvPr id="7" name="TextBox 7"/>
            <p:cNvSpPr txBox="1"/>
            <p:nvPr/>
          </p:nvSpPr>
          <p:spPr>
            <a:xfrm>
              <a:off x="0" y="-38100"/>
              <a:ext cx="9178342" cy="625343"/>
            </a:xfrm>
            <a:prstGeom prst="rect">
              <a:avLst/>
            </a:prstGeom>
          </p:spPr>
          <p:txBody>
            <a:bodyPr lIns="0" tIns="0" rIns="0" bIns="0" rtlCol="0" anchor="t">
              <a:spAutoFit/>
            </a:bodyPr>
            <a:lstStyle/>
            <a:p>
              <a:pPr>
                <a:lnSpc>
                  <a:spcPts val="3899"/>
                </a:lnSpc>
              </a:pPr>
              <a:r>
                <a:rPr lang="en-US" sz="2999">
                  <a:solidFill>
                    <a:srgbClr val="000000"/>
                  </a:solidFill>
                  <a:latin typeface="Poppins Medium"/>
                </a:rPr>
                <a:t>Dropout(0.5)</a:t>
              </a:r>
            </a:p>
          </p:txBody>
        </p:sp>
      </p:grpSp>
      <p:grpSp>
        <p:nvGrpSpPr>
          <p:cNvPr id="8" name="Group 8"/>
          <p:cNvGrpSpPr/>
          <p:nvPr/>
        </p:nvGrpSpPr>
        <p:grpSpPr>
          <a:xfrm>
            <a:off x="3462052" y="6998969"/>
            <a:ext cx="3649645" cy="1507388"/>
            <a:chOff x="0" y="0"/>
            <a:chExt cx="4866194" cy="2009850"/>
          </a:xfrm>
        </p:grpSpPr>
        <p:sp>
          <p:nvSpPr>
            <p:cNvPr id="9" name="TextBox 9"/>
            <p:cNvSpPr txBox="1"/>
            <p:nvPr/>
          </p:nvSpPr>
          <p:spPr>
            <a:xfrm>
              <a:off x="0" y="1037983"/>
              <a:ext cx="4866194" cy="971550"/>
            </a:xfrm>
            <a:prstGeom prst="rect">
              <a:avLst/>
            </a:prstGeom>
          </p:spPr>
          <p:txBody>
            <a:bodyPr lIns="0" tIns="0" rIns="0" bIns="0" rtlCol="0" anchor="t">
              <a:spAutoFit/>
            </a:bodyPr>
            <a:lstStyle/>
            <a:p>
              <a:pPr>
                <a:lnSpc>
                  <a:spcPts val="3000"/>
                </a:lnSpc>
              </a:pPr>
              <a:r>
                <a:rPr lang="en-US" sz="2000">
                  <a:solidFill>
                    <a:srgbClr val="000000"/>
                  </a:solidFill>
                  <a:latin typeface="Poppins Light"/>
                </a:rPr>
                <a:t>Matris şekil değiştirir</a:t>
              </a:r>
            </a:p>
            <a:p>
              <a:pPr marL="0" lvl="0" indent="0">
                <a:lnSpc>
                  <a:spcPts val="3000"/>
                </a:lnSpc>
              </a:pPr>
              <a:r>
                <a:rPr lang="en-US" sz="2000">
                  <a:solidFill>
                    <a:srgbClr val="000000"/>
                  </a:solidFill>
                  <a:latin typeface="Poppins Light"/>
                </a:rPr>
                <a:t>Boyutunu tek boyuta çevirir.</a:t>
              </a:r>
            </a:p>
          </p:txBody>
        </p:sp>
        <p:sp>
          <p:nvSpPr>
            <p:cNvPr id="10" name="TextBox 10"/>
            <p:cNvSpPr txBox="1"/>
            <p:nvPr/>
          </p:nvSpPr>
          <p:spPr>
            <a:xfrm>
              <a:off x="0" y="-4127"/>
              <a:ext cx="4866194" cy="612052"/>
            </a:xfrm>
            <a:prstGeom prst="rect">
              <a:avLst/>
            </a:prstGeom>
          </p:spPr>
          <p:txBody>
            <a:bodyPr lIns="0" tIns="0" rIns="0" bIns="0" rtlCol="0" anchor="t">
              <a:spAutoFit/>
            </a:bodyPr>
            <a:lstStyle/>
            <a:p>
              <a:pPr>
                <a:lnSpc>
                  <a:spcPts val="3704"/>
                </a:lnSpc>
              </a:pPr>
              <a:r>
                <a:rPr lang="en-US" sz="2849">
                  <a:solidFill>
                    <a:srgbClr val="000000"/>
                  </a:solidFill>
                  <a:latin typeface="Poppins Medium"/>
                </a:rPr>
                <a:t>Flatten()</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3200316" y="604233"/>
            <a:ext cx="11887367" cy="6029372"/>
          </a:xfrm>
          <a:prstGeom prst="rect">
            <a:avLst/>
          </a:prstGeom>
        </p:spPr>
      </p:pic>
      <p:grpSp>
        <p:nvGrpSpPr>
          <p:cNvPr id="5" name="Group 5"/>
          <p:cNvGrpSpPr/>
          <p:nvPr/>
        </p:nvGrpSpPr>
        <p:grpSpPr>
          <a:xfrm>
            <a:off x="8927789" y="6914882"/>
            <a:ext cx="6883756" cy="1794891"/>
            <a:chOff x="0" y="0"/>
            <a:chExt cx="9178342" cy="2393187"/>
          </a:xfrm>
        </p:grpSpPr>
        <p:sp>
          <p:nvSpPr>
            <p:cNvPr id="6" name="TextBox 6"/>
            <p:cNvSpPr txBox="1"/>
            <p:nvPr/>
          </p:nvSpPr>
          <p:spPr>
            <a:xfrm>
              <a:off x="0" y="913399"/>
              <a:ext cx="9178342" cy="1479550"/>
            </a:xfrm>
            <a:prstGeom prst="rect">
              <a:avLst/>
            </a:prstGeom>
          </p:spPr>
          <p:txBody>
            <a:bodyPr lIns="0" tIns="0" rIns="0" bIns="0" rtlCol="0" anchor="t">
              <a:spAutoFit/>
            </a:bodyPr>
            <a:lstStyle/>
            <a:p>
              <a:pPr marL="0" lvl="0" indent="0">
                <a:lnSpc>
                  <a:spcPts val="3000"/>
                </a:lnSpc>
              </a:pPr>
              <a:r>
                <a:rPr lang="en-US" sz="2000">
                  <a:solidFill>
                    <a:srgbClr val="000000"/>
                  </a:solidFill>
                  <a:latin typeface="Poppins Light"/>
                </a:rPr>
                <a:t>Softmax aktivasyon fonksiyonudur.Diğer aktivasyon fonksiyonlarından farkı piksel değerleri genellikle 0-255 arasıdır. Diğerleri 0-1 arasında  piksel değerleri kullanır.</a:t>
              </a:r>
            </a:p>
          </p:txBody>
        </p:sp>
        <p:sp>
          <p:nvSpPr>
            <p:cNvPr id="7" name="TextBox 7"/>
            <p:cNvSpPr txBox="1"/>
            <p:nvPr/>
          </p:nvSpPr>
          <p:spPr>
            <a:xfrm>
              <a:off x="0" y="-38100"/>
              <a:ext cx="9178342" cy="625343"/>
            </a:xfrm>
            <a:prstGeom prst="rect">
              <a:avLst/>
            </a:prstGeom>
          </p:spPr>
          <p:txBody>
            <a:bodyPr lIns="0" tIns="0" rIns="0" bIns="0" rtlCol="0" anchor="t">
              <a:spAutoFit/>
            </a:bodyPr>
            <a:lstStyle/>
            <a:p>
              <a:pPr>
                <a:lnSpc>
                  <a:spcPts val="3899"/>
                </a:lnSpc>
              </a:pPr>
              <a:r>
                <a:rPr lang="en-US" sz="2999">
                  <a:solidFill>
                    <a:srgbClr val="000000"/>
                  </a:solidFill>
                  <a:latin typeface="Poppins Medium"/>
                </a:rPr>
                <a:t>Dense(3,activation='softmax')</a:t>
              </a:r>
            </a:p>
          </p:txBody>
        </p:sp>
      </p:grpSp>
      <p:grpSp>
        <p:nvGrpSpPr>
          <p:cNvPr id="8" name="Group 8"/>
          <p:cNvGrpSpPr/>
          <p:nvPr/>
        </p:nvGrpSpPr>
        <p:grpSpPr>
          <a:xfrm>
            <a:off x="2929801" y="6914882"/>
            <a:ext cx="5310269" cy="2269388"/>
            <a:chOff x="0" y="0"/>
            <a:chExt cx="7080358" cy="3025850"/>
          </a:xfrm>
        </p:grpSpPr>
        <p:sp>
          <p:nvSpPr>
            <p:cNvPr id="9" name="TextBox 9"/>
            <p:cNvSpPr txBox="1"/>
            <p:nvPr/>
          </p:nvSpPr>
          <p:spPr>
            <a:xfrm>
              <a:off x="0" y="1037983"/>
              <a:ext cx="7080358" cy="1987550"/>
            </a:xfrm>
            <a:prstGeom prst="rect">
              <a:avLst/>
            </a:prstGeom>
          </p:spPr>
          <p:txBody>
            <a:bodyPr lIns="0" tIns="0" rIns="0" bIns="0" rtlCol="0" anchor="t">
              <a:spAutoFit/>
            </a:bodyPr>
            <a:lstStyle/>
            <a:p>
              <a:pPr>
                <a:lnSpc>
                  <a:spcPts val="3000"/>
                </a:lnSpc>
              </a:pPr>
              <a:r>
                <a:rPr lang="en-US" sz="2000">
                  <a:solidFill>
                    <a:srgbClr val="000000"/>
                  </a:solidFill>
                  <a:latin typeface="Poppins Light"/>
                </a:rPr>
                <a:t>.Her basamak hedef sınıfı (0-9) için bir tane olmak üzere on nöron vardır.Matris şekil değiştirir.Boyutunu tek boyuta çevirir.</a:t>
              </a:r>
            </a:p>
            <a:p>
              <a:pPr marL="0" lvl="0" indent="0">
                <a:lnSpc>
                  <a:spcPts val="3000"/>
                </a:lnSpc>
              </a:pPr>
              <a:endParaRPr lang="en-US" sz="2000">
                <a:solidFill>
                  <a:srgbClr val="000000"/>
                </a:solidFill>
                <a:latin typeface="Poppins Light"/>
              </a:endParaRPr>
            </a:p>
          </p:txBody>
        </p:sp>
        <p:sp>
          <p:nvSpPr>
            <p:cNvPr id="10" name="TextBox 10"/>
            <p:cNvSpPr txBox="1"/>
            <p:nvPr/>
          </p:nvSpPr>
          <p:spPr>
            <a:xfrm>
              <a:off x="0" y="-4127"/>
              <a:ext cx="7080358" cy="612052"/>
            </a:xfrm>
            <a:prstGeom prst="rect">
              <a:avLst/>
            </a:prstGeom>
          </p:spPr>
          <p:txBody>
            <a:bodyPr lIns="0" tIns="0" rIns="0" bIns="0" rtlCol="0" anchor="t">
              <a:spAutoFit/>
            </a:bodyPr>
            <a:lstStyle/>
            <a:p>
              <a:pPr>
                <a:lnSpc>
                  <a:spcPts val="3704"/>
                </a:lnSpc>
              </a:pPr>
              <a:r>
                <a:rPr lang="en-US" sz="2849">
                  <a:solidFill>
                    <a:srgbClr val="000000"/>
                  </a:solidFill>
                  <a:latin typeface="Poppins Medium"/>
                </a:rPr>
                <a:t>Dense(128,activation='relu')</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1784536" y="889534"/>
            <a:ext cx="14718928" cy="5482111"/>
          </a:xfrm>
          <a:prstGeom prst="rect">
            <a:avLst/>
          </a:prstGeom>
        </p:spPr>
      </p:pic>
      <p:sp>
        <p:nvSpPr>
          <p:cNvPr id="5" name="TextBox 5"/>
          <p:cNvSpPr txBox="1"/>
          <p:nvPr/>
        </p:nvSpPr>
        <p:spPr>
          <a:xfrm>
            <a:off x="1511813" y="7344306"/>
            <a:ext cx="10354033" cy="2266950"/>
          </a:xfrm>
          <a:prstGeom prst="rect">
            <a:avLst/>
          </a:prstGeom>
        </p:spPr>
        <p:txBody>
          <a:bodyPr lIns="0" tIns="0" rIns="0" bIns="0" rtlCol="0" anchor="t">
            <a:spAutoFit/>
          </a:bodyPr>
          <a:lstStyle/>
          <a:p>
            <a:pPr>
              <a:lnSpc>
                <a:spcPts val="3000"/>
              </a:lnSpc>
            </a:pPr>
            <a:r>
              <a:rPr lang="en-US" sz="2000">
                <a:solidFill>
                  <a:srgbClr val="000000"/>
                </a:solidFill>
                <a:latin typeface="Poppins Light"/>
              </a:rPr>
              <a:t>model.compile(</a:t>
            </a:r>
          </a:p>
          <a:p>
            <a:pPr algn="just">
              <a:lnSpc>
                <a:spcPts val="3000"/>
              </a:lnSpc>
            </a:pPr>
            <a:r>
              <a:rPr lang="en-US" sz="2000">
                <a:solidFill>
                  <a:srgbClr val="000000"/>
                </a:solidFill>
                <a:latin typeface="Poppins Light"/>
              </a:rPr>
              <a:t>      loss='categorical_crossentropy',  -&gt;Kategorik çapraz entropi kaybını hesaplar.</a:t>
            </a:r>
          </a:p>
          <a:p>
            <a:pPr algn="just">
              <a:lnSpc>
                <a:spcPts val="3000"/>
              </a:lnSpc>
            </a:pPr>
            <a:r>
              <a:rPr lang="en-US" sz="2000">
                <a:solidFill>
                  <a:srgbClr val="000000"/>
                </a:solidFill>
                <a:latin typeface="Poppins Light"/>
              </a:rPr>
              <a:t>      optimizer='adam',</a:t>
            </a:r>
          </a:p>
          <a:p>
            <a:pPr algn="just">
              <a:lnSpc>
                <a:spcPts val="3000"/>
              </a:lnSpc>
            </a:pPr>
            <a:r>
              <a:rPr lang="en-US" sz="2000">
                <a:solidFill>
                  <a:srgbClr val="000000"/>
                </a:solidFill>
                <a:latin typeface="Poppins Light"/>
              </a:rPr>
              <a:t>      metrics=['accuracy']</a:t>
            </a:r>
          </a:p>
          <a:p>
            <a:pPr>
              <a:lnSpc>
                <a:spcPts val="3000"/>
              </a:lnSpc>
            </a:pPr>
            <a:r>
              <a:rPr lang="en-US" sz="2000">
                <a:solidFill>
                  <a:srgbClr val="000000"/>
                </a:solidFill>
                <a:latin typeface="Poppins Light"/>
              </a:rPr>
              <a:t>)</a:t>
            </a:r>
          </a:p>
          <a:p>
            <a:pPr marL="0" lvl="0" indent="0">
              <a:lnSpc>
                <a:spcPts val="3000"/>
              </a:lnSpc>
            </a:pPr>
            <a:endParaRPr lang="en-US" sz="2000">
              <a:solidFill>
                <a:srgbClr val="000000"/>
              </a:solidFill>
              <a:latin typeface="Poppins Light"/>
            </a:endParaRPr>
          </a:p>
        </p:txBody>
      </p:sp>
      <p:sp>
        <p:nvSpPr>
          <p:cNvPr id="6" name="TextBox 6"/>
          <p:cNvSpPr txBox="1"/>
          <p:nvPr/>
        </p:nvSpPr>
        <p:spPr>
          <a:xfrm>
            <a:off x="11865847" y="7153806"/>
            <a:ext cx="5521194" cy="2647950"/>
          </a:xfrm>
          <a:prstGeom prst="rect">
            <a:avLst/>
          </a:prstGeom>
        </p:spPr>
        <p:txBody>
          <a:bodyPr lIns="0" tIns="0" rIns="0" bIns="0" rtlCol="0" anchor="t">
            <a:spAutoFit/>
          </a:bodyPr>
          <a:lstStyle/>
          <a:p>
            <a:pPr>
              <a:lnSpc>
                <a:spcPts val="3000"/>
              </a:lnSpc>
            </a:pPr>
            <a:r>
              <a:rPr lang="en-US" sz="2000">
                <a:solidFill>
                  <a:srgbClr val="000000"/>
                </a:solidFill>
                <a:latin typeface="Poppins Light Bold"/>
              </a:rPr>
              <a:t>Çapraz entropi kaybı fonksiyonu</a:t>
            </a:r>
            <a:r>
              <a:rPr lang="en-US" sz="2000">
                <a:solidFill>
                  <a:srgbClr val="000000"/>
                </a:solidFill>
                <a:latin typeface="Poppins Light"/>
              </a:rPr>
              <a:t>, verilerin bir sınıfa mı yoksa diğer bir sınıfa mı ait olma olasılığını tahmin ederek verileri sınıflandıran bir sınıflandırma modelinin eğitilmesi durumunda kullanılan bir optimizasyon fonksiyonudur.</a:t>
            </a:r>
          </a:p>
          <a:p>
            <a:pPr marL="0" lvl="0" indent="0">
              <a:lnSpc>
                <a:spcPts val="3000"/>
              </a:lnSpc>
            </a:pPr>
            <a:endParaRPr lang="en-US" sz="2000">
              <a:solidFill>
                <a:srgbClr val="000000"/>
              </a:solidFill>
              <a:latin typeface="Poppins Light"/>
            </a:endParaRPr>
          </a:p>
        </p:txBody>
      </p:sp>
      <p:sp>
        <p:nvSpPr>
          <p:cNvPr id="7" name="TextBox 7"/>
          <p:cNvSpPr txBox="1"/>
          <p:nvPr/>
        </p:nvSpPr>
        <p:spPr>
          <a:xfrm>
            <a:off x="1324735" y="6481757"/>
            <a:ext cx="7819265" cy="507299"/>
          </a:xfrm>
          <a:prstGeom prst="rect">
            <a:avLst/>
          </a:prstGeom>
        </p:spPr>
        <p:txBody>
          <a:bodyPr lIns="0" tIns="0" rIns="0" bIns="0" rtlCol="0" anchor="t">
            <a:spAutoFit/>
          </a:bodyPr>
          <a:lstStyle/>
          <a:p>
            <a:pPr algn="ctr">
              <a:lnSpc>
                <a:spcPts val="4060"/>
              </a:lnSpc>
            </a:pPr>
            <a:r>
              <a:rPr lang="en-US" sz="2900">
                <a:solidFill>
                  <a:srgbClr val="000000"/>
                </a:solidFill>
                <a:latin typeface="Arimo"/>
              </a:rPr>
              <a:t>Oluşturduğumuz modeli derlememiz gerekiyor :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1784536" y="722866"/>
            <a:ext cx="14718928" cy="5482111"/>
          </a:xfrm>
          <a:prstGeom prst="rect">
            <a:avLst/>
          </a:prstGeom>
        </p:spPr>
      </p:pic>
      <p:sp>
        <p:nvSpPr>
          <p:cNvPr id="5" name="TextBox 5"/>
          <p:cNvSpPr txBox="1"/>
          <p:nvPr/>
        </p:nvSpPr>
        <p:spPr>
          <a:xfrm>
            <a:off x="1801429" y="6376160"/>
            <a:ext cx="10354033" cy="2647950"/>
          </a:xfrm>
          <a:prstGeom prst="rect">
            <a:avLst/>
          </a:prstGeom>
        </p:spPr>
        <p:txBody>
          <a:bodyPr lIns="0" tIns="0" rIns="0" bIns="0" rtlCol="0" anchor="t">
            <a:spAutoFit/>
          </a:bodyPr>
          <a:lstStyle/>
          <a:p>
            <a:pPr>
              <a:lnSpc>
                <a:spcPts val="3000"/>
              </a:lnSpc>
            </a:pPr>
            <a:r>
              <a:rPr lang="en-US" sz="2000">
                <a:solidFill>
                  <a:srgbClr val="000000"/>
                </a:solidFill>
                <a:latin typeface="Poppins Light"/>
              </a:rPr>
              <a:t>model.compile(</a:t>
            </a:r>
          </a:p>
          <a:p>
            <a:pPr algn="just">
              <a:lnSpc>
                <a:spcPts val="3000"/>
              </a:lnSpc>
            </a:pPr>
            <a:r>
              <a:rPr lang="en-US" sz="2000">
                <a:solidFill>
                  <a:srgbClr val="000000"/>
                </a:solidFill>
                <a:latin typeface="Poppins Light"/>
              </a:rPr>
              <a:t>      loss='categorical_crossentropy',  </a:t>
            </a:r>
          </a:p>
          <a:p>
            <a:pPr algn="just">
              <a:lnSpc>
                <a:spcPts val="3000"/>
              </a:lnSpc>
            </a:pPr>
            <a:r>
              <a:rPr lang="en-US" sz="2000">
                <a:solidFill>
                  <a:srgbClr val="000000"/>
                </a:solidFill>
                <a:latin typeface="Poppins Light"/>
              </a:rPr>
              <a:t>      optimizer='adam', -&gt; optimisasyonun amacı yitim değerinin azalması ve bu azalmalarında en kısa epoch gerçekleşmesi, yani en iyi öğrenme oranına ulaşmak</a:t>
            </a:r>
          </a:p>
          <a:p>
            <a:pPr algn="just">
              <a:lnSpc>
                <a:spcPts val="3000"/>
              </a:lnSpc>
            </a:pPr>
            <a:r>
              <a:rPr lang="en-US" sz="2000">
                <a:solidFill>
                  <a:srgbClr val="000000"/>
                </a:solidFill>
                <a:latin typeface="Poppins Light"/>
              </a:rPr>
              <a:t>      metrics=['accuracy']</a:t>
            </a:r>
          </a:p>
          <a:p>
            <a:pPr>
              <a:lnSpc>
                <a:spcPts val="3000"/>
              </a:lnSpc>
            </a:pPr>
            <a:r>
              <a:rPr lang="en-US" sz="2000">
                <a:solidFill>
                  <a:srgbClr val="000000"/>
                </a:solidFill>
                <a:latin typeface="Poppins Light"/>
              </a:rPr>
              <a:t>)</a:t>
            </a:r>
          </a:p>
          <a:p>
            <a:pPr marL="0" lvl="0" indent="0">
              <a:lnSpc>
                <a:spcPts val="3000"/>
              </a:lnSpc>
            </a:pPr>
            <a:endParaRPr lang="en-US" sz="2000">
              <a:solidFill>
                <a:srgbClr val="000000"/>
              </a:solidFill>
              <a:latin typeface="Poppins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693596" flipV="1">
            <a:off x="-4341923" y="-8930944"/>
            <a:ext cx="14744970" cy="1757969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5739927" y="-2074007"/>
            <a:ext cx="7798657" cy="8419602"/>
          </a:xfrm>
          <a:prstGeom prst="rect">
            <a:avLst/>
          </a:prstGeom>
        </p:spPr>
      </p:pic>
      <p:grpSp>
        <p:nvGrpSpPr>
          <p:cNvPr id="4" name="Group 4"/>
          <p:cNvGrpSpPr/>
          <p:nvPr/>
        </p:nvGrpSpPr>
        <p:grpSpPr>
          <a:xfrm>
            <a:off x="1028700" y="1028700"/>
            <a:ext cx="7540113" cy="2175956"/>
            <a:chOff x="0" y="0"/>
            <a:chExt cx="10053484" cy="2901274"/>
          </a:xfrm>
        </p:grpSpPr>
        <p:sp>
          <p:nvSpPr>
            <p:cNvPr id="5" name="TextBox 5"/>
            <p:cNvSpPr txBox="1"/>
            <p:nvPr/>
          </p:nvSpPr>
          <p:spPr>
            <a:xfrm>
              <a:off x="0" y="0"/>
              <a:ext cx="10053484" cy="1967205"/>
            </a:xfrm>
            <a:prstGeom prst="rect">
              <a:avLst/>
            </a:prstGeom>
          </p:spPr>
          <p:txBody>
            <a:bodyPr lIns="0" tIns="0" rIns="0" bIns="0" rtlCol="0" anchor="t">
              <a:spAutoFit/>
            </a:bodyPr>
            <a:lstStyle/>
            <a:p>
              <a:pPr>
                <a:lnSpc>
                  <a:spcPts val="11519"/>
                </a:lnSpc>
              </a:pPr>
              <a:r>
                <a:rPr lang="tr-TR" sz="9600" dirty="0">
                  <a:solidFill>
                    <a:srgbClr val="000000"/>
                  </a:solidFill>
                  <a:latin typeface="Poppins Medium"/>
                </a:rPr>
                <a:t>İ</a:t>
              </a:r>
              <a:r>
                <a:rPr lang="en-US" sz="9600" dirty="0" smtClean="0">
                  <a:solidFill>
                    <a:srgbClr val="000000"/>
                  </a:solidFill>
                  <a:latin typeface="Poppins Medium"/>
                </a:rPr>
                <a:t>Ç</a:t>
              </a:r>
              <a:r>
                <a:rPr lang="tr-TR" sz="9600" dirty="0" smtClean="0">
                  <a:solidFill>
                    <a:srgbClr val="000000"/>
                  </a:solidFill>
                  <a:latin typeface="Poppins Medium"/>
                </a:rPr>
                <a:t>İ</a:t>
              </a:r>
              <a:r>
                <a:rPr lang="en-US" sz="9600" dirty="0" smtClean="0">
                  <a:solidFill>
                    <a:srgbClr val="000000"/>
                  </a:solidFill>
                  <a:latin typeface="Poppins Medium"/>
                </a:rPr>
                <a:t>NDEK</a:t>
              </a:r>
              <a:r>
                <a:rPr lang="tr-TR" sz="9600" dirty="0" smtClean="0">
                  <a:solidFill>
                    <a:srgbClr val="000000"/>
                  </a:solidFill>
                  <a:latin typeface="Poppins Medium"/>
                </a:rPr>
                <a:t>İ</a:t>
              </a:r>
              <a:r>
                <a:rPr lang="en-US" sz="9600" dirty="0" smtClean="0">
                  <a:solidFill>
                    <a:srgbClr val="000000"/>
                  </a:solidFill>
                  <a:latin typeface="Poppins Medium"/>
                </a:rPr>
                <a:t>LER</a:t>
              </a:r>
              <a:endParaRPr lang="en-US" sz="9600" dirty="0">
                <a:solidFill>
                  <a:srgbClr val="000000"/>
                </a:solidFill>
                <a:latin typeface="Poppins Medium"/>
              </a:endParaRPr>
            </a:p>
          </p:txBody>
        </p:sp>
        <p:sp>
          <p:nvSpPr>
            <p:cNvPr id="6" name="TextBox 6"/>
            <p:cNvSpPr txBox="1"/>
            <p:nvPr/>
          </p:nvSpPr>
          <p:spPr>
            <a:xfrm>
              <a:off x="0" y="2275931"/>
              <a:ext cx="10053484" cy="625343"/>
            </a:xfrm>
            <a:prstGeom prst="rect">
              <a:avLst/>
            </a:prstGeom>
          </p:spPr>
          <p:txBody>
            <a:bodyPr lIns="0" tIns="0" rIns="0" bIns="0" rtlCol="0" anchor="t">
              <a:spAutoFit/>
            </a:bodyPr>
            <a:lstStyle/>
            <a:p>
              <a:pPr>
                <a:lnSpc>
                  <a:spcPts val="3899"/>
                </a:lnSpc>
              </a:pPr>
              <a:endParaRPr/>
            </a:p>
          </p:txBody>
        </p:sp>
      </p:grpSp>
      <p:grpSp>
        <p:nvGrpSpPr>
          <p:cNvPr id="7" name="Group 7"/>
          <p:cNvGrpSpPr/>
          <p:nvPr/>
        </p:nvGrpSpPr>
        <p:grpSpPr>
          <a:xfrm>
            <a:off x="9602280" y="5246365"/>
            <a:ext cx="7784760" cy="2198460"/>
            <a:chOff x="0" y="0"/>
            <a:chExt cx="10379680" cy="2931280"/>
          </a:xfrm>
        </p:grpSpPr>
        <p:sp>
          <p:nvSpPr>
            <p:cNvPr id="8" name="TextBox 8"/>
            <p:cNvSpPr txBox="1"/>
            <p:nvPr/>
          </p:nvSpPr>
          <p:spPr>
            <a:xfrm>
              <a:off x="0" y="-76200"/>
              <a:ext cx="10379680" cy="563704"/>
            </a:xfrm>
            <a:prstGeom prst="rect">
              <a:avLst/>
            </a:prstGeom>
          </p:spPr>
          <p:txBody>
            <a:bodyPr lIns="0" tIns="0" rIns="0" bIns="0" rtlCol="0" anchor="t">
              <a:spAutoFit/>
            </a:bodyPr>
            <a:lstStyle/>
            <a:p>
              <a:pPr>
                <a:lnSpc>
                  <a:spcPts val="3600"/>
                </a:lnSpc>
              </a:pPr>
              <a:r>
                <a:rPr lang="en-US" sz="2400">
                  <a:solidFill>
                    <a:srgbClr val="000000"/>
                  </a:solidFill>
                  <a:latin typeface="Poppins Light"/>
                </a:rPr>
                <a:t>Veri Ön işleme</a:t>
              </a:r>
            </a:p>
          </p:txBody>
        </p:sp>
        <p:sp>
          <p:nvSpPr>
            <p:cNvPr id="9" name="TextBox 9"/>
            <p:cNvSpPr txBox="1"/>
            <p:nvPr/>
          </p:nvSpPr>
          <p:spPr>
            <a:xfrm>
              <a:off x="0" y="1145688"/>
              <a:ext cx="10379680" cy="563704"/>
            </a:xfrm>
            <a:prstGeom prst="rect">
              <a:avLst/>
            </a:prstGeom>
          </p:spPr>
          <p:txBody>
            <a:bodyPr lIns="0" tIns="0" rIns="0" bIns="0" rtlCol="0" anchor="t">
              <a:spAutoFit/>
            </a:bodyPr>
            <a:lstStyle/>
            <a:p>
              <a:pPr>
                <a:lnSpc>
                  <a:spcPts val="3600"/>
                </a:lnSpc>
              </a:pPr>
              <a:r>
                <a:rPr lang="en-US" sz="2400">
                  <a:solidFill>
                    <a:srgbClr val="000000"/>
                  </a:solidFill>
                  <a:latin typeface="Poppins Light"/>
                </a:rPr>
                <a:t>CNN kullanarak model eğitimi</a:t>
              </a:r>
            </a:p>
          </p:txBody>
        </p:sp>
        <p:sp>
          <p:nvSpPr>
            <p:cNvPr id="10" name="TextBox 10"/>
            <p:cNvSpPr txBox="1"/>
            <p:nvPr/>
          </p:nvSpPr>
          <p:spPr>
            <a:xfrm>
              <a:off x="0" y="2367576"/>
              <a:ext cx="10379680" cy="563704"/>
            </a:xfrm>
            <a:prstGeom prst="rect">
              <a:avLst/>
            </a:prstGeom>
          </p:spPr>
          <p:txBody>
            <a:bodyPr lIns="0" tIns="0" rIns="0" bIns="0" rtlCol="0" anchor="t">
              <a:spAutoFit/>
            </a:bodyPr>
            <a:lstStyle/>
            <a:p>
              <a:pPr>
                <a:lnSpc>
                  <a:spcPts val="3600"/>
                </a:lnSpc>
              </a:pPr>
              <a:r>
                <a:rPr lang="en-US" sz="2400">
                  <a:solidFill>
                    <a:srgbClr val="000000"/>
                  </a:solidFill>
                  <a:latin typeface="Poppins Light"/>
                </a:rPr>
                <a:t>Kaynakça</a:t>
              </a:r>
            </a:p>
          </p:txBody>
        </p:sp>
      </p:grpSp>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7323" t="8728" r="2548" b="13501"/>
          <a:stretch>
            <a:fillRect/>
          </a:stretch>
        </p:blipFill>
        <p:spPr>
          <a:xfrm>
            <a:off x="8685306" y="5143500"/>
            <a:ext cx="551614" cy="582720"/>
          </a:xfrm>
          <a:prstGeom prst="rect">
            <a:avLst/>
          </a:prstGeom>
        </p:spPr>
      </p:pic>
      <p:pic>
        <p:nvPicPr>
          <p:cNvPr id="12" name="Picture 1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7323" t="8728" r="2548" b="13501"/>
          <a:stretch>
            <a:fillRect/>
          </a:stretch>
        </p:blipFill>
        <p:spPr>
          <a:xfrm>
            <a:off x="8685306" y="6054235"/>
            <a:ext cx="551614" cy="582720"/>
          </a:xfrm>
          <a:prstGeom prst="rect">
            <a:avLst/>
          </a:prstGeom>
        </p:spPr>
      </p:pic>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7323" t="8728" r="2548" b="13501"/>
          <a:stretch>
            <a:fillRect/>
          </a:stretch>
        </p:blipFill>
        <p:spPr>
          <a:xfrm>
            <a:off x="8685306" y="6964971"/>
            <a:ext cx="551614" cy="5827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1784536" y="722866"/>
            <a:ext cx="14718928" cy="5482111"/>
          </a:xfrm>
          <a:prstGeom prst="rect">
            <a:avLst/>
          </a:prstGeom>
        </p:spPr>
      </p:pic>
      <p:sp>
        <p:nvSpPr>
          <p:cNvPr id="5" name="TextBox 5"/>
          <p:cNvSpPr txBox="1"/>
          <p:nvPr/>
        </p:nvSpPr>
        <p:spPr>
          <a:xfrm>
            <a:off x="1523178" y="6620406"/>
            <a:ext cx="16103633" cy="1885950"/>
          </a:xfrm>
          <a:prstGeom prst="rect">
            <a:avLst/>
          </a:prstGeom>
        </p:spPr>
        <p:txBody>
          <a:bodyPr lIns="0" tIns="0" rIns="0" bIns="0" rtlCol="0" anchor="t">
            <a:spAutoFit/>
          </a:bodyPr>
          <a:lstStyle/>
          <a:p>
            <a:pPr>
              <a:lnSpc>
                <a:spcPts val="3000"/>
              </a:lnSpc>
            </a:pPr>
            <a:r>
              <a:rPr lang="en-US" sz="2000">
                <a:solidFill>
                  <a:srgbClr val="000000"/>
                </a:solidFill>
                <a:latin typeface="Poppins Light"/>
              </a:rPr>
              <a:t>checkpoint = ModelCheckpoint('model-{epoch:03d}.model',monitor='val_loss',verbose=0,save_best_only=True,mode='auto')</a:t>
            </a:r>
          </a:p>
          <a:p>
            <a:pPr>
              <a:lnSpc>
                <a:spcPts val="3000"/>
              </a:lnSpc>
            </a:pPr>
            <a:endParaRPr lang="en-US" sz="2000">
              <a:solidFill>
                <a:srgbClr val="000000"/>
              </a:solidFill>
              <a:latin typeface="Poppins Light"/>
            </a:endParaRPr>
          </a:p>
          <a:p>
            <a:pPr marL="431801" lvl="1" indent="-215900">
              <a:lnSpc>
                <a:spcPts val="3000"/>
              </a:lnSpc>
              <a:buFont typeface="Arial"/>
              <a:buChar char="•"/>
            </a:pPr>
            <a:r>
              <a:rPr lang="en-US" sz="2000">
                <a:solidFill>
                  <a:srgbClr val="000000"/>
                </a:solidFill>
                <a:latin typeface="Poppins Light"/>
              </a:rPr>
              <a:t>Şimdiye kadar sadece "en iyi performansı" elde eden modelin tutulması veya performans ne olursa olsun modelin her çağın sonunda kaydedilip kaydedilmeyeceği.</a:t>
            </a:r>
          </a:p>
          <a:p>
            <a:pPr marL="0" lvl="0" indent="0">
              <a:lnSpc>
                <a:spcPts val="3000"/>
              </a:lnSpc>
            </a:pPr>
            <a:endParaRPr lang="en-US" sz="2000">
              <a:solidFill>
                <a:srgbClr val="000000"/>
              </a:solidFill>
              <a:latin typeface="Poppins Ligh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178143">
            <a:off x="14135740" y="6221291"/>
            <a:ext cx="6982142" cy="4570130"/>
          </a:xfrm>
          <a:prstGeom prst="rect">
            <a:avLst/>
          </a:prstGeom>
        </p:spPr>
      </p:pic>
      <p:pic>
        <p:nvPicPr>
          <p:cNvPr id="4" name="Picture 4"/>
          <p:cNvPicPr>
            <a:picLocks noChangeAspect="1"/>
          </p:cNvPicPr>
          <p:nvPr/>
        </p:nvPicPr>
        <p:blipFill>
          <a:blip r:embed="rId6"/>
          <a:srcRect/>
          <a:stretch>
            <a:fillRect/>
          </a:stretch>
        </p:blipFill>
        <p:spPr>
          <a:xfrm>
            <a:off x="1594373" y="1028700"/>
            <a:ext cx="15099254" cy="78959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srcRect/>
          <a:stretch>
            <a:fillRect/>
          </a:stretch>
        </p:blipFill>
        <p:spPr>
          <a:xfrm>
            <a:off x="1601453" y="1204275"/>
            <a:ext cx="15085093" cy="6303414"/>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2178143">
            <a:off x="14135740" y="6221291"/>
            <a:ext cx="6982142" cy="4570130"/>
          </a:xfrm>
          <a:prstGeom prst="rect">
            <a:avLst/>
          </a:prstGeom>
        </p:spPr>
      </p:pic>
      <p:sp>
        <p:nvSpPr>
          <p:cNvPr id="5" name="TextBox 5"/>
          <p:cNvSpPr txBox="1"/>
          <p:nvPr/>
        </p:nvSpPr>
        <p:spPr>
          <a:xfrm>
            <a:off x="1601453" y="8130436"/>
            <a:ext cx="15085093" cy="732790"/>
          </a:xfrm>
          <a:prstGeom prst="rect">
            <a:avLst/>
          </a:prstGeom>
        </p:spPr>
        <p:txBody>
          <a:bodyPr lIns="0" tIns="0" rIns="0" bIns="0" rtlCol="0" anchor="t">
            <a:spAutoFit/>
          </a:bodyPr>
          <a:lstStyle/>
          <a:p>
            <a:pPr algn="ctr">
              <a:lnSpc>
                <a:spcPts val="2990"/>
              </a:lnSpc>
              <a:spcBef>
                <a:spcPct val="0"/>
              </a:spcBef>
            </a:pPr>
            <a:r>
              <a:rPr lang="en-US" sz="2300">
                <a:solidFill>
                  <a:srgbClr val="000000"/>
                </a:solidFill>
                <a:latin typeface="Poppins Medium Bold"/>
              </a:rPr>
              <a:t>evaluate :</a:t>
            </a:r>
            <a:r>
              <a:rPr lang="en-US" sz="2300">
                <a:solidFill>
                  <a:srgbClr val="000000"/>
                </a:solidFill>
                <a:latin typeface="Poppins Medium"/>
              </a:rPr>
              <a:t>TensorFlow API'sine bakarsanız, model değerlendirmesi işlevselliği, "katmanları eğitim ve çıkarım özelliklerine sahip bir nesneye gruplayan" işlevsellik sınıfının bir parçasıdır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D2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3829464">
            <a:off x="-3126779" y="-3856237"/>
            <a:ext cx="9856415" cy="10641204"/>
          </a:xfrm>
          <a:prstGeom prst="rect">
            <a:avLst/>
          </a:prstGeom>
        </p:spPr>
      </p:pic>
      <p:pic>
        <p:nvPicPr>
          <p:cNvPr id="3" name="Picture 3"/>
          <p:cNvPicPr>
            <a:picLocks noChangeAspect="1"/>
          </p:cNvPicPr>
          <p:nvPr/>
        </p:nvPicPr>
        <p:blipFill>
          <a:blip r:embed="rId4"/>
          <a:srcRect/>
          <a:stretch>
            <a:fillRect/>
          </a:stretch>
        </p:blipFill>
        <p:spPr>
          <a:xfrm>
            <a:off x="4222722" y="1028700"/>
            <a:ext cx="9842556" cy="904202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2178143">
            <a:off x="14135740" y="6221291"/>
            <a:ext cx="6982142" cy="4570130"/>
          </a:xfrm>
          <a:prstGeom prst="rect">
            <a:avLst/>
          </a:prstGeom>
        </p:spPr>
      </p:pic>
      <p:sp>
        <p:nvSpPr>
          <p:cNvPr id="5" name="TextBox 5"/>
          <p:cNvSpPr txBox="1"/>
          <p:nvPr/>
        </p:nvSpPr>
        <p:spPr>
          <a:xfrm>
            <a:off x="6465920" y="552450"/>
            <a:ext cx="4568825" cy="476250"/>
          </a:xfrm>
          <a:prstGeom prst="rect">
            <a:avLst/>
          </a:prstGeom>
        </p:spPr>
        <p:txBody>
          <a:bodyPr lIns="0" tIns="0" rIns="0" bIns="0" rtlCol="0" anchor="t">
            <a:spAutoFit/>
          </a:bodyPr>
          <a:lstStyle/>
          <a:p>
            <a:pPr algn="ctr">
              <a:lnSpc>
                <a:spcPts val="3899"/>
              </a:lnSpc>
              <a:spcBef>
                <a:spcPct val="0"/>
              </a:spcBef>
            </a:pPr>
            <a:r>
              <a:rPr lang="en-US" sz="2999">
                <a:solidFill>
                  <a:srgbClr val="000000"/>
                </a:solidFill>
                <a:latin typeface="Poppins Medium"/>
              </a:rPr>
              <a:t> Model Değerlendirmesi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7000"/>
          </a:blip>
          <a:srcRect/>
          <a:stretch>
            <a:fillRect/>
          </a:stretch>
        </p:blipFill>
        <p:spPr>
          <a:xfrm>
            <a:off x="0" y="0"/>
            <a:ext cx="18288000" cy="10287000"/>
          </a:xfrm>
          <a:prstGeom prst="rect">
            <a:avLst/>
          </a:prstGeom>
        </p:spPr>
      </p:pic>
      <p:sp>
        <p:nvSpPr>
          <p:cNvPr id="3" name="TextBox 3"/>
          <p:cNvSpPr txBox="1"/>
          <p:nvPr/>
        </p:nvSpPr>
        <p:spPr>
          <a:xfrm>
            <a:off x="1779078" y="361366"/>
            <a:ext cx="14011816" cy="10187766"/>
          </a:xfrm>
          <a:prstGeom prst="rect">
            <a:avLst/>
          </a:prstGeom>
        </p:spPr>
        <p:txBody>
          <a:bodyPr lIns="0" tIns="0" rIns="0" bIns="0" rtlCol="0" anchor="t">
            <a:spAutoFit/>
          </a:bodyPr>
          <a:lstStyle/>
          <a:p>
            <a:pPr>
              <a:lnSpc>
                <a:spcPts val="4519"/>
              </a:lnSpc>
            </a:pPr>
            <a:r>
              <a:rPr lang="en-US" sz="3228">
                <a:solidFill>
                  <a:srgbClr val="000000"/>
                </a:solidFill>
                <a:latin typeface="Arimo Bold"/>
              </a:rPr>
              <a:t>KAYNAKÇA :</a:t>
            </a:r>
          </a:p>
          <a:p>
            <a:pPr algn="ctr">
              <a:lnSpc>
                <a:spcPts val="3182"/>
              </a:lnSpc>
            </a:pPr>
            <a:r>
              <a:rPr lang="en-US" sz="2273">
                <a:solidFill>
                  <a:srgbClr val="000000"/>
                </a:solidFill>
                <a:latin typeface="Arimo"/>
              </a:rPr>
              <a:t> https://medium.com/@ilkbaharnaz/data-preprocessing-veri-%C3%B6n-i%CC%87%C5%9Fleme-85236484f913</a:t>
            </a:r>
          </a:p>
          <a:p>
            <a:pPr algn="ctr">
              <a:lnSpc>
                <a:spcPts val="3182"/>
              </a:lnSpc>
            </a:pPr>
            <a:r>
              <a:rPr lang="en-US" sz="2273">
                <a:solidFill>
                  <a:srgbClr val="000000"/>
                </a:solidFill>
                <a:latin typeface="Arimo"/>
              </a:rPr>
              <a:t>https://ichi.pro/tr/adam-ve-rmsprop-optimizer-icin-eksiksiz-kilavuz-129692177630142</a:t>
            </a:r>
          </a:p>
          <a:p>
            <a:pPr algn="ctr">
              <a:lnSpc>
                <a:spcPts val="3182"/>
              </a:lnSpc>
            </a:pPr>
            <a:endParaRPr lang="en-US" sz="2273">
              <a:solidFill>
                <a:srgbClr val="000000"/>
              </a:solidFill>
              <a:latin typeface="Arimo"/>
            </a:endParaRPr>
          </a:p>
          <a:p>
            <a:pPr algn="ctr">
              <a:lnSpc>
                <a:spcPts val="3182"/>
              </a:lnSpc>
            </a:pPr>
            <a:r>
              <a:rPr lang="en-US" sz="2273">
                <a:solidFill>
                  <a:srgbClr val="000000"/>
                </a:solidFill>
                <a:latin typeface="Arimo"/>
              </a:rPr>
              <a:t>https://stackoverflow.com/questions/69620683/explain-x-tf-keras-layers-dense128-activation-relupretrained-model-out</a:t>
            </a:r>
          </a:p>
          <a:p>
            <a:pPr algn="ctr">
              <a:lnSpc>
                <a:spcPts val="3182"/>
              </a:lnSpc>
            </a:pPr>
            <a:r>
              <a:rPr lang="en-US" sz="2273">
                <a:solidFill>
                  <a:srgbClr val="000000"/>
                </a:solidFill>
                <a:latin typeface="Arimo"/>
              </a:rPr>
              <a:t>https://keras.io/api/layers/activations/</a:t>
            </a:r>
          </a:p>
          <a:p>
            <a:pPr algn="ctr">
              <a:lnSpc>
                <a:spcPts val="3182"/>
              </a:lnSpc>
            </a:pPr>
            <a:r>
              <a:rPr lang="en-US" sz="2273">
                <a:solidFill>
                  <a:srgbClr val="000000"/>
                </a:solidFill>
                <a:latin typeface="Arimo"/>
              </a:rPr>
              <a:t>https://towardsdatascience.com/exploring-activation-functions-for-neural-networks-73498da59b02</a:t>
            </a:r>
          </a:p>
          <a:p>
            <a:pPr algn="ctr">
              <a:lnSpc>
                <a:spcPts val="3182"/>
              </a:lnSpc>
            </a:pPr>
            <a:r>
              <a:rPr lang="en-US" sz="2273">
                <a:solidFill>
                  <a:srgbClr val="000000"/>
                </a:solidFill>
                <a:latin typeface="Arimo"/>
              </a:rPr>
              <a:t>https://www.btkakademi.gov.tr/portal/course/keras-ile-derin-oegrenmeye-giris-10599</a:t>
            </a:r>
          </a:p>
          <a:p>
            <a:pPr algn="ctr">
              <a:lnSpc>
                <a:spcPts val="3182"/>
              </a:lnSpc>
            </a:pPr>
            <a:r>
              <a:rPr lang="en-US" sz="2273">
                <a:solidFill>
                  <a:srgbClr val="000000"/>
                </a:solidFill>
                <a:latin typeface="Arimo"/>
              </a:rPr>
              <a:t>https://www.researchgate.net/publication/350906163_Face_Mask_Detection_using_Convolutional_Neural_Network_CNN_to_reduce_the_spread_of_Covid-19</a:t>
            </a:r>
          </a:p>
          <a:p>
            <a:pPr algn="ctr">
              <a:lnSpc>
                <a:spcPts val="3182"/>
              </a:lnSpc>
            </a:pPr>
            <a:r>
              <a:rPr lang="en-US" sz="2273">
                <a:solidFill>
                  <a:srgbClr val="000000"/>
                </a:solidFill>
                <a:latin typeface="Arimo"/>
              </a:rPr>
              <a:t>https://www.ncbi.nlm.nih.gov/pmc/articles/PMC8527867/?tool=pmcentrez&amp;report=abstract</a:t>
            </a:r>
          </a:p>
          <a:p>
            <a:pPr algn="ctr">
              <a:lnSpc>
                <a:spcPts val="3182"/>
              </a:lnSpc>
            </a:pPr>
            <a:r>
              <a:rPr lang="en-US" sz="2273">
                <a:solidFill>
                  <a:srgbClr val="000000"/>
                </a:solidFill>
                <a:latin typeface="Arimo"/>
              </a:rPr>
              <a:t>https://www.javatpoint.com/training-of-cnn-in-tensorflow</a:t>
            </a:r>
          </a:p>
          <a:p>
            <a:pPr algn="ctr">
              <a:lnSpc>
                <a:spcPts val="3182"/>
              </a:lnSpc>
            </a:pPr>
            <a:r>
              <a:rPr lang="en-US" sz="2273">
                <a:solidFill>
                  <a:srgbClr val="000000"/>
                </a:solidFill>
                <a:latin typeface="Arimo"/>
              </a:rPr>
              <a:t>https://www.tensorflow.org/api_docs/python/tf/keras/utils/to_categorical</a:t>
            </a:r>
          </a:p>
          <a:p>
            <a:pPr algn="ctr">
              <a:lnSpc>
                <a:spcPts val="3182"/>
              </a:lnSpc>
            </a:pPr>
            <a:r>
              <a:rPr lang="en-US" sz="2273">
                <a:solidFill>
                  <a:srgbClr val="000000"/>
                </a:solidFill>
                <a:latin typeface="Arimo"/>
              </a:rPr>
              <a:t>https://numpy.org/doc/stable/reference/generated/numpy.reshape.html</a:t>
            </a:r>
          </a:p>
          <a:p>
            <a:pPr algn="ctr">
              <a:lnSpc>
                <a:spcPts val="3182"/>
              </a:lnSpc>
            </a:pPr>
            <a:r>
              <a:rPr lang="en-US" sz="2273">
                <a:solidFill>
                  <a:srgbClr val="000000"/>
                </a:solidFill>
                <a:latin typeface="Arimo"/>
              </a:rPr>
              <a:t>https://stackoverflow.com/questions/43272848/what-is-dimension-order-of-numpy-shape-for-image-data</a:t>
            </a:r>
          </a:p>
          <a:p>
            <a:pPr algn="ctr">
              <a:lnSpc>
                <a:spcPts val="3182"/>
              </a:lnSpc>
            </a:pPr>
            <a:r>
              <a:rPr lang="en-US" sz="2273">
                <a:solidFill>
                  <a:srgbClr val="000000"/>
                </a:solidFill>
                <a:latin typeface="Arimo"/>
              </a:rPr>
              <a:t>https://discuss.codingblocks.com/t/what-is-meaning-of-reshape-1-1/14830</a:t>
            </a:r>
          </a:p>
          <a:p>
            <a:pPr algn="ctr">
              <a:lnSpc>
                <a:spcPts val="3182"/>
              </a:lnSpc>
            </a:pPr>
            <a:r>
              <a:rPr lang="en-US" sz="2273">
                <a:solidFill>
                  <a:srgbClr val="000000"/>
                </a:solidFill>
                <a:latin typeface="Arimo"/>
              </a:rPr>
              <a:t>https://www.geeksforgeeks.org/numpy-reshape-python/</a:t>
            </a:r>
          </a:p>
          <a:p>
            <a:pPr algn="ctr">
              <a:lnSpc>
                <a:spcPts val="3182"/>
              </a:lnSpc>
            </a:pPr>
            <a:r>
              <a:rPr lang="en-US" sz="2273">
                <a:solidFill>
                  <a:srgbClr val="000000"/>
                </a:solidFill>
                <a:latin typeface="Arimo"/>
              </a:rPr>
              <a:t>https://intellipaat.com/community/32118/what-does-shape-do-in-for-i-in-range-y-shape-0</a:t>
            </a:r>
          </a:p>
          <a:p>
            <a:pPr algn="ctr">
              <a:lnSpc>
                <a:spcPts val="3182"/>
              </a:lnSpc>
            </a:pPr>
            <a:r>
              <a:rPr lang="en-US" sz="2273">
                <a:solidFill>
                  <a:srgbClr val="000000"/>
                </a:solidFill>
                <a:latin typeface="Arimo"/>
              </a:rPr>
              <a:t>https://www.alibabacloud.com/blog/part-4-image-classification-using-features-extracted-by-transfer-learning-in-keras_595292</a:t>
            </a:r>
          </a:p>
          <a:p>
            <a:pPr algn="ctr">
              <a:lnSpc>
                <a:spcPts val="3182"/>
              </a:lnSpc>
            </a:pPr>
            <a:r>
              <a:rPr lang="en-US" sz="2273">
                <a:solidFill>
                  <a:srgbClr val="000000"/>
                </a:solidFill>
                <a:latin typeface="Arimo"/>
              </a:rPr>
              <a:t>https://stackoverflow.com/questions/61046588/keras-memoryerror-data-data-astypefloat-255-0-unable-to-allocate-309</a:t>
            </a:r>
          </a:p>
          <a:p>
            <a:pPr algn="ctr">
              <a:lnSpc>
                <a:spcPts val="3182"/>
              </a:lnSpc>
            </a:pPr>
            <a:endParaRPr lang="en-US" sz="2273">
              <a:solidFill>
                <a:srgbClr val="000000"/>
              </a:solidFill>
              <a:latin typeface="Arim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513895" y="4156203"/>
            <a:ext cx="7380525" cy="488959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8179256">
            <a:off x="2965309" y="4794844"/>
            <a:ext cx="3886409" cy="4022157"/>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2114262" y="1442564"/>
            <a:ext cx="3672056" cy="3996796"/>
          </a:xfrm>
          <a:prstGeom prst="rect">
            <a:avLst/>
          </a:prstGeom>
        </p:spPr>
      </p:pic>
      <p:pic>
        <p:nvPicPr>
          <p:cNvPr id="5" name="Picture 5"/>
          <p:cNvPicPr>
            <a:picLocks noChangeAspect="1"/>
          </p:cNvPicPr>
          <p:nvPr/>
        </p:nvPicPr>
        <p:blipFill>
          <a:blip r:embed="rId8"/>
          <a:srcRect/>
          <a:stretch>
            <a:fillRect/>
          </a:stretch>
        </p:blipFill>
        <p:spPr>
          <a:xfrm>
            <a:off x="4908513" y="3512436"/>
            <a:ext cx="8426830" cy="6586972"/>
          </a:xfrm>
          <a:prstGeom prst="rect">
            <a:avLst/>
          </a:prstGeom>
        </p:spPr>
      </p:pic>
      <p:sp>
        <p:nvSpPr>
          <p:cNvPr id="6" name="TextBox 6"/>
          <p:cNvSpPr txBox="1"/>
          <p:nvPr/>
        </p:nvSpPr>
        <p:spPr>
          <a:xfrm>
            <a:off x="5373943" y="1345180"/>
            <a:ext cx="7540113" cy="2949525"/>
          </a:xfrm>
          <a:prstGeom prst="rect">
            <a:avLst/>
          </a:prstGeom>
        </p:spPr>
        <p:txBody>
          <a:bodyPr lIns="0" tIns="0" rIns="0" bIns="0" rtlCol="0" anchor="t">
            <a:spAutoFit/>
          </a:bodyPr>
          <a:lstStyle/>
          <a:p>
            <a:pPr algn="ctr">
              <a:lnSpc>
                <a:spcPts val="11519"/>
              </a:lnSpc>
            </a:pPr>
            <a:r>
              <a:rPr lang="en-US" sz="9600" dirty="0">
                <a:solidFill>
                  <a:srgbClr val="000000"/>
                </a:solidFill>
                <a:latin typeface="Poppins Medium"/>
              </a:rPr>
              <a:t>VERI ÖN </a:t>
            </a:r>
            <a:r>
              <a:rPr lang="tr-TR" sz="9600" dirty="0" smtClean="0">
                <a:solidFill>
                  <a:srgbClr val="000000"/>
                </a:solidFill>
                <a:latin typeface="Poppins Medium"/>
              </a:rPr>
              <a:t>İ</a:t>
            </a:r>
            <a:r>
              <a:rPr lang="en-US" sz="9600" dirty="0" smtClean="0">
                <a:solidFill>
                  <a:srgbClr val="000000"/>
                </a:solidFill>
                <a:latin typeface="Poppins Medium"/>
              </a:rPr>
              <a:t>ŞLEME</a:t>
            </a:r>
            <a:endParaRPr lang="en-US" sz="9600" dirty="0">
              <a:solidFill>
                <a:srgbClr val="000000"/>
              </a:solidFill>
              <a:latin typeface="Poppins Medium"/>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513895" y="4156203"/>
            <a:ext cx="7380525" cy="488959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8179256">
            <a:off x="2965309" y="4794844"/>
            <a:ext cx="3886409" cy="4022157"/>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2114262" y="1442564"/>
            <a:ext cx="3672056" cy="3996796"/>
          </a:xfrm>
          <a:prstGeom prst="rect">
            <a:avLst/>
          </a:prstGeom>
        </p:spPr>
      </p:pic>
      <p:sp>
        <p:nvSpPr>
          <p:cNvPr id="5" name="TextBox 5"/>
          <p:cNvSpPr txBox="1"/>
          <p:nvPr/>
        </p:nvSpPr>
        <p:spPr>
          <a:xfrm>
            <a:off x="562394" y="387128"/>
            <a:ext cx="11116841" cy="2949525"/>
          </a:xfrm>
          <a:prstGeom prst="rect">
            <a:avLst/>
          </a:prstGeom>
        </p:spPr>
        <p:txBody>
          <a:bodyPr lIns="0" tIns="0" rIns="0" bIns="0" rtlCol="0" anchor="t">
            <a:spAutoFit/>
          </a:bodyPr>
          <a:lstStyle/>
          <a:p>
            <a:pPr algn="ctr">
              <a:lnSpc>
                <a:spcPts val="11519"/>
              </a:lnSpc>
            </a:pPr>
            <a:r>
              <a:rPr lang="en-US" sz="9600" dirty="0">
                <a:solidFill>
                  <a:srgbClr val="000000"/>
                </a:solidFill>
                <a:latin typeface="Poppins Medium"/>
              </a:rPr>
              <a:t>NEDEN </a:t>
            </a:r>
            <a:r>
              <a:rPr lang="en-US" sz="9600" dirty="0" smtClean="0">
                <a:solidFill>
                  <a:srgbClr val="000000"/>
                </a:solidFill>
                <a:latin typeface="Poppins Medium"/>
              </a:rPr>
              <a:t>VER</a:t>
            </a:r>
            <a:r>
              <a:rPr lang="tr-TR" sz="9600" dirty="0" smtClean="0">
                <a:solidFill>
                  <a:srgbClr val="000000"/>
                </a:solidFill>
                <a:latin typeface="Poppins Medium"/>
              </a:rPr>
              <a:t>İ</a:t>
            </a:r>
            <a:r>
              <a:rPr lang="en-US" sz="9600" dirty="0" smtClean="0">
                <a:solidFill>
                  <a:srgbClr val="000000"/>
                </a:solidFill>
                <a:latin typeface="Poppins Medium"/>
              </a:rPr>
              <a:t> </a:t>
            </a:r>
            <a:r>
              <a:rPr lang="en-US" sz="9600" dirty="0">
                <a:solidFill>
                  <a:srgbClr val="000000"/>
                </a:solidFill>
                <a:latin typeface="Poppins Medium"/>
              </a:rPr>
              <a:t>ÖN </a:t>
            </a:r>
            <a:r>
              <a:rPr lang="tr-TR" sz="9600" dirty="0">
                <a:solidFill>
                  <a:srgbClr val="000000"/>
                </a:solidFill>
                <a:latin typeface="Poppins Medium"/>
              </a:rPr>
              <a:t>İ</a:t>
            </a:r>
            <a:r>
              <a:rPr lang="en-US" sz="9600" dirty="0" smtClean="0">
                <a:solidFill>
                  <a:srgbClr val="000000"/>
                </a:solidFill>
                <a:latin typeface="Poppins Medium"/>
              </a:rPr>
              <a:t>ŞLEME YAP</a:t>
            </a:r>
            <a:r>
              <a:rPr lang="tr-TR" sz="9600" dirty="0" smtClean="0">
                <a:solidFill>
                  <a:srgbClr val="000000"/>
                </a:solidFill>
                <a:latin typeface="Poppins Medium"/>
              </a:rPr>
              <a:t>I</a:t>
            </a:r>
            <a:r>
              <a:rPr lang="en-US" sz="9600" dirty="0" smtClean="0">
                <a:solidFill>
                  <a:srgbClr val="000000"/>
                </a:solidFill>
                <a:latin typeface="Poppins Medium"/>
              </a:rPr>
              <a:t>LIR </a:t>
            </a:r>
            <a:r>
              <a:rPr lang="en-US" sz="9600" dirty="0">
                <a:solidFill>
                  <a:srgbClr val="000000"/>
                </a:solidFill>
                <a:latin typeface="Poppins Medium"/>
              </a:rPr>
              <a:t>?</a:t>
            </a:r>
          </a:p>
        </p:txBody>
      </p:sp>
      <p:sp>
        <p:nvSpPr>
          <p:cNvPr id="6" name="TextBox 6"/>
          <p:cNvSpPr txBox="1"/>
          <p:nvPr/>
        </p:nvSpPr>
        <p:spPr>
          <a:xfrm>
            <a:off x="1362563" y="3646952"/>
            <a:ext cx="15531857" cy="5398849"/>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Arimo"/>
              </a:rPr>
              <a:t>Data Prepprocessing henüz bir model ortaya konmamışken veri seti üzerinde yapılan bir takım iyileştirme çalışmalarıdır.</a:t>
            </a:r>
          </a:p>
          <a:p>
            <a:pPr marL="734059" lvl="1" indent="-367030">
              <a:lnSpc>
                <a:spcPts val="4759"/>
              </a:lnSpc>
              <a:buFont typeface="Arial"/>
              <a:buChar char="•"/>
            </a:pPr>
            <a:r>
              <a:rPr lang="en-US" sz="3399">
                <a:solidFill>
                  <a:srgbClr val="000000"/>
                </a:solidFill>
                <a:latin typeface="Arimo"/>
              </a:rPr>
              <a:t>İlk gözümüzle veri setinde , verilen niteliğe ait gözümüze takılan bir tutarsızlık olup olmadığı incelenir.</a:t>
            </a:r>
          </a:p>
          <a:p>
            <a:pPr marL="734059" lvl="1" indent="-367030">
              <a:lnSpc>
                <a:spcPts val="4759"/>
              </a:lnSpc>
              <a:buFont typeface="Arial"/>
              <a:buChar char="•"/>
            </a:pPr>
            <a:r>
              <a:rPr lang="en-US" sz="3399">
                <a:solidFill>
                  <a:srgbClr val="000000"/>
                </a:solidFill>
                <a:latin typeface="Arimo"/>
              </a:rPr>
              <a:t>Daha sonra bakılması gereken noktalar eksik veriyi tespit etme, eksik veriyi kaldırma, tekrarlı verileri kaldırma, aykırı verilerin tespit edilmesi, düzeltme işlemleri, dönüştürme işlemleri, normalleştirme ve veriyi bir şekilde optimize etme işlemleridir.</a:t>
            </a:r>
          </a:p>
          <a:p>
            <a:pPr>
              <a:lnSpc>
                <a:spcPts val="4759"/>
              </a:lnSpc>
            </a:pPr>
            <a:endParaRPr lang="en-US" sz="3399">
              <a:solidFill>
                <a:srgbClr val="000000"/>
              </a:solidFill>
              <a:latin typeface="Arim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513895" y="4156203"/>
            <a:ext cx="7380525" cy="488959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8179256">
            <a:off x="2965309" y="4794844"/>
            <a:ext cx="3886409" cy="4022157"/>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2114262" y="1442564"/>
            <a:ext cx="3672056" cy="3996796"/>
          </a:xfrm>
          <a:prstGeom prst="rect">
            <a:avLst/>
          </a:prstGeom>
        </p:spPr>
      </p:pic>
      <p:pic>
        <p:nvPicPr>
          <p:cNvPr id="5" name="Picture 5"/>
          <p:cNvPicPr>
            <a:picLocks noChangeAspect="1"/>
          </p:cNvPicPr>
          <p:nvPr/>
        </p:nvPicPr>
        <p:blipFill>
          <a:blip r:embed="rId8"/>
          <a:srcRect/>
          <a:stretch>
            <a:fillRect/>
          </a:stretch>
        </p:blipFill>
        <p:spPr>
          <a:xfrm>
            <a:off x="2114262" y="1028700"/>
            <a:ext cx="1610018" cy="1610018"/>
          </a:xfrm>
          <a:prstGeom prst="rect">
            <a:avLst/>
          </a:prstGeom>
        </p:spPr>
      </p:pic>
      <p:pic>
        <p:nvPicPr>
          <p:cNvPr id="6" name="Picture 6"/>
          <p:cNvPicPr>
            <a:picLocks noChangeAspect="1"/>
          </p:cNvPicPr>
          <p:nvPr/>
        </p:nvPicPr>
        <p:blipFill>
          <a:blip r:embed="rId9"/>
          <a:srcRect r="8707"/>
          <a:stretch>
            <a:fillRect/>
          </a:stretch>
        </p:blipFill>
        <p:spPr>
          <a:xfrm>
            <a:off x="4482857" y="1028700"/>
            <a:ext cx="1469820" cy="1610018"/>
          </a:xfrm>
          <a:prstGeom prst="rect">
            <a:avLst/>
          </a:prstGeom>
        </p:spPr>
      </p:pic>
      <p:pic>
        <p:nvPicPr>
          <p:cNvPr id="7" name="Picture 7"/>
          <p:cNvPicPr>
            <a:picLocks noChangeAspect="1"/>
          </p:cNvPicPr>
          <p:nvPr/>
        </p:nvPicPr>
        <p:blipFill>
          <a:blip r:embed="rId10"/>
          <a:srcRect/>
          <a:stretch>
            <a:fillRect/>
          </a:stretch>
        </p:blipFill>
        <p:spPr>
          <a:xfrm>
            <a:off x="6782181" y="1079143"/>
            <a:ext cx="1559575" cy="1559575"/>
          </a:xfrm>
          <a:prstGeom prst="rect">
            <a:avLst/>
          </a:prstGeom>
        </p:spPr>
      </p:pic>
      <p:pic>
        <p:nvPicPr>
          <p:cNvPr id="8" name="Picture 8"/>
          <p:cNvPicPr>
            <a:picLocks noChangeAspect="1"/>
          </p:cNvPicPr>
          <p:nvPr/>
        </p:nvPicPr>
        <p:blipFill>
          <a:blip r:embed="rId11"/>
          <a:srcRect/>
          <a:stretch>
            <a:fillRect/>
          </a:stretch>
        </p:blipFill>
        <p:spPr>
          <a:xfrm>
            <a:off x="8953766" y="1079143"/>
            <a:ext cx="1559575" cy="1559575"/>
          </a:xfrm>
          <a:prstGeom prst="rect">
            <a:avLst/>
          </a:prstGeom>
        </p:spPr>
      </p:pic>
      <p:pic>
        <p:nvPicPr>
          <p:cNvPr id="9" name="Picture 9"/>
          <p:cNvPicPr>
            <a:picLocks noChangeAspect="1"/>
          </p:cNvPicPr>
          <p:nvPr/>
        </p:nvPicPr>
        <p:blipFill>
          <a:blip r:embed="rId12"/>
          <a:srcRect/>
          <a:stretch>
            <a:fillRect/>
          </a:stretch>
        </p:blipFill>
        <p:spPr>
          <a:xfrm>
            <a:off x="11104060" y="1079143"/>
            <a:ext cx="1559575" cy="1559575"/>
          </a:xfrm>
          <a:prstGeom prst="rect">
            <a:avLst/>
          </a:prstGeom>
        </p:spPr>
      </p:pic>
      <p:pic>
        <p:nvPicPr>
          <p:cNvPr id="10" name="Picture 10"/>
          <p:cNvPicPr>
            <a:picLocks noChangeAspect="1"/>
          </p:cNvPicPr>
          <p:nvPr/>
        </p:nvPicPr>
        <p:blipFill>
          <a:blip r:embed="rId13"/>
          <a:srcRect/>
          <a:stretch>
            <a:fillRect/>
          </a:stretch>
        </p:blipFill>
        <p:spPr>
          <a:xfrm>
            <a:off x="13204158" y="1079143"/>
            <a:ext cx="1559575" cy="1559575"/>
          </a:xfrm>
          <a:prstGeom prst="rect">
            <a:avLst/>
          </a:prstGeom>
        </p:spPr>
      </p:pic>
      <p:pic>
        <p:nvPicPr>
          <p:cNvPr id="11" name="Picture 11"/>
          <p:cNvPicPr>
            <a:picLocks noChangeAspect="1"/>
          </p:cNvPicPr>
          <p:nvPr/>
        </p:nvPicPr>
        <p:blipFill>
          <a:blip r:embed="rId14"/>
          <a:srcRect/>
          <a:stretch>
            <a:fillRect/>
          </a:stretch>
        </p:blipFill>
        <p:spPr>
          <a:xfrm>
            <a:off x="15404649" y="2845551"/>
            <a:ext cx="1559575" cy="1559575"/>
          </a:xfrm>
          <a:prstGeom prst="rect">
            <a:avLst/>
          </a:prstGeom>
        </p:spPr>
      </p:pic>
      <p:pic>
        <p:nvPicPr>
          <p:cNvPr id="12" name="Picture 12"/>
          <p:cNvPicPr>
            <a:picLocks noChangeAspect="1"/>
          </p:cNvPicPr>
          <p:nvPr/>
        </p:nvPicPr>
        <p:blipFill>
          <a:blip r:embed="rId15"/>
          <a:srcRect/>
          <a:stretch>
            <a:fillRect/>
          </a:stretch>
        </p:blipFill>
        <p:spPr>
          <a:xfrm>
            <a:off x="4482857" y="2909421"/>
            <a:ext cx="1559575" cy="1559575"/>
          </a:xfrm>
          <a:prstGeom prst="rect">
            <a:avLst/>
          </a:prstGeom>
        </p:spPr>
      </p:pic>
      <p:pic>
        <p:nvPicPr>
          <p:cNvPr id="13" name="Picture 13"/>
          <p:cNvPicPr>
            <a:picLocks noChangeAspect="1"/>
          </p:cNvPicPr>
          <p:nvPr/>
        </p:nvPicPr>
        <p:blipFill>
          <a:blip r:embed="rId16"/>
          <a:srcRect/>
          <a:stretch>
            <a:fillRect/>
          </a:stretch>
        </p:blipFill>
        <p:spPr>
          <a:xfrm>
            <a:off x="6782181" y="2909421"/>
            <a:ext cx="1559575" cy="1559575"/>
          </a:xfrm>
          <a:prstGeom prst="rect">
            <a:avLst/>
          </a:prstGeom>
        </p:spPr>
      </p:pic>
      <p:pic>
        <p:nvPicPr>
          <p:cNvPr id="14" name="Picture 14"/>
          <p:cNvPicPr>
            <a:picLocks noChangeAspect="1"/>
          </p:cNvPicPr>
          <p:nvPr/>
        </p:nvPicPr>
        <p:blipFill>
          <a:blip r:embed="rId17"/>
          <a:srcRect/>
          <a:stretch>
            <a:fillRect/>
          </a:stretch>
        </p:blipFill>
        <p:spPr>
          <a:xfrm>
            <a:off x="8953766" y="2909421"/>
            <a:ext cx="1559575" cy="1559575"/>
          </a:xfrm>
          <a:prstGeom prst="rect">
            <a:avLst/>
          </a:prstGeom>
        </p:spPr>
      </p:pic>
      <p:pic>
        <p:nvPicPr>
          <p:cNvPr id="15" name="Picture 15"/>
          <p:cNvPicPr>
            <a:picLocks noChangeAspect="1"/>
          </p:cNvPicPr>
          <p:nvPr/>
        </p:nvPicPr>
        <p:blipFill>
          <a:blip r:embed="rId18"/>
          <a:srcRect/>
          <a:stretch>
            <a:fillRect/>
          </a:stretch>
        </p:blipFill>
        <p:spPr>
          <a:xfrm>
            <a:off x="15404649" y="1079143"/>
            <a:ext cx="1559575" cy="1559575"/>
          </a:xfrm>
          <a:prstGeom prst="rect">
            <a:avLst/>
          </a:prstGeom>
        </p:spPr>
      </p:pic>
      <p:pic>
        <p:nvPicPr>
          <p:cNvPr id="16" name="Picture 16"/>
          <p:cNvPicPr>
            <a:picLocks noChangeAspect="1"/>
          </p:cNvPicPr>
          <p:nvPr/>
        </p:nvPicPr>
        <p:blipFill>
          <a:blip r:embed="rId19"/>
          <a:srcRect/>
          <a:stretch>
            <a:fillRect/>
          </a:stretch>
        </p:blipFill>
        <p:spPr>
          <a:xfrm>
            <a:off x="11104060" y="2845551"/>
            <a:ext cx="1687315" cy="1687315"/>
          </a:xfrm>
          <a:prstGeom prst="rect">
            <a:avLst/>
          </a:prstGeom>
        </p:spPr>
      </p:pic>
      <p:pic>
        <p:nvPicPr>
          <p:cNvPr id="17" name="Picture 17"/>
          <p:cNvPicPr>
            <a:picLocks noChangeAspect="1"/>
          </p:cNvPicPr>
          <p:nvPr/>
        </p:nvPicPr>
        <p:blipFill>
          <a:blip r:embed="rId20"/>
          <a:srcRect/>
          <a:stretch>
            <a:fillRect/>
          </a:stretch>
        </p:blipFill>
        <p:spPr>
          <a:xfrm>
            <a:off x="13204158" y="2909421"/>
            <a:ext cx="1559575" cy="1559575"/>
          </a:xfrm>
          <a:prstGeom prst="rect">
            <a:avLst/>
          </a:prstGeom>
        </p:spPr>
      </p:pic>
      <p:pic>
        <p:nvPicPr>
          <p:cNvPr id="18" name="Picture 18"/>
          <p:cNvPicPr>
            <a:picLocks noChangeAspect="1"/>
          </p:cNvPicPr>
          <p:nvPr/>
        </p:nvPicPr>
        <p:blipFill>
          <a:blip r:embed="rId21"/>
          <a:srcRect/>
          <a:stretch>
            <a:fillRect/>
          </a:stretch>
        </p:blipFill>
        <p:spPr>
          <a:xfrm>
            <a:off x="2114262" y="2973292"/>
            <a:ext cx="1495705" cy="1495705"/>
          </a:xfrm>
          <a:prstGeom prst="rect">
            <a:avLst/>
          </a:prstGeom>
        </p:spPr>
      </p:pic>
      <p:sp>
        <p:nvSpPr>
          <p:cNvPr id="19" name="TextBox 19"/>
          <p:cNvSpPr txBox="1"/>
          <p:nvPr/>
        </p:nvSpPr>
        <p:spPr>
          <a:xfrm>
            <a:off x="1378071" y="4846837"/>
            <a:ext cx="15531857" cy="4198964"/>
          </a:xfrm>
          <a:prstGeom prst="rect">
            <a:avLst/>
          </a:prstGeom>
        </p:spPr>
        <p:txBody>
          <a:bodyPr lIns="0" tIns="0" rIns="0" bIns="0" rtlCol="0" anchor="t">
            <a:spAutoFit/>
          </a:bodyPr>
          <a:lstStyle/>
          <a:p>
            <a:pPr>
              <a:lnSpc>
                <a:spcPts val="4759"/>
              </a:lnSpc>
            </a:pPr>
            <a:r>
              <a:rPr lang="en-US" sz="3399">
                <a:solidFill>
                  <a:srgbClr val="000000"/>
                </a:solidFill>
                <a:latin typeface="Arimo"/>
              </a:rPr>
              <a:t>Veri ön işleme tekniklerinde bir sınıflandırma yapacak olursak</a:t>
            </a:r>
            <a:r>
              <a:rPr lang="en-US" sz="3399">
                <a:solidFill>
                  <a:srgbClr val="000000"/>
                </a:solidFill>
                <a:latin typeface="Arimo Bold"/>
              </a:rPr>
              <a:t> :</a:t>
            </a:r>
          </a:p>
          <a:p>
            <a:pPr>
              <a:lnSpc>
                <a:spcPts val="4759"/>
              </a:lnSpc>
            </a:pPr>
            <a:endParaRPr lang="en-US" sz="3399">
              <a:solidFill>
                <a:srgbClr val="000000"/>
              </a:solidFill>
              <a:latin typeface="Arimo Bold"/>
            </a:endParaRPr>
          </a:p>
          <a:p>
            <a:pPr marL="734059" lvl="1" indent="-367030">
              <a:lnSpc>
                <a:spcPts val="4759"/>
              </a:lnSpc>
              <a:buFont typeface="Arial"/>
              <a:buChar char="•"/>
            </a:pPr>
            <a:r>
              <a:rPr lang="en-US" sz="3399">
                <a:solidFill>
                  <a:srgbClr val="000000"/>
                </a:solidFill>
                <a:latin typeface="Arimo Bold"/>
              </a:rPr>
              <a:t>Veri Temizleme</a:t>
            </a:r>
          </a:p>
          <a:p>
            <a:pPr marL="734059" lvl="1" indent="-367030">
              <a:lnSpc>
                <a:spcPts val="4759"/>
              </a:lnSpc>
              <a:buFont typeface="Arial"/>
              <a:buChar char="•"/>
            </a:pPr>
            <a:r>
              <a:rPr lang="en-US" sz="3399">
                <a:solidFill>
                  <a:srgbClr val="000000"/>
                </a:solidFill>
                <a:latin typeface="Arimo Bold"/>
              </a:rPr>
              <a:t>Veri Birleştirme</a:t>
            </a:r>
          </a:p>
          <a:p>
            <a:pPr marL="734059" lvl="1" indent="-367030">
              <a:lnSpc>
                <a:spcPts val="4759"/>
              </a:lnSpc>
              <a:buFont typeface="Arial"/>
              <a:buChar char="•"/>
            </a:pPr>
            <a:r>
              <a:rPr lang="en-US" sz="3399">
                <a:solidFill>
                  <a:srgbClr val="000000"/>
                </a:solidFill>
                <a:latin typeface="Arimo Bold"/>
              </a:rPr>
              <a:t>Veri Dönüştürme</a:t>
            </a:r>
          </a:p>
          <a:p>
            <a:pPr marL="734059" lvl="1" indent="-367030">
              <a:lnSpc>
                <a:spcPts val="4759"/>
              </a:lnSpc>
              <a:buFont typeface="Arial"/>
              <a:buChar char="•"/>
            </a:pPr>
            <a:r>
              <a:rPr lang="en-US" sz="3399">
                <a:solidFill>
                  <a:srgbClr val="000000"/>
                </a:solidFill>
                <a:latin typeface="Arimo Bold"/>
              </a:rPr>
              <a:t>Veri İndirgeme</a:t>
            </a:r>
          </a:p>
          <a:p>
            <a:pPr>
              <a:lnSpc>
                <a:spcPts val="4759"/>
              </a:lnSpc>
            </a:pPr>
            <a:endParaRPr lang="en-US" sz="3399">
              <a:solidFill>
                <a:srgbClr val="000000"/>
              </a:solidFill>
              <a:latin typeface="Arimo 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513895" y="4156203"/>
            <a:ext cx="7380525" cy="488959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8179256">
            <a:off x="2965309" y="4794844"/>
            <a:ext cx="3886409" cy="4022157"/>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2114262" y="1442564"/>
            <a:ext cx="3672056" cy="3996796"/>
          </a:xfrm>
          <a:prstGeom prst="rect">
            <a:avLst/>
          </a:prstGeom>
        </p:spPr>
      </p:pic>
      <p:sp>
        <p:nvSpPr>
          <p:cNvPr id="5" name="TextBox 5"/>
          <p:cNvSpPr txBox="1"/>
          <p:nvPr/>
        </p:nvSpPr>
        <p:spPr>
          <a:xfrm>
            <a:off x="63870" y="305693"/>
            <a:ext cx="18160260" cy="9599414"/>
          </a:xfrm>
          <a:prstGeom prst="rect">
            <a:avLst/>
          </a:prstGeom>
        </p:spPr>
        <p:txBody>
          <a:bodyPr lIns="0" tIns="0" rIns="0" bIns="0" rtlCol="0" anchor="t">
            <a:spAutoFit/>
          </a:bodyPr>
          <a:lstStyle/>
          <a:p>
            <a:pPr marL="647702" lvl="1" indent="-323851">
              <a:lnSpc>
                <a:spcPts val="4200"/>
              </a:lnSpc>
              <a:buFont typeface="Arial"/>
              <a:buChar char="•"/>
            </a:pPr>
            <a:r>
              <a:rPr lang="en-US" sz="3000">
                <a:solidFill>
                  <a:srgbClr val="000000"/>
                </a:solidFill>
                <a:latin typeface="Arimo"/>
              </a:rPr>
              <a:t>Veri temizleme sınıfında veri seti içerisinde tespit edilen aykırı değerlerin temizlenmesi, eksik verilerin kaldırılması veya tamamlanması gibi işlemler yapılır. Bu işlemler verinin üzerindeki gürültüyü azaltmış olurlar. </a:t>
            </a:r>
          </a:p>
          <a:p>
            <a:pPr marL="647702" lvl="1" indent="-323851">
              <a:lnSpc>
                <a:spcPts val="4200"/>
              </a:lnSpc>
              <a:buFont typeface="Arial"/>
              <a:buChar char="•"/>
            </a:pPr>
            <a:r>
              <a:rPr lang="en-US" sz="3000">
                <a:solidFill>
                  <a:srgbClr val="000000"/>
                </a:solidFill>
                <a:latin typeface="Arimo"/>
              </a:rPr>
              <a:t>Yapılacak her bir eksik veri tamamlama veya aykırı veri tespit çalışması için ise ayrı ayrı yöntemler geliştirilmiştir. Örneğin bir eksik veri tahmini işleminde istatistiksel yöntemlerden faydalanılacağı gibi, optimizasyon yöntemleri veya regresyon yöntemlerinden de faydalanılır. Bu işlemlerin her biri farklı şekillenip sonuçta verideki eksik veriyi tamamlamış olacaktır.</a:t>
            </a:r>
          </a:p>
          <a:p>
            <a:pPr marL="647702" lvl="1" indent="-323851">
              <a:lnSpc>
                <a:spcPts val="4200"/>
              </a:lnSpc>
              <a:buFont typeface="Arial"/>
              <a:buChar char="•"/>
            </a:pPr>
            <a:r>
              <a:rPr lang="en-US" sz="3000">
                <a:solidFill>
                  <a:srgbClr val="000000"/>
                </a:solidFill>
                <a:latin typeface="Arimo"/>
              </a:rPr>
              <a:t>Veri önişleme fazında veri öncelikle küçükten büyüğe veya anlamlı olacak şekilde sıralanmalıdır. Sıralanmamış bir veri seti üzerinde ön işleme adımlarından söz edilemez. Ardından aykırı veri tespitinde veya gürültülü verilerin tespitinde kümeleme algoritmalarından faydalanabilir. Yine eksik verilerin tamamlanması aşamasında ise regresyon veya yukarıda bahsedildiği gibi diğer yöntemlerden biri seçilebilir.</a:t>
            </a:r>
          </a:p>
          <a:p>
            <a:pPr marL="647702" lvl="1" indent="-323851">
              <a:lnSpc>
                <a:spcPts val="4200"/>
              </a:lnSpc>
              <a:buFont typeface="Arial"/>
              <a:buChar char="•"/>
            </a:pPr>
            <a:r>
              <a:rPr lang="en-US" sz="3000">
                <a:solidFill>
                  <a:srgbClr val="000000"/>
                </a:solidFill>
                <a:latin typeface="Arimo"/>
              </a:rPr>
              <a:t>Veri birleştirme sınıfında ise farklı farklı veri tabanlarında bulunan veri setlerinin tek bir yerde toplanması aşamasının düzenli bir şekilde yürütülmesi sağlanır. Veri dönüştürme sınıfında veri seti içerisindeki verilerin madencilik operasyonlarına uygun şekilde dönüştürülmesi sağlanır. İndirgeme olarak adlandırdığımız son sınıfımızda ise büyük verinin daha özet formuna dönüştürülmesi ve operasyonların bu özet form üzerine uygulanmasını amaçlayan bir indirgeme yapılabilir.</a:t>
            </a:r>
          </a:p>
          <a:p>
            <a:pPr marL="647702" lvl="1" indent="-323851">
              <a:lnSpc>
                <a:spcPts val="4200"/>
              </a:lnSpc>
              <a:buFont typeface="Arial"/>
              <a:buChar char="•"/>
            </a:pPr>
            <a:endParaRPr lang="en-US" sz="3000">
              <a:solidFill>
                <a:srgbClr val="000000"/>
              </a:solidFill>
              <a:latin typeface="Arim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241892" flipV="1">
            <a:off x="11341642" y="-4839795"/>
            <a:ext cx="8218989" cy="872041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4076048">
            <a:off x="-2128971" y="6006123"/>
            <a:ext cx="6977297" cy="4570130"/>
          </a:xfrm>
          <a:prstGeom prst="rect">
            <a:avLst/>
          </a:prstGeom>
        </p:spPr>
      </p:pic>
      <p:pic>
        <p:nvPicPr>
          <p:cNvPr id="4" name="Picture 4"/>
          <p:cNvPicPr>
            <a:picLocks noChangeAspect="1"/>
          </p:cNvPicPr>
          <p:nvPr/>
        </p:nvPicPr>
        <p:blipFill>
          <a:blip r:embed="rId6"/>
          <a:srcRect/>
          <a:stretch>
            <a:fillRect/>
          </a:stretch>
        </p:blipFill>
        <p:spPr>
          <a:xfrm>
            <a:off x="3871881" y="1226925"/>
            <a:ext cx="10031644" cy="783315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241892" flipV="1">
            <a:off x="11341642" y="-4839795"/>
            <a:ext cx="8218989" cy="872041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4076048">
            <a:off x="-2128971" y="6006123"/>
            <a:ext cx="6977297" cy="4570130"/>
          </a:xfrm>
          <a:prstGeom prst="rect">
            <a:avLst/>
          </a:prstGeom>
        </p:spPr>
      </p:pic>
      <p:pic>
        <p:nvPicPr>
          <p:cNvPr id="4" name="Picture 4"/>
          <p:cNvPicPr>
            <a:picLocks noChangeAspect="1"/>
          </p:cNvPicPr>
          <p:nvPr/>
        </p:nvPicPr>
        <p:blipFill>
          <a:blip r:embed="rId6"/>
          <a:srcRect/>
          <a:stretch>
            <a:fillRect/>
          </a:stretch>
        </p:blipFill>
        <p:spPr>
          <a:xfrm>
            <a:off x="235362" y="495413"/>
            <a:ext cx="17340940" cy="9296174"/>
          </a:xfrm>
          <a:prstGeom prst="rect">
            <a:avLst/>
          </a:prstGeom>
        </p:spPr>
      </p:pic>
      <p:sp>
        <p:nvSpPr>
          <p:cNvPr id="5" name="TextBox 5"/>
          <p:cNvSpPr txBox="1"/>
          <p:nvPr/>
        </p:nvSpPr>
        <p:spPr>
          <a:xfrm>
            <a:off x="8194133" y="793945"/>
            <a:ext cx="9382168" cy="3599022"/>
          </a:xfrm>
          <a:prstGeom prst="rect">
            <a:avLst/>
          </a:prstGeom>
        </p:spPr>
        <p:txBody>
          <a:bodyPr lIns="0" tIns="0" rIns="0" bIns="0" rtlCol="0" anchor="t">
            <a:spAutoFit/>
          </a:bodyPr>
          <a:lstStyle/>
          <a:p>
            <a:pPr>
              <a:lnSpc>
                <a:spcPts val="4759"/>
              </a:lnSpc>
            </a:pPr>
            <a:r>
              <a:rPr lang="en-US" sz="3399">
                <a:solidFill>
                  <a:srgbClr val="FFFFFF"/>
                </a:solidFill>
                <a:latin typeface="Arimo"/>
              </a:rPr>
              <a:t>os.path.join(data_path,category) :</a:t>
            </a:r>
          </a:p>
          <a:p>
            <a:pPr>
              <a:lnSpc>
                <a:spcPts val="4759"/>
              </a:lnSpc>
            </a:pPr>
            <a:r>
              <a:rPr lang="en-US" sz="3399">
                <a:solidFill>
                  <a:srgbClr val="FFFFFF"/>
                </a:solidFill>
                <a:latin typeface="Arimo"/>
              </a:rPr>
              <a:t>Bir veya birden fazla yol bileşenini birleştirir.</a:t>
            </a:r>
          </a:p>
          <a:p>
            <a:pPr>
              <a:lnSpc>
                <a:spcPts val="4759"/>
              </a:lnSpc>
            </a:pPr>
            <a:endParaRPr lang="en-US" sz="3399">
              <a:solidFill>
                <a:srgbClr val="FFFFFF"/>
              </a:solidFill>
              <a:latin typeface="Arimo"/>
            </a:endParaRPr>
          </a:p>
          <a:p>
            <a:pPr>
              <a:lnSpc>
                <a:spcPts val="4759"/>
              </a:lnSpc>
            </a:pPr>
            <a:r>
              <a:rPr lang="en-US" sz="3399">
                <a:solidFill>
                  <a:srgbClr val="FFFFFF"/>
                </a:solidFill>
                <a:latin typeface="Arimo"/>
              </a:rPr>
              <a:t>os.listdir(folder_path) :</a:t>
            </a:r>
          </a:p>
          <a:p>
            <a:pPr>
              <a:lnSpc>
                <a:spcPts val="4759"/>
              </a:lnSpc>
            </a:pPr>
            <a:r>
              <a:rPr lang="en-US" sz="3399">
                <a:solidFill>
                  <a:srgbClr val="FFFFFF"/>
                </a:solidFill>
                <a:latin typeface="Arimo"/>
              </a:rPr>
              <a:t>Yol tarafından verilen dizindeki girişlerin adlarını içeren bir liste döndürür, liste keyfi sıradadır.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8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241892" flipV="1">
            <a:off x="11341642" y="-4839795"/>
            <a:ext cx="8218989" cy="872041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4076048">
            <a:off x="-2128971" y="6006123"/>
            <a:ext cx="6977297" cy="4570130"/>
          </a:xfrm>
          <a:prstGeom prst="rect">
            <a:avLst/>
          </a:prstGeom>
        </p:spPr>
      </p:pic>
      <p:pic>
        <p:nvPicPr>
          <p:cNvPr id="4" name="Picture 4"/>
          <p:cNvPicPr>
            <a:picLocks noChangeAspect="1"/>
          </p:cNvPicPr>
          <p:nvPr/>
        </p:nvPicPr>
        <p:blipFill>
          <a:blip r:embed="rId6"/>
          <a:srcRect/>
          <a:stretch>
            <a:fillRect/>
          </a:stretch>
        </p:blipFill>
        <p:spPr>
          <a:xfrm>
            <a:off x="827426" y="825561"/>
            <a:ext cx="11018190" cy="8635879"/>
          </a:xfrm>
          <a:prstGeom prst="rect">
            <a:avLst/>
          </a:prstGeom>
        </p:spPr>
      </p:pic>
      <p:sp>
        <p:nvSpPr>
          <p:cNvPr id="5" name="TextBox 5"/>
          <p:cNvSpPr txBox="1"/>
          <p:nvPr/>
        </p:nvSpPr>
        <p:spPr>
          <a:xfrm>
            <a:off x="11845616" y="942975"/>
            <a:ext cx="6442384" cy="8531199"/>
          </a:xfrm>
          <a:prstGeom prst="rect">
            <a:avLst/>
          </a:prstGeom>
        </p:spPr>
        <p:txBody>
          <a:bodyPr lIns="0" tIns="0" rIns="0" bIns="0" rtlCol="0" anchor="t">
            <a:spAutoFit/>
          </a:bodyPr>
          <a:lstStyle/>
          <a:p>
            <a:pPr algn="ctr">
              <a:lnSpc>
                <a:spcPts val="4759"/>
              </a:lnSpc>
            </a:pPr>
            <a:r>
              <a:rPr lang="en-US" sz="3399">
                <a:solidFill>
                  <a:srgbClr val="000000"/>
                </a:solidFill>
                <a:latin typeface="Arimo Bold"/>
              </a:rPr>
              <a:t>data=np.array(data)/255.0</a:t>
            </a:r>
          </a:p>
          <a:p>
            <a:pPr algn="ctr">
              <a:lnSpc>
                <a:spcPts val="3920"/>
              </a:lnSpc>
            </a:pPr>
            <a:r>
              <a:rPr lang="en-US" sz="2800">
                <a:solidFill>
                  <a:srgbClr val="000000"/>
                </a:solidFill>
                <a:latin typeface="Arimo"/>
              </a:rPr>
              <a:t>Görüntülerde piksel değerleri matrislerden oluşur. Siyah beyaz görüntüler tek matristir.Renkli görüntüler 3 renk kanalı içerir.</a:t>
            </a:r>
          </a:p>
          <a:p>
            <a:pPr algn="ctr">
              <a:lnSpc>
                <a:spcPts val="3920"/>
              </a:lnSpc>
            </a:pPr>
            <a:endParaRPr lang="en-US" sz="2800">
              <a:solidFill>
                <a:srgbClr val="000000"/>
              </a:solidFill>
              <a:latin typeface="Arimo"/>
            </a:endParaRPr>
          </a:p>
          <a:p>
            <a:pPr algn="ctr">
              <a:lnSpc>
                <a:spcPts val="3920"/>
              </a:lnSpc>
            </a:pPr>
            <a:r>
              <a:rPr lang="en-US" sz="2800">
                <a:solidFill>
                  <a:srgbClr val="000000"/>
                </a:solidFill>
                <a:latin typeface="Arimo"/>
              </a:rPr>
              <a:t>Piksel değerleri genellikle 0 ile 255 arası tam sayılardır.Bu piksel değerleri doğrudan sinir ağı modeline sunulabilir ancak bu modellem sırasında daha vaş eğitilmesine sebep olur.</a:t>
            </a:r>
          </a:p>
          <a:p>
            <a:pPr algn="ctr">
              <a:lnSpc>
                <a:spcPts val="3920"/>
              </a:lnSpc>
            </a:pPr>
            <a:endParaRPr lang="en-US" sz="2800">
              <a:solidFill>
                <a:srgbClr val="000000"/>
              </a:solidFill>
              <a:latin typeface="Arimo"/>
            </a:endParaRPr>
          </a:p>
          <a:p>
            <a:pPr algn="ctr">
              <a:lnSpc>
                <a:spcPts val="3920"/>
              </a:lnSpc>
            </a:pPr>
            <a:r>
              <a:rPr lang="en-US" sz="2800">
                <a:solidFill>
                  <a:srgbClr val="000000"/>
                </a:solidFill>
                <a:latin typeface="Arimo"/>
              </a:rPr>
              <a:t>Bunun yerine 0-1 arası ölçeklendirmek ve hatta değerleri standartlaştırmak gibi modellemeden önce görüntü piksel değerlerinin hazırlenmasına yardımcı olur.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1052</Words>
  <Application>Microsoft Office PowerPoint</Application>
  <PresentationFormat>Özel</PresentationFormat>
  <Paragraphs>117</Paragraphs>
  <Slides>24</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24</vt:i4>
      </vt:variant>
    </vt:vector>
  </HeadingPairs>
  <TitlesOfParts>
    <vt:vector size="33" baseType="lpstr">
      <vt:lpstr>Poppins Medium</vt:lpstr>
      <vt:lpstr>Arimo</vt:lpstr>
      <vt:lpstr>Poppins Light Bold</vt:lpstr>
      <vt:lpstr>Poppins Light</vt:lpstr>
      <vt:lpstr>Calibri</vt:lpstr>
      <vt:lpstr>Poppins Medium Bold</vt:lpstr>
      <vt:lpstr>Arial</vt:lpstr>
      <vt:lpstr>Arimo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Gedik Üniversitesi</dc:title>
  <cp:lastModifiedBy>pc</cp:lastModifiedBy>
  <cp:revision>4</cp:revision>
  <dcterms:created xsi:type="dcterms:W3CDTF">2006-08-16T00:00:00Z</dcterms:created>
  <dcterms:modified xsi:type="dcterms:W3CDTF">2022-02-04T14:37:57Z</dcterms:modified>
  <dc:identifier>DAE3OXnazwk</dc:identifier>
</cp:coreProperties>
</file>