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83CD42-77EE-4C8C-9683-AEE64C006AA9}" v="335" dt="2022-07-06T03:27:07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3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1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3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9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5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1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2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4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5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ce and pins on a board game">
            <a:extLst>
              <a:ext uri="{FF2B5EF4-FFF2-40B4-BE49-F238E27FC236}">
                <a16:creationId xmlns:a16="http://schemas.microsoft.com/office/drawing/2014/main" id="{24780C67-25A0-E090-7C1C-9F326D97CE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C8494C5-ED44-4EAD-9213-4FBAA4BB7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82" cy="42134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3524" y="1033816"/>
            <a:ext cx="8572500" cy="1287481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CASINO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011741" y="5242153"/>
            <a:ext cx="6131858" cy="764989"/>
          </a:xfrm>
        </p:spPr>
        <p:txBody>
          <a:bodyPr anchor="t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9239DF-EAA4-47C3-B4E3-79C6BCB2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3" y="5267"/>
            <a:ext cx="6635041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DD52A-81BA-AD9E-3505-4353EC527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32" y="571500"/>
            <a:ext cx="5110909" cy="16919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CONCEPTS USED 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2F27F-3A14-EC46-3105-9A5BB52FA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415379"/>
            <a:ext cx="4539129" cy="36997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CLASS</a:t>
            </a:r>
          </a:p>
          <a:p>
            <a:pPr>
              <a:buClr>
                <a:srgbClr val="C3B2A7"/>
              </a:buClr>
            </a:pPr>
            <a:r>
              <a:rPr lang="en-US" dirty="0"/>
              <a:t>HEADER FILES</a:t>
            </a:r>
          </a:p>
          <a:p>
            <a:pPr>
              <a:buClr>
                <a:srgbClr val="C3B2A7"/>
              </a:buClr>
            </a:pPr>
            <a:r>
              <a:rPr lang="en-US" dirty="0"/>
              <a:t>FUNCTIONS</a:t>
            </a:r>
          </a:p>
          <a:p>
            <a:pPr>
              <a:buClr>
                <a:srgbClr val="C3B2A7"/>
              </a:buClr>
            </a:pPr>
            <a:endParaRPr lang="en-US" dirty="0"/>
          </a:p>
          <a:p>
            <a:pPr>
              <a:buClr>
                <a:srgbClr val="C3B2A7"/>
              </a:buClr>
            </a:pPr>
            <a:endParaRPr lang="en-US" dirty="0"/>
          </a:p>
        </p:txBody>
      </p:sp>
      <p:pic>
        <p:nvPicPr>
          <p:cNvPr id="5" name="Picture 4" descr="A grey room full of question marks with an opening going out">
            <a:extLst>
              <a:ext uri="{FF2B5EF4-FFF2-40B4-BE49-F238E27FC236}">
                <a16:creationId xmlns:a16="http://schemas.microsoft.com/office/drawing/2014/main" id="{EA21D59C-2F37-507F-F368-8CC5E011DB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29" r="20732" b="-4"/>
          <a:stretch/>
        </p:blipFill>
        <p:spPr>
          <a:xfrm>
            <a:off x="6645834" y="1"/>
            <a:ext cx="5546166" cy="686619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389B237-4CAB-4403-A95C-C04D71F4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5458" y="-31769"/>
            <a:ext cx="510538" cy="6804779"/>
            <a:chOff x="11445458" y="-31769"/>
            <a:chExt cx="510538" cy="6804779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57652216-AF47-4D6B-A81B-2DC28B62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521" y="666336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3">
              <a:extLst>
                <a:ext uri="{FF2B5EF4-FFF2-40B4-BE49-F238E27FC236}">
                  <a16:creationId xmlns:a16="http://schemas.microsoft.com/office/drawing/2014/main" id="{0E53B701-E5D9-4269-97AD-69F3087D2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634" y="742112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1">
              <a:extLst>
                <a:ext uri="{FF2B5EF4-FFF2-40B4-BE49-F238E27FC236}">
                  <a16:creationId xmlns:a16="http://schemas.microsoft.com/office/drawing/2014/main" id="{53F3EB0D-ADA8-4F65-9811-0A990FE6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6592" y="95982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3">
              <a:extLst>
                <a:ext uri="{FF2B5EF4-FFF2-40B4-BE49-F238E27FC236}">
                  <a16:creationId xmlns:a16="http://schemas.microsoft.com/office/drawing/2014/main" id="{7FC10137-17E1-4C6D-B7A2-CD86B7C14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678" y="1198596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4">
              <a:extLst>
                <a:ext uri="{FF2B5EF4-FFF2-40B4-BE49-F238E27FC236}">
                  <a16:creationId xmlns:a16="http://schemas.microsoft.com/office/drawing/2014/main" id="{983715DD-6794-4B57-8585-E0EFF671E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560" y="44736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5">
              <a:extLst>
                <a:ext uri="{FF2B5EF4-FFF2-40B4-BE49-F238E27FC236}">
                  <a16:creationId xmlns:a16="http://schemas.microsoft.com/office/drawing/2014/main" id="{6B8B9805-E14F-4943-B15E-48460BFD6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538" y="140819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6">
              <a:extLst>
                <a:ext uri="{FF2B5EF4-FFF2-40B4-BE49-F238E27FC236}">
                  <a16:creationId xmlns:a16="http://schemas.microsoft.com/office/drawing/2014/main" id="{112C42C6-34DE-404D-B18A-8E94E76A3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234" y="223823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7">
              <a:extLst>
                <a:ext uri="{FF2B5EF4-FFF2-40B4-BE49-F238E27FC236}">
                  <a16:creationId xmlns:a16="http://schemas.microsoft.com/office/drawing/2014/main" id="{105114E3-B528-44FB-AD64-31F7940A6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0687" y="1617942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9">
              <a:extLst>
                <a:ext uri="{FF2B5EF4-FFF2-40B4-BE49-F238E27FC236}">
                  <a16:creationId xmlns:a16="http://schemas.microsoft.com/office/drawing/2014/main" id="{66162961-2E66-4F1D-AD08-A09C28C5E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0137" y="20029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0">
              <a:extLst>
                <a:ext uri="{FF2B5EF4-FFF2-40B4-BE49-F238E27FC236}">
                  <a16:creationId xmlns:a16="http://schemas.microsoft.com/office/drawing/2014/main" id="{7DF10D80-7F03-41B7-BF83-7086CFB7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5368" y="184773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1">
              <a:extLst>
                <a:ext uri="{FF2B5EF4-FFF2-40B4-BE49-F238E27FC236}">
                  <a16:creationId xmlns:a16="http://schemas.microsoft.com/office/drawing/2014/main" id="{60E5BEF8-88A7-4088-8382-FC596B16B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4067" y="-128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8">
              <a:extLst>
                <a:ext uri="{FF2B5EF4-FFF2-40B4-BE49-F238E27FC236}">
                  <a16:creationId xmlns:a16="http://schemas.microsoft.com/office/drawing/2014/main" id="{4850C240-229E-44CC-9B0C-7C70B852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0903" y="665835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9">
              <a:extLst>
                <a:ext uri="{FF2B5EF4-FFF2-40B4-BE49-F238E27FC236}">
                  <a16:creationId xmlns:a16="http://schemas.microsoft.com/office/drawing/2014/main" id="{0C20C1F3-97C9-485A-BBF1-F712C6FDD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275" y="89688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0">
              <a:extLst>
                <a:ext uri="{FF2B5EF4-FFF2-40B4-BE49-F238E27FC236}">
                  <a16:creationId xmlns:a16="http://schemas.microsoft.com/office/drawing/2014/main" id="{5FB7F486-D669-4315-848B-079715C0A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7934" y="1134675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1">
              <a:extLst>
                <a:ext uri="{FF2B5EF4-FFF2-40B4-BE49-F238E27FC236}">
                  <a16:creationId xmlns:a16="http://schemas.microsoft.com/office/drawing/2014/main" id="{884943FC-F8F5-47A2-8C6C-AD8385B0F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0984" y="2147729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2">
              <a:extLst>
                <a:ext uri="{FF2B5EF4-FFF2-40B4-BE49-F238E27FC236}">
                  <a16:creationId xmlns:a16="http://schemas.microsoft.com/office/drawing/2014/main" id="{FBD1CFD7-B550-428B-99C5-E70AE1117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820" y="1925276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3">
              <a:extLst>
                <a:ext uri="{FF2B5EF4-FFF2-40B4-BE49-F238E27FC236}">
                  <a16:creationId xmlns:a16="http://schemas.microsoft.com/office/drawing/2014/main" id="{86464553-DBB1-4FDD-A906-723DE0BFA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77" y="1610488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4">
              <a:extLst>
                <a:ext uri="{FF2B5EF4-FFF2-40B4-BE49-F238E27FC236}">
                  <a16:creationId xmlns:a16="http://schemas.microsoft.com/office/drawing/2014/main" id="{41C1AA59-6A1E-4A61-8483-8056A09E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2393" y="461249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6">
              <a:extLst>
                <a:ext uri="{FF2B5EF4-FFF2-40B4-BE49-F238E27FC236}">
                  <a16:creationId xmlns:a16="http://schemas.microsoft.com/office/drawing/2014/main" id="{851A3E4E-2857-4A69-AEC0-79CF8C413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6789" y="3930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9">
              <a:extLst>
                <a:ext uri="{FF2B5EF4-FFF2-40B4-BE49-F238E27FC236}">
                  <a16:creationId xmlns:a16="http://schemas.microsoft.com/office/drawing/2014/main" id="{363F6E9F-7E05-4464-BE66-BB27B4589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165" y="139813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0">
              <a:extLst>
                <a:ext uri="{FF2B5EF4-FFF2-40B4-BE49-F238E27FC236}">
                  <a16:creationId xmlns:a16="http://schemas.microsoft.com/office/drawing/2014/main" id="{CE4367E1-2C4E-4A0B-A9E2-2DC3B3BCD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5017" y="2021046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5">
              <a:extLst>
                <a:ext uri="{FF2B5EF4-FFF2-40B4-BE49-F238E27FC236}">
                  <a16:creationId xmlns:a16="http://schemas.microsoft.com/office/drawing/2014/main" id="{EE215DA3-ED82-4F29-9835-DD3B5ADD4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39032" y="202351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6">
              <a:extLst>
                <a:ext uri="{FF2B5EF4-FFF2-40B4-BE49-F238E27FC236}">
                  <a16:creationId xmlns:a16="http://schemas.microsoft.com/office/drawing/2014/main" id="{449C2B94-6D2C-466B-9091-18CA5995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729" y="2612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9873A13E-F493-4022-9CDB-49676747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3710" y="3240972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631ED96D-0634-4E7F-BE08-A8ACAA0A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623" y="433228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D43F1416-268F-487F-ABB4-1C62E6C68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553" y="532960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E5E99890-1E26-4DDC-8F50-128C4875B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205" y="454051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1D3B3BA-A1D7-450E-B002-44DFDC6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59914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66093C3-5DCC-4A45-897C-F2C5CA94A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7108" y="3005032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E5879CC9-6134-4E28-8170-9DD4240CC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777" y="4845128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52B9234F-7351-4670-9340-3ABC48A30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885" y="508624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3F67C8B5-D925-449D-BCA7-75173055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849" y="254295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71516E84-743F-4EE4-B466-909E55FCC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622350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285EE84A-B305-47FC-9896-3EAAE94F6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3510" y="55415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>
              <a:extLst>
                <a:ext uri="{FF2B5EF4-FFF2-40B4-BE49-F238E27FC236}">
                  <a16:creationId xmlns:a16="http://schemas.microsoft.com/office/drawing/2014/main" id="{52175DC6-FE35-414D-B1FC-53870E0F6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7300" y="402564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">
              <a:extLst>
                <a:ext uri="{FF2B5EF4-FFF2-40B4-BE49-F238E27FC236}">
                  <a16:creationId xmlns:a16="http://schemas.microsoft.com/office/drawing/2014/main" id="{ACD91DA3-CF45-4374-AEDA-5DA2E53EE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149" y="5781473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">
              <a:extLst>
                <a:ext uri="{FF2B5EF4-FFF2-40B4-BE49-F238E27FC236}">
                  <a16:creationId xmlns:a16="http://schemas.microsoft.com/office/drawing/2014/main" id="{8AAA7A16-3076-4557-9DC3-297D83248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208" y="277556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7">
              <a:extLst>
                <a:ext uri="{FF2B5EF4-FFF2-40B4-BE49-F238E27FC236}">
                  <a16:creationId xmlns:a16="http://schemas.microsoft.com/office/drawing/2014/main" id="{62AFF181-4F3A-40CE-BC79-BD8D97E0C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353" y="379452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8">
              <a:extLst>
                <a:ext uri="{FF2B5EF4-FFF2-40B4-BE49-F238E27FC236}">
                  <a16:creationId xmlns:a16="http://schemas.microsoft.com/office/drawing/2014/main" id="{E9EE8F9C-63EF-41F7-90AC-95F09336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7610" y="356105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62">
              <a:extLst>
                <a:ext uri="{FF2B5EF4-FFF2-40B4-BE49-F238E27FC236}">
                  <a16:creationId xmlns:a16="http://schemas.microsoft.com/office/drawing/2014/main" id="{F99D5EE6-2CC4-4A54-9A07-4734713E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8042" y="28953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63">
              <a:extLst>
                <a:ext uri="{FF2B5EF4-FFF2-40B4-BE49-F238E27FC236}">
                  <a16:creationId xmlns:a16="http://schemas.microsoft.com/office/drawing/2014/main" id="{DC83D62C-4898-4734-893F-7FE7A2D70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9400" y="4033977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4">
              <a:extLst>
                <a:ext uri="{FF2B5EF4-FFF2-40B4-BE49-F238E27FC236}">
                  <a16:creationId xmlns:a16="http://schemas.microsoft.com/office/drawing/2014/main" id="{EFA4198B-E065-405F-84E4-B0220DCEF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351" y="262705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65">
              <a:extLst>
                <a:ext uri="{FF2B5EF4-FFF2-40B4-BE49-F238E27FC236}">
                  <a16:creationId xmlns:a16="http://schemas.microsoft.com/office/drawing/2014/main" id="{F6D1AC12-FB95-4593-BF80-DABEDD4E3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82" y="3771071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6">
              <a:extLst>
                <a:ext uri="{FF2B5EF4-FFF2-40B4-BE49-F238E27FC236}">
                  <a16:creationId xmlns:a16="http://schemas.microsoft.com/office/drawing/2014/main" id="{9F41615F-3978-4890-992E-1D44D0D91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64" y="5317507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7">
              <a:extLst>
                <a:ext uri="{FF2B5EF4-FFF2-40B4-BE49-F238E27FC236}">
                  <a16:creationId xmlns:a16="http://schemas.microsoft.com/office/drawing/2014/main" id="{293C0AD6-F904-4337-8CAB-2FF649834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5944" y="4533529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8">
              <a:extLst>
                <a:ext uri="{FF2B5EF4-FFF2-40B4-BE49-F238E27FC236}">
                  <a16:creationId xmlns:a16="http://schemas.microsoft.com/office/drawing/2014/main" id="{E68410D4-6ED4-4651-8543-78B0AB57A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332" y="3190789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9">
              <a:extLst>
                <a:ext uri="{FF2B5EF4-FFF2-40B4-BE49-F238E27FC236}">
                  <a16:creationId xmlns:a16="http://schemas.microsoft.com/office/drawing/2014/main" id="{BB356FF6-7153-4AE8-904C-8535363AA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2589" y="5599752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0">
              <a:extLst>
                <a:ext uri="{FF2B5EF4-FFF2-40B4-BE49-F238E27FC236}">
                  <a16:creationId xmlns:a16="http://schemas.microsoft.com/office/drawing/2014/main" id="{D9CD9700-C2DA-4CCD-8700-D763281E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802" y="619149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1">
              <a:extLst>
                <a:ext uri="{FF2B5EF4-FFF2-40B4-BE49-F238E27FC236}">
                  <a16:creationId xmlns:a16="http://schemas.microsoft.com/office/drawing/2014/main" id="{6CC97770-31D6-46F7-9608-9D96AEF4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132" y="507910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2">
              <a:extLst>
                <a:ext uri="{FF2B5EF4-FFF2-40B4-BE49-F238E27FC236}">
                  <a16:creationId xmlns:a16="http://schemas.microsoft.com/office/drawing/2014/main" id="{1F6A0344-12D8-457F-B2C4-BF6ABC3F9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869" y="485224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73">
              <a:extLst>
                <a:ext uri="{FF2B5EF4-FFF2-40B4-BE49-F238E27FC236}">
                  <a16:creationId xmlns:a16="http://schemas.microsoft.com/office/drawing/2014/main" id="{A659A3FC-205E-41C5-90D8-2909635C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42" y="4352608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4">
              <a:extLst>
                <a:ext uri="{FF2B5EF4-FFF2-40B4-BE49-F238E27FC236}">
                  <a16:creationId xmlns:a16="http://schemas.microsoft.com/office/drawing/2014/main" id="{EF5898F8-F274-4A71-ABC2-972788452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694" y="593289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75">
              <a:extLst>
                <a:ext uri="{FF2B5EF4-FFF2-40B4-BE49-F238E27FC236}">
                  <a16:creationId xmlns:a16="http://schemas.microsoft.com/office/drawing/2014/main" id="{A337719B-635F-4455-A8E8-6983D9B3D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703" y="2387288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7">
              <a:extLst>
                <a:ext uri="{FF2B5EF4-FFF2-40B4-BE49-F238E27FC236}">
                  <a16:creationId xmlns:a16="http://schemas.microsoft.com/office/drawing/2014/main" id="{665D8F7B-6125-4923-82FD-4541506B6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949" y="355157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5">
              <a:extLst>
                <a:ext uri="{FF2B5EF4-FFF2-40B4-BE49-F238E27FC236}">
                  <a16:creationId xmlns:a16="http://schemas.microsoft.com/office/drawing/2014/main" id="{AEBBE398-C737-4798-92D3-68B6928A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0208" y="637939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7">
              <a:extLst>
                <a:ext uri="{FF2B5EF4-FFF2-40B4-BE49-F238E27FC236}">
                  <a16:creationId xmlns:a16="http://schemas.microsoft.com/office/drawing/2014/main" id="{F3116C15-246C-412A-B5A8-DC7E056EC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4699" y="66336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88">
              <a:extLst>
                <a:ext uri="{FF2B5EF4-FFF2-40B4-BE49-F238E27FC236}">
                  <a16:creationId xmlns:a16="http://schemas.microsoft.com/office/drawing/2014/main" id="{F9FA8A4C-F799-47E7-85C8-4DA109A0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8248" y="5648840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410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59F6-A05D-8A32-6B43-67A56A81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CC3F6-904A-17EB-A86D-936A82FD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Voiddrawline</a:t>
            </a:r>
            <a:r>
              <a:rPr lang="en-US" dirty="0"/>
              <a:t>: it is used for decoration of the title </a:t>
            </a:r>
          </a:p>
          <a:p>
            <a:pPr>
              <a:buClr>
                <a:srgbClr val="C3B2A7"/>
              </a:buClr>
            </a:pPr>
            <a:r>
              <a:rPr lang="en-US" dirty="0">
                <a:ea typeface="+mn-lt"/>
                <a:cs typeface="+mn-lt"/>
              </a:rPr>
              <a:t>void </a:t>
            </a:r>
            <a:r>
              <a:rPr lang="en-US" dirty="0" err="1">
                <a:ea typeface="+mn-lt"/>
                <a:cs typeface="+mn-lt"/>
              </a:rPr>
              <a:t>drawLine</a:t>
            </a:r>
            <a:r>
              <a:rPr lang="en-US" dirty="0">
                <a:ea typeface="+mn-lt"/>
                <a:cs typeface="+mn-lt"/>
              </a:rPr>
              <a:t>(int n, char symbol)</a:t>
            </a:r>
            <a:endParaRPr lang="en-US" dirty="0"/>
          </a:p>
          <a:p>
            <a:pPr>
              <a:buClr>
                <a:srgbClr val="C3B2A7"/>
              </a:buClr>
            </a:pPr>
            <a:r>
              <a:rPr lang="en-US" dirty="0">
                <a:ea typeface="+mn-lt"/>
                <a:cs typeface="+mn-lt"/>
              </a:rPr>
              <a:t>{</a:t>
            </a:r>
            <a:endParaRPr lang="en-US" dirty="0"/>
          </a:p>
          <a:p>
            <a:pPr>
              <a:buClr>
                <a:srgbClr val="C3B2A7"/>
              </a:buClr>
            </a:pPr>
            <a:r>
              <a:rPr lang="en-US" dirty="0">
                <a:ea typeface="+mn-lt"/>
                <a:cs typeface="+mn-lt"/>
              </a:rPr>
              <a:t>    for(int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=0;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&lt;n;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++)</a:t>
            </a:r>
            <a:endParaRPr lang="en-US" dirty="0"/>
          </a:p>
          <a:p>
            <a:pPr>
              <a:buClr>
                <a:srgbClr val="C3B2A7"/>
              </a:buClr>
            </a:pPr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dirty="0" err="1">
                <a:ea typeface="+mn-lt"/>
                <a:cs typeface="+mn-lt"/>
              </a:rPr>
              <a:t>cout</a:t>
            </a:r>
            <a:r>
              <a:rPr lang="en-US" dirty="0">
                <a:ea typeface="+mn-lt"/>
                <a:cs typeface="+mn-lt"/>
              </a:rPr>
              <a:t> &lt;&lt; symbol;</a:t>
            </a:r>
            <a:endParaRPr lang="en-US" dirty="0"/>
          </a:p>
          <a:p>
            <a:pPr>
              <a:buClr>
                <a:srgbClr val="C3B2A7"/>
              </a:buClr>
            </a:pPr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cout</a:t>
            </a:r>
            <a:r>
              <a:rPr lang="en-US" dirty="0">
                <a:ea typeface="+mn-lt"/>
                <a:cs typeface="+mn-lt"/>
              </a:rPr>
              <a:t> &lt;&lt; "\n" ;</a:t>
            </a:r>
            <a:endParaRPr lang="en-US" dirty="0"/>
          </a:p>
          <a:p>
            <a:pPr>
              <a:buClr>
                <a:srgbClr val="C3B2A7"/>
              </a:buClr>
            </a:pPr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5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DB92C-C0CB-2E59-0DBA-9C4E47C9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109"/>
            <a:ext cx="9634011" cy="750469"/>
          </a:xfrm>
        </p:spPr>
        <p:txBody>
          <a:bodyPr/>
          <a:lstStyle/>
          <a:p>
            <a:r>
              <a:rPr lang="en-US" dirty="0"/>
              <a:t>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9BA9-971A-FA31-763D-2006601CE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282" y="781841"/>
            <a:ext cx="10554161" cy="601911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VOIDRULES: It is used to define the rules if the game .</a:t>
            </a:r>
          </a:p>
          <a:p>
            <a:pPr>
              <a:buClr>
                <a:srgbClr val="C3B2A7"/>
              </a:buClr>
            </a:pPr>
            <a:r>
              <a:rPr lang="en-US" dirty="0">
                <a:ea typeface="+mn-lt"/>
                <a:cs typeface="+mn-lt"/>
              </a:rPr>
              <a:t>void rules()</a:t>
            </a:r>
            <a:endParaRPr lang="en-US" dirty="0"/>
          </a:p>
          <a:p>
            <a:pPr>
              <a:buClr>
                <a:srgbClr val="C3B2A7"/>
              </a:buClr>
            </a:pPr>
            <a:r>
              <a:rPr lang="en-US" dirty="0">
                <a:ea typeface="+mn-lt"/>
                <a:cs typeface="+mn-lt"/>
              </a:rPr>
              <a:t>{</a:t>
            </a:r>
            <a:endParaRPr lang="en-US" dirty="0"/>
          </a:p>
          <a:p>
            <a:pPr>
              <a:buClr>
                <a:srgbClr val="C3B2A7"/>
              </a:buClr>
            </a:pPr>
            <a:r>
              <a:rPr lang="en-US" dirty="0">
                <a:ea typeface="+mn-lt"/>
                <a:cs typeface="+mn-lt"/>
              </a:rPr>
              <a:t>    system("</a:t>
            </a:r>
            <a:r>
              <a:rPr lang="en-US" dirty="0" err="1">
                <a:ea typeface="+mn-lt"/>
                <a:cs typeface="+mn-lt"/>
              </a:rPr>
              <a:t>cls</a:t>
            </a:r>
            <a:r>
              <a:rPr lang="en-US" dirty="0">
                <a:ea typeface="+mn-lt"/>
                <a:cs typeface="+mn-lt"/>
              </a:rPr>
              <a:t>");</a:t>
            </a:r>
            <a:endParaRPr lang="en-US" dirty="0"/>
          </a:p>
          <a:p>
            <a:pPr>
              <a:buClr>
                <a:srgbClr val="C3B2A7"/>
              </a:buClr>
            </a:pPr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cout</a:t>
            </a:r>
            <a:r>
              <a:rPr lang="en-US" dirty="0">
                <a:ea typeface="+mn-lt"/>
                <a:cs typeface="+mn-lt"/>
              </a:rPr>
              <a:t> &lt;&lt; "\n\n";</a:t>
            </a:r>
            <a:endParaRPr lang="en-US" dirty="0"/>
          </a:p>
          <a:p>
            <a:pPr>
              <a:buClr>
                <a:srgbClr val="C3B2A7"/>
              </a:buClr>
            </a:pPr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drawLine</a:t>
            </a:r>
            <a:r>
              <a:rPr lang="en-US" dirty="0">
                <a:ea typeface="+mn-lt"/>
                <a:cs typeface="+mn-lt"/>
              </a:rPr>
              <a:t>(80,'-');</a:t>
            </a:r>
            <a:endParaRPr lang="en-US" dirty="0"/>
          </a:p>
          <a:p>
            <a:pPr>
              <a:buClr>
                <a:srgbClr val="C3B2A7"/>
              </a:buClr>
            </a:pPr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cout</a:t>
            </a:r>
            <a:r>
              <a:rPr lang="en-US" dirty="0">
                <a:ea typeface="+mn-lt"/>
                <a:cs typeface="+mn-lt"/>
              </a:rPr>
              <a:t> &lt;&lt; "\t\</a:t>
            </a:r>
            <a:r>
              <a:rPr lang="en-US" dirty="0" err="1">
                <a:ea typeface="+mn-lt"/>
                <a:cs typeface="+mn-lt"/>
              </a:rPr>
              <a:t>tRULES</a:t>
            </a:r>
            <a:r>
              <a:rPr lang="en-US" dirty="0">
                <a:ea typeface="+mn-lt"/>
                <a:cs typeface="+mn-lt"/>
              </a:rPr>
              <a:t> OF THE GAME\n";</a:t>
            </a:r>
            <a:endParaRPr lang="en-US" dirty="0"/>
          </a:p>
          <a:p>
            <a:pPr>
              <a:buClr>
                <a:srgbClr val="C3B2A7"/>
              </a:buClr>
            </a:pPr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drawLine</a:t>
            </a:r>
            <a:r>
              <a:rPr lang="en-US" dirty="0">
                <a:ea typeface="+mn-lt"/>
                <a:cs typeface="+mn-lt"/>
              </a:rPr>
              <a:t>(80,'-');</a:t>
            </a:r>
            <a:endParaRPr lang="en-US" dirty="0"/>
          </a:p>
          <a:p>
            <a:pPr>
              <a:buClr>
                <a:srgbClr val="C3B2A7"/>
              </a:buClr>
            </a:pPr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cout</a:t>
            </a:r>
            <a:r>
              <a:rPr lang="en-US" dirty="0">
                <a:ea typeface="+mn-lt"/>
                <a:cs typeface="+mn-lt"/>
              </a:rPr>
              <a:t> &lt;&lt; "\t1. Choose any number between 1 to 10\n";</a:t>
            </a:r>
            <a:endParaRPr lang="en-US" dirty="0"/>
          </a:p>
          <a:p>
            <a:pPr>
              <a:buClr>
                <a:srgbClr val="C3B2A7"/>
              </a:buClr>
            </a:pPr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cout</a:t>
            </a:r>
            <a:r>
              <a:rPr lang="en-US" dirty="0">
                <a:ea typeface="+mn-lt"/>
                <a:cs typeface="+mn-lt"/>
              </a:rPr>
              <a:t> &lt;&lt; "\t2. If you win you will get 10 times of money you bet\n";</a:t>
            </a:r>
            <a:endParaRPr lang="en-US" dirty="0"/>
          </a:p>
          <a:p>
            <a:pPr>
              <a:buClr>
                <a:srgbClr val="C3B2A7"/>
              </a:buClr>
            </a:pPr>
            <a:r>
              <a:rPr lang="en-US">
                <a:ea typeface="+mn-lt"/>
                <a:cs typeface="+mn-lt"/>
              </a:rPr>
              <a:t>    cout &lt;&lt; "\t3. If you bet on wrong number you will lose your betting amount\n\n";</a:t>
            </a:r>
            <a:endParaRPr lang="en-US"/>
          </a:p>
          <a:p>
            <a:pPr>
              <a:buClr>
                <a:srgbClr val="C3B2A7"/>
              </a:buClr>
            </a:pPr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drawLine</a:t>
            </a:r>
            <a:r>
              <a:rPr lang="en-US" dirty="0">
                <a:ea typeface="+mn-lt"/>
                <a:cs typeface="+mn-lt"/>
              </a:rPr>
              <a:t>(80,'-');</a:t>
            </a:r>
            <a:endParaRPr lang="en-US" dirty="0"/>
          </a:p>
          <a:p>
            <a:pPr>
              <a:buClr>
                <a:srgbClr val="C3B2A7"/>
              </a:buClr>
            </a:pPr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2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B740B-7E65-8610-EDC3-BBCB78C2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43486"/>
            <a:ext cx="9634011" cy="664205"/>
          </a:xfrm>
        </p:spPr>
        <p:txBody>
          <a:bodyPr>
            <a:normAutofit fontScale="90000"/>
          </a:bodyPr>
          <a:lstStyle/>
          <a:p>
            <a:r>
              <a:rPr lang="en-US" dirty="0"/>
              <a:t>HEADER FILES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075E3-5B58-068D-8187-EA1A7BD13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53087"/>
            <a:ext cx="9634011" cy="54727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 C++ program has the header file which stands for </a:t>
            </a:r>
            <a:r>
              <a:rPr lang="en-US" b="1" dirty="0">
                <a:ea typeface="+mn-lt"/>
                <a:cs typeface="+mn-lt"/>
              </a:rPr>
              <a:t>input and output stream used to take input with the help of “</a:t>
            </a:r>
            <a:r>
              <a:rPr lang="en-US" b="1" dirty="0" err="1">
                <a:ea typeface="+mn-lt"/>
                <a:cs typeface="+mn-lt"/>
              </a:rPr>
              <a:t>cin</a:t>
            </a:r>
            <a:r>
              <a:rPr lang="en-US" b="1" dirty="0">
                <a:ea typeface="+mn-lt"/>
                <a:cs typeface="+mn-lt"/>
              </a:rPr>
              <a:t>” and “</a:t>
            </a:r>
            <a:r>
              <a:rPr lang="en-US" b="1" dirty="0" err="1">
                <a:ea typeface="+mn-lt"/>
                <a:cs typeface="+mn-lt"/>
              </a:rPr>
              <a:t>cout</a:t>
            </a:r>
            <a:r>
              <a:rPr lang="en-US" b="1" dirty="0">
                <a:ea typeface="+mn-lt"/>
                <a:cs typeface="+mn-lt"/>
              </a:rPr>
              <a:t>” respectively</a:t>
            </a:r>
            <a:r>
              <a:rPr lang="en-US" dirty="0">
                <a:ea typeface="+mn-lt"/>
                <a:cs typeface="+mn-lt"/>
              </a:rPr>
              <a:t>. There are of 2 types of header file: Pre-existing header files: Files which are already available in C/C++ compiler we just need to import them.</a:t>
            </a:r>
          </a:p>
          <a:p>
            <a:pPr>
              <a:buClr>
                <a:srgbClr val="C3B2A7"/>
              </a:buClr>
            </a:pPr>
            <a:r>
              <a:rPr lang="en-US" dirty="0">
                <a:ea typeface="+mn-lt"/>
                <a:cs typeface="+mn-lt"/>
              </a:rPr>
              <a:t>#include &lt;iostream&gt;</a:t>
            </a:r>
            <a:endParaRPr lang="en-US" dirty="0"/>
          </a:p>
          <a:p>
            <a:pPr>
              <a:buClr>
                <a:srgbClr val="C3B2A7"/>
              </a:buClr>
            </a:pPr>
            <a:r>
              <a:rPr lang="en-US" dirty="0">
                <a:ea typeface="+mn-lt"/>
                <a:cs typeface="+mn-lt"/>
              </a:rPr>
              <a:t>#include &lt;string&gt; 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C3B2A7"/>
              </a:buClr>
            </a:pPr>
            <a:r>
              <a:rPr lang="en-US" dirty="0">
                <a:ea typeface="+mn-lt"/>
                <a:cs typeface="+mn-lt"/>
              </a:rPr>
              <a:t>#include &lt;</a:t>
            </a:r>
            <a:r>
              <a:rPr lang="en-US" dirty="0" err="1">
                <a:ea typeface="+mn-lt"/>
                <a:cs typeface="+mn-lt"/>
              </a:rPr>
              <a:t>cstdlib</a:t>
            </a:r>
            <a:r>
              <a:rPr lang="en-US" dirty="0">
                <a:ea typeface="+mn-lt"/>
                <a:cs typeface="+mn-lt"/>
              </a:rPr>
              <a:t>&gt; </a:t>
            </a:r>
            <a:endParaRPr lang="en-US"/>
          </a:p>
          <a:p>
            <a:pPr>
              <a:buClr>
                <a:srgbClr val="C3B2A7"/>
              </a:buClr>
            </a:pPr>
            <a:r>
              <a:rPr lang="en-US" dirty="0">
                <a:ea typeface="+mn-lt"/>
                <a:cs typeface="+mn-lt"/>
              </a:rPr>
              <a:t>#include &lt;</a:t>
            </a:r>
            <a:r>
              <a:rPr lang="en-US" dirty="0" err="1">
                <a:ea typeface="+mn-lt"/>
                <a:cs typeface="+mn-lt"/>
              </a:rPr>
              <a:t>ctime</a:t>
            </a:r>
            <a:r>
              <a:rPr lang="en-US" dirty="0">
                <a:ea typeface="+mn-lt"/>
                <a:cs typeface="+mn-lt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8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473-7989-21B9-4794-68C21576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SRAND AND RAND: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5BBE-5EC2-A274-2DE1-EBD76781F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</a:t>
            </a:r>
            <a:r>
              <a:rPr lang="en-US" dirty="0" err="1">
                <a:ea typeface="+mn-lt"/>
                <a:cs typeface="+mn-lt"/>
              </a:rPr>
              <a:t>srand</a:t>
            </a:r>
            <a:r>
              <a:rPr lang="en-US" dirty="0">
                <a:ea typeface="+mn-lt"/>
                <a:cs typeface="+mn-lt"/>
              </a:rPr>
              <a:t>() function sets the starting point for producing a series of pseudo-random integers. If </a:t>
            </a:r>
            <a:r>
              <a:rPr lang="en-US" dirty="0" err="1">
                <a:ea typeface="+mn-lt"/>
                <a:cs typeface="+mn-lt"/>
              </a:rPr>
              <a:t>srand</a:t>
            </a:r>
            <a:r>
              <a:rPr lang="en-US" dirty="0">
                <a:ea typeface="+mn-lt"/>
                <a:cs typeface="+mn-lt"/>
              </a:rPr>
              <a:t>() is not called, the rand() seed is set as if </a:t>
            </a:r>
            <a:r>
              <a:rPr lang="en-US" dirty="0" err="1">
                <a:ea typeface="+mn-lt"/>
                <a:cs typeface="+mn-lt"/>
              </a:rPr>
              <a:t>srand</a:t>
            </a:r>
            <a:r>
              <a:rPr lang="en-US" dirty="0">
                <a:ea typeface="+mn-lt"/>
                <a:cs typeface="+mn-lt"/>
              </a:rPr>
              <a:t>(1) were called at program start. Any other value for seed sets the generator to a different starting point. </a:t>
            </a:r>
          </a:p>
          <a:p>
            <a:pPr>
              <a:buClr>
                <a:srgbClr val="C3B2A7"/>
              </a:buClr>
            </a:pPr>
            <a:r>
              <a:rPr lang="en-US" dirty="0">
                <a:ea typeface="+mn-lt"/>
                <a:cs typeface="+mn-lt"/>
              </a:rPr>
              <a:t>rand() function is an inbuilt function in C++ STL, which is defined in &lt;</a:t>
            </a:r>
            <a:r>
              <a:rPr lang="en-US" dirty="0" err="1">
                <a:ea typeface="+mn-lt"/>
                <a:cs typeface="+mn-lt"/>
              </a:rPr>
              <a:t>cstdlib</a:t>
            </a:r>
            <a:r>
              <a:rPr lang="en-US" dirty="0">
                <a:ea typeface="+mn-lt"/>
                <a:cs typeface="+mn-lt"/>
              </a:rPr>
              <a:t>&gt; header file. rand() is used to generate a series of random numbers. We use this function when we want to generate a random number in our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4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E9AE-BFDF-5883-C42A-A6E348028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86619"/>
            <a:ext cx="9634011" cy="721714"/>
          </a:xfrm>
        </p:spPr>
        <p:txBody>
          <a:bodyPr>
            <a:normAutofit/>
          </a:bodyPr>
          <a:lstStyle/>
          <a:p>
            <a:r>
              <a:rPr lang="en-US" dirty="0"/>
              <a:t>Loops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BDCCF-6AFB-C7E4-650C-AC609C91A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968747"/>
            <a:ext cx="9634011" cy="52571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Do while loop:</a:t>
            </a:r>
            <a:r>
              <a:rPr lang="en-US" b="1" dirty="0">
                <a:ea typeface="+mn-lt"/>
                <a:cs typeface="+mn-lt"/>
              </a:rPr>
              <a:t> The </a:t>
            </a:r>
            <a:r>
              <a:rPr lang="en-US" b="1" dirty="0">
                <a:latin typeface="Consolas"/>
              </a:rPr>
              <a:t>do/while</a:t>
            </a:r>
            <a:r>
              <a:rPr lang="en-US" b="1" dirty="0">
                <a:ea typeface="+mn-lt"/>
                <a:cs typeface="+mn-lt"/>
              </a:rPr>
              <a:t> loop is a variant of the </a:t>
            </a:r>
            <a:r>
              <a:rPr lang="en-US" b="1" dirty="0">
                <a:latin typeface="Consolas"/>
              </a:rPr>
              <a:t>while</a:t>
            </a:r>
            <a:r>
              <a:rPr lang="en-US" b="1" dirty="0">
                <a:ea typeface="+mn-lt"/>
                <a:cs typeface="+mn-lt"/>
              </a:rPr>
              <a:t> loop. This loop will execute the code block once, before checking if the condition is true, then it will repeat the loop as long as the condition is true.</a:t>
            </a:r>
          </a:p>
          <a:p>
            <a:pPr>
              <a:buClr>
                <a:srgbClr val="C3B2A7"/>
              </a:buClr>
            </a:pPr>
            <a:endParaRPr lang="en-US" dirty="0"/>
          </a:p>
          <a:p>
            <a:pPr>
              <a:buClr>
                <a:srgbClr val="C3B2A7"/>
              </a:buClr>
            </a:pPr>
            <a:endParaRPr lang="en-US" b="1" dirty="0"/>
          </a:p>
          <a:p>
            <a:pPr>
              <a:buClr>
                <a:srgbClr val="C3B2A7"/>
              </a:buClr>
            </a:pPr>
            <a:r>
              <a:rPr lang="en-US" b="1" dirty="0"/>
              <a:t>IF/ELSE:</a:t>
            </a:r>
            <a:r>
              <a:rPr lang="en-US" b="1" dirty="0">
                <a:ea typeface="+mn-lt"/>
                <a:cs typeface="+mn-lt"/>
              </a:rPr>
              <a:t> In computer programming, we use the </a:t>
            </a:r>
            <a:r>
              <a:rPr lang="en-US" b="1" dirty="0">
                <a:latin typeface="Consolas"/>
              </a:rPr>
              <a:t>if...else</a:t>
            </a:r>
            <a:r>
              <a:rPr lang="en-US" b="1" dirty="0">
                <a:ea typeface="+mn-lt"/>
                <a:cs typeface="+mn-lt"/>
              </a:rPr>
              <a:t> statement to run one block of code under certain conditions and another block of code under different conditions.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956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6486-8BA1-8108-2902-B0FCBA0C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4B63D43-FE5B-442A-8839-806C4628F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594" y="1554729"/>
            <a:ext cx="9511161" cy="4804013"/>
          </a:xfrm>
        </p:spPr>
      </p:pic>
    </p:spTree>
    <p:extLst>
      <p:ext uri="{BB962C8B-B14F-4D97-AF65-F5344CB8AC3E}">
        <p14:creationId xmlns:p14="http://schemas.microsoft.com/office/powerpoint/2010/main" val="3635633677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BohemianVTI</vt:lpstr>
      <vt:lpstr>CASINO GAME</vt:lpstr>
      <vt:lpstr>CONCEPTS USED :</vt:lpstr>
      <vt:lpstr>FUNCTIONS</vt:lpstr>
      <vt:lpstr>FUNCTION:</vt:lpstr>
      <vt:lpstr>HEADER FILES :</vt:lpstr>
      <vt:lpstr>SRAND AND RAND:</vt:lpstr>
      <vt:lpstr>Loops :</vt:lpstr>
      <vt:lpstr>OUTPUT: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88</cp:revision>
  <dcterms:created xsi:type="dcterms:W3CDTF">2022-07-06T02:56:49Z</dcterms:created>
  <dcterms:modified xsi:type="dcterms:W3CDTF">2022-07-06T03:27:17Z</dcterms:modified>
</cp:coreProperties>
</file>