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83df1ae52b336333" providerId="LiveId" clId="{4B8F1FCB-F98C-4E28-A2F2-2877D5BE071C}"/>
    <pc:docChg chg="custSel modSld">
      <pc:chgData name="" userId="83df1ae52b336333" providerId="LiveId" clId="{4B8F1FCB-F98C-4E28-A2F2-2877D5BE071C}" dt="2022-03-31T16:03:19.919" v="73" actId="5793"/>
      <pc:docMkLst>
        <pc:docMk/>
      </pc:docMkLst>
      <pc:sldChg chg="addSp delSp modSp delAnim">
        <pc:chgData name="" userId="83df1ae52b336333" providerId="LiveId" clId="{4B8F1FCB-F98C-4E28-A2F2-2877D5BE071C}" dt="2022-03-31T16:03:19.919" v="73" actId="5793"/>
        <pc:sldMkLst>
          <pc:docMk/>
          <pc:sldMk cId="2910762517" sldId="271"/>
        </pc:sldMkLst>
        <pc:spChg chg="mod">
          <ac:chgData name="" userId="83df1ae52b336333" providerId="LiveId" clId="{4B8F1FCB-F98C-4E28-A2F2-2877D5BE071C}" dt="2022-03-25T07:13:38.748" v="52" actId="20577"/>
          <ac:spMkLst>
            <pc:docMk/>
            <pc:sldMk cId="2910762517" sldId="271"/>
            <ac:spMk id="2" creationId="{28E5AAB7-DD8F-4978-8B93-64677EBEE6A2}"/>
          </ac:spMkLst>
        </pc:spChg>
        <pc:spChg chg="add mod">
          <ac:chgData name="" userId="83df1ae52b336333" providerId="LiveId" clId="{4B8F1FCB-F98C-4E28-A2F2-2877D5BE071C}" dt="2022-03-31T16:03:19.919" v="73" actId="5793"/>
          <ac:spMkLst>
            <pc:docMk/>
            <pc:sldMk cId="2910762517" sldId="271"/>
            <ac:spMk id="5" creationId="{A2C2F4B3-ED57-4E9A-8EAB-D54846749E5C}"/>
          </ac:spMkLst>
        </pc:spChg>
        <pc:picChg chg="del">
          <ac:chgData name="" userId="83df1ae52b336333" providerId="LiveId" clId="{4B8F1FCB-F98C-4E28-A2F2-2877D5BE071C}" dt="2022-03-25T07:12:21.661" v="0" actId="478"/>
          <ac:picMkLst>
            <pc:docMk/>
            <pc:sldMk cId="2910762517" sldId="271"/>
            <ac:picMk id="4" creationId="{D265D5B7-4FC8-471D-9745-E6396CF8E1A3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https://d.docs.live.net/83df1ae52b336333/Desktop/UPI%20TRANSACTION%20ANALYSIS%20DASHBOARD(BI)%20(og)%20copy1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https://d.docs.live.net/83df1ae52b336333/Desktop/UPI%20TRANSACTION%20ANALYSIS%20DASHBOARD(BI)%20(og)%20copy1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chartColorStyle" Target="colors3.xml"/><Relationship Id="rId1" Type="http://schemas.microsoft.com/office/2011/relationships/chartStyle" Target="style3.xml"/><Relationship Id="rId6" Type="http://schemas.openxmlformats.org/officeDocument/2006/relationships/oleObject" Target="https://d.docs.live.net/83df1ae52b336333/Desktop/UPI%20TRANSACTION%20ANALYSIS%20DASHBOARD(BI)%20(og)%20copy1.xlsx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3df1ae52b336333/Desktop/UPI%20TRANSACTION%20ANALYSIS%20DASHBOARD(BI)%20(og)%20copy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3df1ae52b336333/Desktop/UPI%20TRANSACTION%20ANALYSIS%20DASHBOARD(BI)%20(og)%20copy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oleObject" Target="https://d.docs.live.net/83df1ae52b336333/Desktop/UPI%20TRANSACTION%20ANALYSIS%20DASHBOARD(BI)%20(og)%20copy1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12.jpg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oleObject" Target="https://d.docs.live.net/83df1ae52b336333/Desktop/UPI%20TRANSACTION%20ANALYSIS%20DASHBOARD(BI)%20(og)%20copy1.xlsx" TargetMode="External"/><Relationship Id="rId2" Type="http://schemas.microsoft.com/office/2011/relationships/chartColorStyle" Target="colors7.xml"/><Relationship Id="rId1" Type="http://schemas.microsoft.com/office/2011/relationships/chartStyle" Target="style7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9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[UPI TRANSACTION ANALYSIS DASHBOARD(BI) (og) copy1.xlsx]TOTAL VOLUME!PivotTable1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Montly Total Volume(UPI</a:t>
            </a:r>
            <a:r>
              <a:rPr lang="en-IN" baseline="0"/>
              <a:t> T</a:t>
            </a:r>
            <a:r>
              <a:rPr lang="en-IN"/>
              <a:t>ransactions) In Banks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50000"/>
                  <a:lumOff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50000"/>
                  <a:lumOff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rgbClr val="FFFF00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rgbClr val="FFFF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4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4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4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4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4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4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4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4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4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4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5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5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rgbClr val="92D050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rgbClr val="92D05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5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50000"/>
                  <a:lumOff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5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50000"/>
                  <a:lumOff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5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5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5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5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5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5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6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6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6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6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6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6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6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6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6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rgbClr val="FF3300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rgbClr val="FF33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6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7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7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7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7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7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7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7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7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7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7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8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8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8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8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8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8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8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8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8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8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9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9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9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9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50000"/>
                  <a:lumOff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9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50000"/>
                  <a:lumOff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9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rgbClr val="FFFF00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rgbClr val="FFFF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9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9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9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9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0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0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0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0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0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0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0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0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0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0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1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1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1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1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1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1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1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1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2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rgbClr val="92D050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rgbClr val="92D05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2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50000"/>
                  <a:lumOff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2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50000"/>
                  <a:lumOff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2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2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2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2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2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2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2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3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3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3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3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3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3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3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3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rgbClr val="FF3300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rgbClr val="FF33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38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39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40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41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42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43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44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45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46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47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48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49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50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51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52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53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54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55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56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57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58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59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60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61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62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50000"/>
                  <a:lumOff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63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50000"/>
                  <a:lumOff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64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rgbClr val="FFFF00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rgbClr val="FFFF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65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66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67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68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69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70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71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72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73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74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75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76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77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78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79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80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81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82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83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84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85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86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87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88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89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rgbClr val="92D050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rgbClr val="92D05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90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50000"/>
                  <a:lumOff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91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50000"/>
                  <a:lumOff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92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93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94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95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96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97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98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99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00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01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02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03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04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05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06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rgbClr val="FF3300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rgbClr val="FF33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'TOTAL VOLUME'!$B$3:$B$4</c:f>
              <c:strCache>
                <c:ptCount val="1"/>
                <c:pt idx="0">
                  <c:v>Airtel Payments Bank Apps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VOLUME'!$B$5:$B$17</c:f>
              <c:numCache>
                <c:formatCode>General</c:formatCode>
                <c:ptCount val="12"/>
                <c:pt idx="0">
                  <c:v>3.71</c:v>
                </c:pt>
                <c:pt idx="1">
                  <c:v>3.33</c:v>
                </c:pt>
                <c:pt idx="2">
                  <c:v>3.79</c:v>
                </c:pt>
                <c:pt idx="3">
                  <c:v>14.7</c:v>
                </c:pt>
                <c:pt idx="4">
                  <c:v>4.0599999999999996</c:v>
                </c:pt>
                <c:pt idx="5">
                  <c:v>6.69</c:v>
                </c:pt>
                <c:pt idx="6">
                  <c:v>7.36</c:v>
                </c:pt>
                <c:pt idx="7">
                  <c:v>9.31</c:v>
                </c:pt>
                <c:pt idx="8">
                  <c:v>11.52</c:v>
                </c:pt>
                <c:pt idx="9">
                  <c:v>14.31</c:v>
                </c:pt>
                <c:pt idx="10">
                  <c:v>15.9</c:v>
                </c:pt>
                <c:pt idx="11">
                  <c:v>15.12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EC-43E1-AA9F-3D4F2B06F3FE}"/>
            </c:ext>
          </c:extLst>
        </c:ser>
        <c:ser>
          <c:idx val="1"/>
          <c:order val="1"/>
          <c:tx>
            <c:strRef>
              <c:f>'TOTAL VOLUME'!$C$3:$C$4</c:f>
              <c:strCache>
                <c:ptCount val="1"/>
                <c:pt idx="0">
                  <c:v>Allahabad Bank App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VOLUME'!$C$5:$C$17</c:f>
              <c:numCache>
                <c:formatCode>General</c:formatCode>
                <c:ptCount val="12"/>
                <c:pt idx="0">
                  <c:v>0.09</c:v>
                </c:pt>
                <c:pt idx="1">
                  <c:v>0.05</c:v>
                </c:pt>
                <c:pt idx="2">
                  <c:v>0.05</c:v>
                </c:pt>
                <c:pt idx="3">
                  <c:v>0.02</c:v>
                </c:pt>
                <c:pt idx="4">
                  <c:v>0.01</c:v>
                </c:pt>
                <c:pt idx="6">
                  <c:v>0.01</c:v>
                </c:pt>
                <c:pt idx="7">
                  <c:v>0.01</c:v>
                </c:pt>
                <c:pt idx="8">
                  <c:v>0.02</c:v>
                </c:pt>
                <c:pt idx="9">
                  <c:v>0.02</c:v>
                </c:pt>
                <c:pt idx="10">
                  <c:v>0.02</c:v>
                </c:pt>
                <c:pt idx="11">
                  <c:v>0.02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EC-43E1-AA9F-3D4F2B06F3FE}"/>
            </c:ext>
          </c:extLst>
        </c:ser>
        <c:ser>
          <c:idx val="2"/>
          <c:order val="2"/>
          <c:tx>
            <c:strRef>
              <c:f>'TOTAL VOLUME'!$D$3:$D$4</c:f>
              <c:strCache>
                <c:ptCount val="1"/>
                <c:pt idx="0">
                  <c:v>Amazon Pay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VOLUME'!$D$5:$D$17</c:f>
              <c:numCache>
                <c:formatCode>General</c:formatCode>
                <c:ptCount val="12"/>
                <c:pt idx="0">
                  <c:v>46.3</c:v>
                </c:pt>
                <c:pt idx="1">
                  <c:v>44.22</c:v>
                </c:pt>
                <c:pt idx="2">
                  <c:v>52.38</c:v>
                </c:pt>
                <c:pt idx="3">
                  <c:v>49.12</c:v>
                </c:pt>
                <c:pt idx="4">
                  <c:v>58.35</c:v>
                </c:pt>
                <c:pt idx="5">
                  <c:v>51.34</c:v>
                </c:pt>
                <c:pt idx="6">
                  <c:v>62.83</c:v>
                </c:pt>
                <c:pt idx="7">
                  <c:v>60.67</c:v>
                </c:pt>
                <c:pt idx="8">
                  <c:v>62.9</c:v>
                </c:pt>
                <c:pt idx="9">
                  <c:v>68.819999999999993</c:v>
                </c:pt>
                <c:pt idx="10">
                  <c:v>71.040000000000006</c:v>
                </c:pt>
                <c:pt idx="11">
                  <c:v>76.180000000000007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2EC-43E1-AA9F-3D4F2B06F3FE}"/>
            </c:ext>
          </c:extLst>
        </c:ser>
        <c:ser>
          <c:idx val="3"/>
          <c:order val="3"/>
          <c:tx>
            <c:strRef>
              <c:f>'TOTAL VOLUME'!$E$3:$E$4</c:f>
              <c:strCache>
                <c:ptCount val="1"/>
                <c:pt idx="0">
                  <c:v>Andhra Bank App</c:v>
                </c:pt>
              </c:strCache>
            </c:strRef>
          </c:tx>
          <c:spPr>
            <a:ln w="34925" cap="rnd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VOLUME'!$E$5:$E$17</c:f>
              <c:numCache>
                <c:formatCode>General</c:formatCode>
                <c:ptCount val="12"/>
                <c:pt idx="0">
                  <c:v>0.02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2EC-43E1-AA9F-3D4F2B06F3FE}"/>
            </c:ext>
          </c:extLst>
        </c:ser>
        <c:ser>
          <c:idx val="4"/>
          <c:order val="4"/>
          <c:tx>
            <c:strRef>
              <c:f>'TOTAL VOLUME'!$F$3:$F$4</c:f>
              <c:strCache>
                <c:ptCount val="1"/>
                <c:pt idx="0">
                  <c:v>AU Small Finance Bank App</c:v>
                </c:pt>
              </c:strCache>
            </c:strRef>
          </c:tx>
          <c:spPr>
            <a:ln w="34925" cap="rnd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VOLUME'!$F$5:$F$17</c:f>
              <c:numCache>
                <c:formatCode>General</c:formatCode>
                <c:ptCount val="12"/>
                <c:pt idx="0">
                  <c:v>0.02</c:v>
                </c:pt>
                <c:pt idx="1">
                  <c:v>0.03</c:v>
                </c:pt>
                <c:pt idx="2">
                  <c:v>0.04</c:v>
                </c:pt>
                <c:pt idx="3">
                  <c:v>0.04</c:v>
                </c:pt>
                <c:pt idx="4">
                  <c:v>0.04</c:v>
                </c:pt>
                <c:pt idx="5">
                  <c:v>0.05</c:v>
                </c:pt>
                <c:pt idx="6">
                  <c:v>0.08</c:v>
                </c:pt>
                <c:pt idx="7">
                  <c:v>0.1</c:v>
                </c:pt>
                <c:pt idx="8">
                  <c:v>0.13</c:v>
                </c:pt>
                <c:pt idx="9">
                  <c:v>0.16</c:v>
                </c:pt>
                <c:pt idx="10">
                  <c:v>0.17</c:v>
                </c:pt>
                <c:pt idx="11">
                  <c:v>0.21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2EC-43E1-AA9F-3D4F2B06F3FE}"/>
            </c:ext>
          </c:extLst>
        </c:ser>
        <c:ser>
          <c:idx val="5"/>
          <c:order val="5"/>
          <c:tx>
            <c:strRef>
              <c:f>'TOTAL VOLUME'!$G$3:$G$4</c:f>
              <c:strCache>
                <c:ptCount val="1"/>
                <c:pt idx="0">
                  <c:v>Axis Bank Apps</c:v>
                </c:pt>
              </c:strCache>
            </c:strRef>
          </c:tx>
          <c:spPr>
            <a:ln w="34925" cap="rnd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VOLUME'!$G$5:$G$17</c:f>
              <c:numCache>
                <c:formatCode>General</c:formatCode>
                <c:ptCount val="12"/>
                <c:pt idx="0">
                  <c:v>71.959999999999994</c:v>
                </c:pt>
                <c:pt idx="1">
                  <c:v>64.739999999999995</c:v>
                </c:pt>
                <c:pt idx="2">
                  <c:v>72.87</c:v>
                </c:pt>
                <c:pt idx="3">
                  <c:v>80.52</c:v>
                </c:pt>
                <c:pt idx="4">
                  <c:v>68.900000000000006</c:v>
                </c:pt>
                <c:pt idx="5">
                  <c:v>61.92</c:v>
                </c:pt>
                <c:pt idx="6">
                  <c:v>74.13</c:v>
                </c:pt>
                <c:pt idx="7">
                  <c:v>87.49</c:v>
                </c:pt>
                <c:pt idx="8">
                  <c:v>59.13</c:v>
                </c:pt>
                <c:pt idx="9">
                  <c:v>69.28</c:v>
                </c:pt>
                <c:pt idx="10">
                  <c:v>70.83</c:v>
                </c:pt>
                <c:pt idx="11">
                  <c:v>59.85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2EC-43E1-AA9F-3D4F2B06F3FE}"/>
            </c:ext>
          </c:extLst>
        </c:ser>
        <c:ser>
          <c:idx val="6"/>
          <c:order val="6"/>
          <c:tx>
            <c:strRef>
              <c:f>'TOTAL VOLUME'!$H$3:$H$4</c:f>
              <c:strCache>
                <c:ptCount val="1"/>
                <c:pt idx="0">
                  <c:v>Bajaj Finserv</c:v>
                </c:pt>
              </c:strCache>
            </c:strRef>
          </c:tx>
          <c:spPr>
            <a:ln w="3492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>
                    <a:lumMod val="80000"/>
                    <a:lumOff val="2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VOLUME'!$H$5:$H$17</c:f>
              <c:numCache>
                <c:formatCode>General</c:formatCode>
                <c:ptCount val="12"/>
                <c:pt idx="0">
                  <c:v>0.01</c:v>
                </c:pt>
                <c:pt idx="1">
                  <c:v>0.01</c:v>
                </c:pt>
                <c:pt idx="2">
                  <c:v>0.01</c:v>
                </c:pt>
                <c:pt idx="3">
                  <c:v>0.01</c:v>
                </c:pt>
                <c:pt idx="4">
                  <c:v>0.01</c:v>
                </c:pt>
                <c:pt idx="5">
                  <c:v>0.01</c:v>
                </c:pt>
                <c:pt idx="6">
                  <c:v>0.02</c:v>
                </c:pt>
                <c:pt idx="7">
                  <c:v>0.04</c:v>
                </c:pt>
                <c:pt idx="8">
                  <c:v>0.04</c:v>
                </c:pt>
                <c:pt idx="9">
                  <c:v>0.06</c:v>
                </c:pt>
                <c:pt idx="10">
                  <c:v>0.06</c:v>
                </c:pt>
                <c:pt idx="11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2EC-43E1-AA9F-3D4F2B06F3FE}"/>
            </c:ext>
          </c:extLst>
        </c:ser>
        <c:ser>
          <c:idx val="7"/>
          <c:order val="7"/>
          <c:tx>
            <c:strRef>
              <c:f>'TOTAL VOLUME'!$I$3:$I$4</c:f>
              <c:strCache>
                <c:ptCount val="1"/>
                <c:pt idx="0">
                  <c:v>Bank of Baroda Apps</c:v>
                </c:pt>
              </c:strCache>
            </c:strRef>
          </c:tx>
          <c:spPr>
            <a:ln w="3492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>
                    <a:lumMod val="80000"/>
                    <a:lumOff val="2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VOLUME'!$I$5:$I$17</c:f>
              <c:numCache>
                <c:formatCode>General</c:formatCode>
                <c:ptCount val="12"/>
                <c:pt idx="0">
                  <c:v>0.75</c:v>
                </c:pt>
                <c:pt idx="1">
                  <c:v>0.66</c:v>
                </c:pt>
                <c:pt idx="2">
                  <c:v>0.78</c:v>
                </c:pt>
                <c:pt idx="3">
                  <c:v>0.56000000000000005</c:v>
                </c:pt>
                <c:pt idx="4">
                  <c:v>0.54</c:v>
                </c:pt>
                <c:pt idx="5">
                  <c:v>0.6</c:v>
                </c:pt>
                <c:pt idx="6">
                  <c:v>0.67</c:v>
                </c:pt>
                <c:pt idx="7">
                  <c:v>0.75</c:v>
                </c:pt>
                <c:pt idx="8">
                  <c:v>0.73</c:v>
                </c:pt>
                <c:pt idx="9">
                  <c:v>0.8</c:v>
                </c:pt>
                <c:pt idx="10">
                  <c:v>0.75</c:v>
                </c:pt>
                <c:pt idx="11">
                  <c:v>0.75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2EC-43E1-AA9F-3D4F2B06F3FE}"/>
            </c:ext>
          </c:extLst>
        </c:ser>
        <c:ser>
          <c:idx val="8"/>
          <c:order val="8"/>
          <c:tx>
            <c:strRef>
              <c:f>'TOTAL VOLUME'!$J$3:$J$4</c:f>
              <c:strCache>
                <c:ptCount val="1"/>
                <c:pt idx="0">
                  <c:v>Bank of India App</c:v>
                </c:pt>
              </c:strCache>
            </c:strRef>
          </c:tx>
          <c:spPr>
            <a:ln w="3492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>
                    <a:lumMod val="80000"/>
                    <a:lumOff val="2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VOLUME'!$J$5:$J$17</c:f>
              <c:numCache>
                <c:formatCode>General</c:formatCode>
                <c:ptCount val="12"/>
                <c:pt idx="3">
                  <c:v>0.01</c:v>
                </c:pt>
                <c:pt idx="4">
                  <c:v>0.01</c:v>
                </c:pt>
                <c:pt idx="5">
                  <c:v>0.02</c:v>
                </c:pt>
                <c:pt idx="6">
                  <c:v>0.03</c:v>
                </c:pt>
                <c:pt idx="7">
                  <c:v>0.03</c:v>
                </c:pt>
                <c:pt idx="8">
                  <c:v>0.03</c:v>
                </c:pt>
                <c:pt idx="9">
                  <c:v>0.03</c:v>
                </c:pt>
                <c:pt idx="10">
                  <c:v>0.03</c:v>
                </c:pt>
                <c:pt idx="11">
                  <c:v>0.04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2EC-43E1-AA9F-3D4F2B06F3FE}"/>
            </c:ext>
          </c:extLst>
        </c:ser>
        <c:ser>
          <c:idx val="9"/>
          <c:order val="9"/>
          <c:tx>
            <c:strRef>
              <c:f>'TOTAL VOLUME'!$K$3:$K$4</c:f>
              <c:strCache>
                <c:ptCount val="1"/>
                <c:pt idx="0">
                  <c:v>Bank of Maharashtra App</c:v>
                </c:pt>
              </c:strCache>
            </c:strRef>
          </c:tx>
          <c:spPr>
            <a:ln w="34925" cap="rnd">
              <a:solidFill>
                <a:schemeClr val="accent6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>
                    <a:lumMod val="8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VOLUME'!$K$5:$K$17</c:f>
              <c:numCache>
                <c:formatCode>General</c:formatCode>
                <c:ptCount val="12"/>
                <c:pt idx="0">
                  <c:v>0.02</c:v>
                </c:pt>
                <c:pt idx="1">
                  <c:v>0.02</c:v>
                </c:pt>
                <c:pt idx="2">
                  <c:v>0.03</c:v>
                </c:pt>
                <c:pt idx="3">
                  <c:v>0.02</c:v>
                </c:pt>
                <c:pt idx="4">
                  <c:v>0.02</c:v>
                </c:pt>
                <c:pt idx="5">
                  <c:v>0.03</c:v>
                </c:pt>
                <c:pt idx="6">
                  <c:v>0.03</c:v>
                </c:pt>
                <c:pt idx="7">
                  <c:v>0.04</c:v>
                </c:pt>
                <c:pt idx="8">
                  <c:v>0.04</c:v>
                </c:pt>
                <c:pt idx="9">
                  <c:v>0.04</c:v>
                </c:pt>
                <c:pt idx="10">
                  <c:v>0.04</c:v>
                </c:pt>
                <c:pt idx="11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02EC-43E1-AA9F-3D4F2B06F3FE}"/>
            </c:ext>
          </c:extLst>
        </c:ser>
        <c:ser>
          <c:idx val="10"/>
          <c:order val="10"/>
          <c:tx>
            <c:strRef>
              <c:f>'TOTAL VOLUME'!$L$3:$L$4</c:f>
              <c:strCache>
                <c:ptCount val="1"/>
                <c:pt idx="0">
                  <c:v>BHIM</c:v>
                </c:pt>
              </c:strCache>
            </c:strRef>
          </c:tx>
          <c:spPr>
            <a:ln w="34925" cap="rnd">
              <a:solidFill>
                <a:schemeClr val="accent5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>
                    <a:lumMod val="8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VOLUME'!$L$5:$L$17</c:f>
              <c:numCache>
                <c:formatCode>General</c:formatCode>
                <c:ptCount val="12"/>
                <c:pt idx="0">
                  <c:v>23.38</c:v>
                </c:pt>
                <c:pt idx="1">
                  <c:v>20.440000000000001</c:v>
                </c:pt>
                <c:pt idx="2">
                  <c:v>24.42</c:v>
                </c:pt>
                <c:pt idx="3">
                  <c:v>22.26</c:v>
                </c:pt>
                <c:pt idx="4">
                  <c:v>21.02</c:v>
                </c:pt>
                <c:pt idx="5">
                  <c:v>22.84</c:v>
                </c:pt>
                <c:pt idx="6">
                  <c:v>23.76</c:v>
                </c:pt>
                <c:pt idx="7">
                  <c:v>26.33</c:v>
                </c:pt>
                <c:pt idx="8">
                  <c:v>25.36</c:v>
                </c:pt>
                <c:pt idx="9">
                  <c:v>27.27</c:v>
                </c:pt>
                <c:pt idx="10">
                  <c:v>25.23</c:v>
                </c:pt>
                <c:pt idx="11">
                  <c:v>27.12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02EC-43E1-AA9F-3D4F2B06F3FE}"/>
            </c:ext>
          </c:extLst>
        </c:ser>
        <c:ser>
          <c:idx val="11"/>
          <c:order val="11"/>
          <c:tx>
            <c:strRef>
              <c:f>'TOTAL VOLUME'!$M$3:$M$4</c:f>
              <c:strCache>
                <c:ptCount val="1"/>
                <c:pt idx="0">
                  <c:v>Canara Bank App</c:v>
                </c:pt>
              </c:strCache>
            </c:strRef>
          </c:tx>
          <c:spPr>
            <a:ln w="34925" cap="rnd">
              <a:solidFill>
                <a:schemeClr val="accent4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>
                    <a:lumMod val="8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VOLUME'!$M$5:$M$17</c:f>
              <c:numCache>
                <c:formatCode>General</c:formatCode>
                <c:ptCount val="12"/>
                <c:pt idx="0">
                  <c:v>0.09</c:v>
                </c:pt>
                <c:pt idx="1">
                  <c:v>0.08</c:v>
                </c:pt>
                <c:pt idx="2">
                  <c:v>0.1</c:v>
                </c:pt>
                <c:pt idx="3">
                  <c:v>0.09</c:v>
                </c:pt>
                <c:pt idx="4">
                  <c:v>0.09</c:v>
                </c:pt>
                <c:pt idx="5">
                  <c:v>0.1</c:v>
                </c:pt>
                <c:pt idx="6">
                  <c:v>0.11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0.21</c:v>
                </c:pt>
                <c:pt idx="10">
                  <c:v>0.21</c:v>
                </c:pt>
                <c:pt idx="1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02EC-43E1-AA9F-3D4F2B06F3FE}"/>
            </c:ext>
          </c:extLst>
        </c:ser>
        <c:ser>
          <c:idx val="12"/>
          <c:order val="12"/>
          <c:tx>
            <c:strRef>
              <c:f>'TOTAL VOLUME'!$N$3:$N$4</c:f>
              <c:strCache>
                <c:ptCount val="1"/>
                <c:pt idx="0">
                  <c:v>Central Bank of India App</c:v>
                </c:pt>
              </c:strCache>
            </c:strRef>
          </c:tx>
          <c:spPr>
            <a:ln w="3492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>
                    <a:lumMod val="60000"/>
                    <a:lumOff val="4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VOLUME'!$N$5:$N$17</c:f>
              <c:numCache>
                <c:formatCode>General</c:formatCode>
                <c:ptCount val="12"/>
                <c:pt idx="0">
                  <c:v>0.11</c:v>
                </c:pt>
                <c:pt idx="1">
                  <c:v>0.1</c:v>
                </c:pt>
                <c:pt idx="2">
                  <c:v>0.12</c:v>
                </c:pt>
                <c:pt idx="3">
                  <c:v>0.11</c:v>
                </c:pt>
                <c:pt idx="4">
                  <c:v>0.1</c:v>
                </c:pt>
                <c:pt idx="5">
                  <c:v>0.11</c:v>
                </c:pt>
                <c:pt idx="6">
                  <c:v>0.12</c:v>
                </c:pt>
                <c:pt idx="7">
                  <c:v>0.13</c:v>
                </c:pt>
                <c:pt idx="8">
                  <c:v>0.13</c:v>
                </c:pt>
                <c:pt idx="9">
                  <c:v>0.12</c:v>
                </c:pt>
                <c:pt idx="10">
                  <c:v>0.11</c:v>
                </c:pt>
                <c:pt idx="11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02EC-43E1-AA9F-3D4F2B06F3FE}"/>
            </c:ext>
          </c:extLst>
        </c:ser>
        <c:ser>
          <c:idx val="13"/>
          <c:order val="13"/>
          <c:tx>
            <c:strRef>
              <c:f>'TOTAL VOLUME'!$O$3:$O$4</c:f>
              <c:strCache>
                <c:ptCount val="1"/>
                <c:pt idx="0">
                  <c:v>Citi Bank App</c:v>
                </c:pt>
              </c:strCache>
            </c:strRef>
          </c:tx>
          <c:spPr>
            <a:ln w="3492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>
                    <a:lumMod val="60000"/>
                    <a:lumOff val="4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VOLUME'!$O$5:$O$17</c:f>
              <c:numCache>
                <c:formatCode>General</c:formatCode>
                <c:ptCount val="12"/>
                <c:pt idx="0">
                  <c:v>0.09</c:v>
                </c:pt>
                <c:pt idx="1">
                  <c:v>0.1</c:v>
                </c:pt>
                <c:pt idx="2">
                  <c:v>0.1</c:v>
                </c:pt>
                <c:pt idx="3">
                  <c:v>0.08</c:v>
                </c:pt>
                <c:pt idx="4">
                  <c:v>0.08</c:v>
                </c:pt>
                <c:pt idx="5">
                  <c:v>0.08</c:v>
                </c:pt>
                <c:pt idx="6">
                  <c:v>0.09</c:v>
                </c:pt>
                <c:pt idx="7">
                  <c:v>0.09</c:v>
                </c:pt>
                <c:pt idx="8">
                  <c:v>0.12</c:v>
                </c:pt>
                <c:pt idx="9">
                  <c:v>0.11</c:v>
                </c:pt>
                <c:pt idx="10">
                  <c:v>0.09</c:v>
                </c:pt>
                <c:pt idx="11">
                  <c:v>0.09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02EC-43E1-AA9F-3D4F2B06F3FE}"/>
            </c:ext>
          </c:extLst>
        </c:ser>
        <c:ser>
          <c:idx val="14"/>
          <c:order val="14"/>
          <c:tx>
            <c:strRef>
              <c:f>'TOTAL VOLUME'!$P$3:$P$4</c:f>
              <c:strCache>
                <c:ptCount val="1"/>
                <c:pt idx="0">
                  <c:v>City Union Bank App</c:v>
                </c:pt>
              </c:strCache>
            </c:strRef>
          </c:tx>
          <c:spPr>
            <a:ln w="3492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>
                    <a:lumMod val="60000"/>
                    <a:lumOff val="4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VOLUME'!$P$5:$P$17</c:f>
              <c:numCache>
                <c:formatCode>General</c:formatCode>
                <c:ptCount val="12"/>
                <c:pt idx="6">
                  <c:v>0.01</c:v>
                </c:pt>
                <c:pt idx="7">
                  <c:v>0.01</c:v>
                </c:pt>
                <c:pt idx="8">
                  <c:v>0.01</c:v>
                </c:pt>
                <c:pt idx="9">
                  <c:v>0.01</c:v>
                </c:pt>
                <c:pt idx="10">
                  <c:v>0.01</c:v>
                </c:pt>
                <c:pt idx="11">
                  <c:v>0.01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02EC-43E1-AA9F-3D4F2B06F3FE}"/>
            </c:ext>
          </c:extLst>
        </c:ser>
        <c:ser>
          <c:idx val="15"/>
          <c:order val="15"/>
          <c:tx>
            <c:strRef>
              <c:f>'TOTAL VOLUME'!$Q$3:$Q$4</c:f>
              <c:strCache>
                <c:ptCount val="1"/>
                <c:pt idx="0">
                  <c:v>Cointab</c:v>
                </c:pt>
              </c:strCache>
            </c:strRef>
          </c:tx>
          <c:spPr>
            <a:ln w="34925" cap="rnd">
              <a:solidFill>
                <a:schemeClr val="accent6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>
                    <a:lumMod val="5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VOLUME'!$Q$5:$Q$17</c:f>
              <c:numCache>
                <c:formatCode>General</c:formatCode>
                <c:ptCount val="12"/>
                <c:pt idx="0">
                  <c:v>0.13</c:v>
                </c:pt>
                <c:pt idx="1">
                  <c:v>0.12</c:v>
                </c:pt>
                <c:pt idx="2">
                  <c:v>0.12</c:v>
                </c:pt>
                <c:pt idx="3">
                  <c:v>0.11</c:v>
                </c:pt>
                <c:pt idx="4">
                  <c:v>0.1</c:v>
                </c:pt>
                <c:pt idx="5">
                  <c:v>0.12</c:v>
                </c:pt>
                <c:pt idx="6">
                  <c:v>0.17</c:v>
                </c:pt>
                <c:pt idx="7">
                  <c:v>0.28000000000000003</c:v>
                </c:pt>
                <c:pt idx="8">
                  <c:v>0.34</c:v>
                </c:pt>
                <c:pt idx="9">
                  <c:v>0.45</c:v>
                </c:pt>
                <c:pt idx="10">
                  <c:v>0.64</c:v>
                </c:pt>
                <c:pt idx="11">
                  <c:v>0.94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02EC-43E1-AA9F-3D4F2B06F3FE}"/>
            </c:ext>
          </c:extLst>
        </c:ser>
        <c:ser>
          <c:idx val="16"/>
          <c:order val="16"/>
          <c:tx>
            <c:strRef>
              <c:f>'TOTAL VOLUME'!$R$3:$R$4</c:f>
              <c:strCache>
                <c:ptCount val="1"/>
                <c:pt idx="0">
                  <c:v>Cred</c:v>
                </c:pt>
              </c:strCache>
            </c:strRef>
          </c:tx>
          <c:spPr>
            <a:ln w="34925" cap="rnd">
              <a:solidFill>
                <a:schemeClr val="accent5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>
                    <a:lumMod val="5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VOLUME'!$R$5:$R$17</c:f>
              <c:numCache>
                <c:formatCode>General</c:formatCode>
                <c:ptCount val="12"/>
                <c:pt idx="0">
                  <c:v>4.08</c:v>
                </c:pt>
                <c:pt idx="1">
                  <c:v>3.94</c:v>
                </c:pt>
                <c:pt idx="2">
                  <c:v>4.96</c:v>
                </c:pt>
                <c:pt idx="3">
                  <c:v>5.08</c:v>
                </c:pt>
                <c:pt idx="4">
                  <c:v>5.65</c:v>
                </c:pt>
                <c:pt idx="5">
                  <c:v>5.77</c:v>
                </c:pt>
                <c:pt idx="6">
                  <c:v>7.12</c:v>
                </c:pt>
                <c:pt idx="7">
                  <c:v>7.5</c:v>
                </c:pt>
                <c:pt idx="8">
                  <c:v>7.74</c:v>
                </c:pt>
                <c:pt idx="9">
                  <c:v>9.73</c:v>
                </c:pt>
                <c:pt idx="10">
                  <c:v>9.0299999999999994</c:v>
                </c:pt>
                <c:pt idx="11">
                  <c:v>10.36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02EC-43E1-AA9F-3D4F2B06F3FE}"/>
            </c:ext>
          </c:extLst>
        </c:ser>
        <c:ser>
          <c:idx val="17"/>
          <c:order val="17"/>
          <c:tx>
            <c:strRef>
              <c:f>'TOTAL VOLUME'!$S$3:$S$4</c:f>
              <c:strCache>
                <c:ptCount val="1"/>
                <c:pt idx="0">
                  <c:v>DBS Digibank App</c:v>
                </c:pt>
              </c:strCache>
            </c:strRef>
          </c:tx>
          <c:spPr>
            <a:ln w="34925" cap="rnd">
              <a:solidFill>
                <a:schemeClr val="accent4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>
                    <a:lumMod val="5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VOLUME'!$S$5:$S$17</c:f>
              <c:numCache>
                <c:formatCode>General</c:formatCode>
                <c:ptCount val="12"/>
                <c:pt idx="0">
                  <c:v>0.56000000000000005</c:v>
                </c:pt>
                <c:pt idx="1">
                  <c:v>0.52</c:v>
                </c:pt>
                <c:pt idx="2">
                  <c:v>0.59</c:v>
                </c:pt>
                <c:pt idx="3">
                  <c:v>0.54</c:v>
                </c:pt>
                <c:pt idx="4">
                  <c:v>0.47</c:v>
                </c:pt>
                <c:pt idx="5">
                  <c:v>0.51</c:v>
                </c:pt>
                <c:pt idx="6">
                  <c:v>0.56999999999999995</c:v>
                </c:pt>
                <c:pt idx="7">
                  <c:v>0.56999999999999995</c:v>
                </c:pt>
                <c:pt idx="8">
                  <c:v>0.55000000000000004</c:v>
                </c:pt>
                <c:pt idx="9">
                  <c:v>0.57999999999999996</c:v>
                </c:pt>
                <c:pt idx="10">
                  <c:v>0.52</c:v>
                </c:pt>
                <c:pt idx="11">
                  <c:v>0.55000000000000004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02EC-43E1-AA9F-3D4F2B06F3FE}"/>
            </c:ext>
          </c:extLst>
        </c:ser>
        <c:ser>
          <c:idx val="18"/>
          <c:order val="18"/>
          <c:tx>
            <c:strRef>
              <c:f>'TOTAL VOLUME'!$T$3:$T$4</c:f>
              <c:strCache>
                <c:ptCount val="1"/>
                <c:pt idx="0">
                  <c:v>Dena Bank App</c:v>
                </c:pt>
              </c:strCache>
            </c:strRef>
          </c:tx>
          <c:spPr>
            <a:ln w="34925" cap="rnd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>
                    <a:lumMod val="70000"/>
                    <a:lumOff val="3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VOLUME'!$T$5:$T$17</c:f>
              <c:numCache>
                <c:formatCode>General</c:formatCode>
                <c:ptCount val="12"/>
                <c:pt idx="0">
                  <c:v>0.02</c:v>
                </c:pt>
                <c:pt idx="1">
                  <c:v>0.01</c:v>
                </c:pt>
                <c:pt idx="2">
                  <c:v>0.02</c:v>
                </c:pt>
                <c:pt idx="3">
                  <c:v>0.02</c:v>
                </c:pt>
                <c:pt idx="4">
                  <c:v>0.02</c:v>
                </c:pt>
                <c:pt idx="5">
                  <c:v>0.02</c:v>
                </c:pt>
                <c:pt idx="6">
                  <c:v>0.02</c:v>
                </c:pt>
                <c:pt idx="7">
                  <c:v>0.02</c:v>
                </c:pt>
                <c:pt idx="8">
                  <c:v>0.02</c:v>
                </c:pt>
                <c:pt idx="9">
                  <c:v>0.02</c:v>
                </c:pt>
                <c:pt idx="10">
                  <c:v>0.02</c:v>
                </c:pt>
                <c:pt idx="11">
                  <c:v>0.02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02EC-43E1-AA9F-3D4F2B06F3FE}"/>
            </c:ext>
          </c:extLst>
        </c:ser>
        <c:ser>
          <c:idx val="19"/>
          <c:order val="19"/>
          <c:tx>
            <c:strRef>
              <c:f>'TOTAL VOLUME'!$U$3:$U$4</c:f>
              <c:strCache>
                <c:ptCount val="1"/>
                <c:pt idx="0">
                  <c:v>Deutsche Bank App</c:v>
                </c:pt>
              </c:strCache>
            </c:strRef>
          </c:tx>
          <c:spPr>
            <a:ln w="34925" cap="rnd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>
                    <a:lumMod val="70000"/>
                    <a:lumOff val="3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VOLUME'!$U$5:$U$17</c:f>
              <c:numCache>
                <c:formatCode>General</c:formatCode>
                <c:ptCount val="12"/>
                <c:pt idx="0">
                  <c:v>0.55000000000000004</c:v>
                </c:pt>
                <c:pt idx="1">
                  <c:v>0.55000000000000004</c:v>
                </c:pt>
                <c:pt idx="2">
                  <c:v>0.71</c:v>
                </c:pt>
                <c:pt idx="3">
                  <c:v>0.43</c:v>
                </c:pt>
                <c:pt idx="4">
                  <c:v>0.21</c:v>
                </c:pt>
                <c:pt idx="5">
                  <c:v>0.32</c:v>
                </c:pt>
                <c:pt idx="6">
                  <c:v>0.52</c:v>
                </c:pt>
                <c:pt idx="7">
                  <c:v>0.73</c:v>
                </c:pt>
                <c:pt idx="8">
                  <c:v>0.76</c:v>
                </c:pt>
                <c:pt idx="9">
                  <c:v>0.85</c:v>
                </c:pt>
                <c:pt idx="10">
                  <c:v>0.98</c:v>
                </c:pt>
                <c:pt idx="11">
                  <c:v>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02EC-43E1-AA9F-3D4F2B06F3FE}"/>
            </c:ext>
          </c:extLst>
        </c:ser>
        <c:ser>
          <c:idx val="20"/>
          <c:order val="20"/>
          <c:tx>
            <c:strRef>
              <c:f>'TOTAL VOLUME'!$V$3:$V$4</c:f>
              <c:strCache>
                <c:ptCount val="1"/>
                <c:pt idx="0">
                  <c:v>Dhanlaxmi Bank App</c:v>
                </c:pt>
              </c:strCache>
            </c:strRef>
          </c:tx>
          <c:spPr>
            <a:ln w="34925" cap="rnd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>
                    <a:lumMod val="70000"/>
                    <a:lumOff val="3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VOLUME'!$V$5:$V$17</c:f>
              <c:numCache>
                <c:formatCode>General</c:formatCode>
                <c:ptCount val="12"/>
                <c:pt idx="8">
                  <c:v>0.01</c:v>
                </c:pt>
                <c:pt idx="10">
                  <c:v>0.01</c:v>
                </c:pt>
                <c:pt idx="11">
                  <c:v>0.01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02EC-43E1-AA9F-3D4F2B06F3FE}"/>
            </c:ext>
          </c:extLst>
        </c:ser>
        <c:ser>
          <c:idx val="21"/>
          <c:order val="21"/>
          <c:tx>
            <c:strRef>
              <c:f>'TOTAL VOLUME'!$W$3:$W$4</c:f>
              <c:strCache>
                <c:ptCount val="1"/>
                <c:pt idx="0">
                  <c:v>Federal Bank App</c:v>
                </c:pt>
              </c:strCache>
            </c:strRef>
          </c:tx>
          <c:spPr>
            <a:ln w="34925" cap="rnd">
              <a:solidFill>
                <a:schemeClr val="accent6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>
                    <a:lumMod val="7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VOLUME'!$W$5:$W$17</c:f>
              <c:numCache>
                <c:formatCode>General</c:formatCode>
                <c:ptCount val="12"/>
                <c:pt idx="0">
                  <c:v>0.15</c:v>
                </c:pt>
                <c:pt idx="1">
                  <c:v>0.16</c:v>
                </c:pt>
                <c:pt idx="2">
                  <c:v>0.2</c:v>
                </c:pt>
                <c:pt idx="3">
                  <c:v>0.19</c:v>
                </c:pt>
                <c:pt idx="4">
                  <c:v>0.17</c:v>
                </c:pt>
                <c:pt idx="5">
                  <c:v>0.21</c:v>
                </c:pt>
                <c:pt idx="6">
                  <c:v>0.28000000000000003</c:v>
                </c:pt>
                <c:pt idx="7">
                  <c:v>0.35</c:v>
                </c:pt>
                <c:pt idx="8">
                  <c:v>0.39</c:v>
                </c:pt>
                <c:pt idx="9">
                  <c:v>0.44</c:v>
                </c:pt>
                <c:pt idx="10">
                  <c:v>0.47</c:v>
                </c:pt>
                <c:pt idx="11">
                  <c:v>0.48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02EC-43E1-AA9F-3D4F2B06F3FE}"/>
            </c:ext>
          </c:extLst>
        </c:ser>
        <c:ser>
          <c:idx val="22"/>
          <c:order val="22"/>
          <c:tx>
            <c:strRef>
              <c:f>'TOTAL VOLUME'!$X$3:$X$4</c:f>
              <c:strCache>
                <c:ptCount val="1"/>
                <c:pt idx="0">
                  <c:v>Fino Payments bank App</c:v>
                </c:pt>
              </c:strCache>
            </c:strRef>
          </c:tx>
          <c:spPr>
            <a:ln w="34925" cap="rnd">
              <a:solidFill>
                <a:schemeClr val="accent5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>
                    <a:lumMod val="7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VOLUME'!$X$5:$X$17</c:f>
              <c:numCache>
                <c:formatCode>General</c:formatCode>
                <c:ptCount val="12"/>
                <c:pt idx="0">
                  <c:v>0.01</c:v>
                </c:pt>
                <c:pt idx="1">
                  <c:v>0.01</c:v>
                </c:pt>
                <c:pt idx="2">
                  <c:v>0.01</c:v>
                </c:pt>
                <c:pt idx="3">
                  <c:v>0.01</c:v>
                </c:pt>
                <c:pt idx="4">
                  <c:v>0.01</c:v>
                </c:pt>
                <c:pt idx="5">
                  <c:v>0.01</c:v>
                </c:pt>
                <c:pt idx="6">
                  <c:v>0.01</c:v>
                </c:pt>
                <c:pt idx="7">
                  <c:v>0.02</c:v>
                </c:pt>
                <c:pt idx="8">
                  <c:v>0.02</c:v>
                </c:pt>
                <c:pt idx="9">
                  <c:v>0.02</c:v>
                </c:pt>
                <c:pt idx="10">
                  <c:v>0.02</c:v>
                </c:pt>
                <c:pt idx="11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02EC-43E1-AA9F-3D4F2B06F3FE}"/>
            </c:ext>
          </c:extLst>
        </c:ser>
        <c:ser>
          <c:idx val="23"/>
          <c:order val="23"/>
          <c:tx>
            <c:strRef>
              <c:f>'TOTAL VOLUME'!$Y$3:$Y$4</c:f>
              <c:strCache>
                <c:ptCount val="1"/>
                <c:pt idx="0">
                  <c:v>Finshell Pay</c:v>
                </c:pt>
              </c:strCache>
            </c:strRef>
          </c:tx>
          <c:spPr>
            <a:ln w="34925" cap="rnd">
              <a:solidFill>
                <a:schemeClr val="accent4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>
                    <a:lumMod val="7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VOLUME'!$Y$5:$Y$17</c:f>
              <c:numCache>
                <c:formatCode>General</c:formatCode>
                <c:ptCount val="12"/>
                <c:pt idx="8">
                  <c:v>0.02</c:v>
                </c:pt>
                <c:pt idx="9">
                  <c:v>0.03</c:v>
                </c:pt>
                <c:pt idx="10">
                  <c:v>0.05</c:v>
                </c:pt>
                <c:pt idx="11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02EC-43E1-AA9F-3D4F2B06F3FE}"/>
            </c:ext>
          </c:extLst>
        </c:ser>
        <c:ser>
          <c:idx val="24"/>
          <c:order val="24"/>
          <c:tx>
            <c:strRef>
              <c:f>'TOTAL VOLUME'!$Z$3:$Z$4</c:f>
              <c:strCache>
                <c:ptCount val="1"/>
                <c:pt idx="0">
                  <c:v>Freecharge</c:v>
                </c:pt>
              </c:strCache>
            </c:strRef>
          </c:tx>
          <c:spPr>
            <a:ln w="34925" cap="rnd">
              <a:solidFill>
                <a:schemeClr val="accent6">
                  <a:lumMod val="50000"/>
                  <a:lumOff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>
                    <a:lumMod val="50000"/>
                    <a:lumOff val="5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VOLUME'!$Z$5:$Z$17</c:f>
              <c:numCache>
                <c:formatCode>General</c:formatCode>
                <c:ptCount val="12"/>
                <c:pt idx="0">
                  <c:v>1.1200000000000001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02EC-43E1-AA9F-3D4F2B06F3FE}"/>
            </c:ext>
          </c:extLst>
        </c:ser>
        <c:ser>
          <c:idx val="25"/>
          <c:order val="25"/>
          <c:tx>
            <c:strRef>
              <c:f>'TOTAL VOLUME'!$AA$3:$AA$4</c:f>
              <c:strCache>
                <c:ptCount val="1"/>
                <c:pt idx="0">
                  <c:v>Goibibo</c:v>
                </c:pt>
              </c:strCache>
            </c:strRef>
          </c:tx>
          <c:spPr>
            <a:ln w="34925" cap="rnd">
              <a:solidFill>
                <a:schemeClr val="accent5">
                  <a:lumMod val="50000"/>
                  <a:lumOff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>
                    <a:lumMod val="50000"/>
                    <a:lumOff val="5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VOLUME'!$AA$5:$AA$17</c:f>
              <c:numCache>
                <c:formatCode>General</c:formatCode>
                <c:ptCount val="12"/>
                <c:pt idx="8">
                  <c:v>0.01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02EC-43E1-AA9F-3D4F2B06F3FE}"/>
            </c:ext>
          </c:extLst>
        </c:ser>
        <c:ser>
          <c:idx val="26"/>
          <c:order val="26"/>
          <c:tx>
            <c:strRef>
              <c:f>'TOTAL VOLUME'!$AB$3:$AB$4</c:f>
              <c:strCache>
                <c:ptCount val="1"/>
                <c:pt idx="0">
                  <c:v>Google Pay</c:v>
                </c:pt>
              </c:strCache>
            </c:strRef>
          </c:tx>
          <c:spPr>
            <a:ln w="34925" cap="rnd">
              <a:solidFill>
                <a:srgbClr val="FFFF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FFFF00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VOLUME'!$AB$5:$AB$17</c:f>
              <c:numCache>
                <c:formatCode>General</c:formatCode>
                <c:ptCount val="12"/>
                <c:pt idx="0">
                  <c:v>853.53</c:v>
                </c:pt>
                <c:pt idx="1">
                  <c:v>827.86</c:v>
                </c:pt>
                <c:pt idx="2">
                  <c:v>957.01</c:v>
                </c:pt>
                <c:pt idx="3">
                  <c:v>905.96</c:v>
                </c:pt>
                <c:pt idx="4">
                  <c:v>880.59</c:v>
                </c:pt>
                <c:pt idx="5">
                  <c:v>972.26</c:v>
                </c:pt>
                <c:pt idx="6">
                  <c:v>1119.1600000000001</c:v>
                </c:pt>
                <c:pt idx="7">
                  <c:v>1243.75</c:v>
                </c:pt>
                <c:pt idx="8">
                  <c:v>1294.56</c:v>
                </c:pt>
                <c:pt idx="9">
                  <c:v>1451.93</c:v>
                </c:pt>
                <c:pt idx="10">
                  <c:v>1447.84</c:v>
                </c:pt>
                <c:pt idx="11">
                  <c:v>1587.43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02EC-43E1-AA9F-3D4F2B06F3FE}"/>
            </c:ext>
          </c:extLst>
        </c:ser>
        <c:ser>
          <c:idx val="27"/>
          <c:order val="27"/>
          <c:tx>
            <c:strRef>
              <c:f>'TOTAL VOLUME'!$AC$3:$AC$4</c:f>
              <c:strCache>
                <c:ptCount val="1"/>
                <c:pt idx="0">
                  <c:v>HDFC Bank Apps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VOLUME'!$AC$5:$AC$17</c:f>
              <c:numCache>
                <c:formatCode>General</c:formatCode>
                <c:ptCount val="12"/>
                <c:pt idx="0">
                  <c:v>1.52</c:v>
                </c:pt>
                <c:pt idx="1">
                  <c:v>1.1299999999999999</c:v>
                </c:pt>
                <c:pt idx="2">
                  <c:v>1.59</c:v>
                </c:pt>
                <c:pt idx="3">
                  <c:v>1.42</c:v>
                </c:pt>
                <c:pt idx="4">
                  <c:v>1.56</c:v>
                </c:pt>
                <c:pt idx="5">
                  <c:v>2.0699999999999998</c:v>
                </c:pt>
                <c:pt idx="6">
                  <c:v>3</c:v>
                </c:pt>
                <c:pt idx="7">
                  <c:v>3.1</c:v>
                </c:pt>
                <c:pt idx="8">
                  <c:v>3.14</c:v>
                </c:pt>
                <c:pt idx="9">
                  <c:v>5.0199999999999996</c:v>
                </c:pt>
                <c:pt idx="10">
                  <c:v>3.87</c:v>
                </c:pt>
                <c:pt idx="11">
                  <c:v>4.96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02EC-43E1-AA9F-3D4F2B06F3FE}"/>
            </c:ext>
          </c:extLst>
        </c:ser>
        <c:ser>
          <c:idx val="28"/>
          <c:order val="28"/>
          <c:tx>
            <c:strRef>
              <c:f>'TOTAL VOLUME'!$AD$3:$AD$4</c:f>
              <c:strCache>
                <c:ptCount val="1"/>
                <c:pt idx="0">
                  <c:v>HSBC Bank App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VOLUME'!$AD$5:$AD$17</c:f>
              <c:numCache>
                <c:formatCode>General</c:formatCode>
                <c:ptCount val="12"/>
                <c:pt idx="0">
                  <c:v>0.06</c:v>
                </c:pt>
                <c:pt idx="1">
                  <c:v>0.05</c:v>
                </c:pt>
                <c:pt idx="2">
                  <c:v>0.08</c:v>
                </c:pt>
                <c:pt idx="3">
                  <c:v>7.0000000000000007E-2</c:v>
                </c:pt>
                <c:pt idx="4">
                  <c:v>0.06</c:v>
                </c:pt>
                <c:pt idx="5">
                  <c:v>7.0000000000000007E-2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0.08</c:v>
                </c:pt>
                <c:pt idx="10">
                  <c:v>0.08</c:v>
                </c:pt>
                <c:pt idx="11">
                  <c:v>0.09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C-02EC-43E1-AA9F-3D4F2B06F3FE}"/>
            </c:ext>
          </c:extLst>
        </c:ser>
        <c:ser>
          <c:idx val="29"/>
          <c:order val="29"/>
          <c:tx>
            <c:strRef>
              <c:f>'TOTAL VOLUME'!$AE$3:$AE$4</c:f>
              <c:strCache>
                <c:ptCount val="1"/>
                <c:pt idx="0">
                  <c:v>ICICI Bank Apps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VOLUME'!$AE$5:$AE$17</c:f>
              <c:numCache>
                <c:formatCode>General</c:formatCode>
                <c:ptCount val="12"/>
                <c:pt idx="0">
                  <c:v>10.46</c:v>
                </c:pt>
                <c:pt idx="1">
                  <c:v>9.93</c:v>
                </c:pt>
                <c:pt idx="2">
                  <c:v>13.95</c:v>
                </c:pt>
                <c:pt idx="3">
                  <c:v>14.37</c:v>
                </c:pt>
                <c:pt idx="4">
                  <c:v>13.16</c:v>
                </c:pt>
                <c:pt idx="5">
                  <c:v>15.29</c:v>
                </c:pt>
                <c:pt idx="6">
                  <c:v>18.260000000000002</c:v>
                </c:pt>
                <c:pt idx="7">
                  <c:v>19.809999999999999</c:v>
                </c:pt>
                <c:pt idx="8">
                  <c:v>22.11</c:v>
                </c:pt>
                <c:pt idx="9">
                  <c:v>29.27</c:v>
                </c:pt>
                <c:pt idx="10">
                  <c:v>29.14</c:v>
                </c:pt>
                <c:pt idx="11">
                  <c:v>31.99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D-02EC-43E1-AA9F-3D4F2B06F3FE}"/>
            </c:ext>
          </c:extLst>
        </c:ser>
        <c:ser>
          <c:idx val="30"/>
          <c:order val="30"/>
          <c:tx>
            <c:strRef>
              <c:f>'TOTAL VOLUME'!$AF$3:$AF$4</c:f>
              <c:strCache>
                <c:ptCount val="1"/>
                <c:pt idx="0">
                  <c:v>IDBI Bank App</c:v>
                </c:pt>
              </c:strCache>
            </c:strRef>
          </c:tx>
          <c:spPr>
            <a:ln w="34925" cap="rnd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VOLUME'!$AF$5:$AF$17</c:f>
              <c:numCache>
                <c:formatCode>General</c:formatCode>
                <c:ptCount val="12"/>
                <c:pt idx="0">
                  <c:v>0.02</c:v>
                </c:pt>
                <c:pt idx="1">
                  <c:v>0.02</c:v>
                </c:pt>
                <c:pt idx="2">
                  <c:v>0.02</c:v>
                </c:pt>
                <c:pt idx="3">
                  <c:v>0.02</c:v>
                </c:pt>
                <c:pt idx="4">
                  <c:v>0.02</c:v>
                </c:pt>
                <c:pt idx="5">
                  <c:v>0.02</c:v>
                </c:pt>
                <c:pt idx="6">
                  <c:v>0.02</c:v>
                </c:pt>
                <c:pt idx="7">
                  <c:v>0.03</c:v>
                </c:pt>
                <c:pt idx="8">
                  <c:v>0.02</c:v>
                </c:pt>
                <c:pt idx="9">
                  <c:v>0.03</c:v>
                </c:pt>
                <c:pt idx="10">
                  <c:v>0.03</c:v>
                </c:pt>
                <c:pt idx="11">
                  <c:v>0.02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E-02EC-43E1-AA9F-3D4F2B06F3FE}"/>
            </c:ext>
          </c:extLst>
        </c:ser>
        <c:ser>
          <c:idx val="31"/>
          <c:order val="31"/>
          <c:tx>
            <c:strRef>
              <c:f>'TOTAL VOLUME'!$AG$3:$AG$4</c:f>
              <c:strCache>
                <c:ptCount val="1"/>
                <c:pt idx="0">
                  <c:v>IDFC Bank App</c:v>
                </c:pt>
              </c:strCache>
            </c:strRef>
          </c:tx>
          <c:spPr>
            <a:ln w="34925" cap="rnd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VOLUME'!$AG$5:$AG$17</c:f>
              <c:numCache>
                <c:formatCode>General</c:formatCode>
                <c:ptCount val="12"/>
                <c:pt idx="0">
                  <c:v>0.08</c:v>
                </c:pt>
                <c:pt idx="1">
                  <c:v>0.1</c:v>
                </c:pt>
                <c:pt idx="2">
                  <c:v>0.13</c:v>
                </c:pt>
                <c:pt idx="3">
                  <c:v>0.15</c:v>
                </c:pt>
                <c:pt idx="4">
                  <c:v>0.15</c:v>
                </c:pt>
                <c:pt idx="5">
                  <c:v>0.21</c:v>
                </c:pt>
                <c:pt idx="6">
                  <c:v>0.3</c:v>
                </c:pt>
                <c:pt idx="7">
                  <c:v>0.4</c:v>
                </c:pt>
                <c:pt idx="8">
                  <c:v>0.49</c:v>
                </c:pt>
                <c:pt idx="9">
                  <c:v>0.62</c:v>
                </c:pt>
                <c:pt idx="10">
                  <c:v>0.64</c:v>
                </c:pt>
                <c:pt idx="11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F-02EC-43E1-AA9F-3D4F2B06F3FE}"/>
            </c:ext>
          </c:extLst>
        </c:ser>
        <c:ser>
          <c:idx val="32"/>
          <c:order val="32"/>
          <c:tx>
            <c:strRef>
              <c:f>'TOTAL VOLUME'!$AH$3:$AH$4</c:f>
              <c:strCache>
                <c:ptCount val="1"/>
                <c:pt idx="0">
                  <c:v>India Post Payments Bank App</c:v>
                </c:pt>
              </c:strCache>
            </c:strRef>
          </c:tx>
          <c:spPr>
            <a:ln w="34925" cap="rnd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VOLUME'!$AH$5:$AH$17</c:f>
              <c:numCache>
                <c:formatCode>General</c:formatCode>
                <c:ptCount val="12"/>
                <c:pt idx="0">
                  <c:v>1.08</c:v>
                </c:pt>
                <c:pt idx="1">
                  <c:v>1.23</c:v>
                </c:pt>
                <c:pt idx="2">
                  <c:v>1.21</c:v>
                </c:pt>
                <c:pt idx="3">
                  <c:v>1.32</c:v>
                </c:pt>
                <c:pt idx="4">
                  <c:v>1.29</c:v>
                </c:pt>
                <c:pt idx="5">
                  <c:v>1.47</c:v>
                </c:pt>
                <c:pt idx="6">
                  <c:v>1.79</c:v>
                </c:pt>
                <c:pt idx="7">
                  <c:v>2</c:v>
                </c:pt>
                <c:pt idx="8">
                  <c:v>2.2799999999999998</c:v>
                </c:pt>
                <c:pt idx="9">
                  <c:v>2.39</c:v>
                </c:pt>
                <c:pt idx="10">
                  <c:v>2.2999999999999998</c:v>
                </c:pt>
                <c:pt idx="11">
                  <c:v>2.76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0-02EC-43E1-AA9F-3D4F2B06F3FE}"/>
            </c:ext>
          </c:extLst>
        </c:ser>
        <c:ser>
          <c:idx val="33"/>
          <c:order val="33"/>
          <c:tx>
            <c:strRef>
              <c:f>'TOTAL VOLUME'!$AI$3:$AI$4</c:f>
              <c:strCache>
                <c:ptCount val="1"/>
                <c:pt idx="0">
                  <c:v>Indian Bank App</c:v>
                </c:pt>
              </c:strCache>
            </c:strRef>
          </c:tx>
          <c:spPr>
            <a:ln w="3492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>
                    <a:lumMod val="80000"/>
                    <a:lumOff val="2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VOLUME'!$AI$5:$AI$17</c:f>
              <c:numCache>
                <c:formatCode>General</c:formatCode>
                <c:ptCount val="12"/>
                <c:pt idx="0">
                  <c:v>0.02</c:v>
                </c:pt>
                <c:pt idx="1">
                  <c:v>0.05</c:v>
                </c:pt>
                <c:pt idx="2">
                  <c:v>0.09</c:v>
                </c:pt>
                <c:pt idx="3">
                  <c:v>0.06</c:v>
                </c:pt>
                <c:pt idx="4">
                  <c:v>0.06</c:v>
                </c:pt>
                <c:pt idx="5">
                  <c:v>0.05</c:v>
                </c:pt>
                <c:pt idx="6">
                  <c:v>0.08</c:v>
                </c:pt>
                <c:pt idx="7">
                  <c:v>0.08</c:v>
                </c:pt>
                <c:pt idx="8">
                  <c:v>0.08</c:v>
                </c:pt>
                <c:pt idx="9">
                  <c:v>0.09</c:v>
                </c:pt>
                <c:pt idx="10">
                  <c:v>0.09</c:v>
                </c:pt>
                <c:pt idx="11">
                  <c:v>0.12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1-02EC-43E1-AA9F-3D4F2B06F3FE}"/>
            </c:ext>
          </c:extLst>
        </c:ser>
        <c:ser>
          <c:idx val="34"/>
          <c:order val="34"/>
          <c:tx>
            <c:strRef>
              <c:f>'TOTAL VOLUME'!$AJ$3:$AJ$4</c:f>
              <c:strCache>
                <c:ptCount val="1"/>
                <c:pt idx="0">
                  <c:v>IndusInd Bank App</c:v>
                </c:pt>
              </c:strCache>
            </c:strRef>
          </c:tx>
          <c:spPr>
            <a:ln w="3492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>
                    <a:lumMod val="80000"/>
                    <a:lumOff val="2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VOLUME'!$AJ$5:$AJ$17</c:f>
              <c:numCache>
                <c:formatCode>General</c:formatCode>
                <c:ptCount val="12"/>
                <c:pt idx="0">
                  <c:v>1.82</c:v>
                </c:pt>
                <c:pt idx="1">
                  <c:v>2.16</c:v>
                </c:pt>
                <c:pt idx="2">
                  <c:v>4.49</c:v>
                </c:pt>
                <c:pt idx="3">
                  <c:v>4.2</c:v>
                </c:pt>
                <c:pt idx="4">
                  <c:v>3.12</c:v>
                </c:pt>
                <c:pt idx="5">
                  <c:v>2.1800000000000002</c:v>
                </c:pt>
                <c:pt idx="6">
                  <c:v>2.1800000000000002</c:v>
                </c:pt>
                <c:pt idx="7">
                  <c:v>0.52</c:v>
                </c:pt>
                <c:pt idx="8">
                  <c:v>0.33</c:v>
                </c:pt>
                <c:pt idx="9">
                  <c:v>1.05</c:v>
                </c:pt>
                <c:pt idx="10">
                  <c:v>1.1000000000000001</c:v>
                </c:pt>
                <c:pt idx="11">
                  <c:v>1.19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2-02EC-43E1-AA9F-3D4F2B06F3FE}"/>
            </c:ext>
          </c:extLst>
        </c:ser>
        <c:ser>
          <c:idx val="35"/>
          <c:order val="35"/>
          <c:tx>
            <c:strRef>
              <c:f>'TOTAL VOLUME'!$AK$3:$AK$4</c:f>
              <c:strCache>
                <c:ptCount val="1"/>
                <c:pt idx="0">
                  <c:v>Jammu and Kashmir Bank App</c:v>
                </c:pt>
              </c:strCache>
            </c:strRef>
          </c:tx>
          <c:spPr>
            <a:ln w="3492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>
                    <a:lumMod val="80000"/>
                    <a:lumOff val="2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VOLUME'!$AK$5:$AK$17</c:f>
              <c:numCache>
                <c:formatCode>General</c:formatCode>
                <c:ptCount val="12"/>
                <c:pt idx="11">
                  <c:v>0.01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3-02EC-43E1-AA9F-3D4F2B06F3FE}"/>
            </c:ext>
          </c:extLst>
        </c:ser>
        <c:ser>
          <c:idx val="36"/>
          <c:order val="36"/>
          <c:tx>
            <c:strRef>
              <c:f>'TOTAL VOLUME'!$AL$3:$AL$4</c:f>
              <c:strCache>
                <c:ptCount val="1"/>
                <c:pt idx="0">
                  <c:v>Janta Sahakari Bank App</c:v>
                </c:pt>
              </c:strCache>
            </c:strRef>
          </c:tx>
          <c:spPr>
            <a:ln w="34925" cap="rnd">
              <a:solidFill>
                <a:schemeClr val="accent6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>
                    <a:lumMod val="8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VOLUME'!$AL$5:$AL$17</c:f>
              <c:numCache>
                <c:formatCode>General</c:formatCode>
                <c:ptCount val="12"/>
                <c:pt idx="0">
                  <c:v>0.01</c:v>
                </c:pt>
                <c:pt idx="1">
                  <c:v>0.01</c:v>
                </c:pt>
                <c:pt idx="2">
                  <c:v>0.01</c:v>
                </c:pt>
                <c:pt idx="7">
                  <c:v>0.01</c:v>
                </c:pt>
                <c:pt idx="11">
                  <c:v>0.01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4-02EC-43E1-AA9F-3D4F2B06F3FE}"/>
            </c:ext>
          </c:extLst>
        </c:ser>
        <c:ser>
          <c:idx val="37"/>
          <c:order val="37"/>
          <c:tx>
            <c:strRef>
              <c:f>'TOTAL VOLUME'!$AM$3:$AM$4</c:f>
              <c:strCache>
                <c:ptCount val="1"/>
                <c:pt idx="0">
                  <c:v>Jio Payments Bank App</c:v>
                </c:pt>
              </c:strCache>
            </c:strRef>
          </c:tx>
          <c:spPr>
            <a:ln w="34925" cap="rnd">
              <a:solidFill>
                <a:schemeClr val="accent5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>
                    <a:lumMod val="8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VOLUME'!$AM$5:$AM$17</c:f>
              <c:numCache>
                <c:formatCode>General</c:formatCode>
                <c:ptCount val="12"/>
                <c:pt idx="0">
                  <c:v>0.41</c:v>
                </c:pt>
                <c:pt idx="1">
                  <c:v>0.36</c:v>
                </c:pt>
                <c:pt idx="2">
                  <c:v>0.47</c:v>
                </c:pt>
                <c:pt idx="3">
                  <c:v>0.56999999999999995</c:v>
                </c:pt>
                <c:pt idx="4">
                  <c:v>0.68</c:v>
                </c:pt>
                <c:pt idx="5">
                  <c:v>0.8</c:v>
                </c:pt>
                <c:pt idx="6">
                  <c:v>1.03</c:v>
                </c:pt>
                <c:pt idx="7">
                  <c:v>1.06</c:v>
                </c:pt>
                <c:pt idx="8">
                  <c:v>1.24</c:v>
                </c:pt>
                <c:pt idx="9">
                  <c:v>1.33</c:v>
                </c:pt>
                <c:pt idx="10">
                  <c:v>1.38</c:v>
                </c:pt>
                <c:pt idx="11">
                  <c:v>1.65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5-02EC-43E1-AA9F-3D4F2B06F3FE}"/>
            </c:ext>
          </c:extLst>
        </c:ser>
        <c:ser>
          <c:idx val="38"/>
          <c:order val="38"/>
          <c:tx>
            <c:strRef>
              <c:f>'TOTAL VOLUME'!$AN$3:$AN$4</c:f>
              <c:strCache>
                <c:ptCount val="1"/>
                <c:pt idx="0">
                  <c:v>Jupiter Money</c:v>
                </c:pt>
              </c:strCache>
            </c:strRef>
          </c:tx>
          <c:spPr>
            <a:ln w="34925" cap="rnd">
              <a:solidFill>
                <a:schemeClr val="accent4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>
                    <a:lumMod val="8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VOLUME'!$AN$5:$AN$17</c:f>
              <c:numCache>
                <c:formatCode>General</c:formatCode>
                <c:ptCount val="12"/>
                <c:pt idx="6">
                  <c:v>0.01</c:v>
                </c:pt>
                <c:pt idx="7">
                  <c:v>7.0000000000000007E-2</c:v>
                </c:pt>
                <c:pt idx="8">
                  <c:v>0.13</c:v>
                </c:pt>
                <c:pt idx="9">
                  <c:v>0.28999999999999998</c:v>
                </c:pt>
                <c:pt idx="10">
                  <c:v>0.55000000000000004</c:v>
                </c:pt>
                <c:pt idx="11">
                  <c:v>0.98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6-02EC-43E1-AA9F-3D4F2B06F3FE}"/>
            </c:ext>
          </c:extLst>
        </c:ser>
        <c:ser>
          <c:idx val="39"/>
          <c:order val="39"/>
          <c:tx>
            <c:strRef>
              <c:f>'TOTAL VOLUME'!$AO$3:$AO$4</c:f>
              <c:strCache>
                <c:ptCount val="1"/>
                <c:pt idx="0">
                  <c:v>Karnataka Bank App</c:v>
                </c:pt>
              </c:strCache>
            </c:strRef>
          </c:tx>
          <c:spPr>
            <a:ln w="3492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>
                    <a:lumMod val="60000"/>
                    <a:lumOff val="4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VOLUME'!$AO$5:$AO$17</c:f>
              <c:numCache>
                <c:formatCode>General</c:formatCode>
                <c:ptCount val="12"/>
                <c:pt idx="0">
                  <c:v>7.0000000000000007E-2</c:v>
                </c:pt>
                <c:pt idx="1">
                  <c:v>0.09</c:v>
                </c:pt>
                <c:pt idx="2">
                  <c:v>0.12</c:v>
                </c:pt>
                <c:pt idx="3">
                  <c:v>0.12</c:v>
                </c:pt>
                <c:pt idx="4">
                  <c:v>0.1</c:v>
                </c:pt>
                <c:pt idx="5">
                  <c:v>0.12</c:v>
                </c:pt>
                <c:pt idx="6">
                  <c:v>0.13</c:v>
                </c:pt>
                <c:pt idx="7">
                  <c:v>0.12</c:v>
                </c:pt>
                <c:pt idx="8">
                  <c:v>0.16</c:v>
                </c:pt>
                <c:pt idx="9">
                  <c:v>0.2</c:v>
                </c:pt>
                <c:pt idx="10">
                  <c:v>0.22</c:v>
                </c:pt>
                <c:pt idx="1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7-02EC-43E1-AA9F-3D4F2B06F3FE}"/>
            </c:ext>
          </c:extLst>
        </c:ser>
        <c:ser>
          <c:idx val="40"/>
          <c:order val="40"/>
          <c:tx>
            <c:strRef>
              <c:f>'TOTAL VOLUME'!$AP$3:$AP$4</c:f>
              <c:strCache>
                <c:ptCount val="1"/>
                <c:pt idx="0">
                  <c:v>Karur Vysya Bank App</c:v>
                </c:pt>
              </c:strCache>
            </c:strRef>
          </c:tx>
          <c:spPr>
            <a:ln w="3492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>
                    <a:lumMod val="60000"/>
                    <a:lumOff val="4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VOLUME'!$AP$5:$AP$17</c:f>
              <c:numCache>
                <c:formatCode>General</c:formatCode>
                <c:ptCount val="12"/>
                <c:pt idx="0">
                  <c:v>0.03</c:v>
                </c:pt>
                <c:pt idx="1">
                  <c:v>0.03</c:v>
                </c:pt>
                <c:pt idx="2">
                  <c:v>0.03</c:v>
                </c:pt>
                <c:pt idx="3">
                  <c:v>0.03</c:v>
                </c:pt>
                <c:pt idx="4">
                  <c:v>0.02</c:v>
                </c:pt>
                <c:pt idx="5">
                  <c:v>0.03</c:v>
                </c:pt>
                <c:pt idx="6">
                  <c:v>0.03</c:v>
                </c:pt>
                <c:pt idx="7">
                  <c:v>0.03</c:v>
                </c:pt>
                <c:pt idx="8">
                  <c:v>0.03</c:v>
                </c:pt>
                <c:pt idx="9">
                  <c:v>0.03</c:v>
                </c:pt>
                <c:pt idx="10">
                  <c:v>0.03</c:v>
                </c:pt>
                <c:pt idx="11">
                  <c:v>0.04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8-02EC-43E1-AA9F-3D4F2B06F3FE}"/>
            </c:ext>
          </c:extLst>
        </c:ser>
        <c:ser>
          <c:idx val="41"/>
          <c:order val="41"/>
          <c:tx>
            <c:strRef>
              <c:f>'TOTAL VOLUME'!$AQ$3:$AQ$4</c:f>
              <c:strCache>
                <c:ptCount val="1"/>
                <c:pt idx="0">
                  <c:v>Khalijeb</c:v>
                </c:pt>
              </c:strCache>
            </c:strRef>
          </c:tx>
          <c:spPr>
            <a:ln w="3492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>
                    <a:lumMod val="60000"/>
                    <a:lumOff val="4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VOLUME'!$AQ$5:$AQ$17</c:f>
              <c:numCache>
                <c:formatCode>General</c:formatCode>
                <c:ptCount val="12"/>
                <c:pt idx="0">
                  <c:v>0.02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02EC-43E1-AA9F-3D4F2B06F3FE}"/>
            </c:ext>
          </c:extLst>
        </c:ser>
        <c:ser>
          <c:idx val="42"/>
          <c:order val="42"/>
          <c:tx>
            <c:strRef>
              <c:f>'TOTAL VOLUME'!$AR$3:$AR$4</c:f>
              <c:strCache>
                <c:ptCount val="1"/>
                <c:pt idx="0">
                  <c:v>Kotak Mahindra Bank Apps</c:v>
                </c:pt>
              </c:strCache>
            </c:strRef>
          </c:tx>
          <c:spPr>
            <a:ln w="34925" cap="rnd">
              <a:solidFill>
                <a:schemeClr val="accent6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>
                    <a:lumMod val="5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VOLUME'!$AR$5:$AR$17</c:f>
              <c:numCache>
                <c:formatCode>General</c:formatCode>
                <c:ptCount val="12"/>
                <c:pt idx="0">
                  <c:v>1.88</c:v>
                </c:pt>
                <c:pt idx="1">
                  <c:v>1.95</c:v>
                </c:pt>
                <c:pt idx="2">
                  <c:v>2.2599999999999998</c:v>
                </c:pt>
                <c:pt idx="3">
                  <c:v>2.13</c:v>
                </c:pt>
                <c:pt idx="4">
                  <c:v>2.37</c:v>
                </c:pt>
                <c:pt idx="5">
                  <c:v>2.8</c:v>
                </c:pt>
                <c:pt idx="6">
                  <c:v>3.46</c:v>
                </c:pt>
                <c:pt idx="7">
                  <c:v>3.98</c:v>
                </c:pt>
                <c:pt idx="8">
                  <c:v>4.3099999999999996</c:v>
                </c:pt>
                <c:pt idx="9">
                  <c:v>5.38</c:v>
                </c:pt>
                <c:pt idx="10">
                  <c:v>5.78</c:v>
                </c:pt>
                <c:pt idx="11">
                  <c:v>6.39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02EC-43E1-AA9F-3D4F2B06F3FE}"/>
            </c:ext>
          </c:extLst>
        </c:ser>
        <c:ser>
          <c:idx val="43"/>
          <c:order val="43"/>
          <c:tx>
            <c:strRef>
              <c:f>'TOTAL VOLUME'!$AS$3:$AS$4</c:f>
              <c:strCache>
                <c:ptCount val="1"/>
                <c:pt idx="0">
                  <c:v>MakeMy Trip</c:v>
                </c:pt>
              </c:strCache>
            </c:strRef>
          </c:tx>
          <c:spPr>
            <a:ln w="34925" cap="rnd">
              <a:solidFill>
                <a:schemeClr val="accent5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>
                    <a:lumMod val="5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VOLUME'!$AS$5:$AS$17</c:f>
              <c:numCache>
                <c:formatCode>General</c:formatCode>
                <c:ptCount val="12"/>
                <c:pt idx="0">
                  <c:v>0.01</c:v>
                </c:pt>
                <c:pt idx="1">
                  <c:v>0.12</c:v>
                </c:pt>
                <c:pt idx="2">
                  <c:v>0.09</c:v>
                </c:pt>
                <c:pt idx="3">
                  <c:v>0.08</c:v>
                </c:pt>
                <c:pt idx="4">
                  <c:v>0.03</c:v>
                </c:pt>
                <c:pt idx="5">
                  <c:v>0.06</c:v>
                </c:pt>
                <c:pt idx="6">
                  <c:v>0.08</c:v>
                </c:pt>
                <c:pt idx="7">
                  <c:v>0.08</c:v>
                </c:pt>
                <c:pt idx="8">
                  <c:v>0.08</c:v>
                </c:pt>
                <c:pt idx="9">
                  <c:v>0.13</c:v>
                </c:pt>
                <c:pt idx="10">
                  <c:v>0.12</c:v>
                </c:pt>
                <c:pt idx="1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B-02EC-43E1-AA9F-3D4F2B06F3FE}"/>
            </c:ext>
          </c:extLst>
        </c:ser>
        <c:ser>
          <c:idx val="44"/>
          <c:order val="44"/>
          <c:tx>
            <c:strRef>
              <c:f>'TOTAL VOLUME'!$AT$3:$AT$4</c:f>
              <c:strCache>
                <c:ptCount val="1"/>
                <c:pt idx="0">
                  <c:v>MI Pay</c:v>
                </c:pt>
              </c:strCache>
            </c:strRef>
          </c:tx>
          <c:spPr>
            <a:ln w="34925" cap="rnd">
              <a:solidFill>
                <a:schemeClr val="accent4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>
                    <a:lumMod val="5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VOLUME'!$AT$5:$AT$17</c:f>
              <c:numCache>
                <c:formatCode>General</c:formatCode>
                <c:ptCount val="12"/>
                <c:pt idx="0">
                  <c:v>0.44</c:v>
                </c:pt>
                <c:pt idx="1">
                  <c:v>0.4</c:v>
                </c:pt>
                <c:pt idx="2">
                  <c:v>0.42</c:v>
                </c:pt>
                <c:pt idx="3">
                  <c:v>0.38</c:v>
                </c:pt>
                <c:pt idx="4">
                  <c:v>0.37</c:v>
                </c:pt>
                <c:pt idx="5">
                  <c:v>0.36</c:v>
                </c:pt>
                <c:pt idx="6">
                  <c:v>0.34</c:v>
                </c:pt>
                <c:pt idx="7">
                  <c:v>0.34</c:v>
                </c:pt>
                <c:pt idx="8">
                  <c:v>0.36</c:v>
                </c:pt>
                <c:pt idx="9">
                  <c:v>0.37</c:v>
                </c:pt>
                <c:pt idx="10">
                  <c:v>0.33</c:v>
                </c:pt>
                <c:pt idx="11">
                  <c:v>0.31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C-02EC-43E1-AA9F-3D4F2B06F3FE}"/>
            </c:ext>
          </c:extLst>
        </c:ser>
        <c:ser>
          <c:idx val="45"/>
          <c:order val="45"/>
          <c:tx>
            <c:strRef>
              <c:f>'TOTAL VOLUME'!$AU$3:$AU$4</c:f>
              <c:strCache>
                <c:ptCount val="1"/>
                <c:pt idx="0">
                  <c:v>Mobikwik</c:v>
                </c:pt>
              </c:strCache>
            </c:strRef>
          </c:tx>
          <c:spPr>
            <a:ln w="34925" cap="rnd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>
                    <a:lumMod val="70000"/>
                    <a:lumOff val="3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VOLUME'!$AU$5:$AU$17</c:f>
              <c:numCache>
                <c:formatCode>General</c:formatCode>
                <c:ptCount val="12"/>
                <c:pt idx="0">
                  <c:v>1.94</c:v>
                </c:pt>
                <c:pt idx="1">
                  <c:v>1.92</c:v>
                </c:pt>
                <c:pt idx="2">
                  <c:v>2.2200000000000002</c:v>
                </c:pt>
                <c:pt idx="3">
                  <c:v>2.09</c:v>
                </c:pt>
                <c:pt idx="4">
                  <c:v>3.18</c:v>
                </c:pt>
                <c:pt idx="5">
                  <c:v>3.21</c:v>
                </c:pt>
                <c:pt idx="6">
                  <c:v>2.8</c:v>
                </c:pt>
                <c:pt idx="7">
                  <c:v>2.59</c:v>
                </c:pt>
                <c:pt idx="8">
                  <c:v>3.2</c:v>
                </c:pt>
                <c:pt idx="9">
                  <c:v>4.08</c:v>
                </c:pt>
                <c:pt idx="10">
                  <c:v>5.18</c:v>
                </c:pt>
                <c:pt idx="11">
                  <c:v>4.24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02EC-43E1-AA9F-3D4F2B06F3FE}"/>
            </c:ext>
          </c:extLst>
        </c:ser>
        <c:ser>
          <c:idx val="46"/>
          <c:order val="46"/>
          <c:tx>
            <c:strRef>
              <c:f>'TOTAL VOLUME'!$AV$3:$AV$4</c:f>
              <c:strCache>
                <c:ptCount val="1"/>
                <c:pt idx="0">
                  <c:v>NSDL Payments Bank App</c:v>
                </c:pt>
              </c:strCache>
            </c:strRef>
          </c:tx>
          <c:spPr>
            <a:ln w="34925" cap="rnd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>
                    <a:lumMod val="70000"/>
                    <a:lumOff val="3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VOLUME'!$AV$5:$AV$17</c:f>
              <c:numCache>
                <c:formatCode>General</c:formatCode>
                <c:ptCount val="12"/>
                <c:pt idx="4">
                  <c:v>0.01</c:v>
                </c:pt>
                <c:pt idx="6">
                  <c:v>0.01</c:v>
                </c:pt>
                <c:pt idx="7">
                  <c:v>0.01</c:v>
                </c:pt>
                <c:pt idx="8">
                  <c:v>0.01</c:v>
                </c:pt>
                <c:pt idx="10">
                  <c:v>0.01</c:v>
                </c:pt>
                <c:pt idx="11">
                  <c:v>0.01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E-02EC-43E1-AA9F-3D4F2B06F3FE}"/>
            </c:ext>
          </c:extLst>
        </c:ser>
        <c:ser>
          <c:idx val="47"/>
          <c:order val="47"/>
          <c:tx>
            <c:strRef>
              <c:f>'TOTAL VOLUME'!$AW$3:$AW$4</c:f>
              <c:strCache>
                <c:ptCount val="1"/>
                <c:pt idx="0">
                  <c:v>Other Apps</c:v>
                </c:pt>
              </c:strCache>
            </c:strRef>
          </c:tx>
          <c:spPr>
            <a:ln w="34925" cap="rnd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>
                    <a:lumMod val="70000"/>
                    <a:lumOff val="3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VOLUME'!$AW$5:$AW$17</c:f>
              <c:numCache>
                <c:formatCode>General</c:formatCode>
                <c:ptCount val="12"/>
                <c:pt idx="0">
                  <c:v>0.03</c:v>
                </c:pt>
                <c:pt idx="1">
                  <c:v>0.02</c:v>
                </c:pt>
                <c:pt idx="2">
                  <c:v>0.02</c:v>
                </c:pt>
                <c:pt idx="3">
                  <c:v>0.03</c:v>
                </c:pt>
                <c:pt idx="7">
                  <c:v>0.02</c:v>
                </c:pt>
                <c:pt idx="8">
                  <c:v>0.03</c:v>
                </c:pt>
                <c:pt idx="9">
                  <c:v>0.05</c:v>
                </c:pt>
                <c:pt idx="10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F-02EC-43E1-AA9F-3D4F2B06F3FE}"/>
            </c:ext>
          </c:extLst>
        </c:ser>
        <c:ser>
          <c:idx val="48"/>
          <c:order val="48"/>
          <c:tx>
            <c:strRef>
              <c:f>'TOTAL VOLUME'!$AX$3:$AX$4</c:f>
              <c:strCache>
                <c:ptCount val="1"/>
                <c:pt idx="0">
                  <c:v>Other Bank Apps</c:v>
                </c:pt>
              </c:strCache>
            </c:strRef>
          </c:tx>
          <c:spPr>
            <a:ln w="34925" cap="rnd">
              <a:solidFill>
                <a:schemeClr val="accent6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>
                    <a:lumMod val="7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VOLUME'!$AX$5:$AX$17</c:f>
              <c:numCache>
                <c:formatCode>General</c:formatCode>
                <c:ptCount val="12"/>
                <c:pt idx="6">
                  <c:v>0.04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0-02EC-43E1-AA9F-3D4F2B06F3FE}"/>
            </c:ext>
          </c:extLst>
        </c:ser>
        <c:ser>
          <c:idx val="49"/>
          <c:order val="49"/>
          <c:tx>
            <c:strRef>
              <c:f>'TOTAL VOLUME'!$AY$3:$AY$4</c:f>
              <c:strCache>
                <c:ptCount val="1"/>
                <c:pt idx="0">
                  <c:v>Others</c:v>
                </c:pt>
              </c:strCache>
            </c:strRef>
          </c:tx>
          <c:spPr>
            <a:ln w="34925" cap="rnd">
              <a:solidFill>
                <a:schemeClr val="accent5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>
                    <a:lumMod val="7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VOLUME'!$AY$5:$AY$17</c:f>
              <c:numCache>
                <c:formatCode>General</c:formatCode>
                <c:ptCount val="12"/>
                <c:pt idx="4">
                  <c:v>0.03</c:v>
                </c:pt>
                <c:pt idx="5">
                  <c:v>0.05</c:v>
                </c:pt>
                <c:pt idx="11">
                  <c:v>0.02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1-02EC-43E1-AA9F-3D4F2B06F3FE}"/>
            </c:ext>
          </c:extLst>
        </c:ser>
        <c:ser>
          <c:idx val="50"/>
          <c:order val="50"/>
          <c:tx>
            <c:strRef>
              <c:f>'TOTAL VOLUME'!$AZ$3:$AZ$4</c:f>
              <c:strCache>
                <c:ptCount val="1"/>
                <c:pt idx="0">
                  <c:v>Paytm Payments Bank App</c:v>
                </c:pt>
              </c:strCache>
            </c:strRef>
          </c:tx>
          <c:spPr>
            <a:ln w="34925" cap="rnd">
              <a:solidFill>
                <a:schemeClr val="accent4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>
                    <a:lumMod val="7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VOLUME'!$AZ$5:$AZ$17</c:f>
              <c:numCache>
                <c:formatCode>General</c:formatCode>
                <c:ptCount val="12"/>
                <c:pt idx="0">
                  <c:v>332.69</c:v>
                </c:pt>
                <c:pt idx="1">
                  <c:v>340.71</c:v>
                </c:pt>
                <c:pt idx="2">
                  <c:v>401.16</c:v>
                </c:pt>
                <c:pt idx="3">
                  <c:v>372.7</c:v>
                </c:pt>
                <c:pt idx="4">
                  <c:v>343.81</c:v>
                </c:pt>
                <c:pt idx="5">
                  <c:v>383.05</c:v>
                </c:pt>
                <c:pt idx="6">
                  <c:v>454.06</c:v>
                </c:pt>
                <c:pt idx="7">
                  <c:v>498.65</c:v>
                </c:pt>
                <c:pt idx="8">
                  <c:v>543.54999999999995</c:v>
                </c:pt>
                <c:pt idx="9">
                  <c:v>632.17999999999995</c:v>
                </c:pt>
                <c:pt idx="10">
                  <c:v>631.29999999999995</c:v>
                </c:pt>
                <c:pt idx="11">
                  <c:v>706.37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2-02EC-43E1-AA9F-3D4F2B06F3FE}"/>
            </c:ext>
          </c:extLst>
        </c:ser>
        <c:ser>
          <c:idx val="51"/>
          <c:order val="51"/>
          <c:tx>
            <c:strRef>
              <c:f>'TOTAL VOLUME'!$BA$3:$BA$4</c:f>
              <c:strCache>
                <c:ptCount val="1"/>
                <c:pt idx="0">
                  <c:v>PhonePe</c:v>
                </c:pt>
              </c:strCache>
            </c:strRef>
          </c:tx>
          <c:spPr>
            <a:ln w="34925" cap="rnd">
              <a:solidFill>
                <a:srgbClr val="92D05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92D050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VOLUME'!$BA$5:$BA$17</c:f>
              <c:numCache>
                <c:formatCode>General</c:formatCode>
                <c:ptCount val="12"/>
                <c:pt idx="0">
                  <c:v>968.72</c:v>
                </c:pt>
                <c:pt idx="1">
                  <c:v>975.53</c:v>
                </c:pt>
                <c:pt idx="2">
                  <c:v>1199.51</c:v>
                </c:pt>
                <c:pt idx="3">
                  <c:v>1189.8900000000001</c:v>
                </c:pt>
                <c:pt idx="4">
                  <c:v>1149.8399999999999</c:v>
                </c:pt>
                <c:pt idx="5">
                  <c:v>1292.71</c:v>
                </c:pt>
                <c:pt idx="6">
                  <c:v>1492.09</c:v>
                </c:pt>
                <c:pt idx="7">
                  <c:v>1622.95</c:v>
                </c:pt>
                <c:pt idx="8">
                  <c:v>1653.19</c:v>
                </c:pt>
                <c:pt idx="9">
                  <c:v>1937.57</c:v>
                </c:pt>
                <c:pt idx="10">
                  <c:v>1911.21</c:v>
                </c:pt>
                <c:pt idx="11">
                  <c:v>2077.6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3-02EC-43E1-AA9F-3D4F2B06F3FE}"/>
            </c:ext>
          </c:extLst>
        </c:ser>
        <c:ser>
          <c:idx val="52"/>
          <c:order val="52"/>
          <c:tx>
            <c:strRef>
              <c:f>'TOTAL VOLUME'!$BB$3:$BB$4</c:f>
              <c:strCache>
                <c:ptCount val="1"/>
                <c:pt idx="0">
                  <c:v>Punjab National Bank App</c:v>
                </c:pt>
              </c:strCache>
            </c:strRef>
          </c:tx>
          <c:spPr>
            <a:ln w="34925" cap="rnd">
              <a:solidFill>
                <a:schemeClr val="accent5">
                  <a:lumMod val="50000"/>
                  <a:lumOff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>
                    <a:lumMod val="50000"/>
                    <a:lumOff val="5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VOLUME'!$BB$5:$BB$17</c:f>
              <c:numCache>
                <c:formatCode>General</c:formatCode>
                <c:ptCount val="12"/>
                <c:pt idx="0">
                  <c:v>0.13</c:v>
                </c:pt>
                <c:pt idx="1">
                  <c:v>0.13</c:v>
                </c:pt>
                <c:pt idx="2">
                  <c:v>0.14000000000000001</c:v>
                </c:pt>
                <c:pt idx="3">
                  <c:v>0.12</c:v>
                </c:pt>
                <c:pt idx="4">
                  <c:v>0.11</c:v>
                </c:pt>
                <c:pt idx="5">
                  <c:v>0.08</c:v>
                </c:pt>
                <c:pt idx="6">
                  <c:v>0.02</c:v>
                </c:pt>
                <c:pt idx="7">
                  <c:v>0.04</c:v>
                </c:pt>
                <c:pt idx="8">
                  <c:v>7.0000000000000007E-2</c:v>
                </c:pt>
                <c:pt idx="9">
                  <c:v>0.08</c:v>
                </c:pt>
                <c:pt idx="10">
                  <c:v>7.0000000000000007E-2</c:v>
                </c:pt>
                <c:pt idx="1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4-02EC-43E1-AA9F-3D4F2B06F3FE}"/>
            </c:ext>
          </c:extLst>
        </c:ser>
        <c:ser>
          <c:idx val="53"/>
          <c:order val="53"/>
          <c:tx>
            <c:strRef>
              <c:f>'TOTAL VOLUME'!$BC$3:$BC$4</c:f>
              <c:strCache>
                <c:ptCount val="1"/>
                <c:pt idx="0">
                  <c:v>Punjab Sind Bank App</c:v>
                </c:pt>
              </c:strCache>
            </c:strRef>
          </c:tx>
          <c:spPr>
            <a:ln w="34925" cap="rnd">
              <a:solidFill>
                <a:schemeClr val="accent4">
                  <a:lumMod val="50000"/>
                  <a:lumOff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>
                    <a:lumMod val="50000"/>
                    <a:lumOff val="5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VOLUME'!$BC$5:$BC$17</c:f>
              <c:numCache>
                <c:formatCode>General</c:formatCode>
                <c:ptCount val="12"/>
                <c:pt idx="0">
                  <c:v>0.01</c:v>
                </c:pt>
                <c:pt idx="1">
                  <c:v>0.01</c:v>
                </c:pt>
                <c:pt idx="2">
                  <c:v>0.01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5-02EC-43E1-AA9F-3D4F2B06F3FE}"/>
            </c:ext>
          </c:extLst>
        </c:ser>
        <c:ser>
          <c:idx val="54"/>
          <c:order val="54"/>
          <c:tx>
            <c:strRef>
              <c:f>'TOTAL VOLUME'!$BD$3:$BD$4</c:f>
              <c:strCache>
                <c:ptCount val="1"/>
                <c:pt idx="0">
                  <c:v>Punjab Sindh Bank App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VOLUME'!$BD$5:$BD$17</c:f>
              <c:numCache>
                <c:formatCode>General</c:formatCode>
                <c:ptCount val="12"/>
                <c:pt idx="7">
                  <c:v>0.01</c:v>
                </c:pt>
                <c:pt idx="8">
                  <c:v>0.01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6-02EC-43E1-AA9F-3D4F2B06F3FE}"/>
            </c:ext>
          </c:extLst>
        </c:ser>
        <c:ser>
          <c:idx val="55"/>
          <c:order val="55"/>
          <c:tx>
            <c:strRef>
              <c:f>'TOTAL VOLUME'!$BE$3:$BE$4</c:f>
              <c:strCache>
                <c:ptCount val="1"/>
                <c:pt idx="0">
                  <c:v>RBL Bank App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VOLUME'!$BE$5:$BE$17</c:f>
              <c:numCache>
                <c:formatCode>General</c:formatCode>
                <c:ptCount val="12"/>
                <c:pt idx="0">
                  <c:v>0.12</c:v>
                </c:pt>
                <c:pt idx="1">
                  <c:v>0.12</c:v>
                </c:pt>
                <c:pt idx="2">
                  <c:v>0.14000000000000001</c:v>
                </c:pt>
                <c:pt idx="3">
                  <c:v>0.13</c:v>
                </c:pt>
                <c:pt idx="4">
                  <c:v>0.12</c:v>
                </c:pt>
                <c:pt idx="5">
                  <c:v>0.13</c:v>
                </c:pt>
                <c:pt idx="6">
                  <c:v>0.15</c:v>
                </c:pt>
                <c:pt idx="7">
                  <c:v>0.16</c:v>
                </c:pt>
                <c:pt idx="8">
                  <c:v>0.17</c:v>
                </c:pt>
                <c:pt idx="9">
                  <c:v>0.22</c:v>
                </c:pt>
                <c:pt idx="10">
                  <c:v>0.25</c:v>
                </c:pt>
                <c:pt idx="11">
                  <c:v>0.35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7-02EC-43E1-AA9F-3D4F2B06F3FE}"/>
            </c:ext>
          </c:extLst>
        </c:ser>
        <c:ser>
          <c:idx val="56"/>
          <c:order val="56"/>
          <c:tx>
            <c:strRef>
              <c:f>'TOTAL VOLUME'!$BF$3:$BF$4</c:f>
              <c:strCache>
                <c:ptCount val="1"/>
                <c:pt idx="0">
                  <c:v>RealMe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VOLUME'!$BF$5:$BF$17</c:f>
              <c:numCache>
                <c:formatCode>General</c:formatCode>
                <c:ptCount val="12"/>
                <c:pt idx="0">
                  <c:v>0.01</c:v>
                </c:pt>
                <c:pt idx="1">
                  <c:v>0.01</c:v>
                </c:pt>
                <c:pt idx="2">
                  <c:v>0.01</c:v>
                </c:pt>
                <c:pt idx="7">
                  <c:v>0.01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8-02EC-43E1-AA9F-3D4F2B06F3FE}"/>
            </c:ext>
          </c:extLst>
        </c:ser>
        <c:ser>
          <c:idx val="57"/>
          <c:order val="57"/>
          <c:tx>
            <c:strRef>
              <c:f>'TOTAL VOLUME'!$BG$3:$BG$4</c:f>
              <c:strCache>
                <c:ptCount val="1"/>
                <c:pt idx="0">
                  <c:v>Samsung Pay</c:v>
                </c:pt>
              </c:strCache>
            </c:strRef>
          </c:tx>
          <c:spPr>
            <a:ln w="34925" cap="rnd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VOLUME'!$BG$5:$BG$17</c:f>
              <c:numCache>
                <c:formatCode>General</c:formatCode>
                <c:ptCount val="12"/>
                <c:pt idx="0">
                  <c:v>1.67</c:v>
                </c:pt>
                <c:pt idx="1">
                  <c:v>1.65</c:v>
                </c:pt>
                <c:pt idx="2">
                  <c:v>1.83</c:v>
                </c:pt>
                <c:pt idx="3">
                  <c:v>1.62</c:v>
                </c:pt>
                <c:pt idx="4">
                  <c:v>1.36</c:v>
                </c:pt>
                <c:pt idx="5">
                  <c:v>1.64</c:v>
                </c:pt>
                <c:pt idx="6">
                  <c:v>2.02</c:v>
                </c:pt>
                <c:pt idx="7">
                  <c:v>2.25</c:v>
                </c:pt>
                <c:pt idx="8">
                  <c:v>2.37</c:v>
                </c:pt>
                <c:pt idx="9">
                  <c:v>2.81</c:v>
                </c:pt>
                <c:pt idx="10">
                  <c:v>2.8</c:v>
                </c:pt>
                <c:pt idx="11">
                  <c:v>3.21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9-02EC-43E1-AA9F-3D4F2B06F3FE}"/>
            </c:ext>
          </c:extLst>
        </c:ser>
        <c:ser>
          <c:idx val="58"/>
          <c:order val="58"/>
          <c:tx>
            <c:strRef>
              <c:f>'TOTAL VOLUME'!$BH$3:$BH$4</c:f>
              <c:strCache>
                <c:ptCount val="1"/>
                <c:pt idx="0">
                  <c:v>South Indian Bank App</c:v>
                </c:pt>
              </c:strCache>
            </c:strRef>
          </c:tx>
          <c:spPr>
            <a:ln w="34925" cap="rnd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VOLUME'!$BH$5:$BH$17</c:f>
              <c:numCache>
                <c:formatCode>General</c:formatCode>
                <c:ptCount val="12"/>
                <c:pt idx="0">
                  <c:v>0.06</c:v>
                </c:pt>
                <c:pt idx="1">
                  <c:v>0.06</c:v>
                </c:pt>
                <c:pt idx="2">
                  <c:v>7.0000000000000007E-2</c:v>
                </c:pt>
                <c:pt idx="3">
                  <c:v>7.0000000000000007E-2</c:v>
                </c:pt>
                <c:pt idx="4">
                  <c:v>0.05</c:v>
                </c:pt>
                <c:pt idx="5">
                  <c:v>0.06</c:v>
                </c:pt>
                <c:pt idx="6">
                  <c:v>0.08</c:v>
                </c:pt>
                <c:pt idx="7">
                  <c:v>0.09</c:v>
                </c:pt>
                <c:pt idx="8">
                  <c:v>0.09</c:v>
                </c:pt>
                <c:pt idx="9">
                  <c:v>0.11</c:v>
                </c:pt>
                <c:pt idx="10">
                  <c:v>0.11</c:v>
                </c:pt>
                <c:pt idx="11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A-02EC-43E1-AA9F-3D4F2B06F3FE}"/>
            </c:ext>
          </c:extLst>
        </c:ser>
        <c:ser>
          <c:idx val="59"/>
          <c:order val="59"/>
          <c:tx>
            <c:strRef>
              <c:f>'TOTAL VOLUME'!$BI$3:$BI$4</c:f>
              <c:strCache>
                <c:ptCount val="1"/>
                <c:pt idx="0">
                  <c:v>Standard Chartered Bank App</c:v>
                </c:pt>
              </c:strCache>
            </c:strRef>
          </c:tx>
          <c:spPr>
            <a:ln w="34925" cap="rnd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VOLUME'!$BI$5:$BI$17</c:f>
              <c:numCache>
                <c:formatCode>General</c:formatCode>
                <c:ptCount val="12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0.06</c:v>
                </c:pt>
                <c:pt idx="4">
                  <c:v>0.06</c:v>
                </c:pt>
                <c:pt idx="5">
                  <c:v>0.06</c:v>
                </c:pt>
                <c:pt idx="6">
                  <c:v>0.08</c:v>
                </c:pt>
                <c:pt idx="7">
                  <c:v>0.08</c:v>
                </c:pt>
                <c:pt idx="8">
                  <c:v>0.08</c:v>
                </c:pt>
                <c:pt idx="9">
                  <c:v>0.1</c:v>
                </c:pt>
                <c:pt idx="10">
                  <c:v>0.09</c:v>
                </c:pt>
                <c:pt idx="11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B-02EC-43E1-AA9F-3D4F2B06F3FE}"/>
            </c:ext>
          </c:extLst>
        </c:ser>
        <c:ser>
          <c:idx val="60"/>
          <c:order val="60"/>
          <c:tx>
            <c:strRef>
              <c:f>'TOTAL VOLUME'!$BJ$3:$BJ$4</c:f>
              <c:strCache>
                <c:ptCount val="1"/>
                <c:pt idx="0">
                  <c:v>State Bank of India Apps</c:v>
                </c:pt>
              </c:strCache>
            </c:strRef>
          </c:tx>
          <c:spPr>
            <a:ln w="3492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>
                    <a:lumMod val="80000"/>
                    <a:lumOff val="2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VOLUME'!$BJ$5:$BJ$17</c:f>
              <c:numCache>
                <c:formatCode>General</c:formatCode>
                <c:ptCount val="12"/>
                <c:pt idx="0">
                  <c:v>4.29</c:v>
                </c:pt>
                <c:pt idx="1">
                  <c:v>4.13</c:v>
                </c:pt>
                <c:pt idx="2">
                  <c:v>4.55</c:v>
                </c:pt>
                <c:pt idx="3">
                  <c:v>4.1399999999999997</c:v>
                </c:pt>
                <c:pt idx="4">
                  <c:v>3.69</c:v>
                </c:pt>
                <c:pt idx="5">
                  <c:v>3.43</c:v>
                </c:pt>
                <c:pt idx="6">
                  <c:v>3.55</c:v>
                </c:pt>
                <c:pt idx="7">
                  <c:v>3.69</c:v>
                </c:pt>
                <c:pt idx="8">
                  <c:v>3.77</c:v>
                </c:pt>
                <c:pt idx="9">
                  <c:v>3.98</c:v>
                </c:pt>
                <c:pt idx="10">
                  <c:v>3.72</c:v>
                </c:pt>
                <c:pt idx="11">
                  <c:v>3.63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C-02EC-43E1-AA9F-3D4F2B06F3FE}"/>
            </c:ext>
          </c:extLst>
        </c:ser>
        <c:ser>
          <c:idx val="61"/>
          <c:order val="61"/>
          <c:tx>
            <c:strRef>
              <c:f>'TOTAL VOLUME'!$BK$3:$BK$4</c:f>
              <c:strCache>
                <c:ptCount val="1"/>
                <c:pt idx="0">
                  <c:v>Truecaller</c:v>
                </c:pt>
              </c:strCache>
            </c:strRef>
          </c:tx>
          <c:spPr>
            <a:ln w="3492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>
                    <a:lumMod val="80000"/>
                    <a:lumOff val="2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VOLUME'!$BK$5:$BK$17</c:f>
              <c:numCache>
                <c:formatCode>General</c:formatCode>
                <c:ptCount val="12"/>
                <c:pt idx="0">
                  <c:v>0.01</c:v>
                </c:pt>
                <c:pt idx="1">
                  <c:v>0.05</c:v>
                </c:pt>
                <c:pt idx="2">
                  <c:v>0.01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D-02EC-43E1-AA9F-3D4F2B06F3FE}"/>
            </c:ext>
          </c:extLst>
        </c:ser>
        <c:ser>
          <c:idx val="62"/>
          <c:order val="62"/>
          <c:tx>
            <c:strRef>
              <c:f>'TOTAL VOLUME'!$BL$3:$BL$4</c:f>
              <c:strCache>
                <c:ptCount val="1"/>
                <c:pt idx="0">
                  <c:v>UCO Bank App</c:v>
                </c:pt>
              </c:strCache>
            </c:strRef>
          </c:tx>
          <c:spPr>
            <a:ln w="3492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>
                    <a:lumMod val="80000"/>
                    <a:lumOff val="2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VOLUME'!$BL$5:$BL$17</c:f>
              <c:numCache>
                <c:formatCode>General</c:formatCode>
                <c:ptCount val="12"/>
                <c:pt idx="0">
                  <c:v>0.05</c:v>
                </c:pt>
                <c:pt idx="1">
                  <c:v>0.06</c:v>
                </c:pt>
                <c:pt idx="2">
                  <c:v>7.0000000000000007E-2</c:v>
                </c:pt>
                <c:pt idx="3">
                  <c:v>7.0000000000000007E-2</c:v>
                </c:pt>
                <c:pt idx="4">
                  <c:v>0.08</c:v>
                </c:pt>
                <c:pt idx="5">
                  <c:v>0.09</c:v>
                </c:pt>
                <c:pt idx="6">
                  <c:v>0.08</c:v>
                </c:pt>
                <c:pt idx="7">
                  <c:v>0.09</c:v>
                </c:pt>
                <c:pt idx="8">
                  <c:v>0.1</c:v>
                </c:pt>
                <c:pt idx="9">
                  <c:v>0.11</c:v>
                </c:pt>
                <c:pt idx="10">
                  <c:v>0.12</c:v>
                </c:pt>
                <c:pt idx="11">
                  <c:v>0.14000000000000001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E-02EC-43E1-AA9F-3D4F2B06F3FE}"/>
            </c:ext>
          </c:extLst>
        </c:ser>
        <c:ser>
          <c:idx val="63"/>
          <c:order val="63"/>
          <c:tx>
            <c:strRef>
              <c:f>'TOTAL VOLUME'!$BM$3:$BM$4</c:f>
              <c:strCache>
                <c:ptCount val="1"/>
                <c:pt idx="0">
                  <c:v>Ultracash</c:v>
                </c:pt>
              </c:strCache>
            </c:strRef>
          </c:tx>
          <c:spPr>
            <a:ln w="34925" cap="rnd">
              <a:solidFill>
                <a:schemeClr val="accent6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>
                    <a:lumMod val="8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VOLUME'!$BM$5:$BM$17</c:f>
              <c:numCache>
                <c:formatCode>General</c:formatCode>
                <c:ptCount val="12"/>
                <c:pt idx="0">
                  <c:v>0.75</c:v>
                </c:pt>
                <c:pt idx="1">
                  <c:v>0.89</c:v>
                </c:pt>
                <c:pt idx="2">
                  <c:v>1.33</c:v>
                </c:pt>
                <c:pt idx="3">
                  <c:v>1.49</c:v>
                </c:pt>
                <c:pt idx="4">
                  <c:v>1.1499999999999999</c:v>
                </c:pt>
                <c:pt idx="5">
                  <c:v>1.19</c:v>
                </c:pt>
                <c:pt idx="6">
                  <c:v>1.45</c:v>
                </c:pt>
                <c:pt idx="7">
                  <c:v>1.66</c:v>
                </c:pt>
                <c:pt idx="8">
                  <c:v>2.02</c:v>
                </c:pt>
                <c:pt idx="9">
                  <c:v>2.3199999999999998</c:v>
                </c:pt>
                <c:pt idx="10">
                  <c:v>2.13</c:v>
                </c:pt>
                <c:pt idx="11">
                  <c:v>1.96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F-02EC-43E1-AA9F-3D4F2B06F3FE}"/>
            </c:ext>
          </c:extLst>
        </c:ser>
        <c:ser>
          <c:idx val="64"/>
          <c:order val="64"/>
          <c:tx>
            <c:strRef>
              <c:f>'TOTAL VOLUME'!$BN$3:$BN$4</c:f>
              <c:strCache>
                <c:ptCount val="1"/>
                <c:pt idx="0">
                  <c:v>Union Bank Apps</c:v>
                </c:pt>
              </c:strCache>
            </c:strRef>
          </c:tx>
          <c:spPr>
            <a:ln w="34925" cap="rnd">
              <a:solidFill>
                <a:schemeClr val="accent5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>
                    <a:lumMod val="8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VOLUME'!$BN$5:$BN$17</c:f>
              <c:numCache>
                <c:formatCode>General</c:formatCode>
                <c:ptCount val="12"/>
                <c:pt idx="0">
                  <c:v>0.24</c:v>
                </c:pt>
                <c:pt idx="1">
                  <c:v>0.32</c:v>
                </c:pt>
                <c:pt idx="2">
                  <c:v>0.38</c:v>
                </c:pt>
                <c:pt idx="3">
                  <c:v>0.34</c:v>
                </c:pt>
                <c:pt idx="4">
                  <c:v>0.28000000000000003</c:v>
                </c:pt>
                <c:pt idx="5">
                  <c:v>0.28999999999999998</c:v>
                </c:pt>
                <c:pt idx="6">
                  <c:v>0.33</c:v>
                </c:pt>
                <c:pt idx="7">
                  <c:v>0.37</c:v>
                </c:pt>
                <c:pt idx="8">
                  <c:v>0.41</c:v>
                </c:pt>
                <c:pt idx="9">
                  <c:v>0.66</c:v>
                </c:pt>
                <c:pt idx="10">
                  <c:v>0.43</c:v>
                </c:pt>
                <c:pt idx="11">
                  <c:v>0.36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0-02EC-43E1-AA9F-3D4F2B06F3FE}"/>
            </c:ext>
          </c:extLst>
        </c:ser>
        <c:ser>
          <c:idx val="65"/>
          <c:order val="65"/>
          <c:tx>
            <c:strRef>
              <c:f>'TOTAL VOLUME'!$BO$3:$BO$4</c:f>
              <c:strCache>
                <c:ptCount val="1"/>
                <c:pt idx="0">
                  <c:v>WhatsApp</c:v>
                </c:pt>
              </c:strCache>
            </c:strRef>
          </c:tx>
          <c:spPr>
            <a:ln w="34925" cap="rnd">
              <a:solidFill>
                <a:schemeClr val="accent4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>
                    <a:lumMod val="8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VOLUME'!$BO$5:$BO$17</c:f>
              <c:numCache>
                <c:formatCode>General</c:formatCode>
                <c:ptCount val="12"/>
                <c:pt idx="0">
                  <c:v>0.56000000000000005</c:v>
                </c:pt>
                <c:pt idx="1">
                  <c:v>0.55000000000000004</c:v>
                </c:pt>
                <c:pt idx="2">
                  <c:v>0.57999999999999996</c:v>
                </c:pt>
                <c:pt idx="3">
                  <c:v>0.54</c:v>
                </c:pt>
                <c:pt idx="4">
                  <c:v>0.51</c:v>
                </c:pt>
                <c:pt idx="5">
                  <c:v>0.46</c:v>
                </c:pt>
                <c:pt idx="6">
                  <c:v>0.47</c:v>
                </c:pt>
                <c:pt idx="7">
                  <c:v>0.5</c:v>
                </c:pt>
                <c:pt idx="8">
                  <c:v>1.01</c:v>
                </c:pt>
                <c:pt idx="10">
                  <c:v>2.11</c:v>
                </c:pt>
                <c:pt idx="11">
                  <c:v>2.25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1-02EC-43E1-AA9F-3D4F2B06F3FE}"/>
            </c:ext>
          </c:extLst>
        </c:ser>
        <c:ser>
          <c:idx val="66"/>
          <c:order val="66"/>
          <c:tx>
            <c:strRef>
              <c:f>'TOTAL VOLUME'!$BP$3:$BP$4</c:f>
              <c:strCache>
                <c:ptCount val="1"/>
                <c:pt idx="0">
                  <c:v>WhatsApp*</c:v>
                </c:pt>
              </c:strCache>
            </c:strRef>
          </c:tx>
          <c:spPr>
            <a:ln w="3492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>
                    <a:lumMod val="60000"/>
                    <a:lumOff val="4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VOLUME'!$BP$5:$BP$17</c:f>
              <c:numCache>
                <c:formatCode>General</c:formatCode>
                <c:ptCount val="12"/>
                <c:pt idx="9">
                  <c:v>2.6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2-02EC-43E1-AA9F-3D4F2B06F3FE}"/>
            </c:ext>
          </c:extLst>
        </c:ser>
        <c:ser>
          <c:idx val="67"/>
          <c:order val="67"/>
          <c:tx>
            <c:strRef>
              <c:f>'TOTAL VOLUME'!$BQ$3:$BQ$4</c:f>
              <c:strCache>
                <c:ptCount val="1"/>
                <c:pt idx="0">
                  <c:v>Yes Bank Apps</c:v>
                </c:pt>
              </c:strCache>
            </c:strRef>
          </c:tx>
          <c:spPr>
            <a:ln w="3492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>
                    <a:lumMod val="60000"/>
                    <a:lumOff val="4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VOLUME'!$BQ$5:$BQ$17</c:f>
              <c:numCache>
                <c:formatCode>General</c:formatCode>
                <c:ptCount val="12"/>
                <c:pt idx="0">
                  <c:v>14.78</c:v>
                </c:pt>
                <c:pt idx="1">
                  <c:v>29.34</c:v>
                </c:pt>
                <c:pt idx="2">
                  <c:v>29.14</c:v>
                </c:pt>
                <c:pt idx="3">
                  <c:v>22.81</c:v>
                </c:pt>
                <c:pt idx="4">
                  <c:v>21.08</c:v>
                </c:pt>
                <c:pt idx="5">
                  <c:v>24.72</c:v>
                </c:pt>
                <c:pt idx="6">
                  <c:v>25.94</c:v>
                </c:pt>
                <c:pt idx="7">
                  <c:v>24.35</c:v>
                </c:pt>
                <c:pt idx="8">
                  <c:v>23.03</c:v>
                </c:pt>
                <c:pt idx="9">
                  <c:v>28.41</c:v>
                </c:pt>
                <c:pt idx="10">
                  <c:v>24.34</c:v>
                </c:pt>
                <c:pt idx="11">
                  <c:v>25.14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3-02EC-43E1-AA9F-3D4F2B06F3FE}"/>
            </c:ext>
          </c:extLst>
        </c:ser>
        <c:ser>
          <c:idx val="68"/>
          <c:order val="68"/>
          <c:tx>
            <c:strRef>
              <c:f>'TOTAL VOLUME'!$BR$3:$BR$4</c:f>
              <c:strCache>
                <c:ptCount val="1"/>
                <c:pt idx="0">
                  <c:v>YuvaPay</c:v>
                </c:pt>
              </c:strCache>
            </c:strRef>
          </c:tx>
          <c:spPr>
            <a:ln w="34925" cap="rnd">
              <a:solidFill>
                <a:srgbClr val="FF33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FF3300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'TOTAL VOLUME'!$A$5:$A$17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VOLUME'!$BR$5:$BR$17</c:f>
              <c:numCache>
                <c:formatCode>General</c:formatCode>
                <c:ptCount val="12"/>
                <c:pt idx="1">
                  <c:v>0.02</c:v>
                </c:pt>
                <c:pt idx="2">
                  <c:v>0.56000000000000005</c:v>
                </c:pt>
                <c:pt idx="3">
                  <c:v>1.59</c:v>
                </c:pt>
                <c:pt idx="4">
                  <c:v>2.3199999999999998</c:v>
                </c:pt>
                <c:pt idx="5">
                  <c:v>1.33</c:v>
                </c:pt>
                <c:pt idx="6">
                  <c:v>0.48</c:v>
                </c:pt>
                <c:pt idx="7">
                  <c:v>0.02</c:v>
                </c:pt>
                <c:pt idx="8">
                  <c:v>0.04</c:v>
                </c:pt>
                <c:pt idx="9">
                  <c:v>0.04</c:v>
                </c:pt>
                <c:pt idx="10">
                  <c:v>0.04</c:v>
                </c:pt>
                <c:pt idx="11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4-02EC-43E1-AA9F-3D4F2B06F3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261152"/>
        <c:axId val="147261696"/>
      </c:lineChart>
      <c:catAx>
        <c:axId val="1472611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Months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261696"/>
        <c:crosses val="autoZero"/>
        <c:auto val="1"/>
        <c:lblAlgn val="ctr"/>
        <c:lblOffset val="100"/>
        <c:noMultiLvlLbl val="0"/>
      </c:catAx>
      <c:valAx>
        <c:axId val="147261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Total Volume(CR)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261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[UPI TRANSACTION ANALYSIS DASHBOARD(BI) (og) copy1.xlsx]VOLUME(COSTUMERS)!PivotTable2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MONTLY VOLUME( UPI TRANSACTIONS)BY COSTUMERS IN BANKS APP.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50000"/>
                  <a:lumOff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50000"/>
                  <a:lumOff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rgbClr val="FFFF00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rgbClr val="FFFF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4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4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4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4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4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4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4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4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4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4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5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5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rgbClr val="92D050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rgbClr val="92D05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5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50000"/>
                  <a:lumOff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5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50000"/>
                  <a:lumOff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5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5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5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5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5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5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6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6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6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6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6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6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6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6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6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rgbClr val="FF3300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rgbClr val="FF33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6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7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7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7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7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7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7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7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7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7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7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8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8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8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8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8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8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8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8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8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8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9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9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9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9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50000"/>
                  <a:lumOff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9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50000"/>
                  <a:lumOff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9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rgbClr val="FFFF00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rgbClr val="FFFF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9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9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9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9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0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0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0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0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0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0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0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0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0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0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1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1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1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1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1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1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1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1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2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rgbClr val="92D050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rgbClr val="92D05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2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50000"/>
                  <a:lumOff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2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50000"/>
                  <a:lumOff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2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2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2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2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2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2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2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3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3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3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3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3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3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3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3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rgbClr val="FF3300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rgbClr val="FF33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3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3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4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4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4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4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4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4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4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4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4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4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5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5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5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5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5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5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5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5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5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5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6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6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6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50000"/>
                  <a:lumOff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6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50000"/>
                  <a:lumOff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6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rgbClr val="FFFF00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rgbClr val="FFFF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6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6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6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6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6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7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7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7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7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7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7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7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7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7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7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8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8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8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8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8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8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8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8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8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8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rgbClr val="92D050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rgbClr val="92D05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9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50000"/>
                  <a:lumOff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9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50000"/>
                  <a:lumOff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9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9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9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9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9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9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9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9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0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0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0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0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0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0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0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rgbClr val="FF3300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rgbClr val="FF33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0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0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0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1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1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1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1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1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1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1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1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2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2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2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2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2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2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2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2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2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2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3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3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50000"/>
                  <a:lumOff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3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50000"/>
                  <a:lumOff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3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rgbClr val="FFFF00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rgbClr val="FFFF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3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3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3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3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3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3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4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4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4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4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4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4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4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4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4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4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5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5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5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5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5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5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5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5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5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rgbClr val="92D050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rgbClr val="92D05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5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50000"/>
                  <a:lumOff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6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50000"/>
                  <a:lumOff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6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6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6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6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6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6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6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6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6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7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7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7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7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7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7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rgbClr val="FF3300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rgbClr val="FF33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7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7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7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7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8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8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8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8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8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8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8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8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8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8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9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9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9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9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9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9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9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9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9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9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0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50000"/>
                  <a:lumOff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0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50000"/>
                  <a:lumOff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0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rgbClr val="FFFF00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rgbClr val="FFFF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0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0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0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0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0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0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0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1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1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1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1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1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1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1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1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2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2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2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2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2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2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2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2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rgbClr val="92D050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rgbClr val="92D05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2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50000"/>
                  <a:lumOff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2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50000"/>
                  <a:lumOff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3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3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3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3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3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3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3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3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3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3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4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4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4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4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4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rgbClr val="FF3300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rgbClr val="FF33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45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46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47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48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49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50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51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52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53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54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55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56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57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58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59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60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61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62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63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64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65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66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67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68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69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50000"/>
                  <a:lumOff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70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50000"/>
                  <a:lumOff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71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rgbClr val="FFFF00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rgbClr val="FFFF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72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73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74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75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76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77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78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79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80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81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82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83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84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85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86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87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88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89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90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91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92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93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94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95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96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rgbClr val="92D050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rgbClr val="92D05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97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50000"/>
                  <a:lumOff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98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50000"/>
                  <a:lumOff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99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400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401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402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403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404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405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406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407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408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409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410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411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412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413"/>
        <c:spPr>
          <a:blipFill>
            <a:blip xmlns:r="http://schemas.openxmlformats.org/officeDocument/2006/relationships" r:embed="rId3">
              <a:duotone>
                <a:schemeClr val="accent6">
                  <a:shade val="74000"/>
                  <a:satMod val="130000"/>
                  <a:lumMod val="90000"/>
                </a:schemeClr>
                <a:schemeClr val="accent6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rgbClr val="FF3300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rgbClr val="FF33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'VOLUME(COSTUMERS)'!$B$3:$B$4</c:f>
              <c:strCache>
                <c:ptCount val="1"/>
                <c:pt idx="0">
                  <c:v>Airtel Payments Bank Apps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'VOLUME(COSTUMERS)'!$B$5:$B$17</c:f>
              <c:numCache>
                <c:formatCode>General</c:formatCode>
                <c:ptCount val="12"/>
                <c:pt idx="0">
                  <c:v>3.71</c:v>
                </c:pt>
                <c:pt idx="1">
                  <c:v>3.33</c:v>
                </c:pt>
                <c:pt idx="2">
                  <c:v>3.79</c:v>
                </c:pt>
                <c:pt idx="3">
                  <c:v>3.53</c:v>
                </c:pt>
                <c:pt idx="4">
                  <c:v>4.0599999999999996</c:v>
                </c:pt>
                <c:pt idx="5">
                  <c:v>5.0599999999999996</c:v>
                </c:pt>
                <c:pt idx="6">
                  <c:v>5.79</c:v>
                </c:pt>
                <c:pt idx="7">
                  <c:v>6.14</c:v>
                </c:pt>
                <c:pt idx="8">
                  <c:v>6.91</c:v>
                </c:pt>
                <c:pt idx="9">
                  <c:v>7.6</c:v>
                </c:pt>
                <c:pt idx="10">
                  <c:v>8.41</c:v>
                </c:pt>
                <c:pt idx="11">
                  <c:v>9.0399999999999991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E0-45B6-86F0-DC830797A486}"/>
            </c:ext>
          </c:extLst>
        </c:ser>
        <c:ser>
          <c:idx val="1"/>
          <c:order val="1"/>
          <c:tx>
            <c:strRef>
              <c:f>'VOLUME(COSTUMERS)'!$C$3:$C$4</c:f>
              <c:strCache>
                <c:ptCount val="1"/>
                <c:pt idx="0">
                  <c:v>Allahabad Bank App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'VOLUME(COSTUMERS)'!$C$5:$C$17</c:f>
              <c:numCache>
                <c:formatCode>General</c:formatCode>
                <c:ptCount val="12"/>
                <c:pt idx="0">
                  <c:v>0.09</c:v>
                </c:pt>
                <c:pt idx="1">
                  <c:v>0.05</c:v>
                </c:pt>
                <c:pt idx="2">
                  <c:v>0.05</c:v>
                </c:pt>
                <c:pt idx="3">
                  <c:v>0.02</c:v>
                </c:pt>
                <c:pt idx="4">
                  <c:v>0.01</c:v>
                </c:pt>
                <c:pt idx="6">
                  <c:v>0.01</c:v>
                </c:pt>
                <c:pt idx="7">
                  <c:v>0.01</c:v>
                </c:pt>
                <c:pt idx="8">
                  <c:v>0.02</c:v>
                </c:pt>
                <c:pt idx="9">
                  <c:v>0.02</c:v>
                </c:pt>
                <c:pt idx="10">
                  <c:v>0.02</c:v>
                </c:pt>
                <c:pt idx="11">
                  <c:v>0.02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E0-45B6-86F0-DC830797A486}"/>
            </c:ext>
          </c:extLst>
        </c:ser>
        <c:ser>
          <c:idx val="2"/>
          <c:order val="2"/>
          <c:tx>
            <c:strRef>
              <c:f>'VOLUME(COSTUMERS)'!$D$3:$D$4</c:f>
              <c:strCache>
                <c:ptCount val="1"/>
                <c:pt idx="0">
                  <c:v>Amazon Pay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'VOLUME(COSTUMERS)'!$D$5:$D$17</c:f>
              <c:numCache>
                <c:formatCode>General</c:formatCode>
                <c:ptCount val="12"/>
                <c:pt idx="0">
                  <c:v>46.3</c:v>
                </c:pt>
                <c:pt idx="1">
                  <c:v>44.22</c:v>
                </c:pt>
                <c:pt idx="2">
                  <c:v>52.38</c:v>
                </c:pt>
                <c:pt idx="3">
                  <c:v>49.12</c:v>
                </c:pt>
                <c:pt idx="4">
                  <c:v>58.35</c:v>
                </c:pt>
                <c:pt idx="5">
                  <c:v>51.34</c:v>
                </c:pt>
                <c:pt idx="6">
                  <c:v>62.83</c:v>
                </c:pt>
                <c:pt idx="7">
                  <c:v>60.67</c:v>
                </c:pt>
                <c:pt idx="8">
                  <c:v>62.9</c:v>
                </c:pt>
                <c:pt idx="9">
                  <c:v>68.819999999999993</c:v>
                </c:pt>
                <c:pt idx="10">
                  <c:v>71.040000000000006</c:v>
                </c:pt>
                <c:pt idx="11">
                  <c:v>76.180000000000007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E0-45B6-86F0-DC830797A486}"/>
            </c:ext>
          </c:extLst>
        </c:ser>
        <c:ser>
          <c:idx val="3"/>
          <c:order val="3"/>
          <c:tx>
            <c:strRef>
              <c:f>'VOLUME(COSTUMERS)'!$E$3:$E$4</c:f>
              <c:strCache>
                <c:ptCount val="1"/>
                <c:pt idx="0">
                  <c:v>Andhra Bank App</c:v>
                </c:pt>
              </c:strCache>
            </c:strRef>
          </c:tx>
          <c:spPr>
            <a:ln w="34925" cap="rnd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'VOLUME(COSTUMERS)'!$E$5:$E$17</c:f>
              <c:numCache>
                <c:formatCode>General</c:formatCode>
                <c:ptCount val="12"/>
                <c:pt idx="0">
                  <c:v>0.02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0E0-45B6-86F0-DC830797A486}"/>
            </c:ext>
          </c:extLst>
        </c:ser>
        <c:ser>
          <c:idx val="4"/>
          <c:order val="4"/>
          <c:tx>
            <c:strRef>
              <c:f>'VOLUME(COSTUMERS)'!$F$3:$F$4</c:f>
              <c:strCache>
                <c:ptCount val="1"/>
                <c:pt idx="0">
                  <c:v>AU Small Finance Bank App</c:v>
                </c:pt>
              </c:strCache>
            </c:strRef>
          </c:tx>
          <c:spPr>
            <a:ln w="34925" cap="rnd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'VOLUME(COSTUMERS)'!$F$5:$F$17</c:f>
              <c:numCache>
                <c:formatCode>General</c:formatCode>
                <c:ptCount val="12"/>
                <c:pt idx="0">
                  <c:v>0.02</c:v>
                </c:pt>
                <c:pt idx="1">
                  <c:v>0.03</c:v>
                </c:pt>
                <c:pt idx="2">
                  <c:v>0.04</c:v>
                </c:pt>
                <c:pt idx="3">
                  <c:v>0.04</c:v>
                </c:pt>
                <c:pt idx="4">
                  <c:v>0.04</c:v>
                </c:pt>
                <c:pt idx="5">
                  <c:v>0.05</c:v>
                </c:pt>
                <c:pt idx="6">
                  <c:v>0.08</c:v>
                </c:pt>
                <c:pt idx="7">
                  <c:v>0.1</c:v>
                </c:pt>
                <c:pt idx="8">
                  <c:v>0.13</c:v>
                </c:pt>
                <c:pt idx="9">
                  <c:v>0.16</c:v>
                </c:pt>
                <c:pt idx="10">
                  <c:v>0.17</c:v>
                </c:pt>
                <c:pt idx="11">
                  <c:v>0.21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0E0-45B6-86F0-DC830797A486}"/>
            </c:ext>
          </c:extLst>
        </c:ser>
        <c:ser>
          <c:idx val="5"/>
          <c:order val="5"/>
          <c:tx>
            <c:strRef>
              <c:f>'VOLUME(COSTUMERS)'!$G$3:$G$4</c:f>
              <c:strCache>
                <c:ptCount val="1"/>
                <c:pt idx="0">
                  <c:v>Axis Bank Apps</c:v>
                </c:pt>
              </c:strCache>
            </c:strRef>
          </c:tx>
          <c:spPr>
            <a:ln w="34925" cap="rnd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'VOLUME(COSTUMERS)'!$G$5:$G$17</c:f>
              <c:numCache>
                <c:formatCode>General</c:formatCode>
                <c:ptCount val="12"/>
                <c:pt idx="0">
                  <c:v>5.23</c:v>
                </c:pt>
                <c:pt idx="1">
                  <c:v>6.72</c:v>
                </c:pt>
                <c:pt idx="2">
                  <c:v>8.56</c:v>
                </c:pt>
                <c:pt idx="3">
                  <c:v>9.7200000000000006</c:v>
                </c:pt>
                <c:pt idx="4">
                  <c:v>10.27</c:v>
                </c:pt>
                <c:pt idx="5">
                  <c:v>9.77</c:v>
                </c:pt>
                <c:pt idx="6">
                  <c:v>10.08</c:v>
                </c:pt>
                <c:pt idx="7">
                  <c:v>10.11</c:v>
                </c:pt>
                <c:pt idx="8">
                  <c:v>7.37</c:v>
                </c:pt>
                <c:pt idx="9">
                  <c:v>8.4</c:v>
                </c:pt>
                <c:pt idx="10">
                  <c:v>6.71</c:v>
                </c:pt>
                <c:pt idx="11">
                  <c:v>6.63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0E0-45B6-86F0-DC830797A486}"/>
            </c:ext>
          </c:extLst>
        </c:ser>
        <c:ser>
          <c:idx val="6"/>
          <c:order val="6"/>
          <c:tx>
            <c:strRef>
              <c:f>'VOLUME(COSTUMERS)'!$H$3:$H$4</c:f>
              <c:strCache>
                <c:ptCount val="1"/>
                <c:pt idx="0">
                  <c:v>Bajaj Finserv</c:v>
                </c:pt>
              </c:strCache>
            </c:strRef>
          </c:tx>
          <c:spPr>
            <a:ln w="3492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>
                    <a:lumMod val="80000"/>
                    <a:lumOff val="2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'VOLUME(COSTUMERS)'!$H$5:$H$17</c:f>
              <c:numCache>
                <c:formatCode>General</c:formatCode>
                <c:ptCount val="12"/>
                <c:pt idx="0">
                  <c:v>0.01</c:v>
                </c:pt>
                <c:pt idx="1">
                  <c:v>0.01</c:v>
                </c:pt>
                <c:pt idx="2">
                  <c:v>0.01</c:v>
                </c:pt>
                <c:pt idx="3">
                  <c:v>0.01</c:v>
                </c:pt>
                <c:pt idx="4">
                  <c:v>0.01</c:v>
                </c:pt>
                <c:pt idx="5">
                  <c:v>0.01</c:v>
                </c:pt>
                <c:pt idx="6">
                  <c:v>0.02</c:v>
                </c:pt>
                <c:pt idx="7">
                  <c:v>0.04</c:v>
                </c:pt>
                <c:pt idx="8">
                  <c:v>0.04</c:v>
                </c:pt>
                <c:pt idx="9">
                  <c:v>0.06</c:v>
                </c:pt>
                <c:pt idx="10">
                  <c:v>0.06</c:v>
                </c:pt>
                <c:pt idx="11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0E0-45B6-86F0-DC830797A486}"/>
            </c:ext>
          </c:extLst>
        </c:ser>
        <c:ser>
          <c:idx val="7"/>
          <c:order val="7"/>
          <c:tx>
            <c:strRef>
              <c:f>'VOLUME(COSTUMERS)'!$I$3:$I$4</c:f>
              <c:strCache>
                <c:ptCount val="1"/>
                <c:pt idx="0">
                  <c:v>Bank of Baroda Apps</c:v>
                </c:pt>
              </c:strCache>
            </c:strRef>
          </c:tx>
          <c:spPr>
            <a:ln w="3492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>
                    <a:lumMod val="80000"/>
                    <a:lumOff val="2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'VOLUME(COSTUMERS)'!$I$5:$I$17</c:f>
              <c:numCache>
                <c:formatCode>General</c:formatCode>
                <c:ptCount val="12"/>
                <c:pt idx="0">
                  <c:v>0.75</c:v>
                </c:pt>
                <c:pt idx="1">
                  <c:v>0.66</c:v>
                </c:pt>
                <c:pt idx="2">
                  <c:v>0.78</c:v>
                </c:pt>
                <c:pt idx="3">
                  <c:v>0.56000000000000005</c:v>
                </c:pt>
                <c:pt idx="4">
                  <c:v>0.54</c:v>
                </c:pt>
                <c:pt idx="5">
                  <c:v>0.6</c:v>
                </c:pt>
                <c:pt idx="6">
                  <c:v>0.67</c:v>
                </c:pt>
                <c:pt idx="7">
                  <c:v>0.75</c:v>
                </c:pt>
                <c:pt idx="8">
                  <c:v>0.73</c:v>
                </c:pt>
                <c:pt idx="9">
                  <c:v>0.8</c:v>
                </c:pt>
                <c:pt idx="10">
                  <c:v>0.75</c:v>
                </c:pt>
                <c:pt idx="11">
                  <c:v>0.75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0E0-45B6-86F0-DC830797A486}"/>
            </c:ext>
          </c:extLst>
        </c:ser>
        <c:ser>
          <c:idx val="8"/>
          <c:order val="8"/>
          <c:tx>
            <c:strRef>
              <c:f>'VOLUME(COSTUMERS)'!$J$3:$J$4</c:f>
              <c:strCache>
                <c:ptCount val="1"/>
                <c:pt idx="0">
                  <c:v>Bank of India App</c:v>
                </c:pt>
              </c:strCache>
            </c:strRef>
          </c:tx>
          <c:spPr>
            <a:ln w="3492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>
                    <a:lumMod val="80000"/>
                    <a:lumOff val="2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'VOLUME(COSTUMERS)'!$J$5:$J$17</c:f>
              <c:numCache>
                <c:formatCode>General</c:formatCode>
                <c:ptCount val="12"/>
                <c:pt idx="3">
                  <c:v>0.01</c:v>
                </c:pt>
                <c:pt idx="4">
                  <c:v>0.01</c:v>
                </c:pt>
                <c:pt idx="5">
                  <c:v>0.02</c:v>
                </c:pt>
                <c:pt idx="6">
                  <c:v>0.03</c:v>
                </c:pt>
                <c:pt idx="7">
                  <c:v>0.03</c:v>
                </c:pt>
                <c:pt idx="8">
                  <c:v>0.03</c:v>
                </c:pt>
                <c:pt idx="9">
                  <c:v>0.03</c:v>
                </c:pt>
                <c:pt idx="10">
                  <c:v>0.03</c:v>
                </c:pt>
                <c:pt idx="11">
                  <c:v>0.04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0E0-45B6-86F0-DC830797A486}"/>
            </c:ext>
          </c:extLst>
        </c:ser>
        <c:ser>
          <c:idx val="9"/>
          <c:order val="9"/>
          <c:tx>
            <c:strRef>
              <c:f>'VOLUME(COSTUMERS)'!$K$3:$K$4</c:f>
              <c:strCache>
                <c:ptCount val="1"/>
                <c:pt idx="0">
                  <c:v>Bank of Maharashtra App</c:v>
                </c:pt>
              </c:strCache>
            </c:strRef>
          </c:tx>
          <c:spPr>
            <a:ln w="34925" cap="rnd">
              <a:solidFill>
                <a:schemeClr val="accent6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>
                    <a:lumMod val="8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'VOLUME(COSTUMERS)'!$K$5:$K$17</c:f>
              <c:numCache>
                <c:formatCode>General</c:formatCode>
                <c:ptCount val="12"/>
                <c:pt idx="0">
                  <c:v>0.02</c:v>
                </c:pt>
                <c:pt idx="1">
                  <c:v>0.02</c:v>
                </c:pt>
                <c:pt idx="2">
                  <c:v>0.03</c:v>
                </c:pt>
                <c:pt idx="3">
                  <c:v>0.02</c:v>
                </c:pt>
                <c:pt idx="4">
                  <c:v>0.02</c:v>
                </c:pt>
                <c:pt idx="5">
                  <c:v>0.03</c:v>
                </c:pt>
                <c:pt idx="6">
                  <c:v>0.03</c:v>
                </c:pt>
                <c:pt idx="7">
                  <c:v>0.04</c:v>
                </c:pt>
                <c:pt idx="8">
                  <c:v>0.04</c:v>
                </c:pt>
                <c:pt idx="9">
                  <c:v>0.04</c:v>
                </c:pt>
                <c:pt idx="10">
                  <c:v>0.04</c:v>
                </c:pt>
                <c:pt idx="11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F0E0-45B6-86F0-DC830797A486}"/>
            </c:ext>
          </c:extLst>
        </c:ser>
        <c:ser>
          <c:idx val="10"/>
          <c:order val="10"/>
          <c:tx>
            <c:strRef>
              <c:f>'VOLUME(COSTUMERS)'!$L$3:$L$4</c:f>
              <c:strCache>
                <c:ptCount val="1"/>
                <c:pt idx="0">
                  <c:v>BHIM</c:v>
                </c:pt>
              </c:strCache>
            </c:strRef>
          </c:tx>
          <c:spPr>
            <a:ln w="34925" cap="rnd">
              <a:solidFill>
                <a:schemeClr val="accent5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>
                    <a:lumMod val="8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'VOLUME(COSTUMERS)'!$L$5:$L$17</c:f>
              <c:numCache>
                <c:formatCode>General</c:formatCode>
                <c:ptCount val="12"/>
                <c:pt idx="0">
                  <c:v>23.38</c:v>
                </c:pt>
                <c:pt idx="1">
                  <c:v>20.440000000000001</c:v>
                </c:pt>
                <c:pt idx="2">
                  <c:v>24.42</c:v>
                </c:pt>
                <c:pt idx="3">
                  <c:v>22.26</c:v>
                </c:pt>
                <c:pt idx="4">
                  <c:v>21.02</c:v>
                </c:pt>
                <c:pt idx="5">
                  <c:v>22.84</c:v>
                </c:pt>
                <c:pt idx="6">
                  <c:v>23.76</c:v>
                </c:pt>
                <c:pt idx="7">
                  <c:v>26.33</c:v>
                </c:pt>
                <c:pt idx="8">
                  <c:v>25.36</c:v>
                </c:pt>
                <c:pt idx="9">
                  <c:v>27.27</c:v>
                </c:pt>
                <c:pt idx="10">
                  <c:v>25.23</c:v>
                </c:pt>
                <c:pt idx="11">
                  <c:v>27.12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F0E0-45B6-86F0-DC830797A486}"/>
            </c:ext>
          </c:extLst>
        </c:ser>
        <c:ser>
          <c:idx val="11"/>
          <c:order val="11"/>
          <c:tx>
            <c:strRef>
              <c:f>'VOLUME(COSTUMERS)'!$M$3:$M$4</c:f>
              <c:strCache>
                <c:ptCount val="1"/>
                <c:pt idx="0">
                  <c:v>Canara Bank App</c:v>
                </c:pt>
              </c:strCache>
            </c:strRef>
          </c:tx>
          <c:spPr>
            <a:ln w="34925" cap="rnd">
              <a:solidFill>
                <a:schemeClr val="accent4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>
                    <a:lumMod val="8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'VOLUME(COSTUMERS)'!$M$5:$M$17</c:f>
              <c:numCache>
                <c:formatCode>General</c:formatCode>
                <c:ptCount val="12"/>
                <c:pt idx="0">
                  <c:v>0.09</c:v>
                </c:pt>
                <c:pt idx="1">
                  <c:v>0.08</c:v>
                </c:pt>
                <c:pt idx="2">
                  <c:v>0.1</c:v>
                </c:pt>
                <c:pt idx="3">
                  <c:v>0.09</c:v>
                </c:pt>
                <c:pt idx="4">
                  <c:v>0.09</c:v>
                </c:pt>
                <c:pt idx="5">
                  <c:v>0.1</c:v>
                </c:pt>
                <c:pt idx="6">
                  <c:v>0.11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0.21</c:v>
                </c:pt>
                <c:pt idx="10">
                  <c:v>0.21</c:v>
                </c:pt>
                <c:pt idx="1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F0E0-45B6-86F0-DC830797A486}"/>
            </c:ext>
          </c:extLst>
        </c:ser>
        <c:ser>
          <c:idx val="12"/>
          <c:order val="12"/>
          <c:tx>
            <c:strRef>
              <c:f>'VOLUME(COSTUMERS)'!$N$3:$N$4</c:f>
              <c:strCache>
                <c:ptCount val="1"/>
                <c:pt idx="0">
                  <c:v>Central Bank of India App</c:v>
                </c:pt>
              </c:strCache>
            </c:strRef>
          </c:tx>
          <c:spPr>
            <a:ln w="3492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>
                    <a:lumMod val="60000"/>
                    <a:lumOff val="4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'VOLUME(COSTUMERS)'!$N$5:$N$17</c:f>
              <c:numCache>
                <c:formatCode>General</c:formatCode>
                <c:ptCount val="12"/>
                <c:pt idx="0">
                  <c:v>0.11</c:v>
                </c:pt>
                <c:pt idx="1">
                  <c:v>0.1</c:v>
                </c:pt>
                <c:pt idx="2">
                  <c:v>0.12</c:v>
                </c:pt>
                <c:pt idx="3">
                  <c:v>0.11</c:v>
                </c:pt>
                <c:pt idx="4">
                  <c:v>0.1</c:v>
                </c:pt>
                <c:pt idx="5">
                  <c:v>0.11</c:v>
                </c:pt>
                <c:pt idx="6">
                  <c:v>0.12</c:v>
                </c:pt>
                <c:pt idx="7">
                  <c:v>0.13</c:v>
                </c:pt>
                <c:pt idx="8">
                  <c:v>0.13</c:v>
                </c:pt>
                <c:pt idx="9">
                  <c:v>0.12</c:v>
                </c:pt>
                <c:pt idx="10">
                  <c:v>0.11</c:v>
                </c:pt>
                <c:pt idx="11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F0E0-45B6-86F0-DC830797A486}"/>
            </c:ext>
          </c:extLst>
        </c:ser>
        <c:ser>
          <c:idx val="13"/>
          <c:order val="13"/>
          <c:tx>
            <c:strRef>
              <c:f>'VOLUME(COSTUMERS)'!$O$3:$O$4</c:f>
              <c:strCache>
                <c:ptCount val="1"/>
                <c:pt idx="0">
                  <c:v>Citi Bank App</c:v>
                </c:pt>
              </c:strCache>
            </c:strRef>
          </c:tx>
          <c:spPr>
            <a:ln w="3492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>
                    <a:lumMod val="60000"/>
                    <a:lumOff val="4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'VOLUME(COSTUMERS)'!$O$5:$O$17</c:f>
              <c:numCache>
                <c:formatCode>General</c:formatCode>
                <c:ptCount val="12"/>
                <c:pt idx="0">
                  <c:v>0.09</c:v>
                </c:pt>
                <c:pt idx="1">
                  <c:v>0.1</c:v>
                </c:pt>
                <c:pt idx="2">
                  <c:v>0.1</c:v>
                </c:pt>
                <c:pt idx="3">
                  <c:v>0.08</c:v>
                </c:pt>
                <c:pt idx="4">
                  <c:v>0.08</c:v>
                </c:pt>
                <c:pt idx="5">
                  <c:v>0.08</c:v>
                </c:pt>
                <c:pt idx="6">
                  <c:v>0.09</c:v>
                </c:pt>
                <c:pt idx="7">
                  <c:v>0.09</c:v>
                </c:pt>
                <c:pt idx="8">
                  <c:v>0.12</c:v>
                </c:pt>
                <c:pt idx="9">
                  <c:v>0.11</c:v>
                </c:pt>
                <c:pt idx="10">
                  <c:v>0.09</c:v>
                </c:pt>
                <c:pt idx="11">
                  <c:v>0.09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F0E0-45B6-86F0-DC830797A486}"/>
            </c:ext>
          </c:extLst>
        </c:ser>
        <c:ser>
          <c:idx val="14"/>
          <c:order val="14"/>
          <c:tx>
            <c:strRef>
              <c:f>'VOLUME(COSTUMERS)'!$P$3:$P$4</c:f>
              <c:strCache>
                <c:ptCount val="1"/>
                <c:pt idx="0">
                  <c:v>City Union Bank App</c:v>
                </c:pt>
              </c:strCache>
            </c:strRef>
          </c:tx>
          <c:spPr>
            <a:ln w="3492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>
                    <a:lumMod val="60000"/>
                    <a:lumOff val="4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'VOLUME(COSTUMERS)'!$P$5:$P$17</c:f>
              <c:numCache>
                <c:formatCode>General</c:formatCode>
                <c:ptCount val="12"/>
                <c:pt idx="6">
                  <c:v>0.01</c:v>
                </c:pt>
                <c:pt idx="7">
                  <c:v>0.01</c:v>
                </c:pt>
                <c:pt idx="8">
                  <c:v>0.01</c:v>
                </c:pt>
                <c:pt idx="9">
                  <c:v>0.01</c:v>
                </c:pt>
                <c:pt idx="10">
                  <c:v>0.01</c:v>
                </c:pt>
                <c:pt idx="11">
                  <c:v>0.01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F0E0-45B6-86F0-DC830797A486}"/>
            </c:ext>
          </c:extLst>
        </c:ser>
        <c:ser>
          <c:idx val="15"/>
          <c:order val="15"/>
          <c:tx>
            <c:strRef>
              <c:f>'VOLUME(COSTUMERS)'!$Q$3:$Q$4</c:f>
              <c:strCache>
                <c:ptCount val="1"/>
                <c:pt idx="0">
                  <c:v>Cointab</c:v>
                </c:pt>
              </c:strCache>
            </c:strRef>
          </c:tx>
          <c:spPr>
            <a:ln w="34925" cap="rnd">
              <a:solidFill>
                <a:schemeClr val="accent6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>
                    <a:lumMod val="5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'VOLUME(COSTUMERS)'!$Q$5:$Q$17</c:f>
              <c:numCache>
                <c:formatCode>General</c:formatCode>
                <c:ptCount val="12"/>
                <c:pt idx="0">
                  <c:v>0.13</c:v>
                </c:pt>
                <c:pt idx="1">
                  <c:v>0.12</c:v>
                </c:pt>
                <c:pt idx="2">
                  <c:v>0.12</c:v>
                </c:pt>
                <c:pt idx="3">
                  <c:v>0.11</c:v>
                </c:pt>
                <c:pt idx="4">
                  <c:v>0.1</c:v>
                </c:pt>
                <c:pt idx="5">
                  <c:v>0.12</c:v>
                </c:pt>
                <c:pt idx="6">
                  <c:v>0.17</c:v>
                </c:pt>
                <c:pt idx="7">
                  <c:v>0.28000000000000003</c:v>
                </c:pt>
                <c:pt idx="8">
                  <c:v>0.34</c:v>
                </c:pt>
                <c:pt idx="9">
                  <c:v>0.45</c:v>
                </c:pt>
                <c:pt idx="10">
                  <c:v>0.64</c:v>
                </c:pt>
                <c:pt idx="11">
                  <c:v>0.94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F0E0-45B6-86F0-DC830797A486}"/>
            </c:ext>
          </c:extLst>
        </c:ser>
        <c:ser>
          <c:idx val="16"/>
          <c:order val="16"/>
          <c:tx>
            <c:strRef>
              <c:f>'VOLUME(COSTUMERS)'!$R$3:$R$4</c:f>
              <c:strCache>
                <c:ptCount val="1"/>
                <c:pt idx="0">
                  <c:v>Cred</c:v>
                </c:pt>
              </c:strCache>
            </c:strRef>
          </c:tx>
          <c:spPr>
            <a:ln w="34925" cap="rnd">
              <a:solidFill>
                <a:schemeClr val="accent5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>
                    <a:lumMod val="5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'VOLUME(COSTUMERS)'!$R$5:$R$17</c:f>
              <c:numCache>
                <c:formatCode>General</c:formatCode>
                <c:ptCount val="12"/>
                <c:pt idx="0">
                  <c:v>4.08</c:v>
                </c:pt>
                <c:pt idx="1">
                  <c:v>3.94</c:v>
                </c:pt>
                <c:pt idx="2">
                  <c:v>4.96</c:v>
                </c:pt>
                <c:pt idx="3">
                  <c:v>5.08</c:v>
                </c:pt>
                <c:pt idx="4">
                  <c:v>5.65</c:v>
                </c:pt>
                <c:pt idx="5">
                  <c:v>5.77</c:v>
                </c:pt>
                <c:pt idx="6">
                  <c:v>7.12</c:v>
                </c:pt>
                <c:pt idx="7">
                  <c:v>7.5</c:v>
                </c:pt>
                <c:pt idx="8">
                  <c:v>7.74</c:v>
                </c:pt>
                <c:pt idx="9">
                  <c:v>9.73</c:v>
                </c:pt>
                <c:pt idx="10">
                  <c:v>9.0299999999999994</c:v>
                </c:pt>
                <c:pt idx="11">
                  <c:v>10.36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F0E0-45B6-86F0-DC830797A486}"/>
            </c:ext>
          </c:extLst>
        </c:ser>
        <c:ser>
          <c:idx val="17"/>
          <c:order val="17"/>
          <c:tx>
            <c:strRef>
              <c:f>'VOLUME(COSTUMERS)'!$S$3:$S$4</c:f>
              <c:strCache>
                <c:ptCount val="1"/>
                <c:pt idx="0">
                  <c:v>DBS Digibank App</c:v>
                </c:pt>
              </c:strCache>
            </c:strRef>
          </c:tx>
          <c:spPr>
            <a:ln w="34925" cap="rnd">
              <a:solidFill>
                <a:schemeClr val="accent4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>
                    <a:lumMod val="5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'VOLUME(COSTUMERS)'!$S$5:$S$17</c:f>
              <c:numCache>
                <c:formatCode>General</c:formatCode>
                <c:ptCount val="12"/>
                <c:pt idx="0">
                  <c:v>0.56000000000000005</c:v>
                </c:pt>
                <c:pt idx="1">
                  <c:v>0.52</c:v>
                </c:pt>
                <c:pt idx="2">
                  <c:v>0.59</c:v>
                </c:pt>
                <c:pt idx="3">
                  <c:v>0.54</c:v>
                </c:pt>
                <c:pt idx="4">
                  <c:v>0.47</c:v>
                </c:pt>
                <c:pt idx="5">
                  <c:v>0.51</c:v>
                </c:pt>
                <c:pt idx="6">
                  <c:v>0.56999999999999995</c:v>
                </c:pt>
                <c:pt idx="7">
                  <c:v>0.56999999999999995</c:v>
                </c:pt>
                <c:pt idx="8">
                  <c:v>0.55000000000000004</c:v>
                </c:pt>
                <c:pt idx="9">
                  <c:v>0.57999999999999996</c:v>
                </c:pt>
                <c:pt idx="10">
                  <c:v>0.52</c:v>
                </c:pt>
                <c:pt idx="11">
                  <c:v>0.55000000000000004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F0E0-45B6-86F0-DC830797A486}"/>
            </c:ext>
          </c:extLst>
        </c:ser>
        <c:ser>
          <c:idx val="18"/>
          <c:order val="18"/>
          <c:tx>
            <c:strRef>
              <c:f>'VOLUME(COSTUMERS)'!$T$3:$T$4</c:f>
              <c:strCache>
                <c:ptCount val="1"/>
                <c:pt idx="0">
                  <c:v>Dena Bank App</c:v>
                </c:pt>
              </c:strCache>
            </c:strRef>
          </c:tx>
          <c:spPr>
            <a:ln w="34925" cap="rnd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>
                    <a:lumMod val="70000"/>
                    <a:lumOff val="3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'VOLUME(COSTUMERS)'!$T$5:$T$17</c:f>
              <c:numCache>
                <c:formatCode>General</c:formatCode>
                <c:ptCount val="12"/>
                <c:pt idx="0">
                  <c:v>0.02</c:v>
                </c:pt>
                <c:pt idx="1">
                  <c:v>0.01</c:v>
                </c:pt>
                <c:pt idx="2">
                  <c:v>0.02</c:v>
                </c:pt>
                <c:pt idx="3">
                  <c:v>0.02</c:v>
                </c:pt>
                <c:pt idx="4">
                  <c:v>0.02</c:v>
                </c:pt>
                <c:pt idx="5">
                  <c:v>0.02</c:v>
                </c:pt>
                <c:pt idx="6">
                  <c:v>0.02</c:v>
                </c:pt>
                <c:pt idx="7">
                  <c:v>0.02</c:v>
                </c:pt>
                <c:pt idx="8">
                  <c:v>0.02</c:v>
                </c:pt>
                <c:pt idx="9">
                  <c:v>0.02</c:v>
                </c:pt>
                <c:pt idx="10">
                  <c:v>0.02</c:v>
                </c:pt>
                <c:pt idx="11">
                  <c:v>0.02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F0E0-45B6-86F0-DC830797A486}"/>
            </c:ext>
          </c:extLst>
        </c:ser>
        <c:ser>
          <c:idx val="19"/>
          <c:order val="19"/>
          <c:tx>
            <c:strRef>
              <c:f>'VOLUME(COSTUMERS)'!$U$3:$U$4</c:f>
              <c:strCache>
                <c:ptCount val="1"/>
                <c:pt idx="0">
                  <c:v>Deutsche Bank App</c:v>
                </c:pt>
              </c:strCache>
            </c:strRef>
          </c:tx>
          <c:spPr>
            <a:ln w="34925" cap="rnd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>
                    <a:lumMod val="70000"/>
                    <a:lumOff val="3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'VOLUME(COSTUMERS)'!$U$5:$U$17</c:f>
              <c:numCache>
                <c:formatCode>General</c:formatCode>
                <c:ptCount val="12"/>
                <c:pt idx="0">
                  <c:v>0.55000000000000004</c:v>
                </c:pt>
                <c:pt idx="1">
                  <c:v>0.55000000000000004</c:v>
                </c:pt>
                <c:pt idx="2">
                  <c:v>0.71</c:v>
                </c:pt>
                <c:pt idx="3">
                  <c:v>0.43</c:v>
                </c:pt>
                <c:pt idx="4">
                  <c:v>0.21</c:v>
                </c:pt>
                <c:pt idx="5">
                  <c:v>0.32</c:v>
                </c:pt>
                <c:pt idx="6">
                  <c:v>0.52</c:v>
                </c:pt>
                <c:pt idx="7">
                  <c:v>0.73</c:v>
                </c:pt>
                <c:pt idx="8">
                  <c:v>0.76</c:v>
                </c:pt>
                <c:pt idx="9">
                  <c:v>0.85</c:v>
                </c:pt>
                <c:pt idx="10">
                  <c:v>0.98</c:v>
                </c:pt>
                <c:pt idx="11">
                  <c:v>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F0E0-45B6-86F0-DC830797A486}"/>
            </c:ext>
          </c:extLst>
        </c:ser>
        <c:ser>
          <c:idx val="20"/>
          <c:order val="20"/>
          <c:tx>
            <c:strRef>
              <c:f>'VOLUME(COSTUMERS)'!$V$3:$V$4</c:f>
              <c:strCache>
                <c:ptCount val="1"/>
                <c:pt idx="0">
                  <c:v>Dhanlaxmi Bank App</c:v>
                </c:pt>
              </c:strCache>
            </c:strRef>
          </c:tx>
          <c:spPr>
            <a:ln w="34925" cap="rnd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>
                    <a:lumMod val="70000"/>
                    <a:lumOff val="3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'VOLUME(COSTUMERS)'!$V$5:$V$17</c:f>
              <c:numCache>
                <c:formatCode>General</c:formatCode>
                <c:ptCount val="12"/>
                <c:pt idx="8">
                  <c:v>0.01</c:v>
                </c:pt>
                <c:pt idx="10">
                  <c:v>0.01</c:v>
                </c:pt>
                <c:pt idx="11">
                  <c:v>0.01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F0E0-45B6-86F0-DC830797A486}"/>
            </c:ext>
          </c:extLst>
        </c:ser>
        <c:ser>
          <c:idx val="21"/>
          <c:order val="21"/>
          <c:tx>
            <c:strRef>
              <c:f>'VOLUME(COSTUMERS)'!$W$3:$W$4</c:f>
              <c:strCache>
                <c:ptCount val="1"/>
                <c:pt idx="0">
                  <c:v>Federal Bank App</c:v>
                </c:pt>
              </c:strCache>
            </c:strRef>
          </c:tx>
          <c:spPr>
            <a:ln w="34925" cap="rnd">
              <a:solidFill>
                <a:schemeClr val="accent6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>
                    <a:lumMod val="7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'VOLUME(COSTUMERS)'!$W$5:$W$17</c:f>
              <c:numCache>
                <c:formatCode>General</c:formatCode>
                <c:ptCount val="12"/>
                <c:pt idx="0">
                  <c:v>0.15</c:v>
                </c:pt>
                <c:pt idx="1">
                  <c:v>0.16</c:v>
                </c:pt>
                <c:pt idx="2">
                  <c:v>0.2</c:v>
                </c:pt>
                <c:pt idx="3">
                  <c:v>0.19</c:v>
                </c:pt>
                <c:pt idx="4">
                  <c:v>0.17</c:v>
                </c:pt>
                <c:pt idx="5">
                  <c:v>0.21</c:v>
                </c:pt>
                <c:pt idx="6">
                  <c:v>0.28000000000000003</c:v>
                </c:pt>
                <c:pt idx="7">
                  <c:v>0.35</c:v>
                </c:pt>
                <c:pt idx="8">
                  <c:v>0.39</c:v>
                </c:pt>
                <c:pt idx="9">
                  <c:v>0.44</c:v>
                </c:pt>
                <c:pt idx="10">
                  <c:v>0.47</c:v>
                </c:pt>
                <c:pt idx="11">
                  <c:v>0.48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F0E0-45B6-86F0-DC830797A486}"/>
            </c:ext>
          </c:extLst>
        </c:ser>
        <c:ser>
          <c:idx val="22"/>
          <c:order val="22"/>
          <c:tx>
            <c:strRef>
              <c:f>'VOLUME(COSTUMERS)'!$X$3:$X$4</c:f>
              <c:strCache>
                <c:ptCount val="1"/>
                <c:pt idx="0">
                  <c:v>Fino Payments bank App</c:v>
                </c:pt>
              </c:strCache>
            </c:strRef>
          </c:tx>
          <c:spPr>
            <a:ln w="34925" cap="rnd">
              <a:solidFill>
                <a:schemeClr val="accent5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>
                    <a:lumMod val="7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'VOLUME(COSTUMERS)'!$X$5:$X$17</c:f>
              <c:numCache>
                <c:formatCode>General</c:formatCode>
                <c:ptCount val="12"/>
                <c:pt idx="0">
                  <c:v>0.01</c:v>
                </c:pt>
                <c:pt idx="1">
                  <c:v>0.01</c:v>
                </c:pt>
                <c:pt idx="2">
                  <c:v>0.01</c:v>
                </c:pt>
                <c:pt idx="3">
                  <c:v>0.01</c:v>
                </c:pt>
                <c:pt idx="4">
                  <c:v>0.01</c:v>
                </c:pt>
                <c:pt idx="5">
                  <c:v>0.01</c:v>
                </c:pt>
                <c:pt idx="6">
                  <c:v>0.01</c:v>
                </c:pt>
                <c:pt idx="7">
                  <c:v>0.02</c:v>
                </c:pt>
                <c:pt idx="8">
                  <c:v>0.02</c:v>
                </c:pt>
                <c:pt idx="9">
                  <c:v>0.02</c:v>
                </c:pt>
                <c:pt idx="10">
                  <c:v>0.02</c:v>
                </c:pt>
                <c:pt idx="11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F0E0-45B6-86F0-DC830797A486}"/>
            </c:ext>
          </c:extLst>
        </c:ser>
        <c:ser>
          <c:idx val="23"/>
          <c:order val="23"/>
          <c:tx>
            <c:strRef>
              <c:f>'VOLUME(COSTUMERS)'!$Y$3:$Y$4</c:f>
              <c:strCache>
                <c:ptCount val="1"/>
                <c:pt idx="0">
                  <c:v>Finshell Pay</c:v>
                </c:pt>
              </c:strCache>
            </c:strRef>
          </c:tx>
          <c:spPr>
            <a:ln w="34925" cap="rnd">
              <a:solidFill>
                <a:schemeClr val="accent4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>
                    <a:lumMod val="7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'VOLUME(COSTUMERS)'!$Y$5:$Y$17</c:f>
              <c:numCache>
                <c:formatCode>General</c:formatCode>
                <c:ptCount val="12"/>
                <c:pt idx="8">
                  <c:v>0.02</c:v>
                </c:pt>
                <c:pt idx="9">
                  <c:v>0.03</c:v>
                </c:pt>
                <c:pt idx="10">
                  <c:v>0.05</c:v>
                </c:pt>
                <c:pt idx="11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F0E0-45B6-86F0-DC830797A486}"/>
            </c:ext>
          </c:extLst>
        </c:ser>
        <c:ser>
          <c:idx val="24"/>
          <c:order val="24"/>
          <c:tx>
            <c:strRef>
              <c:f>'VOLUME(COSTUMERS)'!$Z$3:$Z$4</c:f>
              <c:strCache>
                <c:ptCount val="1"/>
                <c:pt idx="0">
                  <c:v>Freecharge</c:v>
                </c:pt>
              </c:strCache>
            </c:strRef>
          </c:tx>
          <c:spPr>
            <a:ln w="34925" cap="rnd">
              <a:solidFill>
                <a:schemeClr val="accent6">
                  <a:lumMod val="50000"/>
                  <a:lumOff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>
                    <a:lumMod val="50000"/>
                    <a:lumOff val="5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'VOLUME(COSTUMERS)'!$Z$5:$Z$17</c:f>
              <c:numCache>
                <c:formatCode>General</c:formatCode>
                <c:ptCount val="12"/>
                <c:pt idx="0">
                  <c:v>1.1200000000000001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F0E0-45B6-86F0-DC830797A486}"/>
            </c:ext>
          </c:extLst>
        </c:ser>
        <c:ser>
          <c:idx val="25"/>
          <c:order val="25"/>
          <c:tx>
            <c:strRef>
              <c:f>'VOLUME(COSTUMERS)'!$AA$3:$AA$4</c:f>
              <c:strCache>
                <c:ptCount val="1"/>
                <c:pt idx="0">
                  <c:v>Goibibo</c:v>
                </c:pt>
              </c:strCache>
            </c:strRef>
          </c:tx>
          <c:spPr>
            <a:ln w="34925" cap="rnd">
              <a:solidFill>
                <a:schemeClr val="accent5">
                  <a:lumMod val="50000"/>
                  <a:lumOff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>
                    <a:lumMod val="50000"/>
                    <a:lumOff val="5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'VOLUME(COSTUMERS)'!$AA$5:$AA$17</c:f>
              <c:numCache>
                <c:formatCode>General</c:formatCode>
                <c:ptCount val="12"/>
                <c:pt idx="8">
                  <c:v>0.01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F0E0-45B6-86F0-DC830797A486}"/>
            </c:ext>
          </c:extLst>
        </c:ser>
        <c:ser>
          <c:idx val="26"/>
          <c:order val="26"/>
          <c:tx>
            <c:strRef>
              <c:f>'VOLUME(COSTUMERS)'!$AB$3:$AB$4</c:f>
              <c:strCache>
                <c:ptCount val="1"/>
                <c:pt idx="0">
                  <c:v>Google Pay</c:v>
                </c:pt>
              </c:strCache>
            </c:strRef>
          </c:tx>
          <c:spPr>
            <a:ln w="34925" cap="rnd">
              <a:solidFill>
                <a:srgbClr val="FFFF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FFFF00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'VOLUME(COSTUMERS)'!$AB$5:$AB$17</c:f>
              <c:numCache>
                <c:formatCode>General</c:formatCode>
                <c:ptCount val="12"/>
                <c:pt idx="0">
                  <c:v>853.53</c:v>
                </c:pt>
                <c:pt idx="1">
                  <c:v>827.86</c:v>
                </c:pt>
                <c:pt idx="2">
                  <c:v>957.01</c:v>
                </c:pt>
                <c:pt idx="3">
                  <c:v>905.96</c:v>
                </c:pt>
                <c:pt idx="4">
                  <c:v>880.59</c:v>
                </c:pt>
                <c:pt idx="5">
                  <c:v>972.26</c:v>
                </c:pt>
                <c:pt idx="6">
                  <c:v>1119.1600000000001</c:v>
                </c:pt>
                <c:pt idx="7">
                  <c:v>1243.75</c:v>
                </c:pt>
                <c:pt idx="8">
                  <c:v>1294.56</c:v>
                </c:pt>
                <c:pt idx="9">
                  <c:v>1451.93</c:v>
                </c:pt>
                <c:pt idx="10">
                  <c:v>1447.84</c:v>
                </c:pt>
                <c:pt idx="11">
                  <c:v>1587.43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F0E0-45B6-86F0-DC830797A486}"/>
            </c:ext>
          </c:extLst>
        </c:ser>
        <c:ser>
          <c:idx val="27"/>
          <c:order val="27"/>
          <c:tx>
            <c:strRef>
              <c:f>'VOLUME(COSTUMERS)'!$AC$3:$AC$4</c:f>
              <c:strCache>
                <c:ptCount val="1"/>
                <c:pt idx="0">
                  <c:v>HDFC Bank Apps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'VOLUME(COSTUMERS)'!$AC$5:$AC$17</c:f>
              <c:numCache>
                <c:formatCode>General</c:formatCode>
                <c:ptCount val="12"/>
                <c:pt idx="0">
                  <c:v>1.52</c:v>
                </c:pt>
                <c:pt idx="1">
                  <c:v>1.1299999999999999</c:v>
                </c:pt>
                <c:pt idx="2">
                  <c:v>1.59</c:v>
                </c:pt>
                <c:pt idx="3">
                  <c:v>1.42</c:v>
                </c:pt>
                <c:pt idx="4">
                  <c:v>1.56</c:v>
                </c:pt>
                <c:pt idx="5">
                  <c:v>2.0699999999999998</c:v>
                </c:pt>
                <c:pt idx="6">
                  <c:v>3</c:v>
                </c:pt>
                <c:pt idx="7">
                  <c:v>3.1</c:v>
                </c:pt>
                <c:pt idx="8">
                  <c:v>3.14</c:v>
                </c:pt>
                <c:pt idx="9">
                  <c:v>5.0199999999999996</c:v>
                </c:pt>
                <c:pt idx="10">
                  <c:v>3.87</c:v>
                </c:pt>
                <c:pt idx="11">
                  <c:v>4.96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F0E0-45B6-86F0-DC830797A486}"/>
            </c:ext>
          </c:extLst>
        </c:ser>
        <c:ser>
          <c:idx val="28"/>
          <c:order val="28"/>
          <c:tx>
            <c:strRef>
              <c:f>'VOLUME(COSTUMERS)'!$AD$3:$AD$4</c:f>
              <c:strCache>
                <c:ptCount val="1"/>
                <c:pt idx="0">
                  <c:v>HSBC Bank App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'VOLUME(COSTUMERS)'!$AD$5:$AD$17</c:f>
              <c:numCache>
                <c:formatCode>General</c:formatCode>
                <c:ptCount val="12"/>
                <c:pt idx="0">
                  <c:v>0.06</c:v>
                </c:pt>
                <c:pt idx="1">
                  <c:v>0.05</c:v>
                </c:pt>
                <c:pt idx="2">
                  <c:v>0.08</c:v>
                </c:pt>
                <c:pt idx="3">
                  <c:v>7.0000000000000007E-2</c:v>
                </c:pt>
                <c:pt idx="4">
                  <c:v>0.06</c:v>
                </c:pt>
                <c:pt idx="5">
                  <c:v>7.0000000000000007E-2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0.08</c:v>
                </c:pt>
                <c:pt idx="10">
                  <c:v>0.08</c:v>
                </c:pt>
                <c:pt idx="11">
                  <c:v>0.09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C-F0E0-45B6-86F0-DC830797A486}"/>
            </c:ext>
          </c:extLst>
        </c:ser>
        <c:ser>
          <c:idx val="29"/>
          <c:order val="29"/>
          <c:tx>
            <c:strRef>
              <c:f>'VOLUME(COSTUMERS)'!$AE$3:$AE$4</c:f>
              <c:strCache>
                <c:ptCount val="1"/>
                <c:pt idx="0">
                  <c:v>ICICI Bank Apps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'VOLUME(COSTUMERS)'!$AE$5:$AE$17</c:f>
              <c:numCache>
                <c:formatCode>General</c:formatCode>
                <c:ptCount val="12"/>
                <c:pt idx="0">
                  <c:v>6.22</c:v>
                </c:pt>
                <c:pt idx="1">
                  <c:v>7.63</c:v>
                </c:pt>
                <c:pt idx="2">
                  <c:v>9.9499999999999993</c:v>
                </c:pt>
                <c:pt idx="3">
                  <c:v>10.76</c:v>
                </c:pt>
                <c:pt idx="4">
                  <c:v>10.95</c:v>
                </c:pt>
                <c:pt idx="5">
                  <c:v>12.94</c:v>
                </c:pt>
                <c:pt idx="6">
                  <c:v>15.41</c:v>
                </c:pt>
                <c:pt idx="7">
                  <c:v>17.55</c:v>
                </c:pt>
                <c:pt idx="8">
                  <c:v>18.86</c:v>
                </c:pt>
                <c:pt idx="9">
                  <c:v>26.24</c:v>
                </c:pt>
                <c:pt idx="10">
                  <c:v>25.74</c:v>
                </c:pt>
                <c:pt idx="11">
                  <c:v>28.81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D-F0E0-45B6-86F0-DC830797A486}"/>
            </c:ext>
          </c:extLst>
        </c:ser>
        <c:ser>
          <c:idx val="30"/>
          <c:order val="30"/>
          <c:tx>
            <c:strRef>
              <c:f>'VOLUME(COSTUMERS)'!$AF$3:$AF$4</c:f>
              <c:strCache>
                <c:ptCount val="1"/>
                <c:pt idx="0">
                  <c:v>IDBI Bank App</c:v>
                </c:pt>
              </c:strCache>
            </c:strRef>
          </c:tx>
          <c:spPr>
            <a:ln w="34925" cap="rnd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'VOLUME(COSTUMERS)'!$AF$5:$AF$17</c:f>
              <c:numCache>
                <c:formatCode>General</c:formatCode>
                <c:ptCount val="12"/>
                <c:pt idx="0">
                  <c:v>0.02</c:v>
                </c:pt>
                <c:pt idx="1">
                  <c:v>0.02</c:v>
                </c:pt>
                <c:pt idx="2">
                  <c:v>0.02</c:v>
                </c:pt>
                <c:pt idx="3">
                  <c:v>0.02</c:v>
                </c:pt>
                <c:pt idx="4">
                  <c:v>0.02</c:v>
                </c:pt>
                <c:pt idx="5">
                  <c:v>0.02</c:v>
                </c:pt>
                <c:pt idx="6">
                  <c:v>0.02</c:v>
                </c:pt>
                <c:pt idx="7">
                  <c:v>0.03</c:v>
                </c:pt>
                <c:pt idx="8">
                  <c:v>0.02</c:v>
                </c:pt>
                <c:pt idx="9">
                  <c:v>0.03</c:v>
                </c:pt>
                <c:pt idx="10">
                  <c:v>0.03</c:v>
                </c:pt>
                <c:pt idx="11">
                  <c:v>0.02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E-F0E0-45B6-86F0-DC830797A486}"/>
            </c:ext>
          </c:extLst>
        </c:ser>
        <c:ser>
          <c:idx val="31"/>
          <c:order val="31"/>
          <c:tx>
            <c:strRef>
              <c:f>'VOLUME(COSTUMERS)'!$AG$3:$AG$4</c:f>
              <c:strCache>
                <c:ptCount val="1"/>
                <c:pt idx="0">
                  <c:v>IDFC Bank App</c:v>
                </c:pt>
              </c:strCache>
            </c:strRef>
          </c:tx>
          <c:spPr>
            <a:ln w="34925" cap="rnd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'VOLUME(COSTUMERS)'!$AG$5:$AG$17</c:f>
              <c:numCache>
                <c:formatCode>General</c:formatCode>
                <c:ptCount val="12"/>
                <c:pt idx="0">
                  <c:v>0.08</c:v>
                </c:pt>
                <c:pt idx="1">
                  <c:v>0.1</c:v>
                </c:pt>
                <c:pt idx="2">
                  <c:v>0.13</c:v>
                </c:pt>
                <c:pt idx="3">
                  <c:v>0.15</c:v>
                </c:pt>
                <c:pt idx="4">
                  <c:v>0.15</c:v>
                </c:pt>
                <c:pt idx="5">
                  <c:v>0.21</c:v>
                </c:pt>
                <c:pt idx="6">
                  <c:v>0.3</c:v>
                </c:pt>
                <c:pt idx="7">
                  <c:v>0.4</c:v>
                </c:pt>
                <c:pt idx="8">
                  <c:v>0.49</c:v>
                </c:pt>
                <c:pt idx="9">
                  <c:v>0.62</c:v>
                </c:pt>
                <c:pt idx="10">
                  <c:v>0.64</c:v>
                </c:pt>
                <c:pt idx="11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F-F0E0-45B6-86F0-DC830797A486}"/>
            </c:ext>
          </c:extLst>
        </c:ser>
        <c:ser>
          <c:idx val="32"/>
          <c:order val="32"/>
          <c:tx>
            <c:strRef>
              <c:f>'VOLUME(COSTUMERS)'!$AH$3:$AH$4</c:f>
              <c:strCache>
                <c:ptCount val="1"/>
                <c:pt idx="0">
                  <c:v>India Post Payments Bank App</c:v>
                </c:pt>
              </c:strCache>
            </c:strRef>
          </c:tx>
          <c:spPr>
            <a:ln w="34925" cap="rnd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'VOLUME(COSTUMERS)'!$AH$5:$AH$17</c:f>
              <c:numCache>
                <c:formatCode>General</c:formatCode>
                <c:ptCount val="12"/>
                <c:pt idx="0">
                  <c:v>1.08</c:v>
                </c:pt>
                <c:pt idx="1">
                  <c:v>1.23</c:v>
                </c:pt>
                <c:pt idx="2">
                  <c:v>1.21</c:v>
                </c:pt>
                <c:pt idx="3">
                  <c:v>1.32</c:v>
                </c:pt>
                <c:pt idx="4">
                  <c:v>1.29</c:v>
                </c:pt>
                <c:pt idx="5">
                  <c:v>1.47</c:v>
                </c:pt>
                <c:pt idx="6">
                  <c:v>1.79</c:v>
                </c:pt>
                <c:pt idx="7">
                  <c:v>2</c:v>
                </c:pt>
                <c:pt idx="8">
                  <c:v>2.2799999999999998</c:v>
                </c:pt>
                <c:pt idx="9">
                  <c:v>2.39</c:v>
                </c:pt>
                <c:pt idx="10">
                  <c:v>2.2999999999999998</c:v>
                </c:pt>
                <c:pt idx="11">
                  <c:v>2.76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0-F0E0-45B6-86F0-DC830797A486}"/>
            </c:ext>
          </c:extLst>
        </c:ser>
        <c:ser>
          <c:idx val="33"/>
          <c:order val="33"/>
          <c:tx>
            <c:strRef>
              <c:f>'VOLUME(COSTUMERS)'!$AI$3:$AI$4</c:f>
              <c:strCache>
                <c:ptCount val="1"/>
                <c:pt idx="0">
                  <c:v>Indian Bank App</c:v>
                </c:pt>
              </c:strCache>
            </c:strRef>
          </c:tx>
          <c:spPr>
            <a:ln w="3492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>
                    <a:lumMod val="80000"/>
                    <a:lumOff val="2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'VOLUME(COSTUMERS)'!$AI$5:$AI$17</c:f>
              <c:numCache>
                <c:formatCode>General</c:formatCode>
                <c:ptCount val="12"/>
                <c:pt idx="0">
                  <c:v>0.02</c:v>
                </c:pt>
                <c:pt idx="1">
                  <c:v>0.05</c:v>
                </c:pt>
                <c:pt idx="2">
                  <c:v>0.09</c:v>
                </c:pt>
                <c:pt idx="3">
                  <c:v>0.06</c:v>
                </c:pt>
                <c:pt idx="4">
                  <c:v>0.06</c:v>
                </c:pt>
                <c:pt idx="5">
                  <c:v>0.05</c:v>
                </c:pt>
                <c:pt idx="6">
                  <c:v>0.08</c:v>
                </c:pt>
                <c:pt idx="7">
                  <c:v>0.08</c:v>
                </c:pt>
                <c:pt idx="8">
                  <c:v>0.08</c:v>
                </c:pt>
                <c:pt idx="9">
                  <c:v>0.09</c:v>
                </c:pt>
                <c:pt idx="10">
                  <c:v>0.09</c:v>
                </c:pt>
                <c:pt idx="11">
                  <c:v>0.12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1-F0E0-45B6-86F0-DC830797A486}"/>
            </c:ext>
          </c:extLst>
        </c:ser>
        <c:ser>
          <c:idx val="34"/>
          <c:order val="34"/>
          <c:tx>
            <c:strRef>
              <c:f>'VOLUME(COSTUMERS)'!$AJ$3:$AJ$4</c:f>
              <c:strCache>
                <c:ptCount val="1"/>
                <c:pt idx="0">
                  <c:v>IndusInd Bank App</c:v>
                </c:pt>
              </c:strCache>
            </c:strRef>
          </c:tx>
          <c:spPr>
            <a:ln w="3492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>
                    <a:lumMod val="80000"/>
                    <a:lumOff val="2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'VOLUME(COSTUMERS)'!$AJ$5:$AJ$17</c:f>
              <c:numCache>
                <c:formatCode>General</c:formatCode>
                <c:ptCount val="12"/>
                <c:pt idx="0">
                  <c:v>1.82</c:v>
                </c:pt>
                <c:pt idx="1">
                  <c:v>2.16</c:v>
                </c:pt>
                <c:pt idx="2">
                  <c:v>4.49</c:v>
                </c:pt>
                <c:pt idx="3">
                  <c:v>4.2</c:v>
                </c:pt>
                <c:pt idx="4">
                  <c:v>3.12</c:v>
                </c:pt>
                <c:pt idx="5">
                  <c:v>2.1800000000000002</c:v>
                </c:pt>
                <c:pt idx="6">
                  <c:v>2.1800000000000002</c:v>
                </c:pt>
                <c:pt idx="7">
                  <c:v>0.52</c:v>
                </c:pt>
                <c:pt idx="8">
                  <c:v>0.33</c:v>
                </c:pt>
                <c:pt idx="9">
                  <c:v>1.05</c:v>
                </c:pt>
                <c:pt idx="10">
                  <c:v>1.1000000000000001</c:v>
                </c:pt>
                <c:pt idx="11">
                  <c:v>1.19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2-F0E0-45B6-86F0-DC830797A486}"/>
            </c:ext>
          </c:extLst>
        </c:ser>
        <c:ser>
          <c:idx val="35"/>
          <c:order val="35"/>
          <c:tx>
            <c:strRef>
              <c:f>'VOLUME(COSTUMERS)'!$AK$3:$AK$4</c:f>
              <c:strCache>
                <c:ptCount val="1"/>
                <c:pt idx="0">
                  <c:v>Jammu and Kashmir Bank App</c:v>
                </c:pt>
              </c:strCache>
            </c:strRef>
          </c:tx>
          <c:spPr>
            <a:ln w="3492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>
                    <a:lumMod val="80000"/>
                    <a:lumOff val="2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'VOLUME(COSTUMERS)'!$AK$5:$AK$17</c:f>
              <c:numCache>
                <c:formatCode>General</c:formatCode>
                <c:ptCount val="12"/>
                <c:pt idx="11">
                  <c:v>0.01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3-F0E0-45B6-86F0-DC830797A486}"/>
            </c:ext>
          </c:extLst>
        </c:ser>
        <c:ser>
          <c:idx val="36"/>
          <c:order val="36"/>
          <c:tx>
            <c:strRef>
              <c:f>'VOLUME(COSTUMERS)'!$AL$3:$AL$4</c:f>
              <c:strCache>
                <c:ptCount val="1"/>
                <c:pt idx="0">
                  <c:v>Janta Sahakari Bank App</c:v>
                </c:pt>
              </c:strCache>
            </c:strRef>
          </c:tx>
          <c:spPr>
            <a:ln w="34925" cap="rnd">
              <a:solidFill>
                <a:schemeClr val="accent6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>
                    <a:lumMod val="8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'VOLUME(COSTUMERS)'!$AL$5:$AL$17</c:f>
              <c:numCache>
                <c:formatCode>General</c:formatCode>
                <c:ptCount val="12"/>
                <c:pt idx="0">
                  <c:v>0.01</c:v>
                </c:pt>
                <c:pt idx="1">
                  <c:v>0.01</c:v>
                </c:pt>
                <c:pt idx="2">
                  <c:v>0.01</c:v>
                </c:pt>
                <c:pt idx="7">
                  <c:v>0.01</c:v>
                </c:pt>
                <c:pt idx="11">
                  <c:v>0.01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4-F0E0-45B6-86F0-DC830797A486}"/>
            </c:ext>
          </c:extLst>
        </c:ser>
        <c:ser>
          <c:idx val="37"/>
          <c:order val="37"/>
          <c:tx>
            <c:strRef>
              <c:f>'VOLUME(COSTUMERS)'!$AM$3:$AM$4</c:f>
              <c:strCache>
                <c:ptCount val="1"/>
                <c:pt idx="0">
                  <c:v>Jio Payments Bank App</c:v>
                </c:pt>
              </c:strCache>
            </c:strRef>
          </c:tx>
          <c:spPr>
            <a:ln w="34925" cap="rnd">
              <a:solidFill>
                <a:schemeClr val="accent5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>
                    <a:lumMod val="8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'VOLUME(COSTUMERS)'!$AM$5:$AM$17</c:f>
              <c:numCache>
                <c:formatCode>General</c:formatCode>
                <c:ptCount val="12"/>
                <c:pt idx="0">
                  <c:v>0.41</c:v>
                </c:pt>
                <c:pt idx="1">
                  <c:v>0.36</c:v>
                </c:pt>
                <c:pt idx="2">
                  <c:v>0.47</c:v>
                </c:pt>
                <c:pt idx="3">
                  <c:v>0.56999999999999995</c:v>
                </c:pt>
                <c:pt idx="4">
                  <c:v>0.68</c:v>
                </c:pt>
                <c:pt idx="5">
                  <c:v>0.8</c:v>
                </c:pt>
                <c:pt idx="6">
                  <c:v>1.03</c:v>
                </c:pt>
                <c:pt idx="7">
                  <c:v>1.06</c:v>
                </c:pt>
                <c:pt idx="8">
                  <c:v>1.24</c:v>
                </c:pt>
                <c:pt idx="9">
                  <c:v>1.33</c:v>
                </c:pt>
                <c:pt idx="10">
                  <c:v>1.38</c:v>
                </c:pt>
                <c:pt idx="11">
                  <c:v>1.65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5-F0E0-45B6-86F0-DC830797A486}"/>
            </c:ext>
          </c:extLst>
        </c:ser>
        <c:ser>
          <c:idx val="38"/>
          <c:order val="38"/>
          <c:tx>
            <c:strRef>
              <c:f>'VOLUME(COSTUMERS)'!$AN$3:$AN$4</c:f>
              <c:strCache>
                <c:ptCount val="1"/>
                <c:pt idx="0">
                  <c:v>Jupiter Money</c:v>
                </c:pt>
              </c:strCache>
            </c:strRef>
          </c:tx>
          <c:spPr>
            <a:ln w="34925" cap="rnd">
              <a:solidFill>
                <a:schemeClr val="accent4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>
                    <a:lumMod val="8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'VOLUME(COSTUMERS)'!$AN$5:$AN$17</c:f>
              <c:numCache>
                <c:formatCode>General</c:formatCode>
                <c:ptCount val="12"/>
                <c:pt idx="6">
                  <c:v>0.01</c:v>
                </c:pt>
                <c:pt idx="7">
                  <c:v>7.0000000000000007E-2</c:v>
                </c:pt>
                <c:pt idx="8">
                  <c:v>0.13</c:v>
                </c:pt>
                <c:pt idx="9">
                  <c:v>0.28999999999999998</c:v>
                </c:pt>
                <c:pt idx="10">
                  <c:v>0.55000000000000004</c:v>
                </c:pt>
                <c:pt idx="11">
                  <c:v>0.98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6-F0E0-45B6-86F0-DC830797A486}"/>
            </c:ext>
          </c:extLst>
        </c:ser>
        <c:ser>
          <c:idx val="39"/>
          <c:order val="39"/>
          <c:tx>
            <c:strRef>
              <c:f>'VOLUME(COSTUMERS)'!$AO$3:$AO$4</c:f>
              <c:strCache>
                <c:ptCount val="1"/>
                <c:pt idx="0">
                  <c:v>Karnataka Bank App</c:v>
                </c:pt>
              </c:strCache>
            </c:strRef>
          </c:tx>
          <c:spPr>
            <a:ln w="3492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>
                    <a:lumMod val="60000"/>
                    <a:lumOff val="4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'VOLUME(COSTUMERS)'!$AO$5:$AO$17</c:f>
              <c:numCache>
                <c:formatCode>General</c:formatCode>
                <c:ptCount val="12"/>
                <c:pt idx="0">
                  <c:v>7.0000000000000007E-2</c:v>
                </c:pt>
                <c:pt idx="1">
                  <c:v>0.09</c:v>
                </c:pt>
                <c:pt idx="2">
                  <c:v>0.12</c:v>
                </c:pt>
                <c:pt idx="3">
                  <c:v>0.12</c:v>
                </c:pt>
                <c:pt idx="4">
                  <c:v>0.1</c:v>
                </c:pt>
                <c:pt idx="5">
                  <c:v>0.12</c:v>
                </c:pt>
                <c:pt idx="6">
                  <c:v>0.13</c:v>
                </c:pt>
                <c:pt idx="7">
                  <c:v>0.12</c:v>
                </c:pt>
                <c:pt idx="8">
                  <c:v>0.16</c:v>
                </c:pt>
                <c:pt idx="9">
                  <c:v>0.2</c:v>
                </c:pt>
                <c:pt idx="10">
                  <c:v>0.22</c:v>
                </c:pt>
                <c:pt idx="1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7-F0E0-45B6-86F0-DC830797A486}"/>
            </c:ext>
          </c:extLst>
        </c:ser>
        <c:ser>
          <c:idx val="40"/>
          <c:order val="40"/>
          <c:tx>
            <c:strRef>
              <c:f>'VOLUME(COSTUMERS)'!$AP$3:$AP$4</c:f>
              <c:strCache>
                <c:ptCount val="1"/>
                <c:pt idx="0">
                  <c:v>Karur Vysya Bank App</c:v>
                </c:pt>
              </c:strCache>
            </c:strRef>
          </c:tx>
          <c:spPr>
            <a:ln w="3492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>
                    <a:lumMod val="60000"/>
                    <a:lumOff val="4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'VOLUME(COSTUMERS)'!$AP$5:$AP$17</c:f>
              <c:numCache>
                <c:formatCode>General</c:formatCode>
                <c:ptCount val="12"/>
                <c:pt idx="0">
                  <c:v>0.03</c:v>
                </c:pt>
                <c:pt idx="1">
                  <c:v>0.03</c:v>
                </c:pt>
                <c:pt idx="2">
                  <c:v>0.03</c:v>
                </c:pt>
                <c:pt idx="3">
                  <c:v>0.03</c:v>
                </c:pt>
                <c:pt idx="4">
                  <c:v>0.02</c:v>
                </c:pt>
                <c:pt idx="5">
                  <c:v>0.03</c:v>
                </c:pt>
                <c:pt idx="6">
                  <c:v>0.03</c:v>
                </c:pt>
                <c:pt idx="7">
                  <c:v>0.03</c:v>
                </c:pt>
                <c:pt idx="8">
                  <c:v>0.03</c:v>
                </c:pt>
                <c:pt idx="9">
                  <c:v>0.03</c:v>
                </c:pt>
                <c:pt idx="10">
                  <c:v>0.03</c:v>
                </c:pt>
                <c:pt idx="11">
                  <c:v>0.04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8-F0E0-45B6-86F0-DC830797A486}"/>
            </c:ext>
          </c:extLst>
        </c:ser>
        <c:ser>
          <c:idx val="41"/>
          <c:order val="41"/>
          <c:tx>
            <c:strRef>
              <c:f>'VOLUME(COSTUMERS)'!$AQ$3:$AQ$4</c:f>
              <c:strCache>
                <c:ptCount val="1"/>
                <c:pt idx="0">
                  <c:v>Khalijeb</c:v>
                </c:pt>
              </c:strCache>
            </c:strRef>
          </c:tx>
          <c:spPr>
            <a:ln w="3492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>
                    <a:lumMod val="60000"/>
                    <a:lumOff val="4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'VOLUME(COSTUMERS)'!$AQ$5:$AQ$17</c:f>
              <c:numCache>
                <c:formatCode>General</c:formatCode>
                <c:ptCount val="12"/>
                <c:pt idx="0">
                  <c:v>0.02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F0E0-45B6-86F0-DC830797A486}"/>
            </c:ext>
          </c:extLst>
        </c:ser>
        <c:ser>
          <c:idx val="42"/>
          <c:order val="42"/>
          <c:tx>
            <c:strRef>
              <c:f>'VOLUME(COSTUMERS)'!$AR$3:$AR$4</c:f>
              <c:strCache>
                <c:ptCount val="1"/>
                <c:pt idx="0">
                  <c:v>Kotak Mahindra Bank Apps</c:v>
                </c:pt>
              </c:strCache>
            </c:strRef>
          </c:tx>
          <c:spPr>
            <a:ln w="34925" cap="rnd">
              <a:solidFill>
                <a:schemeClr val="accent6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>
                    <a:lumMod val="5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'VOLUME(COSTUMERS)'!$AR$5:$AR$17</c:f>
              <c:numCache>
                <c:formatCode>General</c:formatCode>
                <c:ptCount val="12"/>
                <c:pt idx="0">
                  <c:v>1.88</c:v>
                </c:pt>
                <c:pt idx="1">
                  <c:v>1.95</c:v>
                </c:pt>
                <c:pt idx="2">
                  <c:v>2.2599999999999998</c:v>
                </c:pt>
                <c:pt idx="3">
                  <c:v>2.13</c:v>
                </c:pt>
                <c:pt idx="4">
                  <c:v>2.37</c:v>
                </c:pt>
                <c:pt idx="5">
                  <c:v>2.8</c:v>
                </c:pt>
                <c:pt idx="6">
                  <c:v>3.46</c:v>
                </c:pt>
                <c:pt idx="7">
                  <c:v>3.98</c:v>
                </c:pt>
                <c:pt idx="8">
                  <c:v>4.3099999999999996</c:v>
                </c:pt>
                <c:pt idx="9">
                  <c:v>5.38</c:v>
                </c:pt>
                <c:pt idx="10">
                  <c:v>5.78</c:v>
                </c:pt>
                <c:pt idx="11">
                  <c:v>6.39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F0E0-45B6-86F0-DC830797A486}"/>
            </c:ext>
          </c:extLst>
        </c:ser>
        <c:ser>
          <c:idx val="43"/>
          <c:order val="43"/>
          <c:tx>
            <c:strRef>
              <c:f>'VOLUME(COSTUMERS)'!$AS$3:$AS$4</c:f>
              <c:strCache>
                <c:ptCount val="1"/>
                <c:pt idx="0">
                  <c:v>MakeMy Trip</c:v>
                </c:pt>
              </c:strCache>
            </c:strRef>
          </c:tx>
          <c:spPr>
            <a:ln w="34925" cap="rnd">
              <a:solidFill>
                <a:schemeClr val="accent5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>
                    <a:lumMod val="5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'VOLUME(COSTUMERS)'!$AS$5:$AS$17</c:f>
              <c:numCache>
                <c:formatCode>General</c:formatCode>
                <c:ptCount val="12"/>
                <c:pt idx="0">
                  <c:v>0.01</c:v>
                </c:pt>
                <c:pt idx="1">
                  <c:v>0.12</c:v>
                </c:pt>
                <c:pt idx="2">
                  <c:v>0.09</c:v>
                </c:pt>
                <c:pt idx="3">
                  <c:v>0.08</c:v>
                </c:pt>
                <c:pt idx="4">
                  <c:v>0.03</c:v>
                </c:pt>
                <c:pt idx="5">
                  <c:v>0.06</c:v>
                </c:pt>
                <c:pt idx="6">
                  <c:v>0.08</c:v>
                </c:pt>
                <c:pt idx="7">
                  <c:v>0.08</c:v>
                </c:pt>
                <c:pt idx="8">
                  <c:v>0.08</c:v>
                </c:pt>
                <c:pt idx="9">
                  <c:v>0.13</c:v>
                </c:pt>
                <c:pt idx="10">
                  <c:v>0.12</c:v>
                </c:pt>
                <c:pt idx="1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B-F0E0-45B6-86F0-DC830797A486}"/>
            </c:ext>
          </c:extLst>
        </c:ser>
        <c:ser>
          <c:idx val="44"/>
          <c:order val="44"/>
          <c:tx>
            <c:strRef>
              <c:f>'VOLUME(COSTUMERS)'!$AT$3:$AT$4</c:f>
              <c:strCache>
                <c:ptCount val="1"/>
                <c:pt idx="0">
                  <c:v>MI Pay</c:v>
                </c:pt>
              </c:strCache>
            </c:strRef>
          </c:tx>
          <c:spPr>
            <a:ln w="34925" cap="rnd">
              <a:solidFill>
                <a:schemeClr val="accent4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>
                    <a:lumMod val="5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'VOLUME(COSTUMERS)'!$AT$5:$AT$17</c:f>
              <c:numCache>
                <c:formatCode>General</c:formatCode>
                <c:ptCount val="12"/>
                <c:pt idx="0">
                  <c:v>0.44</c:v>
                </c:pt>
                <c:pt idx="1">
                  <c:v>0.4</c:v>
                </c:pt>
                <c:pt idx="2">
                  <c:v>0.42</c:v>
                </c:pt>
                <c:pt idx="3">
                  <c:v>0.38</c:v>
                </c:pt>
                <c:pt idx="4">
                  <c:v>0.37</c:v>
                </c:pt>
                <c:pt idx="5">
                  <c:v>0.36</c:v>
                </c:pt>
                <c:pt idx="6">
                  <c:v>0.34</c:v>
                </c:pt>
                <c:pt idx="7">
                  <c:v>0.34</c:v>
                </c:pt>
                <c:pt idx="8">
                  <c:v>0.36</c:v>
                </c:pt>
                <c:pt idx="9">
                  <c:v>0.37</c:v>
                </c:pt>
                <c:pt idx="10">
                  <c:v>0.33</c:v>
                </c:pt>
                <c:pt idx="11">
                  <c:v>0.31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C-F0E0-45B6-86F0-DC830797A486}"/>
            </c:ext>
          </c:extLst>
        </c:ser>
        <c:ser>
          <c:idx val="45"/>
          <c:order val="45"/>
          <c:tx>
            <c:strRef>
              <c:f>'VOLUME(COSTUMERS)'!$AU$3:$AU$4</c:f>
              <c:strCache>
                <c:ptCount val="1"/>
                <c:pt idx="0">
                  <c:v>Mobikwik</c:v>
                </c:pt>
              </c:strCache>
            </c:strRef>
          </c:tx>
          <c:spPr>
            <a:ln w="34925" cap="rnd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>
                    <a:lumMod val="70000"/>
                    <a:lumOff val="3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'VOLUME(COSTUMERS)'!$AU$5:$AU$17</c:f>
              <c:numCache>
                <c:formatCode>General</c:formatCode>
                <c:ptCount val="12"/>
                <c:pt idx="0">
                  <c:v>1.94</c:v>
                </c:pt>
                <c:pt idx="1">
                  <c:v>1.92</c:v>
                </c:pt>
                <c:pt idx="2">
                  <c:v>2.2200000000000002</c:v>
                </c:pt>
                <c:pt idx="3">
                  <c:v>2.09</c:v>
                </c:pt>
                <c:pt idx="4">
                  <c:v>3.18</c:v>
                </c:pt>
                <c:pt idx="5">
                  <c:v>3.21</c:v>
                </c:pt>
                <c:pt idx="6">
                  <c:v>2.8</c:v>
                </c:pt>
                <c:pt idx="7">
                  <c:v>2.59</c:v>
                </c:pt>
                <c:pt idx="8">
                  <c:v>3.2</c:v>
                </c:pt>
                <c:pt idx="9">
                  <c:v>4.08</c:v>
                </c:pt>
                <c:pt idx="10">
                  <c:v>5.18</c:v>
                </c:pt>
                <c:pt idx="11">
                  <c:v>4.24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F0E0-45B6-86F0-DC830797A486}"/>
            </c:ext>
          </c:extLst>
        </c:ser>
        <c:ser>
          <c:idx val="46"/>
          <c:order val="46"/>
          <c:tx>
            <c:strRef>
              <c:f>'VOLUME(COSTUMERS)'!$AV$3:$AV$4</c:f>
              <c:strCache>
                <c:ptCount val="1"/>
                <c:pt idx="0">
                  <c:v>NSDL Payments Bank App</c:v>
                </c:pt>
              </c:strCache>
            </c:strRef>
          </c:tx>
          <c:spPr>
            <a:ln w="34925" cap="rnd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>
                    <a:lumMod val="70000"/>
                    <a:lumOff val="3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'VOLUME(COSTUMERS)'!$AV$5:$AV$17</c:f>
              <c:numCache>
                <c:formatCode>General</c:formatCode>
                <c:ptCount val="12"/>
                <c:pt idx="4">
                  <c:v>0.01</c:v>
                </c:pt>
                <c:pt idx="6">
                  <c:v>0.01</c:v>
                </c:pt>
                <c:pt idx="7">
                  <c:v>0.01</c:v>
                </c:pt>
                <c:pt idx="8">
                  <c:v>0.01</c:v>
                </c:pt>
                <c:pt idx="10">
                  <c:v>0.01</c:v>
                </c:pt>
                <c:pt idx="11">
                  <c:v>0.01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E-F0E0-45B6-86F0-DC830797A486}"/>
            </c:ext>
          </c:extLst>
        </c:ser>
        <c:ser>
          <c:idx val="47"/>
          <c:order val="47"/>
          <c:tx>
            <c:strRef>
              <c:f>'VOLUME(COSTUMERS)'!$AW$3:$AW$4</c:f>
              <c:strCache>
                <c:ptCount val="1"/>
                <c:pt idx="0">
                  <c:v>Other Apps</c:v>
                </c:pt>
              </c:strCache>
            </c:strRef>
          </c:tx>
          <c:spPr>
            <a:ln w="34925" cap="rnd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>
                    <a:lumMod val="70000"/>
                    <a:lumOff val="3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'VOLUME(COSTUMERS)'!$AW$5:$AW$17</c:f>
              <c:numCache>
                <c:formatCode>General</c:formatCode>
                <c:ptCount val="12"/>
                <c:pt idx="0">
                  <c:v>0.03</c:v>
                </c:pt>
                <c:pt idx="1">
                  <c:v>0.02</c:v>
                </c:pt>
                <c:pt idx="2">
                  <c:v>0.02</c:v>
                </c:pt>
                <c:pt idx="3">
                  <c:v>0.03</c:v>
                </c:pt>
                <c:pt idx="7">
                  <c:v>0.02</c:v>
                </c:pt>
                <c:pt idx="8">
                  <c:v>0.03</c:v>
                </c:pt>
                <c:pt idx="9">
                  <c:v>0.05</c:v>
                </c:pt>
                <c:pt idx="10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F-F0E0-45B6-86F0-DC830797A486}"/>
            </c:ext>
          </c:extLst>
        </c:ser>
        <c:ser>
          <c:idx val="48"/>
          <c:order val="48"/>
          <c:tx>
            <c:strRef>
              <c:f>'VOLUME(COSTUMERS)'!$AX$3:$AX$4</c:f>
              <c:strCache>
                <c:ptCount val="1"/>
                <c:pt idx="0">
                  <c:v>Other Bank Apps</c:v>
                </c:pt>
              </c:strCache>
            </c:strRef>
          </c:tx>
          <c:spPr>
            <a:ln w="34925" cap="rnd">
              <a:solidFill>
                <a:schemeClr val="accent6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>
                    <a:lumMod val="7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'VOLUME(COSTUMERS)'!$AX$5:$AX$17</c:f>
              <c:numCache>
                <c:formatCode>General</c:formatCode>
                <c:ptCount val="12"/>
                <c:pt idx="6">
                  <c:v>0.04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0-F0E0-45B6-86F0-DC830797A486}"/>
            </c:ext>
          </c:extLst>
        </c:ser>
        <c:ser>
          <c:idx val="49"/>
          <c:order val="49"/>
          <c:tx>
            <c:strRef>
              <c:f>'VOLUME(COSTUMERS)'!$AY$3:$AY$4</c:f>
              <c:strCache>
                <c:ptCount val="1"/>
                <c:pt idx="0">
                  <c:v>Others</c:v>
                </c:pt>
              </c:strCache>
            </c:strRef>
          </c:tx>
          <c:spPr>
            <a:ln w="34925" cap="rnd">
              <a:solidFill>
                <a:schemeClr val="accent5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>
                    <a:lumMod val="7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'VOLUME(COSTUMERS)'!$AY$5:$AY$17</c:f>
              <c:numCache>
                <c:formatCode>General</c:formatCode>
                <c:ptCount val="12"/>
                <c:pt idx="4">
                  <c:v>0.03</c:v>
                </c:pt>
                <c:pt idx="5">
                  <c:v>0.05</c:v>
                </c:pt>
                <c:pt idx="11">
                  <c:v>0.02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1-F0E0-45B6-86F0-DC830797A486}"/>
            </c:ext>
          </c:extLst>
        </c:ser>
        <c:ser>
          <c:idx val="50"/>
          <c:order val="50"/>
          <c:tx>
            <c:strRef>
              <c:f>'VOLUME(COSTUMERS)'!$AZ$3:$AZ$4</c:f>
              <c:strCache>
                <c:ptCount val="1"/>
                <c:pt idx="0">
                  <c:v>Paytm Payments Bank App</c:v>
                </c:pt>
              </c:strCache>
            </c:strRef>
          </c:tx>
          <c:spPr>
            <a:ln w="34925" cap="rnd">
              <a:solidFill>
                <a:schemeClr val="accent4">
                  <a:lumMod val="7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>
                    <a:lumMod val="7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'VOLUME(COSTUMERS)'!$AZ$5:$AZ$17</c:f>
              <c:numCache>
                <c:formatCode>General</c:formatCode>
                <c:ptCount val="12"/>
                <c:pt idx="0">
                  <c:v>281.18</c:v>
                </c:pt>
                <c:pt idx="1">
                  <c:v>290.02999999999997</c:v>
                </c:pt>
                <c:pt idx="2">
                  <c:v>344.99</c:v>
                </c:pt>
                <c:pt idx="3">
                  <c:v>320.77999999999997</c:v>
                </c:pt>
                <c:pt idx="4">
                  <c:v>290.69</c:v>
                </c:pt>
                <c:pt idx="5">
                  <c:v>326.52999999999997</c:v>
                </c:pt>
                <c:pt idx="6">
                  <c:v>387.85</c:v>
                </c:pt>
                <c:pt idx="7">
                  <c:v>423.63</c:v>
                </c:pt>
                <c:pt idx="8">
                  <c:v>462.71</c:v>
                </c:pt>
                <c:pt idx="9">
                  <c:v>542.57000000000005</c:v>
                </c:pt>
                <c:pt idx="10">
                  <c:v>543.71</c:v>
                </c:pt>
                <c:pt idx="11">
                  <c:v>612.71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2-F0E0-45B6-86F0-DC830797A486}"/>
            </c:ext>
          </c:extLst>
        </c:ser>
        <c:ser>
          <c:idx val="51"/>
          <c:order val="51"/>
          <c:tx>
            <c:strRef>
              <c:f>'VOLUME(COSTUMERS)'!$BA$3:$BA$4</c:f>
              <c:strCache>
                <c:ptCount val="1"/>
                <c:pt idx="0">
                  <c:v>PhonePe</c:v>
                </c:pt>
              </c:strCache>
            </c:strRef>
          </c:tx>
          <c:spPr>
            <a:ln w="34925" cap="rnd">
              <a:solidFill>
                <a:srgbClr val="92D05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92D050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'VOLUME(COSTUMERS)'!$BA$5:$BA$17</c:f>
              <c:numCache>
                <c:formatCode>General</c:formatCode>
                <c:ptCount val="12"/>
                <c:pt idx="0">
                  <c:v>968.72</c:v>
                </c:pt>
                <c:pt idx="1">
                  <c:v>975.53</c:v>
                </c:pt>
                <c:pt idx="2">
                  <c:v>1199.51</c:v>
                </c:pt>
                <c:pt idx="3">
                  <c:v>1189.8900000000001</c:v>
                </c:pt>
                <c:pt idx="4">
                  <c:v>1149.8399999999999</c:v>
                </c:pt>
                <c:pt idx="5">
                  <c:v>1292.71</c:v>
                </c:pt>
                <c:pt idx="6">
                  <c:v>1492.09</c:v>
                </c:pt>
                <c:pt idx="7">
                  <c:v>1622.95</c:v>
                </c:pt>
                <c:pt idx="8">
                  <c:v>1653.19</c:v>
                </c:pt>
                <c:pt idx="9">
                  <c:v>1937.57</c:v>
                </c:pt>
                <c:pt idx="10">
                  <c:v>1911.21</c:v>
                </c:pt>
                <c:pt idx="11">
                  <c:v>2077.6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3-F0E0-45B6-86F0-DC830797A486}"/>
            </c:ext>
          </c:extLst>
        </c:ser>
        <c:ser>
          <c:idx val="52"/>
          <c:order val="52"/>
          <c:tx>
            <c:strRef>
              <c:f>'VOLUME(COSTUMERS)'!$BB$3:$BB$4</c:f>
              <c:strCache>
                <c:ptCount val="1"/>
                <c:pt idx="0">
                  <c:v>Punjab National Bank App</c:v>
                </c:pt>
              </c:strCache>
            </c:strRef>
          </c:tx>
          <c:spPr>
            <a:ln w="34925" cap="rnd">
              <a:solidFill>
                <a:schemeClr val="accent5">
                  <a:lumMod val="50000"/>
                  <a:lumOff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>
                    <a:lumMod val="50000"/>
                    <a:lumOff val="5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'VOLUME(COSTUMERS)'!$BB$5:$BB$17</c:f>
              <c:numCache>
                <c:formatCode>General</c:formatCode>
                <c:ptCount val="12"/>
                <c:pt idx="0">
                  <c:v>0.13</c:v>
                </c:pt>
                <c:pt idx="1">
                  <c:v>0.13</c:v>
                </c:pt>
                <c:pt idx="2">
                  <c:v>0.14000000000000001</c:v>
                </c:pt>
                <c:pt idx="3">
                  <c:v>0.12</c:v>
                </c:pt>
                <c:pt idx="4">
                  <c:v>0.11</c:v>
                </c:pt>
                <c:pt idx="5">
                  <c:v>0.08</c:v>
                </c:pt>
                <c:pt idx="6">
                  <c:v>0.02</c:v>
                </c:pt>
                <c:pt idx="7">
                  <c:v>0.04</c:v>
                </c:pt>
                <c:pt idx="8">
                  <c:v>7.0000000000000007E-2</c:v>
                </c:pt>
                <c:pt idx="9">
                  <c:v>0.08</c:v>
                </c:pt>
                <c:pt idx="10">
                  <c:v>7.0000000000000007E-2</c:v>
                </c:pt>
                <c:pt idx="1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4-F0E0-45B6-86F0-DC830797A486}"/>
            </c:ext>
          </c:extLst>
        </c:ser>
        <c:ser>
          <c:idx val="53"/>
          <c:order val="53"/>
          <c:tx>
            <c:strRef>
              <c:f>'VOLUME(COSTUMERS)'!$BC$3:$BC$4</c:f>
              <c:strCache>
                <c:ptCount val="1"/>
                <c:pt idx="0">
                  <c:v>Punjab Sind Bank App</c:v>
                </c:pt>
              </c:strCache>
            </c:strRef>
          </c:tx>
          <c:spPr>
            <a:ln w="34925" cap="rnd">
              <a:solidFill>
                <a:schemeClr val="accent4">
                  <a:lumMod val="50000"/>
                  <a:lumOff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>
                    <a:lumMod val="50000"/>
                    <a:lumOff val="5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'VOLUME(COSTUMERS)'!$BC$5:$BC$17</c:f>
              <c:numCache>
                <c:formatCode>General</c:formatCode>
                <c:ptCount val="12"/>
                <c:pt idx="0">
                  <c:v>0.01</c:v>
                </c:pt>
                <c:pt idx="1">
                  <c:v>0.01</c:v>
                </c:pt>
                <c:pt idx="2">
                  <c:v>0.01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5-F0E0-45B6-86F0-DC830797A486}"/>
            </c:ext>
          </c:extLst>
        </c:ser>
        <c:ser>
          <c:idx val="54"/>
          <c:order val="54"/>
          <c:tx>
            <c:strRef>
              <c:f>'VOLUME(COSTUMERS)'!$BD$3:$BD$4</c:f>
              <c:strCache>
                <c:ptCount val="1"/>
                <c:pt idx="0">
                  <c:v>Punjab Sindh Bank App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'VOLUME(COSTUMERS)'!$BD$5:$BD$17</c:f>
              <c:numCache>
                <c:formatCode>General</c:formatCode>
                <c:ptCount val="12"/>
                <c:pt idx="7">
                  <c:v>0.01</c:v>
                </c:pt>
                <c:pt idx="8">
                  <c:v>0.01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6-F0E0-45B6-86F0-DC830797A486}"/>
            </c:ext>
          </c:extLst>
        </c:ser>
        <c:ser>
          <c:idx val="55"/>
          <c:order val="55"/>
          <c:tx>
            <c:strRef>
              <c:f>'VOLUME(COSTUMERS)'!$BE$3:$BE$4</c:f>
              <c:strCache>
                <c:ptCount val="1"/>
                <c:pt idx="0">
                  <c:v>RBL Bank App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'VOLUME(COSTUMERS)'!$BE$5:$BE$17</c:f>
              <c:numCache>
                <c:formatCode>General</c:formatCode>
                <c:ptCount val="12"/>
                <c:pt idx="0">
                  <c:v>0.12</c:v>
                </c:pt>
                <c:pt idx="1">
                  <c:v>0.12</c:v>
                </c:pt>
                <c:pt idx="2">
                  <c:v>0.14000000000000001</c:v>
                </c:pt>
                <c:pt idx="3">
                  <c:v>0.13</c:v>
                </c:pt>
                <c:pt idx="4">
                  <c:v>0.12</c:v>
                </c:pt>
                <c:pt idx="5">
                  <c:v>0.13</c:v>
                </c:pt>
                <c:pt idx="6">
                  <c:v>0.15</c:v>
                </c:pt>
                <c:pt idx="7">
                  <c:v>0.16</c:v>
                </c:pt>
                <c:pt idx="8">
                  <c:v>0.17</c:v>
                </c:pt>
                <c:pt idx="9">
                  <c:v>0.22</c:v>
                </c:pt>
                <c:pt idx="10">
                  <c:v>0.25</c:v>
                </c:pt>
                <c:pt idx="11">
                  <c:v>0.35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7-F0E0-45B6-86F0-DC830797A486}"/>
            </c:ext>
          </c:extLst>
        </c:ser>
        <c:ser>
          <c:idx val="56"/>
          <c:order val="56"/>
          <c:tx>
            <c:strRef>
              <c:f>'VOLUME(COSTUMERS)'!$BF$3:$BF$4</c:f>
              <c:strCache>
                <c:ptCount val="1"/>
                <c:pt idx="0">
                  <c:v>RealMe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'VOLUME(COSTUMERS)'!$BF$5:$BF$17</c:f>
              <c:numCache>
                <c:formatCode>General</c:formatCode>
                <c:ptCount val="12"/>
                <c:pt idx="0">
                  <c:v>0.01</c:v>
                </c:pt>
                <c:pt idx="1">
                  <c:v>0.01</c:v>
                </c:pt>
                <c:pt idx="2">
                  <c:v>0.01</c:v>
                </c:pt>
                <c:pt idx="7">
                  <c:v>0.01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8-F0E0-45B6-86F0-DC830797A486}"/>
            </c:ext>
          </c:extLst>
        </c:ser>
        <c:ser>
          <c:idx val="57"/>
          <c:order val="57"/>
          <c:tx>
            <c:strRef>
              <c:f>'VOLUME(COSTUMERS)'!$BG$3:$BG$4</c:f>
              <c:strCache>
                <c:ptCount val="1"/>
                <c:pt idx="0">
                  <c:v>Samsung Pay</c:v>
                </c:pt>
              </c:strCache>
            </c:strRef>
          </c:tx>
          <c:spPr>
            <a:ln w="34925" cap="rnd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'VOLUME(COSTUMERS)'!$BG$5:$BG$17</c:f>
              <c:numCache>
                <c:formatCode>General</c:formatCode>
                <c:ptCount val="12"/>
                <c:pt idx="0">
                  <c:v>1.67</c:v>
                </c:pt>
                <c:pt idx="1">
                  <c:v>1.65</c:v>
                </c:pt>
                <c:pt idx="2">
                  <c:v>1.83</c:v>
                </c:pt>
                <c:pt idx="3">
                  <c:v>1.62</c:v>
                </c:pt>
                <c:pt idx="4">
                  <c:v>1.36</c:v>
                </c:pt>
                <c:pt idx="5">
                  <c:v>1.64</c:v>
                </c:pt>
                <c:pt idx="6">
                  <c:v>2.02</c:v>
                </c:pt>
                <c:pt idx="7">
                  <c:v>2.25</c:v>
                </c:pt>
                <c:pt idx="8">
                  <c:v>2.37</c:v>
                </c:pt>
                <c:pt idx="9">
                  <c:v>2.81</c:v>
                </c:pt>
                <c:pt idx="10">
                  <c:v>2.8</c:v>
                </c:pt>
                <c:pt idx="11">
                  <c:v>3.21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9-F0E0-45B6-86F0-DC830797A486}"/>
            </c:ext>
          </c:extLst>
        </c:ser>
        <c:ser>
          <c:idx val="58"/>
          <c:order val="58"/>
          <c:tx>
            <c:strRef>
              <c:f>'VOLUME(COSTUMERS)'!$BH$3:$BH$4</c:f>
              <c:strCache>
                <c:ptCount val="1"/>
                <c:pt idx="0">
                  <c:v>South Indian Bank App</c:v>
                </c:pt>
              </c:strCache>
            </c:strRef>
          </c:tx>
          <c:spPr>
            <a:ln w="34925" cap="rnd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'VOLUME(COSTUMERS)'!$BH$5:$BH$17</c:f>
              <c:numCache>
                <c:formatCode>General</c:formatCode>
                <c:ptCount val="12"/>
                <c:pt idx="0">
                  <c:v>0.06</c:v>
                </c:pt>
                <c:pt idx="1">
                  <c:v>0.06</c:v>
                </c:pt>
                <c:pt idx="2">
                  <c:v>7.0000000000000007E-2</c:v>
                </c:pt>
                <c:pt idx="3">
                  <c:v>7.0000000000000007E-2</c:v>
                </c:pt>
                <c:pt idx="4">
                  <c:v>0.05</c:v>
                </c:pt>
                <c:pt idx="5">
                  <c:v>0.06</c:v>
                </c:pt>
                <c:pt idx="6">
                  <c:v>0.08</c:v>
                </c:pt>
                <c:pt idx="7">
                  <c:v>0.09</c:v>
                </c:pt>
                <c:pt idx="8">
                  <c:v>0.09</c:v>
                </c:pt>
                <c:pt idx="9">
                  <c:v>0.11</c:v>
                </c:pt>
                <c:pt idx="10">
                  <c:v>0.11</c:v>
                </c:pt>
                <c:pt idx="11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A-F0E0-45B6-86F0-DC830797A486}"/>
            </c:ext>
          </c:extLst>
        </c:ser>
        <c:ser>
          <c:idx val="59"/>
          <c:order val="59"/>
          <c:tx>
            <c:strRef>
              <c:f>'VOLUME(COSTUMERS)'!$BI$3:$BI$4</c:f>
              <c:strCache>
                <c:ptCount val="1"/>
                <c:pt idx="0">
                  <c:v>Standard Chartered Bank App</c:v>
                </c:pt>
              </c:strCache>
            </c:strRef>
          </c:tx>
          <c:spPr>
            <a:ln w="34925" cap="rnd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'VOLUME(COSTUMERS)'!$BI$5:$BI$17</c:f>
              <c:numCache>
                <c:formatCode>General</c:formatCode>
                <c:ptCount val="12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0.06</c:v>
                </c:pt>
                <c:pt idx="4">
                  <c:v>0.06</c:v>
                </c:pt>
                <c:pt idx="5">
                  <c:v>0.06</c:v>
                </c:pt>
                <c:pt idx="6">
                  <c:v>0.08</c:v>
                </c:pt>
                <c:pt idx="7">
                  <c:v>0.08</c:v>
                </c:pt>
                <c:pt idx="8">
                  <c:v>0.08</c:v>
                </c:pt>
                <c:pt idx="9">
                  <c:v>0.1</c:v>
                </c:pt>
                <c:pt idx="10">
                  <c:v>0.09</c:v>
                </c:pt>
                <c:pt idx="11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B-F0E0-45B6-86F0-DC830797A486}"/>
            </c:ext>
          </c:extLst>
        </c:ser>
        <c:ser>
          <c:idx val="60"/>
          <c:order val="60"/>
          <c:tx>
            <c:strRef>
              <c:f>'VOLUME(COSTUMERS)'!$BJ$3:$BJ$4</c:f>
              <c:strCache>
                <c:ptCount val="1"/>
                <c:pt idx="0">
                  <c:v>State Bank of India Apps</c:v>
                </c:pt>
              </c:strCache>
            </c:strRef>
          </c:tx>
          <c:spPr>
            <a:ln w="3492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>
                    <a:lumMod val="80000"/>
                    <a:lumOff val="2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'VOLUME(COSTUMERS)'!$BJ$5:$BJ$17</c:f>
              <c:numCache>
                <c:formatCode>General</c:formatCode>
                <c:ptCount val="12"/>
                <c:pt idx="0">
                  <c:v>4.29</c:v>
                </c:pt>
                <c:pt idx="1">
                  <c:v>4.13</c:v>
                </c:pt>
                <c:pt idx="2">
                  <c:v>4.55</c:v>
                </c:pt>
                <c:pt idx="3">
                  <c:v>4.1399999999999997</c:v>
                </c:pt>
                <c:pt idx="4">
                  <c:v>3.69</c:v>
                </c:pt>
                <c:pt idx="5">
                  <c:v>3.43</c:v>
                </c:pt>
                <c:pt idx="6">
                  <c:v>3.55</c:v>
                </c:pt>
                <c:pt idx="7">
                  <c:v>3.69</c:v>
                </c:pt>
                <c:pt idx="8">
                  <c:v>3.77</c:v>
                </c:pt>
                <c:pt idx="9">
                  <c:v>3.98</c:v>
                </c:pt>
                <c:pt idx="10">
                  <c:v>3.72</c:v>
                </c:pt>
                <c:pt idx="11">
                  <c:v>3.63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C-F0E0-45B6-86F0-DC830797A486}"/>
            </c:ext>
          </c:extLst>
        </c:ser>
        <c:ser>
          <c:idx val="61"/>
          <c:order val="61"/>
          <c:tx>
            <c:strRef>
              <c:f>'VOLUME(COSTUMERS)'!$BK$3:$BK$4</c:f>
              <c:strCache>
                <c:ptCount val="1"/>
                <c:pt idx="0">
                  <c:v>Truecaller</c:v>
                </c:pt>
              </c:strCache>
            </c:strRef>
          </c:tx>
          <c:spPr>
            <a:ln w="3492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>
                    <a:lumMod val="80000"/>
                    <a:lumOff val="2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'VOLUME(COSTUMERS)'!$BK$5:$BK$17</c:f>
              <c:numCache>
                <c:formatCode>General</c:formatCode>
                <c:ptCount val="12"/>
                <c:pt idx="0">
                  <c:v>0.01</c:v>
                </c:pt>
                <c:pt idx="1">
                  <c:v>0.05</c:v>
                </c:pt>
                <c:pt idx="2">
                  <c:v>0.01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D-F0E0-45B6-86F0-DC830797A486}"/>
            </c:ext>
          </c:extLst>
        </c:ser>
        <c:ser>
          <c:idx val="62"/>
          <c:order val="62"/>
          <c:tx>
            <c:strRef>
              <c:f>'VOLUME(COSTUMERS)'!$BL$3:$BL$4</c:f>
              <c:strCache>
                <c:ptCount val="1"/>
                <c:pt idx="0">
                  <c:v>UCO Bank App</c:v>
                </c:pt>
              </c:strCache>
            </c:strRef>
          </c:tx>
          <c:spPr>
            <a:ln w="3492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>
                    <a:lumMod val="80000"/>
                    <a:lumOff val="2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'VOLUME(COSTUMERS)'!$BL$5:$BL$17</c:f>
              <c:numCache>
                <c:formatCode>General</c:formatCode>
                <c:ptCount val="12"/>
                <c:pt idx="0">
                  <c:v>0.05</c:v>
                </c:pt>
                <c:pt idx="1">
                  <c:v>0.06</c:v>
                </c:pt>
                <c:pt idx="2">
                  <c:v>7.0000000000000007E-2</c:v>
                </c:pt>
                <c:pt idx="3">
                  <c:v>7.0000000000000007E-2</c:v>
                </c:pt>
                <c:pt idx="4">
                  <c:v>0.08</c:v>
                </c:pt>
                <c:pt idx="5">
                  <c:v>0.09</c:v>
                </c:pt>
                <c:pt idx="6">
                  <c:v>0.08</c:v>
                </c:pt>
                <c:pt idx="7">
                  <c:v>0.09</c:v>
                </c:pt>
                <c:pt idx="8">
                  <c:v>0.1</c:v>
                </c:pt>
                <c:pt idx="9">
                  <c:v>0.11</c:v>
                </c:pt>
                <c:pt idx="10">
                  <c:v>0.12</c:v>
                </c:pt>
                <c:pt idx="11">
                  <c:v>0.14000000000000001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E-F0E0-45B6-86F0-DC830797A486}"/>
            </c:ext>
          </c:extLst>
        </c:ser>
        <c:ser>
          <c:idx val="63"/>
          <c:order val="63"/>
          <c:tx>
            <c:strRef>
              <c:f>'VOLUME(COSTUMERS)'!$BM$3:$BM$4</c:f>
              <c:strCache>
                <c:ptCount val="1"/>
                <c:pt idx="0">
                  <c:v>Ultracash</c:v>
                </c:pt>
              </c:strCache>
            </c:strRef>
          </c:tx>
          <c:spPr>
            <a:ln w="34925" cap="rnd">
              <a:solidFill>
                <a:schemeClr val="accent6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>
                    <a:lumMod val="8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'VOLUME(COSTUMERS)'!$BM$5:$BM$17</c:f>
              <c:numCache>
                <c:formatCode>General</c:formatCode>
                <c:ptCount val="12"/>
                <c:pt idx="0">
                  <c:v>0.75</c:v>
                </c:pt>
                <c:pt idx="1">
                  <c:v>0.89</c:v>
                </c:pt>
                <c:pt idx="2">
                  <c:v>1.33</c:v>
                </c:pt>
                <c:pt idx="3">
                  <c:v>1.49</c:v>
                </c:pt>
                <c:pt idx="4">
                  <c:v>1.1499999999999999</c:v>
                </c:pt>
                <c:pt idx="5">
                  <c:v>1.19</c:v>
                </c:pt>
                <c:pt idx="6">
                  <c:v>1.45</c:v>
                </c:pt>
                <c:pt idx="7">
                  <c:v>1.66</c:v>
                </c:pt>
                <c:pt idx="8">
                  <c:v>2.02</c:v>
                </c:pt>
                <c:pt idx="9">
                  <c:v>2.3199999999999998</c:v>
                </c:pt>
                <c:pt idx="10">
                  <c:v>2.13</c:v>
                </c:pt>
                <c:pt idx="11">
                  <c:v>1.96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F-F0E0-45B6-86F0-DC830797A486}"/>
            </c:ext>
          </c:extLst>
        </c:ser>
        <c:ser>
          <c:idx val="64"/>
          <c:order val="64"/>
          <c:tx>
            <c:strRef>
              <c:f>'VOLUME(COSTUMERS)'!$BN$3:$BN$4</c:f>
              <c:strCache>
                <c:ptCount val="1"/>
                <c:pt idx="0">
                  <c:v>Union Bank Apps</c:v>
                </c:pt>
              </c:strCache>
            </c:strRef>
          </c:tx>
          <c:spPr>
            <a:ln w="34925" cap="rnd">
              <a:solidFill>
                <a:schemeClr val="accent5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>
                    <a:lumMod val="8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'VOLUME(COSTUMERS)'!$BN$5:$BN$17</c:f>
              <c:numCache>
                <c:formatCode>General</c:formatCode>
                <c:ptCount val="12"/>
                <c:pt idx="0">
                  <c:v>0.24</c:v>
                </c:pt>
                <c:pt idx="1">
                  <c:v>0.32</c:v>
                </c:pt>
                <c:pt idx="2">
                  <c:v>0.38</c:v>
                </c:pt>
                <c:pt idx="3">
                  <c:v>0.34</c:v>
                </c:pt>
                <c:pt idx="4">
                  <c:v>0.28000000000000003</c:v>
                </c:pt>
                <c:pt idx="5">
                  <c:v>0.28999999999999998</c:v>
                </c:pt>
                <c:pt idx="6">
                  <c:v>0.33</c:v>
                </c:pt>
                <c:pt idx="7">
                  <c:v>0.37</c:v>
                </c:pt>
                <c:pt idx="8">
                  <c:v>0.41</c:v>
                </c:pt>
                <c:pt idx="9">
                  <c:v>0.66</c:v>
                </c:pt>
                <c:pt idx="10">
                  <c:v>0.43</c:v>
                </c:pt>
                <c:pt idx="11">
                  <c:v>0.36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0-F0E0-45B6-86F0-DC830797A486}"/>
            </c:ext>
          </c:extLst>
        </c:ser>
        <c:ser>
          <c:idx val="65"/>
          <c:order val="65"/>
          <c:tx>
            <c:strRef>
              <c:f>'VOLUME(COSTUMERS)'!$BO$3:$BO$4</c:f>
              <c:strCache>
                <c:ptCount val="1"/>
                <c:pt idx="0">
                  <c:v>WhatsApp</c:v>
                </c:pt>
              </c:strCache>
            </c:strRef>
          </c:tx>
          <c:spPr>
            <a:ln w="34925" cap="rnd">
              <a:solidFill>
                <a:schemeClr val="accent4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>
                    <a:lumMod val="8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'VOLUME(COSTUMERS)'!$BO$5:$BO$17</c:f>
              <c:numCache>
                <c:formatCode>General</c:formatCode>
                <c:ptCount val="12"/>
                <c:pt idx="0">
                  <c:v>0.56000000000000005</c:v>
                </c:pt>
                <c:pt idx="1">
                  <c:v>0.55000000000000004</c:v>
                </c:pt>
                <c:pt idx="2">
                  <c:v>0.57999999999999996</c:v>
                </c:pt>
                <c:pt idx="3">
                  <c:v>0.54</c:v>
                </c:pt>
                <c:pt idx="4">
                  <c:v>0.51</c:v>
                </c:pt>
                <c:pt idx="5">
                  <c:v>0.46</c:v>
                </c:pt>
                <c:pt idx="6">
                  <c:v>0.47</c:v>
                </c:pt>
                <c:pt idx="7">
                  <c:v>0.5</c:v>
                </c:pt>
                <c:pt idx="8">
                  <c:v>1.01</c:v>
                </c:pt>
                <c:pt idx="10">
                  <c:v>2.11</c:v>
                </c:pt>
                <c:pt idx="11">
                  <c:v>2.25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1-F0E0-45B6-86F0-DC830797A486}"/>
            </c:ext>
          </c:extLst>
        </c:ser>
        <c:ser>
          <c:idx val="66"/>
          <c:order val="66"/>
          <c:tx>
            <c:strRef>
              <c:f>'VOLUME(COSTUMERS)'!$BP$3:$BP$4</c:f>
              <c:strCache>
                <c:ptCount val="1"/>
                <c:pt idx="0">
                  <c:v>WhatsApp*</c:v>
                </c:pt>
              </c:strCache>
            </c:strRef>
          </c:tx>
          <c:spPr>
            <a:ln w="3492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>
                    <a:lumMod val="60000"/>
                    <a:lumOff val="4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'VOLUME(COSTUMERS)'!$BP$5:$BP$17</c:f>
              <c:numCache>
                <c:formatCode>General</c:formatCode>
                <c:ptCount val="12"/>
                <c:pt idx="9">
                  <c:v>2.6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2-F0E0-45B6-86F0-DC830797A486}"/>
            </c:ext>
          </c:extLst>
        </c:ser>
        <c:ser>
          <c:idx val="67"/>
          <c:order val="67"/>
          <c:tx>
            <c:strRef>
              <c:f>'VOLUME(COSTUMERS)'!$BQ$3:$BQ$4</c:f>
              <c:strCache>
                <c:ptCount val="1"/>
                <c:pt idx="0">
                  <c:v>Yes Bank Apps</c:v>
                </c:pt>
              </c:strCache>
            </c:strRef>
          </c:tx>
          <c:spPr>
            <a:ln w="3492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>
                    <a:lumMod val="60000"/>
                    <a:lumOff val="4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'VOLUME(COSTUMERS)'!$BQ$5:$BQ$17</c:f>
              <c:numCache>
                <c:formatCode>General</c:formatCode>
                <c:ptCount val="12"/>
                <c:pt idx="0">
                  <c:v>14.78</c:v>
                </c:pt>
                <c:pt idx="1">
                  <c:v>29.34</c:v>
                </c:pt>
                <c:pt idx="2">
                  <c:v>29.14</c:v>
                </c:pt>
                <c:pt idx="3">
                  <c:v>22.81</c:v>
                </c:pt>
                <c:pt idx="4">
                  <c:v>21.08</c:v>
                </c:pt>
                <c:pt idx="5">
                  <c:v>24.72</c:v>
                </c:pt>
                <c:pt idx="6">
                  <c:v>25.94</c:v>
                </c:pt>
                <c:pt idx="7">
                  <c:v>24.34</c:v>
                </c:pt>
                <c:pt idx="8">
                  <c:v>23.02</c:v>
                </c:pt>
                <c:pt idx="9">
                  <c:v>28.32</c:v>
                </c:pt>
                <c:pt idx="10">
                  <c:v>24.13</c:v>
                </c:pt>
                <c:pt idx="11">
                  <c:v>24.88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3-F0E0-45B6-86F0-DC830797A486}"/>
            </c:ext>
          </c:extLst>
        </c:ser>
        <c:ser>
          <c:idx val="68"/>
          <c:order val="68"/>
          <c:tx>
            <c:strRef>
              <c:f>'VOLUME(COSTUMERS)'!$BR$3:$BR$4</c:f>
              <c:strCache>
                <c:ptCount val="1"/>
                <c:pt idx="0">
                  <c:v>YuvaPay</c:v>
                </c:pt>
              </c:strCache>
            </c:strRef>
          </c:tx>
          <c:spPr>
            <a:ln w="34925" cap="rnd">
              <a:solidFill>
                <a:srgbClr val="FF33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FF3300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'VOLUME(COSTUMERS)'!$A$5:$A$17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'VOLUME(COSTUMERS)'!$BR$5:$BR$17</c:f>
              <c:numCache>
                <c:formatCode>General</c:formatCode>
                <c:ptCount val="12"/>
                <c:pt idx="1">
                  <c:v>0.02</c:v>
                </c:pt>
                <c:pt idx="2">
                  <c:v>0.56000000000000005</c:v>
                </c:pt>
                <c:pt idx="3">
                  <c:v>1.59</c:v>
                </c:pt>
                <c:pt idx="4">
                  <c:v>2.3199999999999998</c:v>
                </c:pt>
                <c:pt idx="5">
                  <c:v>1.33</c:v>
                </c:pt>
                <c:pt idx="6">
                  <c:v>0.48</c:v>
                </c:pt>
                <c:pt idx="7">
                  <c:v>0.02</c:v>
                </c:pt>
                <c:pt idx="8">
                  <c:v>0.04</c:v>
                </c:pt>
                <c:pt idx="9">
                  <c:v>0.04</c:v>
                </c:pt>
                <c:pt idx="10">
                  <c:v>0.04</c:v>
                </c:pt>
                <c:pt idx="11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4-F0E0-45B6-86F0-DC830797A4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261152"/>
        <c:axId val="147261696"/>
      </c:lineChart>
      <c:catAx>
        <c:axId val="1472611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Months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261696"/>
        <c:crosses val="autoZero"/>
        <c:auto val="1"/>
        <c:lblAlgn val="ctr"/>
        <c:lblOffset val="100"/>
        <c:noMultiLvlLbl val="0"/>
      </c:catAx>
      <c:valAx>
        <c:axId val="147261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Total Volume(CR)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261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[UPI TRANSACTION ANALYSIS DASHBOARD(BI) (og) copy1.xlsx]TOTAL VALUE!PivotTable3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200"/>
              <a:t>MONTHLY TOTAL VALUATION OF TRANSACTIONS IN EACH BANK'S APPLICATIONS</a:t>
            </a:r>
          </a:p>
        </c:rich>
      </c:tx>
      <c:layout>
        <c:manualLayout>
          <c:xMode val="edge"/>
          <c:yMode val="edge"/>
          <c:x val="0.16038714947361435"/>
          <c:y val="2.77778905214167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6"/>
        <c:spPr>
          <a:blipFill dpi="0" rotWithShape="1">
            <a:blip xmlns:r="http://schemas.openxmlformats.org/officeDocument/2006/relationships"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bg2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0"/>
        <c:spPr>
          <a:blipFill dpi="0" rotWithShape="1">
            <a:blip xmlns:r="http://schemas.openxmlformats.org/officeDocument/2006/relationships"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chemeClr val="bg1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1"/>
        <c:spPr>
          <a:blipFill dpi="0" rotWithShape="1">
            <a:blip xmlns:r="http://schemas.openxmlformats.org/officeDocument/2006/relationships"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FF000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9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9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9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9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9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95"/>
        <c:spPr>
          <a:blipFill dpi="0" rotWithShape="1">
            <a:blip xmlns:r="http://schemas.openxmlformats.org/officeDocument/2006/relationships"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bg2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9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9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9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9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0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0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0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0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0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0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0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0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0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0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1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1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1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1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1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1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1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19"/>
        <c:spPr>
          <a:blipFill dpi="0" rotWithShape="1">
            <a:blip xmlns:r="http://schemas.openxmlformats.org/officeDocument/2006/relationships"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chemeClr val="bg1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20"/>
        <c:spPr>
          <a:blipFill dpi="0" rotWithShape="1">
            <a:blip xmlns:r="http://schemas.openxmlformats.org/officeDocument/2006/relationships"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FF000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2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2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2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2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2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2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2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2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2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3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3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3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3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3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3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3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3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3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3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4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4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4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4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4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4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4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4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4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4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5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5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5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5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5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5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5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5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5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5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6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6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6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6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64"/>
        <c:spPr>
          <a:blipFill dpi="0" rotWithShape="1">
            <a:blip xmlns:r="http://schemas.openxmlformats.org/officeDocument/2006/relationships"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bg2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6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6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6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6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6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7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7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7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7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7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7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7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7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7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7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8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8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8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8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8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8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8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8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88"/>
        <c:spPr>
          <a:blipFill dpi="0" rotWithShape="1">
            <a:blip xmlns:r="http://schemas.openxmlformats.org/officeDocument/2006/relationships"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chemeClr val="bg1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89"/>
        <c:spPr>
          <a:blipFill dpi="0" rotWithShape="1">
            <a:blip xmlns:r="http://schemas.openxmlformats.org/officeDocument/2006/relationships"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FF000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9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9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9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9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9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9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9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9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9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9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0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0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0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0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0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0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0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'TOTAL VALUE'!$B$3:$B$4</c:f>
              <c:strCache>
                <c:ptCount val="1"/>
                <c:pt idx="0">
                  <c:v>Airtel Payments Bank Apps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VALUE'!$B$5:$B$17</c:f>
              <c:numCache>
                <c:formatCode>General</c:formatCode>
                <c:ptCount val="12"/>
                <c:pt idx="0">
                  <c:v>355.77</c:v>
                </c:pt>
                <c:pt idx="1">
                  <c:v>348.7</c:v>
                </c:pt>
                <c:pt idx="2">
                  <c:v>381.74</c:v>
                </c:pt>
                <c:pt idx="3">
                  <c:v>11172.43</c:v>
                </c:pt>
                <c:pt idx="4">
                  <c:v>429.12</c:v>
                </c:pt>
                <c:pt idx="5">
                  <c:v>2821.94</c:v>
                </c:pt>
                <c:pt idx="6">
                  <c:v>2342.7600000000002</c:v>
                </c:pt>
                <c:pt idx="7">
                  <c:v>2941.88</c:v>
                </c:pt>
                <c:pt idx="8">
                  <c:v>3759.12</c:v>
                </c:pt>
                <c:pt idx="9">
                  <c:v>4746.79</c:v>
                </c:pt>
                <c:pt idx="10">
                  <c:v>5554.63</c:v>
                </c:pt>
                <c:pt idx="11">
                  <c:v>5732.09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BE-4A6E-B605-27DB87197AC5}"/>
            </c:ext>
          </c:extLst>
        </c:ser>
        <c:ser>
          <c:idx val="1"/>
          <c:order val="1"/>
          <c:tx>
            <c:strRef>
              <c:f>'TOTAL VALUE'!$C$3:$C$4</c:f>
              <c:strCache>
                <c:ptCount val="1"/>
                <c:pt idx="0">
                  <c:v>Allahabad Bank App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VALUE'!$C$5:$C$17</c:f>
              <c:numCache>
                <c:formatCode>General</c:formatCode>
                <c:ptCount val="12"/>
                <c:pt idx="0">
                  <c:v>21.14</c:v>
                </c:pt>
                <c:pt idx="1">
                  <c:v>12.23</c:v>
                </c:pt>
                <c:pt idx="2">
                  <c:v>13.51</c:v>
                </c:pt>
                <c:pt idx="3">
                  <c:v>5.21</c:v>
                </c:pt>
                <c:pt idx="4">
                  <c:v>4.43</c:v>
                </c:pt>
                <c:pt idx="6">
                  <c:v>2.0299999999999998</c:v>
                </c:pt>
                <c:pt idx="7">
                  <c:v>4.4400000000000004</c:v>
                </c:pt>
                <c:pt idx="8">
                  <c:v>5.34</c:v>
                </c:pt>
                <c:pt idx="9">
                  <c:v>6.35</c:v>
                </c:pt>
                <c:pt idx="10">
                  <c:v>6.28</c:v>
                </c:pt>
                <c:pt idx="11">
                  <c:v>7.43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BE-4A6E-B605-27DB87197AC5}"/>
            </c:ext>
          </c:extLst>
        </c:ser>
        <c:ser>
          <c:idx val="2"/>
          <c:order val="2"/>
          <c:tx>
            <c:strRef>
              <c:f>'TOTAL VALUE'!$D$3:$D$4</c:f>
              <c:strCache>
                <c:ptCount val="1"/>
                <c:pt idx="0">
                  <c:v>Amazon Pay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VALUE'!$D$5:$D$17</c:f>
              <c:numCache>
                <c:formatCode>General</c:formatCode>
                <c:ptCount val="12"/>
                <c:pt idx="0">
                  <c:v>4044.38</c:v>
                </c:pt>
                <c:pt idx="1">
                  <c:v>3831.99</c:v>
                </c:pt>
                <c:pt idx="2">
                  <c:v>4457.47</c:v>
                </c:pt>
                <c:pt idx="3">
                  <c:v>4272.47</c:v>
                </c:pt>
                <c:pt idx="4">
                  <c:v>4782.59</c:v>
                </c:pt>
                <c:pt idx="5">
                  <c:v>4814.74</c:v>
                </c:pt>
                <c:pt idx="6">
                  <c:v>5223.57</c:v>
                </c:pt>
                <c:pt idx="7">
                  <c:v>5297.16</c:v>
                </c:pt>
                <c:pt idx="8">
                  <c:v>5267.79</c:v>
                </c:pt>
                <c:pt idx="9">
                  <c:v>6286.6</c:v>
                </c:pt>
                <c:pt idx="10">
                  <c:v>6041.96</c:v>
                </c:pt>
                <c:pt idx="11">
                  <c:v>6641.62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BE-4A6E-B605-27DB87197AC5}"/>
            </c:ext>
          </c:extLst>
        </c:ser>
        <c:ser>
          <c:idx val="3"/>
          <c:order val="3"/>
          <c:tx>
            <c:strRef>
              <c:f>'TOTAL VALUE'!$E$3:$E$4</c:f>
              <c:strCache>
                <c:ptCount val="1"/>
                <c:pt idx="0">
                  <c:v>Andhra Bank App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VALUE'!$E$5:$E$17</c:f>
              <c:numCache>
                <c:formatCode>General</c:formatCode>
                <c:ptCount val="12"/>
                <c:pt idx="0">
                  <c:v>13.32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8BE-4A6E-B605-27DB87197AC5}"/>
            </c:ext>
          </c:extLst>
        </c:ser>
        <c:ser>
          <c:idx val="4"/>
          <c:order val="4"/>
          <c:tx>
            <c:strRef>
              <c:f>'TOTAL VALUE'!$F$3:$F$4</c:f>
              <c:strCache>
                <c:ptCount val="1"/>
                <c:pt idx="0">
                  <c:v>AU Small Finance Bank App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VALUE'!$F$5:$F$17</c:f>
              <c:numCache>
                <c:formatCode>General</c:formatCode>
                <c:ptCount val="12"/>
                <c:pt idx="0">
                  <c:v>12.28</c:v>
                </c:pt>
                <c:pt idx="1">
                  <c:v>15.48</c:v>
                </c:pt>
                <c:pt idx="2">
                  <c:v>21.33</c:v>
                </c:pt>
                <c:pt idx="3">
                  <c:v>20.23</c:v>
                </c:pt>
                <c:pt idx="4">
                  <c:v>20.29</c:v>
                </c:pt>
                <c:pt idx="5">
                  <c:v>25.43</c:v>
                </c:pt>
                <c:pt idx="6">
                  <c:v>33.119999999999997</c:v>
                </c:pt>
                <c:pt idx="7">
                  <c:v>38.53</c:v>
                </c:pt>
                <c:pt idx="8">
                  <c:v>46.49</c:v>
                </c:pt>
                <c:pt idx="9">
                  <c:v>62.15</c:v>
                </c:pt>
                <c:pt idx="10">
                  <c:v>67.040000000000006</c:v>
                </c:pt>
                <c:pt idx="11">
                  <c:v>76.22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BE-4A6E-B605-27DB87197AC5}"/>
            </c:ext>
          </c:extLst>
        </c:ser>
        <c:ser>
          <c:idx val="5"/>
          <c:order val="5"/>
          <c:tx>
            <c:strRef>
              <c:f>'TOTAL VALUE'!$G$3:$G$4</c:f>
              <c:strCache>
                <c:ptCount val="1"/>
                <c:pt idx="0">
                  <c:v>Axis Bank Apps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VALUE'!$G$5:$G$17</c:f>
              <c:numCache>
                <c:formatCode>General</c:formatCode>
                <c:ptCount val="12"/>
                <c:pt idx="0">
                  <c:v>618.44000000000005</c:v>
                </c:pt>
                <c:pt idx="1">
                  <c:v>648.47</c:v>
                </c:pt>
                <c:pt idx="2">
                  <c:v>748.91</c:v>
                </c:pt>
                <c:pt idx="3">
                  <c:v>747.46</c:v>
                </c:pt>
                <c:pt idx="4">
                  <c:v>806.31</c:v>
                </c:pt>
                <c:pt idx="5">
                  <c:v>857.05</c:v>
                </c:pt>
                <c:pt idx="6">
                  <c:v>941.35</c:v>
                </c:pt>
                <c:pt idx="7">
                  <c:v>959.73</c:v>
                </c:pt>
                <c:pt idx="8">
                  <c:v>832.73</c:v>
                </c:pt>
                <c:pt idx="9">
                  <c:v>1005.7</c:v>
                </c:pt>
                <c:pt idx="10">
                  <c:v>920.76</c:v>
                </c:pt>
                <c:pt idx="11">
                  <c:v>957.37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8BE-4A6E-B605-27DB87197AC5}"/>
            </c:ext>
          </c:extLst>
        </c:ser>
        <c:ser>
          <c:idx val="6"/>
          <c:order val="6"/>
          <c:tx>
            <c:strRef>
              <c:f>'TOTAL VALUE'!$H$3:$H$4</c:f>
              <c:strCache>
                <c:ptCount val="1"/>
                <c:pt idx="0">
                  <c:v>Bajaj Finserv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VALUE'!$H$5:$H$17</c:f>
              <c:numCache>
                <c:formatCode>General</c:formatCode>
                <c:ptCount val="12"/>
                <c:pt idx="0">
                  <c:v>0.99</c:v>
                </c:pt>
                <c:pt idx="1">
                  <c:v>1.03</c:v>
                </c:pt>
                <c:pt idx="2">
                  <c:v>1.02</c:v>
                </c:pt>
                <c:pt idx="3">
                  <c:v>0.96</c:v>
                </c:pt>
                <c:pt idx="4">
                  <c:v>0.77</c:v>
                </c:pt>
                <c:pt idx="5">
                  <c:v>1.05</c:v>
                </c:pt>
                <c:pt idx="6">
                  <c:v>1.55</c:v>
                </c:pt>
                <c:pt idx="7">
                  <c:v>2.85</c:v>
                </c:pt>
                <c:pt idx="8">
                  <c:v>3.03</c:v>
                </c:pt>
                <c:pt idx="9">
                  <c:v>4.3</c:v>
                </c:pt>
                <c:pt idx="10">
                  <c:v>4.0999999999999996</c:v>
                </c:pt>
                <c:pt idx="11">
                  <c:v>7.08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8BE-4A6E-B605-27DB87197AC5}"/>
            </c:ext>
          </c:extLst>
        </c:ser>
        <c:ser>
          <c:idx val="7"/>
          <c:order val="7"/>
          <c:tx>
            <c:strRef>
              <c:f>'TOTAL VALUE'!$I$3:$I$4</c:f>
              <c:strCache>
                <c:ptCount val="1"/>
                <c:pt idx="0">
                  <c:v>Bank of Baroda Apps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VALUE'!$I$5:$I$17</c:f>
              <c:numCache>
                <c:formatCode>General</c:formatCode>
                <c:ptCount val="12"/>
                <c:pt idx="0">
                  <c:v>293.25</c:v>
                </c:pt>
                <c:pt idx="1">
                  <c:v>256.49</c:v>
                </c:pt>
                <c:pt idx="2">
                  <c:v>294.27999999999997</c:v>
                </c:pt>
                <c:pt idx="3">
                  <c:v>238.5</c:v>
                </c:pt>
                <c:pt idx="4">
                  <c:v>230.89</c:v>
                </c:pt>
                <c:pt idx="5">
                  <c:v>265.38</c:v>
                </c:pt>
                <c:pt idx="6">
                  <c:v>284.99</c:v>
                </c:pt>
                <c:pt idx="7">
                  <c:v>302.06</c:v>
                </c:pt>
                <c:pt idx="8">
                  <c:v>293.05</c:v>
                </c:pt>
                <c:pt idx="9">
                  <c:v>344.85</c:v>
                </c:pt>
                <c:pt idx="10">
                  <c:v>329.77</c:v>
                </c:pt>
                <c:pt idx="11">
                  <c:v>333.91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8BE-4A6E-B605-27DB87197AC5}"/>
            </c:ext>
          </c:extLst>
        </c:ser>
        <c:ser>
          <c:idx val="8"/>
          <c:order val="8"/>
          <c:tx>
            <c:strRef>
              <c:f>'TOTAL VALUE'!$J$3:$J$4</c:f>
              <c:strCache>
                <c:ptCount val="1"/>
                <c:pt idx="0">
                  <c:v>Bank of India App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VALUE'!$J$5:$J$17</c:f>
              <c:numCache>
                <c:formatCode>General</c:formatCode>
                <c:ptCount val="12"/>
                <c:pt idx="3">
                  <c:v>2.11</c:v>
                </c:pt>
                <c:pt idx="4">
                  <c:v>5.23</c:v>
                </c:pt>
                <c:pt idx="5">
                  <c:v>8.25</c:v>
                </c:pt>
                <c:pt idx="6">
                  <c:v>9.8000000000000007</c:v>
                </c:pt>
                <c:pt idx="7">
                  <c:v>10.31</c:v>
                </c:pt>
                <c:pt idx="8">
                  <c:v>12.45</c:v>
                </c:pt>
                <c:pt idx="9">
                  <c:v>12.88</c:v>
                </c:pt>
                <c:pt idx="10">
                  <c:v>13.54</c:v>
                </c:pt>
                <c:pt idx="11">
                  <c:v>17.260000000000002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8BE-4A6E-B605-27DB87197AC5}"/>
            </c:ext>
          </c:extLst>
        </c:ser>
        <c:ser>
          <c:idx val="9"/>
          <c:order val="9"/>
          <c:tx>
            <c:strRef>
              <c:f>'TOTAL VALUE'!$K$3:$K$4</c:f>
              <c:strCache>
                <c:ptCount val="1"/>
                <c:pt idx="0">
                  <c:v>Bank of Maharashtra App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VALUE'!$K$5:$K$17</c:f>
              <c:numCache>
                <c:formatCode>General</c:formatCode>
                <c:ptCount val="12"/>
                <c:pt idx="0">
                  <c:v>6.37</c:v>
                </c:pt>
                <c:pt idx="1">
                  <c:v>5.73</c:v>
                </c:pt>
                <c:pt idx="2">
                  <c:v>6.73</c:v>
                </c:pt>
                <c:pt idx="3">
                  <c:v>6.05</c:v>
                </c:pt>
                <c:pt idx="4">
                  <c:v>6.18</c:v>
                </c:pt>
                <c:pt idx="5">
                  <c:v>6.82</c:v>
                </c:pt>
                <c:pt idx="6">
                  <c:v>7.27</c:v>
                </c:pt>
                <c:pt idx="7">
                  <c:v>7.76</c:v>
                </c:pt>
                <c:pt idx="8">
                  <c:v>7.8</c:v>
                </c:pt>
                <c:pt idx="9">
                  <c:v>10.5</c:v>
                </c:pt>
                <c:pt idx="10">
                  <c:v>10.84</c:v>
                </c:pt>
                <c:pt idx="11">
                  <c:v>11.52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8BE-4A6E-B605-27DB87197AC5}"/>
            </c:ext>
          </c:extLst>
        </c:ser>
        <c:ser>
          <c:idx val="10"/>
          <c:order val="10"/>
          <c:tx>
            <c:strRef>
              <c:f>'TOTAL VALUE'!$L$3:$L$4</c:f>
              <c:strCache>
                <c:ptCount val="1"/>
                <c:pt idx="0">
                  <c:v>BHIM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VALUE'!$L$5:$L$17</c:f>
              <c:numCache>
                <c:formatCode>General</c:formatCode>
                <c:ptCount val="12"/>
                <c:pt idx="0">
                  <c:v>7462.94</c:v>
                </c:pt>
                <c:pt idx="1">
                  <c:v>6379.91</c:v>
                </c:pt>
                <c:pt idx="2">
                  <c:v>7653.21</c:v>
                </c:pt>
                <c:pt idx="3">
                  <c:v>6886.78</c:v>
                </c:pt>
                <c:pt idx="4">
                  <c:v>6776.2</c:v>
                </c:pt>
                <c:pt idx="5">
                  <c:v>7319.77</c:v>
                </c:pt>
                <c:pt idx="6">
                  <c:v>7442.86</c:v>
                </c:pt>
                <c:pt idx="7">
                  <c:v>8063.93</c:v>
                </c:pt>
                <c:pt idx="8">
                  <c:v>7538.58</c:v>
                </c:pt>
                <c:pt idx="9">
                  <c:v>8513.82</c:v>
                </c:pt>
                <c:pt idx="10">
                  <c:v>8237.2199999999993</c:v>
                </c:pt>
                <c:pt idx="11">
                  <c:v>8831.67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8BE-4A6E-B605-27DB87197AC5}"/>
            </c:ext>
          </c:extLst>
        </c:ser>
        <c:ser>
          <c:idx val="11"/>
          <c:order val="11"/>
          <c:tx>
            <c:strRef>
              <c:f>'TOTAL VALUE'!$M$3:$M$4</c:f>
              <c:strCache>
                <c:ptCount val="1"/>
                <c:pt idx="0">
                  <c:v>Canara Bank App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VALUE'!$M$5:$M$17</c:f>
              <c:numCache>
                <c:formatCode>General</c:formatCode>
                <c:ptCount val="12"/>
                <c:pt idx="0">
                  <c:v>40.520000000000003</c:v>
                </c:pt>
                <c:pt idx="1">
                  <c:v>37.39</c:v>
                </c:pt>
                <c:pt idx="2">
                  <c:v>47.87</c:v>
                </c:pt>
                <c:pt idx="3">
                  <c:v>43.87</c:v>
                </c:pt>
                <c:pt idx="4">
                  <c:v>45.92</c:v>
                </c:pt>
                <c:pt idx="5">
                  <c:v>52.64</c:v>
                </c:pt>
                <c:pt idx="6">
                  <c:v>55.83</c:v>
                </c:pt>
                <c:pt idx="7">
                  <c:v>56.23</c:v>
                </c:pt>
                <c:pt idx="8">
                  <c:v>51.88</c:v>
                </c:pt>
                <c:pt idx="9">
                  <c:v>77.06</c:v>
                </c:pt>
                <c:pt idx="10">
                  <c:v>78.319999999999993</c:v>
                </c:pt>
                <c:pt idx="11">
                  <c:v>90.72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8BE-4A6E-B605-27DB87197AC5}"/>
            </c:ext>
          </c:extLst>
        </c:ser>
        <c:ser>
          <c:idx val="12"/>
          <c:order val="12"/>
          <c:tx>
            <c:strRef>
              <c:f>'TOTAL VALUE'!$N$3:$N$4</c:f>
              <c:strCache>
                <c:ptCount val="1"/>
                <c:pt idx="0">
                  <c:v>Central Bank of India App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VALUE'!$N$5:$N$17</c:f>
              <c:numCache>
                <c:formatCode>General</c:formatCode>
                <c:ptCount val="12"/>
                <c:pt idx="0">
                  <c:v>40.450000000000003</c:v>
                </c:pt>
                <c:pt idx="1">
                  <c:v>39.78</c:v>
                </c:pt>
                <c:pt idx="2">
                  <c:v>46.03</c:v>
                </c:pt>
                <c:pt idx="3">
                  <c:v>41.58</c:v>
                </c:pt>
                <c:pt idx="4">
                  <c:v>42.18</c:v>
                </c:pt>
                <c:pt idx="5">
                  <c:v>45.3</c:v>
                </c:pt>
                <c:pt idx="6">
                  <c:v>46.71</c:v>
                </c:pt>
                <c:pt idx="7">
                  <c:v>47.83</c:v>
                </c:pt>
                <c:pt idx="8">
                  <c:v>47.35</c:v>
                </c:pt>
                <c:pt idx="9">
                  <c:v>45.48</c:v>
                </c:pt>
                <c:pt idx="10">
                  <c:v>43.57</c:v>
                </c:pt>
                <c:pt idx="11">
                  <c:v>46.47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8BE-4A6E-B605-27DB87197AC5}"/>
            </c:ext>
          </c:extLst>
        </c:ser>
        <c:ser>
          <c:idx val="13"/>
          <c:order val="13"/>
          <c:tx>
            <c:strRef>
              <c:f>'TOTAL VALUE'!$O$3:$O$4</c:f>
              <c:strCache>
                <c:ptCount val="1"/>
                <c:pt idx="0">
                  <c:v>Citi Bank App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VALUE'!$O$5:$O$17</c:f>
              <c:numCache>
                <c:formatCode>General</c:formatCode>
                <c:ptCount val="12"/>
                <c:pt idx="0">
                  <c:v>71.3</c:v>
                </c:pt>
                <c:pt idx="1">
                  <c:v>64.89</c:v>
                </c:pt>
                <c:pt idx="2">
                  <c:v>71.02</c:v>
                </c:pt>
                <c:pt idx="3">
                  <c:v>68.17</c:v>
                </c:pt>
                <c:pt idx="4">
                  <c:v>70.14</c:v>
                </c:pt>
                <c:pt idx="5">
                  <c:v>75.09</c:v>
                </c:pt>
                <c:pt idx="6">
                  <c:v>80.39</c:v>
                </c:pt>
                <c:pt idx="7">
                  <c:v>72.040000000000006</c:v>
                </c:pt>
                <c:pt idx="8">
                  <c:v>68.42</c:v>
                </c:pt>
                <c:pt idx="9">
                  <c:v>81.209999999999994</c:v>
                </c:pt>
                <c:pt idx="10">
                  <c:v>77.41</c:v>
                </c:pt>
                <c:pt idx="11">
                  <c:v>76.94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B8BE-4A6E-B605-27DB87197AC5}"/>
            </c:ext>
          </c:extLst>
        </c:ser>
        <c:ser>
          <c:idx val="14"/>
          <c:order val="14"/>
          <c:tx>
            <c:strRef>
              <c:f>'TOTAL VALUE'!$P$3:$P$4</c:f>
              <c:strCache>
                <c:ptCount val="1"/>
                <c:pt idx="0">
                  <c:v>City Union Bank App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VALUE'!$P$5:$P$17</c:f>
              <c:numCache>
                <c:formatCode>General</c:formatCode>
                <c:ptCount val="12"/>
                <c:pt idx="6">
                  <c:v>2.09</c:v>
                </c:pt>
                <c:pt idx="7">
                  <c:v>2.73</c:v>
                </c:pt>
                <c:pt idx="8">
                  <c:v>3.32</c:v>
                </c:pt>
                <c:pt idx="9">
                  <c:v>3.95</c:v>
                </c:pt>
                <c:pt idx="10">
                  <c:v>3.85</c:v>
                </c:pt>
                <c:pt idx="11">
                  <c:v>4.6100000000000003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8BE-4A6E-B605-27DB87197AC5}"/>
            </c:ext>
          </c:extLst>
        </c:ser>
        <c:ser>
          <c:idx val="15"/>
          <c:order val="15"/>
          <c:tx>
            <c:strRef>
              <c:f>'TOTAL VALUE'!$Q$3:$Q$4</c:f>
              <c:strCache>
                <c:ptCount val="1"/>
                <c:pt idx="0">
                  <c:v>Cointab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VALUE'!$Q$5:$Q$17</c:f>
              <c:numCache>
                <c:formatCode>General</c:formatCode>
                <c:ptCount val="12"/>
                <c:pt idx="0">
                  <c:v>43.7</c:v>
                </c:pt>
                <c:pt idx="1">
                  <c:v>41.56</c:v>
                </c:pt>
                <c:pt idx="2">
                  <c:v>45.71</c:v>
                </c:pt>
                <c:pt idx="3">
                  <c:v>40.840000000000003</c:v>
                </c:pt>
                <c:pt idx="4">
                  <c:v>35.72</c:v>
                </c:pt>
                <c:pt idx="5">
                  <c:v>40.950000000000003</c:v>
                </c:pt>
                <c:pt idx="6">
                  <c:v>49.15</c:v>
                </c:pt>
                <c:pt idx="7">
                  <c:v>63.77</c:v>
                </c:pt>
                <c:pt idx="8">
                  <c:v>69.81</c:v>
                </c:pt>
                <c:pt idx="9">
                  <c:v>84.71</c:v>
                </c:pt>
                <c:pt idx="10">
                  <c:v>112.28</c:v>
                </c:pt>
                <c:pt idx="11">
                  <c:v>144.16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B8BE-4A6E-B605-27DB87197AC5}"/>
            </c:ext>
          </c:extLst>
        </c:ser>
        <c:ser>
          <c:idx val="16"/>
          <c:order val="16"/>
          <c:tx>
            <c:strRef>
              <c:f>'TOTAL VALUE'!$R$3:$R$4</c:f>
              <c:strCache>
                <c:ptCount val="1"/>
                <c:pt idx="0">
                  <c:v>Cred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VALUE'!$R$5:$R$17</c:f>
              <c:numCache>
                <c:formatCode>General</c:formatCode>
                <c:ptCount val="12"/>
                <c:pt idx="0">
                  <c:v>4247.83</c:v>
                </c:pt>
                <c:pt idx="1">
                  <c:v>4229.1099999999997</c:v>
                </c:pt>
                <c:pt idx="2">
                  <c:v>5389.97</c:v>
                </c:pt>
                <c:pt idx="3">
                  <c:v>5419.88</c:v>
                </c:pt>
                <c:pt idx="4">
                  <c:v>6142.78</c:v>
                </c:pt>
                <c:pt idx="5">
                  <c:v>6151.57</c:v>
                </c:pt>
                <c:pt idx="6">
                  <c:v>8121.41</c:v>
                </c:pt>
                <c:pt idx="7">
                  <c:v>9040.43</c:v>
                </c:pt>
                <c:pt idx="8">
                  <c:v>9614.36</c:v>
                </c:pt>
                <c:pt idx="9">
                  <c:v>12561.25</c:v>
                </c:pt>
                <c:pt idx="10">
                  <c:v>12277.85</c:v>
                </c:pt>
                <c:pt idx="11">
                  <c:v>13817.16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8BE-4A6E-B605-27DB87197AC5}"/>
            </c:ext>
          </c:extLst>
        </c:ser>
        <c:ser>
          <c:idx val="17"/>
          <c:order val="17"/>
          <c:tx>
            <c:strRef>
              <c:f>'TOTAL VALUE'!$S$3:$S$4</c:f>
              <c:strCache>
                <c:ptCount val="1"/>
                <c:pt idx="0">
                  <c:v>DBS Digibank App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VALUE'!$S$5:$S$17</c:f>
              <c:numCache>
                <c:formatCode>General</c:formatCode>
                <c:ptCount val="12"/>
                <c:pt idx="0">
                  <c:v>178.75</c:v>
                </c:pt>
                <c:pt idx="1">
                  <c:v>167.48</c:v>
                </c:pt>
                <c:pt idx="2">
                  <c:v>178.13</c:v>
                </c:pt>
                <c:pt idx="3">
                  <c:v>164.93</c:v>
                </c:pt>
                <c:pt idx="4">
                  <c:v>160.72999999999999</c:v>
                </c:pt>
                <c:pt idx="5">
                  <c:v>170.57</c:v>
                </c:pt>
                <c:pt idx="6">
                  <c:v>189.67</c:v>
                </c:pt>
                <c:pt idx="7">
                  <c:v>187.52</c:v>
                </c:pt>
                <c:pt idx="8">
                  <c:v>180.79</c:v>
                </c:pt>
                <c:pt idx="9">
                  <c:v>198.18</c:v>
                </c:pt>
                <c:pt idx="10">
                  <c:v>185.2</c:v>
                </c:pt>
                <c:pt idx="11">
                  <c:v>190.75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B8BE-4A6E-B605-27DB87197AC5}"/>
            </c:ext>
          </c:extLst>
        </c:ser>
        <c:ser>
          <c:idx val="18"/>
          <c:order val="18"/>
          <c:tx>
            <c:strRef>
              <c:f>'TOTAL VALUE'!$T$3:$T$4</c:f>
              <c:strCache>
                <c:ptCount val="1"/>
                <c:pt idx="0">
                  <c:v>Dena Bank App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VALUE'!$T$5:$T$17</c:f>
              <c:numCache>
                <c:formatCode>General</c:formatCode>
                <c:ptCount val="12"/>
                <c:pt idx="0">
                  <c:v>20.5</c:v>
                </c:pt>
                <c:pt idx="1">
                  <c:v>17.66</c:v>
                </c:pt>
                <c:pt idx="2">
                  <c:v>23.57</c:v>
                </c:pt>
                <c:pt idx="3">
                  <c:v>22.37</c:v>
                </c:pt>
                <c:pt idx="4">
                  <c:v>20.9</c:v>
                </c:pt>
                <c:pt idx="5">
                  <c:v>21.57</c:v>
                </c:pt>
                <c:pt idx="6">
                  <c:v>24.26</c:v>
                </c:pt>
                <c:pt idx="7">
                  <c:v>23.12</c:v>
                </c:pt>
                <c:pt idx="8">
                  <c:v>24.37</c:v>
                </c:pt>
                <c:pt idx="9">
                  <c:v>27.43</c:v>
                </c:pt>
                <c:pt idx="10">
                  <c:v>24.11</c:v>
                </c:pt>
                <c:pt idx="11">
                  <c:v>26.08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B8BE-4A6E-B605-27DB87197AC5}"/>
            </c:ext>
          </c:extLst>
        </c:ser>
        <c:ser>
          <c:idx val="19"/>
          <c:order val="19"/>
          <c:tx>
            <c:strRef>
              <c:f>'TOTAL VALUE'!$U$3:$U$4</c:f>
              <c:strCache>
                <c:ptCount val="1"/>
                <c:pt idx="0">
                  <c:v>Deutsche Bank App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VALUE'!$U$5:$U$17</c:f>
              <c:numCache>
                <c:formatCode>General</c:formatCode>
                <c:ptCount val="12"/>
                <c:pt idx="0">
                  <c:v>60.65</c:v>
                </c:pt>
                <c:pt idx="1">
                  <c:v>59.97</c:v>
                </c:pt>
                <c:pt idx="2">
                  <c:v>79.58</c:v>
                </c:pt>
                <c:pt idx="3">
                  <c:v>43.58</c:v>
                </c:pt>
                <c:pt idx="4">
                  <c:v>14.73</c:v>
                </c:pt>
                <c:pt idx="5">
                  <c:v>27.44</c:v>
                </c:pt>
                <c:pt idx="6">
                  <c:v>55.55</c:v>
                </c:pt>
                <c:pt idx="7">
                  <c:v>81.739999999999995</c:v>
                </c:pt>
                <c:pt idx="8">
                  <c:v>70.239999999999995</c:v>
                </c:pt>
                <c:pt idx="9">
                  <c:v>99.23</c:v>
                </c:pt>
                <c:pt idx="10">
                  <c:v>115.42</c:v>
                </c:pt>
                <c:pt idx="11">
                  <c:v>86.2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B8BE-4A6E-B605-27DB87197AC5}"/>
            </c:ext>
          </c:extLst>
        </c:ser>
        <c:ser>
          <c:idx val="20"/>
          <c:order val="20"/>
          <c:tx>
            <c:strRef>
              <c:f>'TOTAL VALUE'!$V$3:$V$4</c:f>
              <c:strCache>
                <c:ptCount val="1"/>
                <c:pt idx="0">
                  <c:v>Dhanlaxmi Bank App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VALUE'!$V$5:$V$17</c:f>
              <c:numCache>
                <c:formatCode>General</c:formatCode>
                <c:ptCount val="12"/>
                <c:pt idx="8">
                  <c:v>2.86</c:v>
                </c:pt>
                <c:pt idx="10">
                  <c:v>2.37</c:v>
                </c:pt>
                <c:pt idx="11">
                  <c:v>3.07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B8BE-4A6E-B605-27DB87197AC5}"/>
            </c:ext>
          </c:extLst>
        </c:ser>
        <c:ser>
          <c:idx val="21"/>
          <c:order val="21"/>
          <c:tx>
            <c:strRef>
              <c:f>'TOTAL VALUE'!$W$3:$W$4</c:f>
              <c:strCache>
                <c:ptCount val="1"/>
                <c:pt idx="0">
                  <c:v>Federal Bank App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VALUE'!$W$5:$W$17</c:f>
              <c:numCache>
                <c:formatCode>General</c:formatCode>
                <c:ptCount val="12"/>
                <c:pt idx="0">
                  <c:v>26.09</c:v>
                </c:pt>
                <c:pt idx="1">
                  <c:v>30.55</c:v>
                </c:pt>
                <c:pt idx="2">
                  <c:v>38.85</c:v>
                </c:pt>
                <c:pt idx="3">
                  <c:v>39.57</c:v>
                </c:pt>
                <c:pt idx="4">
                  <c:v>38.99</c:v>
                </c:pt>
                <c:pt idx="5">
                  <c:v>49.99</c:v>
                </c:pt>
                <c:pt idx="6">
                  <c:v>68.819999999999993</c:v>
                </c:pt>
                <c:pt idx="7">
                  <c:v>74.709999999999994</c:v>
                </c:pt>
                <c:pt idx="8">
                  <c:v>79.44</c:v>
                </c:pt>
                <c:pt idx="9">
                  <c:v>90.5</c:v>
                </c:pt>
                <c:pt idx="10">
                  <c:v>91.94</c:v>
                </c:pt>
                <c:pt idx="11">
                  <c:v>99.96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B8BE-4A6E-B605-27DB87197AC5}"/>
            </c:ext>
          </c:extLst>
        </c:ser>
        <c:ser>
          <c:idx val="22"/>
          <c:order val="22"/>
          <c:tx>
            <c:strRef>
              <c:f>'TOTAL VALUE'!$X$3:$X$4</c:f>
              <c:strCache>
                <c:ptCount val="1"/>
                <c:pt idx="0">
                  <c:v>Fino Payments bank App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VALUE'!$X$5:$X$17</c:f>
              <c:numCache>
                <c:formatCode>General</c:formatCode>
                <c:ptCount val="12"/>
                <c:pt idx="0">
                  <c:v>1.08</c:v>
                </c:pt>
                <c:pt idx="1">
                  <c:v>1.1399999999999999</c:v>
                </c:pt>
                <c:pt idx="2">
                  <c:v>1.28</c:v>
                </c:pt>
                <c:pt idx="3">
                  <c:v>1.18</c:v>
                </c:pt>
                <c:pt idx="4">
                  <c:v>1.23</c:v>
                </c:pt>
                <c:pt idx="5">
                  <c:v>1.0900000000000001</c:v>
                </c:pt>
                <c:pt idx="6">
                  <c:v>1.1299999999999999</c:v>
                </c:pt>
                <c:pt idx="7">
                  <c:v>1.38</c:v>
                </c:pt>
                <c:pt idx="8">
                  <c:v>1.63</c:v>
                </c:pt>
                <c:pt idx="9">
                  <c:v>1.75</c:v>
                </c:pt>
                <c:pt idx="10">
                  <c:v>1.81</c:v>
                </c:pt>
                <c:pt idx="11">
                  <c:v>2.09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8BE-4A6E-B605-27DB87197AC5}"/>
            </c:ext>
          </c:extLst>
        </c:ser>
        <c:ser>
          <c:idx val="23"/>
          <c:order val="23"/>
          <c:tx>
            <c:strRef>
              <c:f>'TOTAL VALUE'!$Y$3:$Y$4</c:f>
              <c:strCache>
                <c:ptCount val="1"/>
                <c:pt idx="0">
                  <c:v>Finshell Pay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VALUE'!$Y$5:$Y$17</c:f>
              <c:numCache>
                <c:formatCode>General</c:formatCode>
                <c:ptCount val="12"/>
                <c:pt idx="8">
                  <c:v>0.72</c:v>
                </c:pt>
                <c:pt idx="9">
                  <c:v>1.26</c:v>
                </c:pt>
                <c:pt idx="10">
                  <c:v>2.19</c:v>
                </c:pt>
                <c:pt idx="11">
                  <c:v>2.92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B8BE-4A6E-B605-27DB87197AC5}"/>
            </c:ext>
          </c:extLst>
        </c:ser>
        <c:ser>
          <c:idx val="24"/>
          <c:order val="24"/>
          <c:tx>
            <c:strRef>
              <c:f>'TOTAL VALUE'!$Z$3:$Z$4</c:f>
              <c:strCache>
                <c:ptCount val="1"/>
                <c:pt idx="0">
                  <c:v>Freecharge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VALUE'!$Z$5:$Z$17</c:f>
              <c:numCache>
                <c:formatCode>General</c:formatCode>
                <c:ptCount val="12"/>
                <c:pt idx="0">
                  <c:v>63.8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B8BE-4A6E-B605-27DB87197AC5}"/>
            </c:ext>
          </c:extLst>
        </c:ser>
        <c:ser>
          <c:idx val="25"/>
          <c:order val="25"/>
          <c:tx>
            <c:strRef>
              <c:f>'TOTAL VALUE'!$AA$3:$AA$4</c:f>
              <c:strCache>
                <c:ptCount val="1"/>
                <c:pt idx="0">
                  <c:v>Goibibo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VALUE'!$AA$5:$AA$17</c:f>
              <c:numCache>
                <c:formatCode>General</c:formatCode>
                <c:ptCount val="12"/>
                <c:pt idx="8">
                  <c:v>2.62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B8BE-4A6E-B605-27DB87197AC5}"/>
            </c:ext>
          </c:extLst>
        </c:ser>
        <c:ser>
          <c:idx val="26"/>
          <c:order val="26"/>
          <c:tx>
            <c:strRef>
              <c:f>'TOTAL VALUE'!$AB$3:$AB$4</c:f>
              <c:strCache>
                <c:ptCount val="1"/>
                <c:pt idx="0">
                  <c:v>Google Pay</c:v>
                </c:pt>
              </c:strCache>
            </c:strRef>
          </c:tx>
          <c:spPr>
            <a:blipFill dpi="0" rotWithShape="1">
              <a:blip xmlns:r="http://schemas.openxmlformats.org/officeDocument/2006/relationships"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bg2"/>
              </a:solidFill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VALUE'!$AB$5:$AB$17</c:f>
              <c:numCache>
                <c:formatCode>General</c:formatCode>
                <c:ptCount val="12"/>
                <c:pt idx="0">
                  <c:v>177791.47</c:v>
                </c:pt>
                <c:pt idx="1">
                  <c:v>174455.33</c:v>
                </c:pt>
                <c:pt idx="2">
                  <c:v>201185.14</c:v>
                </c:pt>
                <c:pt idx="3">
                  <c:v>190106.71</c:v>
                </c:pt>
                <c:pt idx="4">
                  <c:v>187136.95</c:v>
                </c:pt>
                <c:pt idx="5">
                  <c:v>207287.73</c:v>
                </c:pt>
                <c:pt idx="6">
                  <c:v>230847.54</c:v>
                </c:pt>
                <c:pt idx="7">
                  <c:v>244453.05</c:v>
                </c:pt>
                <c:pt idx="8">
                  <c:v>250393.65</c:v>
                </c:pt>
                <c:pt idx="9">
                  <c:v>287491.46000000002</c:v>
                </c:pt>
                <c:pt idx="10">
                  <c:v>283357.99</c:v>
                </c:pt>
                <c:pt idx="11">
                  <c:v>302989.78999999998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B8BE-4A6E-B605-27DB87197AC5}"/>
            </c:ext>
          </c:extLst>
        </c:ser>
        <c:ser>
          <c:idx val="27"/>
          <c:order val="27"/>
          <c:tx>
            <c:strRef>
              <c:f>'TOTAL VALUE'!$AC$3:$AC$4</c:f>
              <c:strCache>
                <c:ptCount val="1"/>
                <c:pt idx="0">
                  <c:v>HDFC Bank Apps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VALUE'!$AC$5:$AC$17</c:f>
              <c:numCache>
                <c:formatCode>General</c:formatCode>
                <c:ptCount val="12"/>
                <c:pt idx="0">
                  <c:v>244.03</c:v>
                </c:pt>
                <c:pt idx="1">
                  <c:v>208.06</c:v>
                </c:pt>
                <c:pt idx="2">
                  <c:v>244.17</c:v>
                </c:pt>
                <c:pt idx="3">
                  <c:v>243.86</c:v>
                </c:pt>
                <c:pt idx="4">
                  <c:v>274.77</c:v>
                </c:pt>
                <c:pt idx="5">
                  <c:v>408.61</c:v>
                </c:pt>
                <c:pt idx="6">
                  <c:v>588.25</c:v>
                </c:pt>
                <c:pt idx="7">
                  <c:v>676.72</c:v>
                </c:pt>
                <c:pt idx="8">
                  <c:v>772.08</c:v>
                </c:pt>
                <c:pt idx="9">
                  <c:v>1082.99</c:v>
                </c:pt>
                <c:pt idx="10">
                  <c:v>1030.5899999999999</c:v>
                </c:pt>
                <c:pt idx="11">
                  <c:v>1250.74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B8BE-4A6E-B605-27DB87197AC5}"/>
            </c:ext>
          </c:extLst>
        </c:ser>
        <c:ser>
          <c:idx val="28"/>
          <c:order val="28"/>
          <c:tx>
            <c:strRef>
              <c:f>'TOTAL VALUE'!$AD$3:$AD$4</c:f>
              <c:strCache>
                <c:ptCount val="1"/>
                <c:pt idx="0">
                  <c:v>HSBC Bank App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VALUE'!$AD$5:$AD$17</c:f>
              <c:numCache>
                <c:formatCode>General</c:formatCode>
                <c:ptCount val="12"/>
                <c:pt idx="0">
                  <c:v>41.59</c:v>
                </c:pt>
                <c:pt idx="1">
                  <c:v>37.36</c:v>
                </c:pt>
                <c:pt idx="2">
                  <c:v>45.89</c:v>
                </c:pt>
                <c:pt idx="3">
                  <c:v>40.03</c:v>
                </c:pt>
                <c:pt idx="4">
                  <c:v>35.68</c:v>
                </c:pt>
                <c:pt idx="5">
                  <c:v>35.57</c:v>
                </c:pt>
                <c:pt idx="6">
                  <c:v>40.520000000000003</c:v>
                </c:pt>
                <c:pt idx="7">
                  <c:v>39.24</c:v>
                </c:pt>
                <c:pt idx="8">
                  <c:v>43.02</c:v>
                </c:pt>
                <c:pt idx="9">
                  <c:v>53.39</c:v>
                </c:pt>
                <c:pt idx="10">
                  <c:v>46.98</c:v>
                </c:pt>
                <c:pt idx="11">
                  <c:v>53.73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B8BE-4A6E-B605-27DB87197AC5}"/>
            </c:ext>
          </c:extLst>
        </c:ser>
        <c:ser>
          <c:idx val="29"/>
          <c:order val="29"/>
          <c:tx>
            <c:strRef>
              <c:f>'TOTAL VALUE'!$AE$3:$AE$4</c:f>
              <c:strCache>
                <c:ptCount val="1"/>
                <c:pt idx="0">
                  <c:v>ICICI Bank Apps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VALUE'!$AE$5:$AE$17</c:f>
              <c:numCache>
                <c:formatCode>General</c:formatCode>
                <c:ptCount val="12"/>
                <c:pt idx="0">
                  <c:v>1984.07</c:v>
                </c:pt>
                <c:pt idx="1">
                  <c:v>2477.23</c:v>
                </c:pt>
                <c:pt idx="2">
                  <c:v>3823.36</c:v>
                </c:pt>
                <c:pt idx="3">
                  <c:v>3827.95</c:v>
                </c:pt>
                <c:pt idx="4">
                  <c:v>4514.1099999999997</c:v>
                </c:pt>
                <c:pt idx="5">
                  <c:v>5076.12</c:v>
                </c:pt>
                <c:pt idx="6">
                  <c:v>5896.05</c:v>
                </c:pt>
                <c:pt idx="7">
                  <c:v>5621.27</c:v>
                </c:pt>
                <c:pt idx="8">
                  <c:v>6579.65</c:v>
                </c:pt>
                <c:pt idx="9">
                  <c:v>6329.63</c:v>
                </c:pt>
                <c:pt idx="10">
                  <c:v>7246.75</c:v>
                </c:pt>
                <c:pt idx="11">
                  <c:v>8921.76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B8BE-4A6E-B605-27DB87197AC5}"/>
            </c:ext>
          </c:extLst>
        </c:ser>
        <c:ser>
          <c:idx val="30"/>
          <c:order val="30"/>
          <c:tx>
            <c:strRef>
              <c:f>'TOTAL VALUE'!$AF$3:$AF$4</c:f>
              <c:strCache>
                <c:ptCount val="1"/>
                <c:pt idx="0">
                  <c:v>IDBI Bank App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VALUE'!$AF$5:$AF$17</c:f>
              <c:numCache>
                <c:formatCode>General</c:formatCode>
                <c:ptCount val="12"/>
                <c:pt idx="0">
                  <c:v>9.18</c:v>
                </c:pt>
                <c:pt idx="1">
                  <c:v>9.15</c:v>
                </c:pt>
                <c:pt idx="2">
                  <c:v>9.68</c:v>
                </c:pt>
                <c:pt idx="3">
                  <c:v>9.59</c:v>
                </c:pt>
                <c:pt idx="4">
                  <c:v>10.36</c:v>
                </c:pt>
                <c:pt idx="5">
                  <c:v>10.86</c:v>
                </c:pt>
                <c:pt idx="6">
                  <c:v>11.24</c:v>
                </c:pt>
                <c:pt idx="7">
                  <c:v>11.26</c:v>
                </c:pt>
                <c:pt idx="8">
                  <c:v>12</c:v>
                </c:pt>
                <c:pt idx="9">
                  <c:v>14.22</c:v>
                </c:pt>
                <c:pt idx="10">
                  <c:v>13.31</c:v>
                </c:pt>
                <c:pt idx="11">
                  <c:v>11.34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B8BE-4A6E-B605-27DB87197AC5}"/>
            </c:ext>
          </c:extLst>
        </c:ser>
        <c:ser>
          <c:idx val="31"/>
          <c:order val="31"/>
          <c:tx>
            <c:strRef>
              <c:f>'TOTAL VALUE'!$AG$3:$AG$4</c:f>
              <c:strCache>
                <c:ptCount val="1"/>
                <c:pt idx="0">
                  <c:v>IDFC Bank App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VALUE'!$AG$5:$AG$17</c:f>
              <c:numCache>
                <c:formatCode>General</c:formatCode>
                <c:ptCount val="12"/>
                <c:pt idx="0">
                  <c:v>41.87</c:v>
                </c:pt>
                <c:pt idx="1">
                  <c:v>47.09</c:v>
                </c:pt>
                <c:pt idx="2">
                  <c:v>60.84</c:v>
                </c:pt>
                <c:pt idx="3">
                  <c:v>65.23</c:v>
                </c:pt>
                <c:pt idx="4">
                  <c:v>72.34</c:v>
                </c:pt>
                <c:pt idx="5">
                  <c:v>101.74</c:v>
                </c:pt>
                <c:pt idx="6">
                  <c:v>130.1</c:v>
                </c:pt>
                <c:pt idx="7">
                  <c:v>155.19</c:v>
                </c:pt>
                <c:pt idx="8">
                  <c:v>181.96</c:v>
                </c:pt>
                <c:pt idx="9">
                  <c:v>231.02</c:v>
                </c:pt>
                <c:pt idx="10">
                  <c:v>237.83</c:v>
                </c:pt>
                <c:pt idx="11">
                  <c:v>278.52999999999997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B8BE-4A6E-B605-27DB87197AC5}"/>
            </c:ext>
          </c:extLst>
        </c:ser>
        <c:ser>
          <c:idx val="32"/>
          <c:order val="32"/>
          <c:tx>
            <c:strRef>
              <c:f>'TOTAL VALUE'!$AH$3:$AH$4</c:f>
              <c:strCache>
                <c:ptCount val="1"/>
                <c:pt idx="0">
                  <c:v>India Post Payments Bank App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VALUE'!$AH$5:$AH$17</c:f>
              <c:numCache>
                <c:formatCode>General</c:formatCode>
                <c:ptCount val="12"/>
                <c:pt idx="0">
                  <c:v>123.25</c:v>
                </c:pt>
                <c:pt idx="1">
                  <c:v>145.46</c:v>
                </c:pt>
                <c:pt idx="2">
                  <c:v>167.52</c:v>
                </c:pt>
                <c:pt idx="3">
                  <c:v>174.08</c:v>
                </c:pt>
                <c:pt idx="4">
                  <c:v>178.52</c:v>
                </c:pt>
                <c:pt idx="5">
                  <c:v>203.73</c:v>
                </c:pt>
                <c:pt idx="6">
                  <c:v>231.52</c:v>
                </c:pt>
                <c:pt idx="7">
                  <c:v>255.16</c:v>
                </c:pt>
                <c:pt idx="8">
                  <c:v>267.94</c:v>
                </c:pt>
                <c:pt idx="9">
                  <c:v>291.7</c:v>
                </c:pt>
                <c:pt idx="10">
                  <c:v>286.07</c:v>
                </c:pt>
                <c:pt idx="11">
                  <c:v>321.16000000000003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B8BE-4A6E-B605-27DB87197AC5}"/>
            </c:ext>
          </c:extLst>
        </c:ser>
        <c:ser>
          <c:idx val="33"/>
          <c:order val="33"/>
          <c:tx>
            <c:strRef>
              <c:f>'TOTAL VALUE'!$AI$3:$AI$4</c:f>
              <c:strCache>
                <c:ptCount val="1"/>
                <c:pt idx="0">
                  <c:v>Indian Bank App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VALUE'!$AI$5:$AI$17</c:f>
              <c:numCache>
                <c:formatCode>General</c:formatCode>
                <c:ptCount val="12"/>
                <c:pt idx="0">
                  <c:v>5.77</c:v>
                </c:pt>
                <c:pt idx="1">
                  <c:v>12.38</c:v>
                </c:pt>
                <c:pt idx="2">
                  <c:v>34.1</c:v>
                </c:pt>
                <c:pt idx="3">
                  <c:v>24.13</c:v>
                </c:pt>
                <c:pt idx="4">
                  <c:v>26.84</c:v>
                </c:pt>
                <c:pt idx="5">
                  <c:v>25.18</c:v>
                </c:pt>
                <c:pt idx="6">
                  <c:v>33.520000000000003</c:v>
                </c:pt>
                <c:pt idx="7">
                  <c:v>34.46</c:v>
                </c:pt>
                <c:pt idx="8">
                  <c:v>35.340000000000003</c:v>
                </c:pt>
                <c:pt idx="9">
                  <c:v>38.840000000000003</c:v>
                </c:pt>
                <c:pt idx="10">
                  <c:v>37.770000000000003</c:v>
                </c:pt>
                <c:pt idx="11">
                  <c:v>42.71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B8BE-4A6E-B605-27DB87197AC5}"/>
            </c:ext>
          </c:extLst>
        </c:ser>
        <c:ser>
          <c:idx val="34"/>
          <c:order val="34"/>
          <c:tx>
            <c:strRef>
              <c:f>'TOTAL VALUE'!$AJ$3:$AJ$4</c:f>
              <c:strCache>
                <c:ptCount val="1"/>
                <c:pt idx="0">
                  <c:v>IndusInd Bank App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VALUE'!$AJ$5:$AJ$17</c:f>
              <c:numCache>
                <c:formatCode>General</c:formatCode>
                <c:ptCount val="12"/>
                <c:pt idx="0">
                  <c:v>367.77</c:v>
                </c:pt>
                <c:pt idx="1">
                  <c:v>379.54</c:v>
                </c:pt>
                <c:pt idx="2">
                  <c:v>541.66</c:v>
                </c:pt>
                <c:pt idx="3">
                  <c:v>654.49</c:v>
                </c:pt>
                <c:pt idx="4">
                  <c:v>433.37</c:v>
                </c:pt>
                <c:pt idx="5">
                  <c:v>421.41</c:v>
                </c:pt>
                <c:pt idx="6">
                  <c:v>458.06</c:v>
                </c:pt>
                <c:pt idx="7">
                  <c:v>570.21</c:v>
                </c:pt>
                <c:pt idx="8">
                  <c:v>532.42999999999995</c:v>
                </c:pt>
                <c:pt idx="9">
                  <c:v>1014.56</c:v>
                </c:pt>
                <c:pt idx="10">
                  <c:v>1407.31</c:v>
                </c:pt>
                <c:pt idx="11">
                  <c:v>1269.1600000000001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B8BE-4A6E-B605-27DB87197AC5}"/>
            </c:ext>
          </c:extLst>
        </c:ser>
        <c:ser>
          <c:idx val="35"/>
          <c:order val="35"/>
          <c:tx>
            <c:strRef>
              <c:f>'TOTAL VALUE'!$AK$3:$AK$4</c:f>
              <c:strCache>
                <c:ptCount val="1"/>
                <c:pt idx="0">
                  <c:v>Jammu and Kashmir Bank App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VALUE'!$AK$5:$AK$17</c:f>
              <c:numCache>
                <c:formatCode>General</c:formatCode>
                <c:ptCount val="12"/>
                <c:pt idx="11">
                  <c:v>1.93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B8BE-4A6E-B605-27DB87197AC5}"/>
            </c:ext>
          </c:extLst>
        </c:ser>
        <c:ser>
          <c:idx val="36"/>
          <c:order val="36"/>
          <c:tx>
            <c:strRef>
              <c:f>'TOTAL VALUE'!$AL$3:$AL$4</c:f>
              <c:strCache>
                <c:ptCount val="1"/>
                <c:pt idx="0">
                  <c:v>Janta Sahakari Bank App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VALUE'!$AL$5:$AL$17</c:f>
              <c:numCache>
                <c:formatCode>General</c:formatCode>
                <c:ptCount val="12"/>
                <c:pt idx="0">
                  <c:v>5.0199999999999996</c:v>
                </c:pt>
                <c:pt idx="1">
                  <c:v>4.3499999999999996</c:v>
                </c:pt>
                <c:pt idx="2">
                  <c:v>5.32</c:v>
                </c:pt>
                <c:pt idx="7">
                  <c:v>4.8</c:v>
                </c:pt>
                <c:pt idx="11">
                  <c:v>4.4800000000000004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B8BE-4A6E-B605-27DB87197AC5}"/>
            </c:ext>
          </c:extLst>
        </c:ser>
        <c:ser>
          <c:idx val="37"/>
          <c:order val="37"/>
          <c:tx>
            <c:strRef>
              <c:f>'TOTAL VALUE'!$AM$3:$AM$4</c:f>
              <c:strCache>
                <c:ptCount val="1"/>
                <c:pt idx="0">
                  <c:v>Jio Payments Bank App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VALUE'!$AM$5:$AM$17</c:f>
              <c:numCache>
                <c:formatCode>General</c:formatCode>
                <c:ptCount val="12"/>
                <c:pt idx="0">
                  <c:v>27.91</c:v>
                </c:pt>
                <c:pt idx="1">
                  <c:v>25.76</c:v>
                </c:pt>
                <c:pt idx="2">
                  <c:v>32.14</c:v>
                </c:pt>
                <c:pt idx="3">
                  <c:v>35.43</c:v>
                </c:pt>
                <c:pt idx="4">
                  <c:v>40.92</c:v>
                </c:pt>
                <c:pt idx="5">
                  <c:v>52.08</c:v>
                </c:pt>
                <c:pt idx="6">
                  <c:v>63.44</c:v>
                </c:pt>
                <c:pt idx="7">
                  <c:v>68.16</c:v>
                </c:pt>
                <c:pt idx="8">
                  <c:v>74.89</c:v>
                </c:pt>
                <c:pt idx="9">
                  <c:v>85.75</c:v>
                </c:pt>
                <c:pt idx="10">
                  <c:v>89.68</c:v>
                </c:pt>
                <c:pt idx="11">
                  <c:v>100.19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B8BE-4A6E-B605-27DB87197AC5}"/>
            </c:ext>
          </c:extLst>
        </c:ser>
        <c:ser>
          <c:idx val="38"/>
          <c:order val="38"/>
          <c:tx>
            <c:strRef>
              <c:f>'TOTAL VALUE'!$AN$3:$AN$4</c:f>
              <c:strCache>
                <c:ptCount val="1"/>
                <c:pt idx="0">
                  <c:v>Jupiter Money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VALUE'!$AN$5:$AN$17</c:f>
              <c:numCache>
                <c:formatCode>General</c:formatCode>
                <c:ptCount val="12"/>
                <c:pt idx="6">
                  <c:v>2.0699999999999998</c:v>
                </c:pt>
                <c:pt idx="7">
                  <c:v>17.36</c:v>
                </c:pt>
                <c:pt idx="8">
                  <c:v>29.3</c:v>
                </c:pt>
                <c:pt idx="9">
                  <c:v>60</c:v>
                </c:pt>
                <c:pt idx="10">
                  <c:v>102.84</c:v>
                </c:pt>
                <c:pt idx="11">
                  <c:v>177.92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B8BE-4A6E-B605-27DB87197AC5}"/>
            </c:ext>
          </c:extLst>
        </c:ser>
        <c:ser>
          <c:idx val="39"/>
          <c:order val="39"/>
          <c:tx>
            <c:strRef>
              <c:f>'TOTAL VALUE'!$AO$3:$AO$4</c:f>
              <c:strCache>
                <c:ptCount val="1"/>
                <c:pt idx="0">
                  <c:v>Karnataka Bank App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VALUE'!$AO$5:$AO$17</c:f>
              <c:numCache>
                <c:formatCode>General</c:formatCode>
                <c:ptCount val="12"/>
                <c:pt idx="0">
                  <c:v>15.35</c:v>
                </c:pt>
                <c:pt idx="1">
                  <c:v>16.41</c:v>
                </c:pt>
                <c:pt idx="2">
                  <c:v>20.89</c:v>
                </c:pt>
                <c:pt idx="3">
                  <c:v>21.13</c:v>
                </c:pt>
                <c:pt idx="4">
                  <c:v>20.74</c:v>
                </c:pt>
                <c:pt idx="5">
                  <c:v>22.51</c:v>
                </c:pt>
                <c:pt idx="6">
                  <c:v>18.45</c:v>
                </c:pt>
                <c:pt idx="7">
                  <c:v>15.38</c:v>
                </c:pt>
                <c:pt idx="8">
                  <c:v>18.64</c:v>
                </c:pt>
                <c:pt idx="9">
                  <c:v>25.71</c:v>
                </c:pt>
                <c:pt idx="10">
                  <c:v>27.68</c:v>
                </c:pt>
                <c:pt idx="11">
                  <c:v>30.03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B8BE-4A6E-B605-27DB87197AC5}"/>
            </c:ext>
          </c:extLst>
        </c:ser>
        <c:ser>
          <c:idx val="40"/>
          <c:order val="40"/>
          <c:tx>
            <c:strRef>
              <c:f>'TOTAL VALUE'!$AP$3:$AP$4</c:f>
              <c:strCache>
                <c:ptCount val="1"/>
                <c:pt idx="0">
                  <c:v>Karur Vysya Bank App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VALUE'!$AP$5:$AP$17</c:f>
              <c:numCache>
                <c:formatCode>General</c:formatCode>
                <c:ptCount val="12"/>
                <c:pt idx="0">
                  <c:v>13.14</c:v>
                </c:pt>
                <c:pt idx="1">
                  <c:v>13.87</c:v>
                </c:pt>
                <c:pt idx="2">
                  <c:v>15.14</c:v>
                </c:pt>
                <c:pt idx="3">
                  <c:v>13.08</c:v>
                </c:pt>
                <c:pt idx="4">
                  <c:v>11.59</c:v>
                </c:pt>
                <c:pt idx="5">
                  <c:v>12.59</c:v>
                </c:pt>
                <c:pt idx="6">
                  <c:v>14.6</c:v>
                </c:pt>
                <c:pt idx="7">
                  <c:v>15.25</c:v>
                </c:pt>
                <c:pt idx="8">
                  <c:v>14.14</c:v>
                </c:pt>
                <c:pt idx="9">
                  <c:v>15.4</c:v>
                </c:pt>
                <c:pt idx="10">
                  <c:v>15.46</c:v>
                </c:pt>
                <c:pt idx="11">
                  <c:v>17.440000000000001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B8BE-4A6E-B605-27DB87197AC5}"/>
            </c:ext>
          </c:extLst>
        </c:ser>
        <c:ser>
          <c:idx val="41"/>
          <c:order val="41"/>
          <c:tx>
            <c:strRef>
              <c:f>'TOTAL VALUE'!$AQ$3:$AQ$4</c:f>
              <c:strCache>
                <c:ptCount val="1"/>
                <c:pt idx="0">
                  <c:v>Khalijeb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VALUE'!$AQ$5:$AQ$17</c:f>
              <c:numCache>
                <c:formatCode>General</c:formatCode>
                <c:ptCount val="12"/>
                <c:pt idx="0">
                  <c:v>2.4900000000000002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B8BE-4A6E-B605-27DB87197AC5}"/>
            </c:ext>
          </c:extLst>
        </c:ser>
        <c:ser>
          <c:idx val="42"/>
          <c:order val="42"/>
          <c:tx>
            <c:strRef>
              <c:f>'TOTAL VALUE'!$AR$3:$AR$4</c:f>
              <c:strCache>
                <c:ptCount val="1"/>
                <c:pt idx="0">
                  <c:v>Kotak Mahindra Bank Apps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VALUE'!$AR$5:$AR$17</c:f>
              <c:numCache>
                <c:formatCode>General</c:formatCode>
                <c:ptCount val="12"/>
                <c:pt idx="0">
                  <c:v>343.38</c:v>
                </c:pt>
                <c:pt idx="1">
                  <c:v>347.66</c:v>
                </c:pt>
                <c:pt idx="2">
                  <c:v>397.99</c:v>
                </c:pt>
                <c:pt idx="3">
                  <c:v>381.37</c:v>
                </c:pt>
                <c:pt idx="4">
                  <c:v>427.4</c:v>
                </c:pt>
                <c:pt idx="5">
                  <c:v>535.98</c:v>
                </c:pt>
                <c:pt idx="6">
                  <c:v>642.53</c:v>
                </c:pt>
                <c:pt idx="7">
                  <c:v>723.21</c:v>
                </c:pt>
                <c:pt idx="8">
                  <c:v>771.05</c:v>
                </c:pt>
                <c:pt idx="9">
                  <c:v>944.5</c:v>
                </c:pt>
                <c:pt idx="10">
                  <c:v>1035.67</c:v>
                </c:pt>
                <c:pt idx="11">
                  <c:v>1168.93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B8BE-4A6E-B605-27DB87197AC5}"/>
            </c:ext>
          </c:extLst>
        </c:ser>
        <c:ser>
          <c:idx val="43"/>
          <c:order val="43"/>
          <c:tx>
            <c:strRef>
              <c:f>'TOTAL VALUE'!$AS$3:$AS$4</c:f>
              <c:strCache>
                <c:ptCount val="1"/>
                <c:pt idx="0">
                  <c:v>MakeMy Trip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VALUE'!$AS$5:$AS$17</c:f>
              <c:numCache>
                <c:formatCode>General</c:formatCode>
                <c:ptCount val="12"/>
                <c:pt idx="0">
                  <c:v>3.95</c:v>
                </c:pt>
                <c:pt idx="1">
                  <c:v>44.08</c:v>
                </c:pt>
                <c:pt idx="2">
                  <c:v>31.2</c:v>
                </c:pt>
                <c:pt idx="3">
                  <c:v>26.08</c:v>
                </c:pt>
                <c:pt idx="4">
                  <c:v>11.47</c:v>
                </c:pt>
                <c:pt idx="5">
                  <c:v>22.16</c:v>
                </c:pt>
                <c:pt idx="6">
                  <c:v>29.31</c:v>
                </c:pt>
                <c:pt idx="7">
                  <c:v>25.28</c:v>
                </c:pt>
                <c:pt idx="8">
                  <c:v>25.67</c:v>
                </c:pt>
                <c:pt idx="9">
                  <c:v>48.4</c:v>
                </c:pt>
                <c:pt idx="10">
                  <c:v>45.04</c:v>
                </c:pt>
                <c:pt idx="11">
                  <c:v>22.3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B8BE-4A6E-B605-27DB87197AC5}"/>
            </c:ext>
          </c:extLst>
        </c:ser>
        <c:ser>
          <c:idx val="44"/>
          <c:order val="44"/>
          <c:tx>
            <c:strRef>
              <c:f>'TOTAL VALUE'!$AT$3:$AT$4</c:f>
              <c:strCache>
                <c:ptCount val="1"/>
                <c:pt idx="0">
                  <c:v>MI Pay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VALUE'!$AT$5:$AT$17</c:f>
              <c:numCache>
                <c:formatCode>General</c:formatCode>
                <c:ptCount val="12"/>
                <c:pt idx="0">
                  <c:v>62.81</c:v>
                </c:pt>
                <c:pt idx="1">
                  <c:v>59.91</c:v>
                </c:pt>
                <c:pt idx="2">
                  <c:v>64.650000000000006</c:v>
                </c:pt>
                <c:pt idx="3">
                  <c:v>58.08</c:v>
                </c:pt>
                <c:pt idx="4">
                  <c:v>55.17</c:v>
                </c:pt>
                <c:pt idx="5">
                  <c:v>56.69</c:v>
                </c:pt>
                <c:pt idx="6">
                  <c:v>53.34</c:v>
                </c:pt>
                <c:pt idx="7">
                  <c:v>50.26</c:v>
                </c:pt>
                <c:pt idx="8">
                  <c:v>51.29</c:v>
                </c:pt>
                <c:pt idx="9">
                  <c:v>54.77</c:v>
                </c:pt>
                <c:pt idx="10">
                  <c:v>47.27</c:v>
                </c:pt>
                <c:pt idx="11">
                  <c:v>43.97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B8BE-4A6E-B605-27DB87197AC5}"/>
            </c:ext>
          </c:extLst>
        </c:ser>
        <c:ser>
          <c:idx val="45"/>
          <c:order val="45"/>
          <c:tx>
            <c:strRef>
              <c:f>'TOTAL VALUE'!$AU$3:$AU$4</c:f>
              <c:strCache>
                <c:ptCount val="1"/>
                <c:pt idx="0">
                  <c:v>Mobikwik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VALUE'!$AU$5:$AU$17</c:f>
              <c:numCache>
                <c:formatCode>General</c:formatCode>
                <c:ptCount val="12"/>
                <c:pt idx="0">
                  <c:v>253.16</c:v>
                </c:pt>
                <c:pt idx="1">
                  <c:v>216.94</c:v>
                </c:pt>
                <c:pt idx="2">
                  <c:v>315.58999999999997</c:v>
                </c:pt>
                <c:pt idx="3">
                  <c:v>254.32</c:v>
                </c:pt>
                <c:pt idx="4">
                  <c:v>467.11</c:v>
                </c:pt>
                <c:pt idx="5">
                  <c:v>535.12</c:v>
                </c:pt>
                <c:pt idx="6">
                  <c:v>402.42</c:v>
                </c:pt>
                <c:pt idx="7">
                  <c:v>418.04</c:v>
                </c:pt>
                <c:pt idx="8">
                  <c:v>687.94</c:v>
                </c:pt>
                <c:pt idx="9">
                  <c:v>1070.32</c:v>
                </c:pt>
                <c:pt idx="10">
                  <c:v>1478.95</c:v>
                </c:pt>
                <c:pt idx="11">
                  <c:v>985.86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B8BE-4A6E-B605-27DB87197AC5}"/>
            </c:ext>
          </c:extLst>
        </c:ser>
        <c:ser>
          <c:idx val="46"/>
          <c:order val="46"/>
          <c:tx>
            <c:strRef>
              <c:f>'TOTAL VALUE'!$AV$3:$AV$4</c:f>
              <c:strCache>
                <c:ptCount val="1"/>
                <c:pt idx="0">
                  <c:v>NSDL Payments Bank App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VALUE'!$AV$5:$AV$17</c:f>
              <c:numCache>
                <c:formatCode>General</c:formatCode>
                <c:ptCount val="12"/>
                <c:pt idx="4">
                  <c:v>0.57999999999999996</c:v>
                </c:pt>
                <c:pt idx="6">
                  <c:v>0.86</c:v>
                </c:pt>
                <c:pt idx="7">
                  <c:v>0.85</c:v>
                </c:pt>
                <c:pt idx="8">
                  <c:v>0.84</c:v>
                </c:pt>
                <c:pt idx="10">
                  <c:v>1.1100000000000001</c:v>
                </c:pt>
                <c:pt idx="11">
                  <c:v>1.31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B8BE-4A6E-B605-27DB87197AC5}"/>
            </c:ext>
          </c:extLst>
        </c:ser>
        <c:ser>
          <c:idx val="47"/>
          <c:order val="47"/>
          <c:tx>
            <c:strRef>
              <c:f>'TOTAL VALUE'!$AW$3:$AW$4</c:f>
              <c:strCache>
                <c:ptCount val="1"/>
                <c:pt idx="0">
                  <c:v>Other Apps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VALUE'!$AW$5:$AW$17</c:f>
              <c:numCache>
                <c:formatCode>General</c:formatCode>
                <c:ptCount val="12"/>
                <c:pt idx="0">
                  <c:v>10.76</c:v>
                </c:pt>
                <c:pt idx="1">
                  <c:v>10.49</c:v>
                </c:pt>
                <c:pt idx="2">
                  <c:v>11.62</c:v>
                </c:pt>
                <c:pt idx="3">
                  <c:v>13.88</c:v>
                </c:pt>
                <c:pt idx="7">
                  <c:v>10.41</c:v>
                </c:pt>
                <c:pt idx="8">
                  <c:v>11.75</c:v>
                </c:pt>
                <c:pt idx="9">
                  <c:v>21.51</c:v>
                </c:pt>
                <c:pt idx="10">
                  <c:v>14.98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F-B8BE-4A6E-B605-27DB87197AC5}"/>
            </c:ext>
          </c:extLst>
        </c:ser>
        <c:ser>
          <c:idx val="48"/>
          <c:order val="48"/>
          <c:tx>
            <c:strRef>
              <c:f>'TOTAL VALUE'!$AX$3:$AX$4</c:f>
              <c:strCache>
                <c:ptCount val="1"/>
                <c:pt idx="0">
                  <c:v>Other Bank Apps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VALUE'!$AX$5:$AX$17</c:f>
              <c:numCache>
                <c:formatCode>General</c:formatCode>
                <c:ptCount val="12"/>
                <c:pt idx="6">
                  <c:v>16.61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B8BE-4A6E-B605-27DB87197AC5}"/>
            </c:ext>
          </c:extLst>
        </c:ser>
        <c:ser>
          <c:idx val="49"/>
          <c:order val="49"/>
          <c:tx>
            <c:strRef>
              <c:f>'TOTAL VALUE'!$AY$3:$AY$4</c:f>
              <c:strCache>
                <c:ptCount val="1"/>
                <c:pt idx="0">
                  <c:v>Others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VALUE'!$AY$5:$AY$17</c:f>
              <c:numCache>
                <c:formatCode>General</c:formatCode>
                <c:ptCount val="12"/>
                <c:pt idx="4">
                  <c:v>12.47</c:v>
                </c:pt>
                <c:pt idx="5">
                  <c:v>19.27</c:v>
                </c:pt>
                <c:pt idx="11">
                  <c:v>8.74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B8BE-4A6E-B605-27DB87197AC5}"/>
            </c:ext>
          </c:extLst>
        </c:ser>
        <c:ser>
          <c:idx val="50"/>
          <c:order val="50"/>
          <c:tx>
            <c:strRef>
              <c:f>'TOTAL VALUE'!$AZ$3:$AZ$4</c:f>
              <c:strCache>
                <c:ptCount val="1"/>
                <c:pt idx="0">
                  <c:v>Paytm Payments Bank App</c:v>
                </c:pt>
              </c:strCache>
            </c:strRef>
          </c:tx>
          <c:spPr>
            <a:blipFill dpi="0" rotWithShape="1">
              <a:blip xmlns:r="http://schemas.openxmlformats.org/officeDocument/2006/relationships"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chemeClr val="bg1"/>
              </a:solidFill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VALUE'!$AZ$5:$AZ$17</c:f>
              <c:numCache>
                <c:formatCode>General</c:formatCode>
                <c:ptCount val="12"/>
                <c:pt idx="0">
                  <c:v>37845.760000000002</c:v>
                </c:pt>
                <c:pt idx="1">
                  <c:v>38493.519999999997</c:v>
                </c:pt>
                <c:pt idx="2">
                  <c:v>43221.25</c:v>
                </c:pt>
                <c:pt idx="3">
                  <c:v>41469.53</c:v>
                </c:pt>
                <c:pt idx="4">
                  <c:v>43741.16</c:v>
                </c:pt>
                <c:pt idx="5">
                  <c:v>44981.11</c:v>
                </c:pt>
                <c:pt idx="6">
                  <c:v>51694.41</c:v>
                </c:pt>
                <c:pt idx="7">
                  <c:v>56319.62</c:v>
                </c:pt>
                <c:pt idx="8">
                  <c:v>61417.53</c:v>
                </c:pt>
                <c:pt idx="9">
                  <c:v>80508.039999999994</c:v>
                </c:pt>
                <c:pt idx="10">
                  <c:v>81403.37</c:v>
                </c:pt>
                <c:pt idx="11">
                  <c:v>88094.49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B8BE-4A6E-B605-27DB87197AC5}"/>
            </c:ext>
          </c:extLst>
        </c:ser>
        <c:ser>
          <c:idx val="51"/>
          <c:order val="51"/>
          <c:tx>
            <c:strRef>
              <c:f>'TOTAL VALUE'!$BA$3:$BA$4</c:f>
              <c:strCache>
                <c:ptCount val="1"/>
                <c:pt idx="0">
                  <c:v>PhonePe</c:v>
                </c:pt>
              </c:strCache>
            </c:strRef>
          </c:tx>
          <c:spPr>
            <a:blipFill dpi="0" rotWithShape="1">
              <a:blip xmlns:r="http://schemas.openxmlformats.org/officeDocument/2006/relationships"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>
              <a:solidFill>
                <a:srgbClr val="FF0000"/>
              </a:solidFill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VALUE'!$BA$5:$BA$17</c:f>
              <c:numCache>
                <c:formatCode>General</c:formatCode>
                <c:ptCount val="12"/>
                <c:pt idx="0">
                  <c:v>191973.77</c:v>
                </c:pt>
                <c:pt idx="1">
                  <c:v>189517.82</c:v>
                </c:pt>
                <c:pt idx="2">
                  <c:v>231412.33</c:v>
                </c:pt>
                <c:pt idx="3">
                  <c:v>234023.33</c:v>
                </c:pt>
                <c:pt idx="4">
                  <c:v>234123.57</c:v>
                </c:pt>
                <c:pt idx="5">
                  <c:v>262565.88</c:v>
                </c:pt>
                <c:pt idx="6">
                  <c:v>288572.90000000002</c:v>
                </c:pt>
                <c:pt idx="7">
                  <c:v>301644.79999999999</c:v>
                </c:pt>
                <c:pt idx="8">
                  <c:v>306437.37</c:v>
                </c:pt>
                <c:pt idx="9">
                  <c:v>365845.39</c:v>
                </c:pt>
                <c:pt idx="10">
                  <c:v>365044.32</c:v>
                </c:pt>
                <c:pt idx="11">
                  <c:v>394565.58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B8BE-4A6E-B605-27DB87197AC5}"/>
            </c:ext>
          </c:extLst>
        </c:ser>
        <c:ser>
          <c:idx val="52"/>
          <c:order val="52"/>
          <c:tx>
            <c:strRef>
              <c:f>'TOTAL VALUE'!$BB$3:$BB$4</c:f>
              <c:strCache>
                <c:ptCount val="1"/>
                <c:pt idx="0">
                  <c:v>Punjab National Bank App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VALUE'!$BB$5:$BB$17</c:f>
              <c:numCache>
                <c:formatCode>General</c:formatCode>
                <c:ptCount val="12"/>
                <c:pt idx="0">
                  <c:v>64.680000000000007</c:v>
                </c:pt>
                <c:pt idx="1">
                  <c:v>62.93</c:v>
                </c:pt>
                <c:pt idx="2">
                  <c:v>72.25</c:v>
                </c:pt>
                <c:pt idx="3">
                  <c:v>63.07</c:v>
                </c:pt>
                <c:pt idx="4">
                  <c:v>55.51</c:v>
                </c:pt>
                <c:pt idx="5">
                  <c:v>41.1</c:v>
                </c:pt>
                <c:pt idx="6">
                  <c:v>8.86</c:v>
                </c:pt>
                <c:pt idx="7">
                  <c:v>15.28</c:v>
                </c:pt>
                <c:pt idx="8">
                  <c:v>25.07</c:v>
                </c:pt>
                <c:pt idx="9">
                  <c:v>32.06</c:v>
                </c:pt>
                <c:pt idx="10">
                  <c:v>31.14</c:v>
                </c:pt>
                <c:pt idx="11">
                  <c:v>33.76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4-B8BE-4A6E-B605-27DB87197AC5}"/>
            </c:ext>
          </c:extLst>
        </c:ser>
        <c:ser>
          <c:idx val="53"/>
          <c:order val="53"/>
          <c:tx>
            <c:strRef>
              <c:f>'TOTAL VALUE'!$BC$3:$BC$4</c:f>
              <c:strCache>
                <c:ptCount val="1"/>
                <c:pt idx="0">
                  <c:v>Punjab Sind Bank App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VALUE'!$BC$5:$BC$17</c:f>
              <c:numCache>
                <c:formatCode>General</c:formatCode>
                <c:ptCount val="12"/>
                <c:pt idx="0">
                  <c:v>3.18</c:v>
                </c:pt>
                <c:pt idx="1">
                  <c:v>3.67</c:v>
                </c:pt>
                <c:pt idx="2">
                  <c:v>3.21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5-B8BE-4A6E-B605-27DB87197AC5}"/>
            </c:ext>
          </c:extLst>
        </c:ser>
        <c:ser>
          <c:idx val="54"/>
          <c:order val="54"/>
          <c:tx>
            <c:strRef>
              <c:f>'TOTAL VALUE'!$BD$3:$BD$4</c:f>
              <c:strCache>
                <c:ptCount val="1"/>
                <c:pt idx="0">
                  <c:v>Punjab Sindh Bank App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VALUE'!$BD$5:$BD$17</c:f>
              <c:numCache>
                <c:formatCode>General</c:formatCode>
                <c:ptCount val="12"/>
                <c:pt idx="7">
                  <c:v>2.5299999999999998</c:v>
                </c:pt>
                <c:pt idx="8">
                  <c:v>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6-B8BE-4A6E-B605-27DB87197AC5}"/>
            </c:ext>
          </c:extLst>
        </c:ser>
        <c:ser>
          <c:idx val="55"/>
          <c:order val="55"/>
          <c:tx>
            <c:strRef>
              <c:f>'TOTAL VALUE'!$BE$3:$BE$4</c:f>
              <c:strCache>
                <c:ptCount val="1"/>
                <c:pt idx="0">
                  <c:v>RBL Bank App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VALUE'!$BE$5:$BE$17</c:f>
              <c:numCache>
                <c:formatCode>General</c:formatCode>
                <c:ptCount val="12"/>
                <c:pt idx="0">
                  <c:v>48.58</c:v>
                </c:pt>
                <c:pt idx="1">
                  <c:v>49.4</c:v>
                </c:pt>
                <c:pt idx="2">
                  <c:v>59.94</c:v>
                </c:pt>
                <c:pt idx="3">
                  <c:v>58.08</c:v>
                </c:pt>
                <c:pt idx="4">
                  <c:v>56.21</c:v>
                </c:pt>
                <c:pt idx="5">
                  <c:v>61.95</c:v>
                </c:pt>
                <c:pt idx="6">
                  <c:v>68.540000000000006</c:v>
                </c:pt>
                <c:pt idx="7">
                  <c:v>70.239999999999995</c:v>
                </c:pt>
                <c:pt idx="8">
                  <c:v>65.95</c:v>
                </c:pt>
                <c:pt idx="9">
                  <c:v>84.08</c:v>
                </c:pt>
                <c:pt idx="10">
                  <c:v>81.95</c:v>
                </c:pt>
                <c:pt idx="11">
                  <c:v>102.17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7-B8BE-4A6E-B605-27DB87197AC5}"/>
            </c:ext>
          </c:extLst>
        </c:ser>
        <c:ser>
          <c:idx val="56"/>
          <c:order val="56"/>
          <c:tx>
            <c:strRef>
              <c:f>'TOTAL VALUE'!$BF$3:$BF$4</c:f>
              <c:strCache>
                <c:ptCount val="1"/>
                <c:pt idx="0">
                  <c:v>RealMe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VALUE'!$BF$5:$BF$17</c:f>
              <c:numCache>
                <c:formatCode>General</c:formatCode>
                <c:ptCount val="12"/>
                <c:pt idx="0">
                  <c:v>1.86</c:v>
                </c:pt>
                <c:pt idx="1">
                  <c:v>1.63</c:v>
                </c:pt>
                <c:pt idx="2">
                  <c:v>1.44</c:v>
                </c:pt>
                <c:pt idx="7">
                  <c:v>0.41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8-B8BE-4A6E-B605-27DB87197AC5}"/>
            </c:ext>
          </c:extLst>
        </c:ser>
        <c:ser>
          <c:idx val="57"/>
          <c:order val="57"/>
          <c:tx>
            <c:strRef>
              <c:f>'TOTAL VALUE'!$BG$3:$BG$4</c:f>
              <c:strCache>
                <c:ptCount val="1"/>
                <c:pt idx="0">
                  <c:v>Samsung Pay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VALUE'!$BG$5:$BG$17</c:f>
              <c:numCache>
                <c:formatCode>General</c:formatCode>
                <c:ptCount val="12"/>
                <c:pt idx="0">
                  <c:v>314.07</c:v>
                </c:pt>
                <c:pt idx="1">
                  <c:v>296.08</c:v>
                </c:pt>
                <c:pt idx="2">
                  <c:v>326.95999999999998</c:v>
                </c:pt>
                <c:pt idx="3">
                  <c:v>312.93</c:v>
                </c:pt>
                <c:pt idx="4">
                  <c:v>302.68</c:v>
                </c:pt>
                <c:pt idx="5">
                  <c:v>331.04</c:v>
                </c:pt>
                <c:pt idx="6">
                  <c:v>367.67</c:v>
                </c:pt>
                <c:pt idx="7">
                  <c:v>372.08</c:v>
                </c:pt>
                <c:pt idx="8">
                  <c:v>371.1</c:v>
                </c:pt>
                <c:pt idx="9">
                  <c:v>428.41</c:v>
                </c:pt>
                <c:pt idx="10">
                  <c:v>412.13</c:v>
                </c:pt>
                <c:pt idx="11">
                  <c:v>436.3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9-B8BE-4A6E-B605-27DB87197AC5}"/>
            </c:ext>
          </c:extLst>
        </c:ser>
        <c:ser>
          <c:idx val="58"/>
          <c:order val="58"/>
          <c:tx>
            <c:strRef>
              <c:f>'TOTAL VALUE'!$BH$3:$BH$4</c:f>
              <c:strCache>
                <c:ptCount val="1"/>
                <c:pt idx="0">
                  <c:v>South Indian Bank App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VALUE'!$BH$5:$BH$17</c:f>
              <c:numCache>
                <c:formatCode>General</c:formatCode>
                <c:ptCount val="12"/>
                <c:pt idx="0">
                  <c:v>22.77</c:v>
                </c:pt>
                <c:pt idx="1">
                  <c:v>22.61</c:v>
                </c:pt>
                <c:pt idx="2">
                  <c:v>25.5</c:v>
                </c:pt>
                <c:pt idx="3">
                  <c:v>23.53</c:v>
                </c:pt>
                <c:pt idx="4">
                  <c:v>19.670000000000002</c:v>
                </c:pt>
                <c:pt idx="5">
                  <c:v>24.3</c:v>
                </c:pt>
                <c:pt idx="6">
                  <c:v>28.23</c:v>
                </c:pt>
                <c:pt idx="7">
                  <c:v>31.69</c:v>
                </c:pt>
                <c:pt idx="8">
                  <c:v>31.18</c:v>
                </c:pt>
                <c:pt idx="9">
                  <c:v>37.4</c:v>
                </c:pt>
                <c:pt idx="10">
                  <c:v>36.909999999999997</c:v>
                </c:pt>
                <c:pt idx="11">
                  <c:v>39.92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A-B8BE-4A6E-B605-27DB87197AC5}"/>
            </c:ext>
          </c:extLst>
        </c:ser>
        <c:ser>
          <c:idx val="59"/>
          <c:order val="59"/>
          <c:tx>
            <c:strRef>
              <c:f>'TOTAL VALUE'!$BI$3:$BI$4</c:f>
              <c:strCache>
                <c:ptCount val="1"/>
                <c:pt idx="0">
                  <c:v>Standard Chartered Bank App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VALUE'!$BI$5:$BI$17</c:f>
              <c:numCache>
                <c:formatCode>General</c:formatCode>
                <c:ptCount val="12"/>
                <c:pt idx="0">
                  <c:v>27.86</c:v>
                </c:pt>
                <c:pt idx="1">
                  <c:v>27.11</c:v>
                </c:pt>
                <c:pt idx="2">
                  <c:v>30.66</c:v>
                </c:pt>
                <c:pt idx="3">
                  <c:v>33.32</c:v>
                </c:pt>
                <c:pt idx="4">
                  <c:v>36.729999999999997</c:v>
                </c:pt>
                <c:pt idx="5">
                  <c:v>39.42</c:v>
                </c:pt>
                <c:pt idx="6">
                  <c:v>46.29</c:v>
                </c:pt>
                <c:pt idx="7">
                  <c:v>45.31</c:v>
                </c:pt>
                <c:pt idx="8">
                  <c:v>45.86</c:v>
                </c:pt>
                <c:pt idx="9">
                  <c:v>56.38</c:v>
                </c:pt>
                <c:pt idx="10">
                  <c:v>53.87</c:v>
                </c:pt>
                <c:pt idx="11">
                  <c:v>60.26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B-B8BE-4A6E-B605-27DB87197AC5}"/>
            </c:ext>
          </c:extLst>
        </c:ser>
        <c:ser>
          <c:idx val="60"/>
          <c:order val="60"/>
          <c:tx>
            <c:strRef>
              <c:f>'TOTAL VALUE'!$BJ$3:$BJ$4</c:f>
              <c:strCache>
                <c:ptCount val="1"/>
                <c:pt idx="0">
                  <c:v>State Bank of India Apps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VALUE'!$BJ$5:$BJ$17</c:f>
              <c:numCache>
                <c:formatCode>General</c:formatCode>
                <c:ptCount val="12"/>
                <c:pt idx="0">
                  <c:v>2358.8200000000002</c:v>
                </c:pt>
                <c:pt idx="1">
                  <c:v>2273.77</c:v>
                </c:pt>
                <c:pt idx="2">
                  <c:v>2578.38</c:v>
                </c:pt>
                <c:pt idx="3">
                  <c:v>2359.08</c:v>
                </c:pt>
                <c:pt idx="4">
                  <c:v>2079.3200000000002</c:v>
                </c:pt>
                <c:pt idx="5">
                  <c:v>1978.61</c:v>
                </c:pt>
                <c:pt idx="6">
                  <c:v>1908.2</c:v>
                </c:pt>
                <c:pt idx="7">
                  <c:v>1905.52</c:v>
                </c:pt>
                <c:pt idx="8">
                  <c:v>1874.58</c:v>
                </c:pt>
                <c:pt idx="9">
                  <c:v>2089.1799999999998</c:v>
                </c:pt>
                <c:pt idx="10">
                  <c:v>1990.21</c:v>
                </c:pt>
                <c:pt idx="11">
                  <c:v>1961.72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C-B8BE-4A6E-B605-27DB87197AC5}"/>
            </c:ext>
          </c:extLst>
        </c:ser>
        <c:ser>
          <c:idx val="61"/>
          <c:order val="61"/>
          <c:tx>
            <c:strRef>
              <c:f>'TOTAL VALUE'!$BK$3:$BK$4</c:f>
              <c:strCache>
                <c:ptCount val="1"/>
                <c:pt idx="0">
                  <c:v>Truecaller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VALUE'!$BK$5:$BK$17</c:f>
              <c:numCache>
                <c:formatCode>General</c:formatCode>
                <c:ptCount val="12"/>
                <c:pt idx="0">
                  <c:v>1.94</c:v>
                </c:pt>
                <c:pt idx="1">
                  <c:v>15.36</c:v>
                </c:pt>
                <c:pt idx="2">
                  <c:v>3.55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D-B8BE-4A6E-B605-27DB87197AC5}"/>
            </c:ext>
          </c:extLst>
        </c:ser>
        <c:ser>
          <c:idx val="62"/>
          <c:order val="62"/>
          <c:tx>
            <c:strRef>
              <c:f>'TOTAL VALUE'!$BL$3:$BL$4</c:f>
              <c:strCache>
                <c:ptCount val="1"/>
                <c:pt idx="0">
                  <c:v>UCO Bank App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VALUE'!$BL$5:$BL$17</c:f>
              <c:numCache>
                <c:formatCode>General</c:formatCode>
                <c:ptCount val="12"/>
                <c:pt idx="0">
                  <c:v>14.12</c:v>
                </c:pt>
                <c:pt idx="1">
                  <c:v>13.69</c:v>
                </c:pt>
                <c:pt idx="2">
                  <c:v>16.079999999999998</c:v>
                </c:pt>
                <c:pt idx="3">
                  <c:v>16.170000000000002</c:v>
                </c:pt>
                <c:pt idx="4">
                  <c:v>19.5</c:v>
                </c:pt>
                <c:pt idx="5">
                  <c:v>20.8</c:v>
                </c:pt>
                <c:pt idx="6">
                  <c:v>22.5</c:v>
                </c:pt>
                <c:pt idx="7">
                  <c:v>21.64</c:v>
                </c:pt>
                <c:pt idx="8">
                  <c:v>23.44</c:v>
                </c:pt>
                <c:pt idx="9">
                  <c:v>27.95</c:v>
                </c:pt>
                <c:pt idx="10">
                  <c:v>30.41</c:v>
                </c:pt>
                <c:pt idx="11">
                  <c:v>33.49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B8BE-4A6E-B605-27DB87197AC5}"/>
            </c:ext>
          </c:extLst>
        </c:ser>
        <c:ser>
          <c:idx val="63"/>
          <c:order val="63"/>
          <c:tx>
            <c:strRef>
              <c:f>'TOTAL VALUE'!$BM$3:$BM$4</c:f>
              <c:strCache>
                <c:ptCount val="1"/>
                <c:pt idx="0">
                  <c:v>Ultracash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VALUE'!$BM$5:$BM$17</c:f>
              <c:numCache>
                <c:formatCode>General</c:formatCode>
                <c:ptCount val="12"/>
                <c:pt idx="0">
                  <c:v>120.28</c:v>
                </c:pt>
                <c:pt idx="1">
                  <c:v>118.31</c:v>
                </c:pt>
                <c:pt idx="2">
                  <c:v>158.22999999999999</c:v>
                </c:pt>
                <c:pt idx="3">
                  <c:v>178.72</c:v>
                </c:pt>
                <c:pt idx="4">
                  <c:v>142.91999999999999</c:v>
                </c:pt>
                <c:pt idx="5">
                  <c:v>148.09</c:v>
                </c:pt>
                <c:pt idx="6">
                  <c:v>158.44999999999999</c:v>
                </c:pt>
                <c:pt idx="7">
                  <c:v>161.91999999999999</c:v>
                </c:pt>
                <c:pt idx="8">
                  <c:v>163.57</c:v>
                </c:pt>
                <c:pt idx="9">
                  <c:v>170.32</c:v>
                </c:pt>
                <c:pt idx="10">
                  <c:v>162.44</c:v>
                </c:pt>
                <c:pt idx="11">
                  <c:v>178.99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F-B8BE-4A6E-B605-27DB87197AC5}"/>
            </c:ext>
          </c:extLst>
        </c:ser>
        <c:ser>
          <c:idx val="64"/>
          <c:order val="64"/>
          <c:tx>
            <c:strRef>
              <c:f>'TOTAL VALUE'!$BN$3:$BN$4</c:f>
              <c:strCache>
                <c:ptCount val="1"/>
                <c:pt idx="0">
                  <c:v>Union Bank Apps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VALUE'!$BN$5:$BN$17</c:f>
              <c:numCache>
                <c:formatCode>General</c:formatCode>
                <c:ptCount val="12"/>
                <c:pt idx="0">
                  <c:v>99.94</c:v>
                </c:pt>
                <c:pt idx="1">
                  <c:v>119.4</c:v>
                </c:pt>
                <c:pt idx="2">
                  <c:v>144.93</c:v>
                </c:pt>
                <c:pt idx="3">
                  <c:v>135.79</c:v>
                </c:pt>
                <c:pt idx="4">
                  <c:v>110.65</c:v>
                </c:pt>
                <c:pt idx="5">
                  <c:v>128.37</c:v>
                </c:pt>
                <c:pt idx="6">
                  <c:v>137.37</c:v>
                </c:pt>
                <c:pt idx="7">
                  <c:v>150.94</c:v>
                </c:pt>
                <c:pt idx="8">
                  <c:v>155.19999999999999</c:v>
                </c:pt>
                <c:pt idx="9">
                  <c:v>223.98</c:v>
                </c:pt>
                <c:pt idx="10">
                  <c:v>178.53</c:v>
                </c:pt>
                <c:pt idx="11">
                  <c:v>167.6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0-B8BE-4A6E-B605-27DB87197AC5}"/>
            </c:ext>
          </c:extLst>
        </c:ser>
        <c:ser>
          <c:idx val="65"/>
          <c:order val="65"/>
          <c:tx>
            <c:strRef>
              <c:f>'TOTAL VALUE'!$BO$3:$BO$4</c:f>
              <c:strCache>
                <c:ptCount val="1"/>
                <c:pt idx="0">
                  <c:v>WhatsApp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VALUE'!$BO$5:$BO$17</c:f>
              <c:numCache>
                <c:formatCode>General</c:formatCode>
                <c:ptCount val="12"/>
                <c:pt idx="0">
                  <c:v>36.44</c:v>
                </c:pt>
                <c:pt idx="1">
                  <c:v>32.409999999999997</c:v>
                </c:pt>
                <c:pt idx="2">
                  <c:v>38.17</c:v>
                </c:pt>
                <c:pt idx="3">
                  <c:v>47.62</c:v>
                </c:pt>
                <c:pt idx="4">
                  <c:v>48.15</c:v>
                </c:pt>
                <c:pt idx="5">
                  <c:v>42.44</c:v>
                </c:pt>
                <c:pt idx="6">
                  <c:v>45.33</c:v>
                </c:pt>
                <c:pt idx="7">
                  <c:v>44.7</c:v>
                </c:pt>
                <c:pt idx="8">
                  <c:v>62.31</c:v>
                </c:pt>
                <c:pt idx="10">
                  <c:v>149.38</c:v>
                </c:pt>
                <c:pt idx="11">
                  <c:v>188.78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1-B8BE-4A6E-B605-27DB87197AC5}"/>
            </c:ext>
          </c:extLst>
        </c:ser>
        <c:ser>
          <c:idx val="66"/>
          <c:order val="66"/>
          <c:tx>
            <c:strRef>
              <c:f>'TOTAL VALUE'!$BP$3:$BP$4</c:f>
              <c:strCache>
                <c:ptCount val="1"/>
                <c:pt idx="0">
                  <c:v>WhatsApp*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VALUE'!$BP$5:$BP$17</c:f>
              <c:numCache>
                <c:formatCode>General</c:formatCode>
                <c:ptCount val="12"/>
                <c:pt idx="9">
                  <c:v>104.19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2-B8BE-4A6E-B605-27DB87197AC5}"/>
            </c:ext>
          </c:extLst>
        </c:ser>
        <c:ser>
          <c:idx val="67"/>
          <c:order val="67"/>
          <c:tx>
            <c:strRef>
              <c:f>'TOTAL VALUE'!$BQ$3:$BQ$4</c:f>
              <c:strCache>
                <c:ptCount val="1"/>
                <c:pt idx="0">
                  <c:v>Yes Bank Apps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VALUE'!$BQ$5:$BQ$17</c:f>
              <c:numCache>
                <c:formatCode>General</c:formatCode>
                <c:ptCount val="12"/>
                <c:pt idx="0">
                  <c:v>3207.95</c:v>
                </c:pt>
                <c:pt idx="1">
                  <c:v>3396.01</c:v>
                </c:pt>
                <c:pt idx="2">
                  <c:v>4831.58</c:v>
                </c:pt>
                <c:pt idx="3">
                  <c:v>5120.17</c:v>
                </c:pt>
                <c:pt idx="4">
                  <c:v>4486.54</c:v>
                </c:pt>
                <c:pt idx="5">
                  <c:v>5227.04</c:v>
                </c:pt>
                <c:pt idx="6">
                  <c:v>4811.7299999999996</c:v>
                </c:pt>
                <c:pt idx="7">
                  <c:v>5702.87</c:v>
                </c:pt>
                <c:pt idx="8">
                  <c:v>4994.33</c:v>
                </c:pt>
                <c:pt idx="9">
                  <c:v>7660.27</c:v>
                </c:pt>
                <c:pt idx="10">
                  <c:v>6171.08</c:v>
                </c:pt>
                <c:pt idx="11">
                  <c:v>5689.75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3-B8BE-4A6E-B605-27DB87197AC5}"/>
            </c:ext>
          </c:extLst>
        </c:ser>
        <c:ser>
          <c:idx val="68"/>
          <c:order val="68"/>
          <c:tx>
            <c:strRef>
              <c:f>'TOTAL VALUE'!$BR$3:$BR$4</c:f>
              <c:strCache>
                <c:ptCount val="1"/>
                <c:pt idx="0">
                  <c:v>YuvaPay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VALUE'!$A$5:$A$17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'TOTAL VALUE'!$BR$5:$BR$17</c:f>
              <c:numCache>
                <c:formatCode>General</c:formatCode>
                <c:ptCount val="12"/>
                <c:pt idx="1">
                  <c:v>0.63</c:v>
                </c:pt>
                <c:pt idx="2">
                  <c:v>18.559999999999999</c:v>
                </c:pt>
                <c:pt idx="3">
                  <c:v>51.22</c:v>
                </c:pt>
                <c:pt idx="4">
                  <c:v>73.16</c:v>
                </c:pt>
                <c:pt idx="5">
                  <c:v>60.44</c:v>
                </c:pt>
                <c:pt idx="6">
                  <c:v>38.299999999999997</c:v>
                </c:pt>
                <c:pt idx="7">
                  <c:v>19.010000000000002</c:v>
                </c:pt>
                <c:pt idx="8">
                  <c:v>46.94</c:v>
                </c:pt>
                <c:pt idx="9">
                  <c:v>61.62</c:v>
                </c:pt>
                <c:pt idx="10">
                  <c:v>66.62</c:v>
                </c:pt>
                <c:pt idx="11">
                  <c:v>78.430000000000007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4-B8BE-4A6E-B605-27DB87197A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1325440"/>
        <c:axId val="191324352"/>
      </c:barChart>
      <c:catAx>
        <c:axId val="191325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MONTHS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324352"/>
        <c:crosses val="autoZero"/>
        <c:auto val="1"/>
        <c:lblAlgn val="ctr"/>
        <c:lblOffset val="100"/>
        <c:noMultiLvlLbl val="0"/>
      </c:catAx>
      <c:valAx>
        <c:axId val="191324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TOTAL VALUE(CR)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325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6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[UPI TRANSACTION ANALYSIS DASHBOARD(BI) (og) copy1.xlsx]value (by customers)!PivotTable4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Monthly valuation (bycustomer) of UPI Transactions in each bank's application</a:t>
            </a:r>
          </a:p>
        </c:rich>
      </c:tx>
      <c:layout>
        <c:manualLayout>
          <c:xMode val="edge"/>
          <c:yMode val="edge"/>
          <c:x val="0.17434011373578304"/>
          <c:y val="3.1386701662292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'value (by customers)'!$B$3:$B$4</c:f>
              <c:strCache>
                <c:ptCount val="1"/>
                <c:pt idx="0">
                  <c:v>Airtel Payments Bank Apps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customers)'!$B$5:$B$17</c:f>
              <c:numCache>
                <c:formatCode>General</c:formatCode>
                <c:ptCount val="12"/>
                <c:pt idx="0">
                  <c:v>355.77</c:v>
                </c:pt>
                <c:pt idx="1">
                  <c:v>348.7</c:v>
                </c:pt>
                <c:pt idx="2">
                  <c:v>381.74</c:v>
                </c:pt>
                <c:pt idx="3">
                  <c:v>363.66</c:v>
                </c:pt>
                <c:pt idx="4">
                  <c:v>429.12</c:v>
                </c:pt>
                <c:pt idx="5">
                  <c:v>1323.26</c:v>
                </c:pt>
                <c:pt idx="6">
                  <c:v>1534.21</c:v>
                </c:pt>
                <c:pt idx="7">
                  <c:v>1396.65</c:v>
                </c:pt>
                <c:pt idx="8">
                  <c:v>1520.92</c:v>
                </c:pt>
                <c:pt idx="9">
                  <c:v>1491.34</c:v>
                </c:pt>
                <c:pt idx="10">
                  <c:v>1923.95</c:v>
                </c:pt>
                <c:pt idx="11">
                  <c:v>2248.4899999999998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2D-4233-955E-0D321B64F900}"/>
            </c:ext>
          </c:extLst>
        </c:ser>
        <c:ser>
          <c:idx val="1"/>
          <c:order val="1"/>
          <c:tx>
            <c:strRef>
              <c:f>'value (by customers)'!$C$3:$C$4</c:f>
              <c:strCache>
                <c:ptCount val="1"/>
                <c:pt idx="0">
                  <c:v>Allahabad Bank App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customers)'!$C$5:$C$17</c:f>
              <c:numCache>
                <c:formatCode>General</c:formatCode>
                <c:ptCount val="12"/>
                <c:pt idx="0">
                  <c:v>21.14</c:v>
                </c:pt>
                <c:pt idx="1">
                  <c:v>12.23</c:v>
                </c:pt>
                <c:pt idx="2">
                  <c:v>13.51</c:v>
                </c:pt>
                <c:pt idx="3">
                  <c:v>5.21</c:v>
                </c:pt>
                <c:pt idx="4">
                  <c:v>4.43</c:v>
                </c:pt>
                <c:pt idx="6">
                  <c:v>2.0299999999999998</c:v>
                </c:pt>
                <c:pt idx="7">
                  <c:v>4.4400000000000004</c:v>
                </c:pt>
                <c:pt idx="8">
                  <c:v>5.34</c:v>
                </c:pt>
                <c:pt idx="9">
                  <c:v>6.35</c:v>
                </c:pt>
                <c:pt idx="10">
                  <c:v>6.28</c:v>
                </c:pt>
                <c:pt idx="11">
                  <c:v>7.43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2D-4233-955E-0D321B64F900}"/>
            </c:ext>
          </c:extLst>
        </c:ser>
        <c:ser>
          <c:idx val="2"/>
          <c:order val="2"/>
          <c:tx>
            <c:strRef>
              <c:f>'value (by customers)'!$D$3:$D$4</c:f>
              <c:strCache>
                <c:ptCount val="1"/>
                <c:pt idx="0">
                  <c:v>Amazon Pay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customers)'!$D$5:$D$17</c:f>
              <c:numCache>
                <c:formatCode>General</c:formatCode>
                <c:ptCount val="12"/>
                <c:pt idx="0">
                  <c:v>4044.38</c:v>
                </c:pt>
                <c:pt idx="1">
                  <c:v>3831.99</c:v>
                </c:pt>
                <c:pt idx="2">
                  <c:v>4457.47</c:v>
                </c:pt>
                <c:pt idx="3">
                  <c:v>4272.47</c:v>
                </c:pt>
                <c:pt idx="4">
                  <c:v>4782.59</c:v>
                </c:pt>
                <c:pt idx="5">
                  <c:v>4814.74</c:v>
                </c:pt>
                <c:pt idx="6">
                  <c:v>5223.57</c:v>
                </c:pt>
                <c:pt idx="7">
                  <c:v>5297.16</c:v>
                </c:pt>
                <c:pt idx="8">
                  <c:v>5267.79</c:v>
                </c:pt>
                <c:pt idx="9">
                  <c:v>6286.6</c:v>
                </c:pt>
                <c:pt idx="10">
                  <c:v>6041.96</c:v>
                </c:pt>
                <c:pt idx="11">
                  <c:v>6641.62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2D-4233-955E-0D321B64F900}"/>
            </c:ext>
          </c:extLst>
        </c:ser>
        <c:ser>
          <c:idx val="3"/>
          <c:order val="3"/>
          <c:tx>
            <c:strRef>
              <c:f>'value (by customers)'!$E$3:$E$4</c:f>
              <c:strCache>
                <c:ptCount val="1"/>
                <c:pt idx="0">
                  <c:v>Andhra Bank App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customers)'!$E$5:$E$17</c:f>
              <c:numCache>
                <c:formatCode>General</c:formatCode>
                <c:ptCount val="12"/>
                <c:pt idx="0">
                  <c:v>13.32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B2D-4233-955E-0D321B64F900}"/>
            </c:ext>
          </c:extLst>
        </c:ser>
        <c:ser>
          <c:idx val="4"/>
          <c:order val="4"/>
          <c:tx>
            <c:strRef>
              <c:f>'value (by customers)'!$F$3:$F$4</c:f>
              <c:strCache>
                <c:ptCount val="1"/>
                <c:pt idx="0">
                  <c:v>AU Small Finance Bank App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customers)'!$F$5:$F$17</c:f>
              <c:numCache>
                <c:formatCode>General</c:formatCode>
                <c:ptCount val="12"/>
                <c:pt idx="0">
                  <c:v>12.28</c:v>
                </c:pt>
                <c:pt idx="1">
                  <c:v>15.48</c:v>
                </c:pt>
                <c:pt idx="2">
                  <c:v>21.33</c:v>
                </c:pt>
                <c:pt idx="3">
                  <c:v>20.23</c:v>
                </c:pt>
                <c:pt idx="4">
                  <c:v>20.29</c:v>
                </c:pt>
                <c:pt idx="5">
                  <c:v>25.43</c:v>
                </c:pt>
                <c:pt idx="6">
                  <c:v>33.119999999999997</c:v>
                </c:pt>
                <c:pt idx="7">
                  <c:v>38.53</c:v>
                </c:pt>
                <c:pt idx="8">
                  <c:v>46.49</c:v>
                </c:pt>
                <c:pt idx="9">
                  <c:v>62.15</c:v>
                </c:pt>
                <c:pt idx="10">
                  <c:v>67.040000000000006</c:v>
                </c:pt>
                <c:pt idx="11">
                  <c:v>76.22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B2D-4233-955E-0D321B64F900}"/>
            </c:ext>
          </c:extLst>
        </c:ser>
        <c:ser>
          <c:idx val="5"/>
          <c:order val="5"/>
          <c:tx>
            <c:strRef>
              <c:f>'value (by customers)'!$G$3:$G$4</c:f>
              <c:strCache>
                <c:ptCount val="1"/>
                <c:pt idx="0">
                  <c:v>Axis Bank Apps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customers)'!$G$5:$G$17</c:f>
              <c:numCache>
                <c:formatCode>General</c:formatCode>
                <c:ptCount val="12"/>
                <c:pt idx="0">
                  <c:v>560.70000000000005</c:v>
                </c:pt>
                <c:pt idx="1">
                  <c:v>604.08000000000004</c:v>
                </c:pt>
                <c:pt idx="2">
                  <c:v>704.6</c:v>
                </c:pt>
                <c:pt idx="3">
                  <c:v>697.87</c:v>
                </c:pt>
                <c:pt idx="4">
                  <c:v>769.07</c:v>
                </c:pt>
                <c:pt idx="5">
                  <c:v>822.59</c:v>
                </c:pt>
                <c:pt idx="6">
                  <c:v>891.26</c:v>
                </c:pt>
                <c:pt idx="7">
                  <c:v>890.5</c:v>
                </c:pt>
                <c:pt idx="8">
                  <c:v>788.51</c:v>
                </c:pt>
                <c:pt idx="9">
                  <c:v>963.14</c:v>
                </c:pt>
                <c:pt idx="10">
                  <c:v>875.09</c:v>
                </c:pt>
                <c:pt idx="11">
                  <c:v>916.58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B2D-4233-955E-0D321B64F900}"/>
            </c:ext>
          </c:extLst>
        </c:ser>
        <c:ser>
          <c:idx val="6"/>
          <c:order val="6"/>
          <c:tx>
            <c:strRef>
              <c:f>'value (by customers)'!$H$3:$H$4</c:f>
              <c:strCache>
                <c:ptCount val="1"/>
                <c:pt idx="0">
                  <c:v>Bajaj Finserv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customers)'!$H$5:$H$17</c:f>
              <c:numCache>
                <c:formatCode>General</c:formatCode>
                <c:ptCount val="12"/>
                <c:pt idx="0">
                  <c:v>0.99</c:v>
                </c:pt>
                <c:pt idx="1">
                  <c:v>1.03</c:v>
                </c:pt>
                <c:pt idx="2">
                  <c:v>1.02</c:v>
                </c:pt>
                <c:pt idx="3">
                  <c:v>0.96</c:v>
                </c:pt>
                <c:pt idx="4">
                  <c:v>0.77</c:v>
                </c:pt>
                <c:pt idx="5">
                  <c:v>1.05</c:v>
                </c:pt>
                <c:pt idx="6">
                  <c:v>1.55</c:v>
                </c:pt>
                <c:pt idx="7">
                  <c:v>2.85</c:v>
                </c:pt>
                <c:pt idx="8">
                  <c:v>3.03</c:v>
                </c:pt>
                <c:pt idx="9">
                  <c:v>4.3</c:v>
                </c:pt>
                <c:pt idx="10">
                  <c:v>4.0999999999999996</c:v>
                </c:pt>
                <c:pt idx="11">
                  <c:v>7.08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B2D-4233-955E-0D321B64F900}"/>
            </c:ext>
          </c:extLst>
        </c:ser>
        <c:ser>
          <c:idx val="7"/>
          <c:order val="7"/>
          <c:tx>
            <c:strRef>
              <c:f>'value (by customers)'!$I$3:$I$4</c:f>
              <c:strCache>
                <c:ptCount val="1"/>
                <c:pt idx="0">
                  <c:v>Bank of Baroda Apps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customers)'!$I$5:$I$17</c:f>
              <c:numCache>
                <c:formatCode>General</c:formatCode>
                <c:ptCount val="12"/>
                <c:pt idx="0">
                  <c:v>293.25</c:v>
                </c:pt>
                <c:pt idx="1">
                  <c:v>256.49</c:v>
                </c:pt>
                <c:pt idx="2">
                  <c:v>294.27999999999997</c:v>
                </c:pt>
                <c:pt idx="3">
                  <c:v>238.5</c:v>
                </c:pt>
                <c:pt idx="4">
                  <c:v>230.89</c:v>
                </c:pt>
                <c:pt idx="5">
                  <c:v>265.38</c:v>
                </c:pt>
                <c:pt idx="6">
                  <c:v>284.98</c:v>
                </c:pt>
                <c:pt idx="7">
                  <c:v>302.05</c:v>
                </c:pt>
                <c:pt idx="8">
                  <c:v>293.05</c:v>
                </c:pt>
                <c:pt idx="9">
                  <c:v>344.85</c:v>
                </c:pt>
                <c:pt idx="10">
                  <c:v>329.76</c:v>
                </c:pt>
                <c:pt idx="11">
                  <c:v>333.91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B2D-4233-955E-0D321B64F900}"/>
            </c:ext>
          </c:extLst>
        </c:ser>
        <c:ser>
          <c:idx val="8"/>
          <c:order val="8"/>
          <c:tx>
            <c:strRef>
              <c:f>'value (by customers)'!$J$3:$J$4</c:f>
              <c:strCache>
                <c:ptCount val="1"/>
                <c:pt idx="0">
                  <c:v>Bank of India App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customers)'!$J$5:$J$17</c:f>
              <c:numCache>
                <c:formatCode>General</c:formatCode>
                <c:ptCount val="12"/>
                <c:pt idx="3">
                  <c:v>2.11</c:v>
                </c:pt>
                <c:pt idx="4">
                  <c:v>5.23</c:v>
                </c:pt>
                <c:pt idx="5">
                  <c:v>8.25</c:v>
                </c:pt>
                <c:pt idx="6">
                  <c:v>9.8000000000000007</c:v>
                </c:pt>
                <c:pt idx="7">
                  <c:v>10.31</c:v>
                </c:pt>
                <c:pt idx="8">
                  <c:v>12.45</c:v>
                </c:pt>
                <c:pt idx="9">
                  <c:v>12.88</c:v>
                </c:pt>
                <c:pt idx="10">
                  <c:v>13.54</c:v>
                </c:pt>
                <c:pt idx="11">
                  <c:v>17.260000000000002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B2D-4233-955E-0D321B64F900}"/>
            </c:ext>
          </c:extLst>
        </c:ser>
        <c:ser>
          <c:idx val="9"/>
          <c:order val="9"/>
          <c:tx>
            <c:strRef>
              <c:f>'value (by customers)'!$K$3:$K$4</c:f>
              <c:strCache>
                <c:ptCount val="1"/>
                <c:pt idx="0">
                  <c:v>Bank of Maharashtra App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customers)'!$K$5:$K$17</c:f>
              <c:numCache>
                <c:formatCode>General</c:formatCode>
                <c:ptCount val="12"/>
                <c:pt idx="0">
                  <c:v>6.37</c:v>
                </c:pt>
                <c:pt idx="1">
                  <c:v>5.73</c:v>
                </c:pt>
                <c:pt idx="2">
                  <c:v>6.73</c:v>
                </c:pt>
                <c:pt idx="3">
                  <c:v>6.05</c:v>
                </c:pt>
                <c:pt idx="4">
                  <c:v>6.18</c:v>
                </c:pt>
                <c:pt idx="5">
                  <c:v>6.82</c:v>
                </c:pt>
                <c:pt idx="6">
                  <c:v>7.27</c:v>
                </c:pt>
                <c:pt idx="7">
                  <c:v>7.76</c:v>
                </c:pt>
                <c:pt idx="8">
                  <c:v>7.8</c:v>
                </c:pt>
                <c:pt idx="9">
                  <c:v>10.5</c:v>
                </c:pt>
                <c:pt idx="10">
                  <c:v>10.84</c:v>
                </c:pt>
                <c:pt idx="11">
                  <c:v>11.52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B2D-4233-955E-0D321B64F900}"/>
            </c:ext>
          </c:extLst>
        </c:ser>
        <c:ser>
          <c:idx val="10"/>
          <c:order val="10"/>
          <c:tx>
            <c:strRef>
              <c:f>'value (by customers)'!$L$3:$L$4</c:f>
              <c:strCache>
                <c:ptCount val="1"/>
                <c:pt idx="0">
                  <c:v>BHIM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customers)'!$L$5:$L$17</c:f>
              <c:numCache>
                <c:formatCode>General</c:formatCode>
                <c:ptCount val="12"/>
                <c:pt idx="0">
                  <c:v>7462.94</c:v>
                </c:pt>
                <c:pt idx="1">
                  <c:v>6379.91</c:v>
                </c:pt>
                <c:pt idx="2">
                  <c:v>7653.21</c:v>
                </c:pt>
                <c:pt idx="3">
                  <c:v>6886.78</c:v>
                </c:pt>
                <c:pt idx="4">
                  <c:v>6776.2</c:v>
                </c:pt>
                <c:pt idx="5">
                  <c:v>7319.77</c:v>
                </c:pt>
                <c:pt idx="6">
                  <c:v>7442.86</c:v>
                </c:pt>
                <c:pt idx="7">
                  <c:v>8063.93</c:v>
                </c:pt>
                <c:pt idx="8">
                  <c:v>7538.58</c:v>
                </c:pt>
                <c:pt idx="9">
                  <c:v>8513.82</c:v>
                </c:pt>
                <c:pt idx="10">
                  <c:v>8237.2199999999993</c:v>
                </c:pt>
                <c:pt idx="11">
                  <c:v>8831.67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B2D-4233-955E-0D321B64F900}"/>
            </c:ext>
          </c:extLst>
        </c:ser>
        <c:ser>
          <c:idx val="11"/>
          <c:order val="11"/>
          <c:tx>
            <c:strRef>
              <c:f>'value (by customers)'!$M$3:$M$4</c:f>
              <c:strCache>
                <c:ptCount val="1"/>
                <c:pt idx="0">
                  <c:v>Canara Bank App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customers)'!$M$5:$M$17</c:f>
              <c:numCache>
                <c:formatCode>General</c:formatCode>
                <c:ptCount val="12"/>
                <c:pt idx="0">
                  <c:v>40.520000000000003</c:v>
                </c:pt>
                <c:pt idx="1">
                  <c:v>37.39</c:v>
                </c:pt>
                <c:pt idx="2">
                  <c:v>47.87</c:v>
                </c:pt>
                <c:pt idx="3">
                  <c:v>43.87</c:v>
                </c:pt>
                <c:pt idx="4">
                  <c:v>45.92</c:v>
                </c:pt>
                <c:pt idx="5">
                  <c:v>52.64</c:v>
                </c:pt>
                <c:pt idx="6">
                  <c:v>55.83</c:v>
                </c:pt>
                <c:pt idx="7">
                  <c:v>56.23</c:v>
                </c:pt>
                <c:pt idx="8">
                  <c:v>51.88</c:v>
                </c:pt>
                <c:pt idx="9">
                  <c:v>77.06</c:v>
                </c:pt>
                <c:pt idx="10">
                  <c:v>78.319999999999993</c:v>
                </c:pt>
                <c:pt idx="11">
                  <c:v>90.72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B2D-4233-955E-0D321B64F900}"/>
            </c:ext>
          </c:extLst>
        </c:ser>
        <c:ser>
          <c:idx val="12"/>
          <c:order val="12"/>
          <c:tx>
            <c:strRef>
              <c:f>'value (by customers)'!$N$3:$N$4</c:f>
              <c:strCache>
                <c:ptCount val="1"/>
                <c:pt idx="0">
                  <c:v>Central Bank of India App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customers)'!$N$5:$N$17</c:f>
              <c:numCache>
                <c:formatCode>General</c:formatCode>
                <c:ptCount val="12"/>
                <c:pt idx="0">
                  <c:v>40.450000000000003</c:v>
                </c:pt>
                <c:pt idx="1">
                  <c:v>39.78</c:v>
                </c:pt>
                <c:pt idx="2">
                  <c:v>46.03</c:v>
                </c:pt>
                <c:pt idx="3">
                  <c:v>41.58</c:v>
                </c:pt>
                <c:pt idx="4">
                  <c:v>42.18</c:v>
                </c:pt>
                <c:pt idx="5">
                  <c:v>45.3</c:v>
                </c:pt>
                <c:pt idx="6">
                  <c:v>46.71</c:v>
                </c:pt>
                <c:pt idx="7">
                  <c:v>47.83</c:v>
                </c:pt>
                <c:pt idx="8">
                  <c:v>47.35</c:v>
                </c:pt>
                <c:pt idx="9">
                  <c:v>45.48</c:v>
                </c:pt>
                <c:pt idx="10">
                  <c:v>43.57</c:v>
                </c:pt>
                <c:pt idx="11">
                  <c:v>46.47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B2D-4233-955E-0D321B64F900}"/>
            </c:ext>
          </c:extLst>
        </c:ser>
        <c:ser>
          <c:idx val="13"/>
          <c:order val="13"/>
          <c:tx>
            <c:strRef>
              <c:f>'value (by customers)'!$O$3:$O$4</c:f>
              <c:strCache>
                <c:ptCount val="1"/>
                <c:pt idx="0">
                  <c:v>Citi Bank App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customers)'!$O$5:$O$17</c:f>
              <c:numCache>
                <c:formatCode>General</c:formatCode>
                <c:ptCount val="12"/>
                <c:pt idx="0">
                  <c:v>71.3</c:v>
                </c:pt>
                <c:pt idx="1">
                  <c:v>64.89</c:v>
                </c:pt>
                <c:pt idx="2">
                  <c:v>71.02</c:v>
                </c:pt>
                <c:pt idx="3">
                  <c:v>68.17</c:v>
                </c:pt>
                <c:pt idx="4">
                  <c:v>70.14</c:v>
                </c:pt>
                <c:pt idx="5">
                  <c:v>75.09</c:v>
                </c:pt>
                <c:pt idx="6">
                  <c:v>80.39</c:v>
                </c:pt>
                <c:pt idx="7">
                  <c:v>72.040000000000006</c:v>
                </c:pt>
                <c:pt idx="8">
                  <c:v>68.42</c:v>
                </c:pt>
                <c:pt idx="9">
                  <c:v>81.209999999999994</c:v>
                </c:pt>
                <c:pt idx="10">
                  <c:v>77.41</c:v>
                </c:pt>
                <c:pt idx="11">
                  <c:v>76.94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EB2D-4233-955E-0D321B64F900}"/>
            </c:ext>
          </c:extLst>
        </c:ser>
        <c:ser>
          <c:idx val="14"/>
          <c:order val="14"/>
          <c:tx>
            <c:strRef>
              <c:f>'value (by customers)'!$P$3:$P$4</c:f>
              <c:strCache>
                <c:ptCount val="1"/>
                <c:pt idx="0">
                  <c:v>City Union Bank App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customers)'!$P$5:$P$17</c:f>
              <c:numCache>
                <c:formatCode>General</c:formatCode>
                <c:ptCount val="12"/>
                <c:pt idx="6">
                  <c:v>2.09</c:v>
                </c:pt>
                <c:pt idx="7">
                  <c:v>2.73</c:v>
                </c:pt>
                <c:pt idx="8">
                  <c:v>3.32</c:v>
                </c:pt>
                <c:pt idx="9">
                  <c:v>3.95</c:v>
                </c:pt>
                <c:pt idx="10">
                  <c:v>3.85</c:v>
                </c:pt>
                <c:pt idx="11">
                  <c:v>4.6100000000000003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B2D-4233-955E-0D321B64F900}"/>
            </c:ext>
          </c:extLst>
        </c:ser>
        <c:ser>
          <c:idx val="15"/>
          <c:order val="15"/>
          <c:tx>
            <c:strRef>
              <c:f>'value (by customers)'!$Q$3:$Q$4</c:f>
              <c:strCache>
                <c:ptCount val="1"/>
                <c:pt idx="0">
                  <c:v>Cointab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customers)'!$Q$5:$Q$17</c:f>
              <c:numCache>
                <c:formatCode>General</c:formatCode>
                <c:ptCount val="12"/>
                <c:pt idx="0">
                  <c:v>43.7</c:v>
                </c:pt>
                <c:pt idx="1">
                  <c:v>41.56</c:v>
                </c:pt>
                <c:pt idx="2">
                  <c:v>45.71</c:v>
                </c:pt>
                <c:pt idx="3">
                  <c:v>40.840000000000003</c:v>
                </c:pt>
                <c:pt idx="4">
                  <c:v>35.72</c:v>
                </c:pt>
                <c:pt idx="5">
                  <c:v>40.950000000000003</c:v>
                </c:pt>
                <c:pt idx="6">
                  <c:v>49.15</c:v>
                </c:pt>
                <c:pt idx="7">
                  <c:v>63.77</c:v>
                </c:pt>
                <c:pt idx="8">
                  <c:v>69.81</c:v>
                </c:pt>
                <c:pt idx="9">
                  <c:v>84.71</c:v>
                </c:pt>
                <c:pt idx="10">
                  <c:v>112.28</c:v>
                </c:pt>
                <c:pt idx="11">
                  <c:v>144.16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EB2D-4233-955E-0D321B64F900}"/>
            </c:ext>
          </c:extLst>
        </c:ser>
        <c:ser>
          <c:idx val="16"/>
          <c:order val="16"/>
          <c:tx>
            <c:strRef>
              <c:f>'value (by customers)'!$R$3:$R$4</c:f>
              <c:strCache>
                <c:ptCount val="1"/>
                <c:pt idx="0">
                  <c:v>Cred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customers)'!$R$5:$R$17</c:f>
              <c:numCache>
                <c:formatCode>General</c:formatCode>
                <c:ptCount val="12"/>
                <c:pt idx="0">
                  <c:v>4247.83</c:v>
                </c:pt>
                <c:pt idx="1">
                  <c:v>4229.1099999999997</c:v>
                </c:pt>
                <c:pt idx="2">
                  <c:v>5389.97</c:v>
                </c:pt>
                <c:pt idx="3">
                  <c:v>5419.88</c:v>
                </c:pt>
                <c:pt idx="4">
                  <c:v>6142.78</c:v>
                </c:pt>
                <c:pt idx="5">
                  <c:v>6151.57</c:v>
                </c:pt>
                <c:pt idx="6">
                  <c:v>8121.41</c:v>
                </c:pt>
                <c:pt idx="7">
                  <c:v>9040.43</c:v>
                </c:pt>
                <c:pt idx="8">
                  <c:v>9614.36</c:v>
                </c:pt>
                <c:pt idx="9">
                  <c:v>12561.25</c:v>
                </c:pt>
                <c:pt idx="10">
                  <c:v>12277.85</c:v>
                </c:pt>
                <c:pt idx="11">
                  <c:v>13817.16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B2D-4233-955E-0D321B64F900}"/>
            </c:ext>
          </c:extLst>
        </c:ser>
        <c:ser>
          <c:idx val="17"/>
          <c:order val="17"/>
          <c:tx>
            <c:strRef>
              <c:f>'value (by customers)'!$S$3:$S$4</c:f>
              <c:strCache>
                <c:ptCount val="1"/>
                <c:pt idx="0">
                  <c:v>DBS Digibank App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customers)'!$S$5:$S$17</c:f>
              <c:numCache>
                <c:formatCode>General</c:formatCode>
                <c:ptCount val="12"/>
                <c:pt idx="0">
                  <c:v>178.75</c:v>
                </c:pt>
                <c:pt idx="1">
                  <c:v>167.48</c:v>
                </c:pt>
                <c:pt idx="2">
                  <c:v>178.13</c:v>
                </c:pt>
                <c:pt idx="3">
                  <c:v>164.93</c:v>
                </c:pt>
                <c:pt idx="4">
                  <c:v>160.72999999999999</c:v>
                </c:pt>
                <c:pt idx="5">
                  <c:v>170.57</c:v>
                </c:pt>
                <c:pt idx="6">
                  <c:v>189.67</c:v>
                </c:pt>
                <c:pt idx="7">
                  <c:v>187.52</c:v>
                </c:pt>
                <c:pt idx="8">
                  <c:v>180.79</c:v>
                </c:pt>
                <c:pt idx="9">
                  <c:v>198.18</c:v>
                </c:pt>
                <c:pt idx="10">
                  <c:v>185.2</c:v>
                </c:pt>
                <c:pt idx="11">
                  <c:v>190.75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EB2D-4233-955E-0D321B64F900}"/>
            </c:ext>
          </c:extLst>
        </c:ser>
        <c:ser>
          <c:idx val="18"/>
          <c:order val="18"/>
          <c:tx>
            <c:strRef>
              <c:f>'value (by customers)'!$T$3:$T$4</c:f>
              <c:strCache>
                <c:ptCount val="1"/>
                <c:pt idx="0">
                  <c:v>Dena Bank App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customers)'!$T$5:$T$17</c:f>
              <c:numCache>
                <c:formatCode>General</c:formatCode>
                <c:ptCount val="12"/>
                <c:pt idx="0">
                  <c:v>20.5</c:v>
                </c:pt>
                <c:pt idx="1">
                  <c:v>17.66</c:v>
                </c:pt>
                <c:pt idx="2">
                  <c:v>23.57</c:v>
                </c:pt>
                <c:pt idx="3">
                  <c:v>22.37</c:v>
                </c:pt>
                <c:pt idx="4">
                  <c:v>20.9</c:v>
                </c:pt>
                <c:pt idx="5">
                  <c:v>21.57</c:v>
                </c:pt>
                <c:pt idx="6">
                  <c:v>24.26</c:v>
                </c:pt>
                <c:pt idx="7">
                  <c:v>23.12</c:v>
                </c:pt>
                <c:pt idx="8">
                  <c:v>24.37</c:v>
                </c:pt>
                <c:pt idx="9">
                  <c:v>27.43</c:v>
                </c:pt>
                <c:pt idx="10">
                  <c:v>24.11</c:v>
                </c:pt>
                <c:pt idx="11">
                  <c:v>26.08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EB2D-4233-955E-0D321B64F900}"/>
            </c:ext>
          </c:extLst>
        </c:ser>
        <c:ser>
          <c:idx val="19"/>
          <c:order val="19"/>
          <c:tx>
            <c:strRef>
              <c:f>'value (by customers)'!$U$3:$U$4</c:f>
              <c:strCache>
                <c:ptCount val="1"/>
                <c:pt idx="0">
                  <c:v>Deutsche Bank App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customers)'!$U$5:$U$17</c:f>
              <c:numCache>
                <c:formatCode>General</c:formatCode>
                <c:ptCount val="12"/>
                <c:pt idx="0">
                  <c:v>60.39</c:v>
                </c:pt>
                <c:pt idx="1">
                  <c:v>59.97</c:v>
                </c:pt>
                <c:pt idx="2">
                  <c:v>79.28</c:v>
                </c:pt>
                <c:pt idx="3">
                  <c:v>43.32</c:v>
                </c:pt>
                <c:pt idx="4">
                  <c:v>14.69</c:v>
                </c:pt>
                <c:pt idx="5">
                  <c:v>27.44</c:v>
                </c:pt>
                <c:pt idx="6">
                  <c:v>55.42</c:v>
                </c:pt>
                <c:pt idx="7">
                  <c:v>81.7</c:v>
                </c:pt>
                <c:pt idx="8">
                  <c:v>70.239999999999995</c:v>
                </c:pt>
                <c:pt idx="9">
                  <c:v>98.84</c:v>
                </c:pt>
                <c:pt idx="10">
                  <c:v>115.42</c:v>
                </c:pt>
                <c:pt idx="11">
                  <c:v>85.62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EB2D-4233-955E-0D321B64F900}"/>
            </c:ext>
          </c:extLst>
        </c:ser>
        <c:ser>
          <c:idx val="20"/>
          <c:order val="20"/>
          <c:tx>
            <c:strRef>
              <c:f>'value (by customers)'!$V$3:$V$4</c:f>
              <c:strCache>
                <c:ptCount val="1"/>
                <c:pt idx="0">
                  <c:v>Dhanlaxmi Bank App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customers)'!$V$5:$V$17</c:f>
              <c:numCache>
                <c:formatCode>General</c:formatCode>
                <c:ptCount val="12"/>
                <c:pt idx="8">
                  <c:v>2.86</c:v>
                </c:pt>
                <c:pt idx="10">
                  <c:v>2.37</c:v>
                </c:pt>
                <c:pt idx="11">
                  <c:v>3.07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B2D-4233-955E-0D321B64F900}"/>
            </c:ext>
          </c:extLst>
        </c:ser>
        <c:ser>
          <c:idx val="21"/>
          <c:order val="21"/>
          <c:tx>
            <c:strRef>
              <c:f>'value (by customers)'!$W$3:$W$4</c:f>
              <c:strCache>
                <c:ptCount val="1"/>
                <c:pt idx="0">
                  <c:v>Federal Bank App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customers)'!$W$5:$W$17</c:f>
              <c:numCache>
                <c:formatCode>General</c:formatCode>
                <c:ptCount val="12"/>
                <c:pt idx="0">
                  <c:v>26.09</c:v>
                </c:pt>
                <c:pt idx="1">
                  <c:v>30.55</c:v>
                </c:pt>
                <c:pt idx="2">
                  <c:v>38.85</c:v>
                </c:pt>
                <c:pt idx="3">
                  <c:v>39.57</c:v>
                </c:pt>
                <c:pt idx="4">
                  <c:v>38.99</c:v>
                </c:pt>
                <c:pt idx="5">
                  <c:v>49.99</c:v>
                </c:pt>
                <c:pt idx="6">
                  <c:v>68.819999999999993</c:v>
                </c:pt>
                <c:pt idx="7">
                  <c:v>74.709999999999994</c:v>
                </c:pt>
                <c:pt idx="8">
                  <c:v>79.44</c:v>
                </c:pt>
                <c:pt idx="9">
                  <c:v>90.5</c:v>
                </c:pt>
                <c:pt idx="10">
                  <c:v>91.94</c:v>
                </c:pt>
                <c:pt idx="11">
                  <c:v>99.96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B2D-4233-955E-0D321B64F900}"/>
            </c:ext>
          </c:extLst>
        </c:ser>
        <c:ser>
          <c:idx val="22"/>
          <c:order val="22"/>
          <c:tx>
            <c:strRef>
              <c:f>'value (by customers)'!$X$3:$X$4</c:f>
              <c:strCache>
                <c:ptCount val="1"/>
                <c:pt idx="0">
                  <c:v>Fino Payments bank App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customers)'!$X$5:$X$17</c:f>
              <c:numCache>
                <c:formatCode>General</c:formatCode>
                <c:ptCount val="12"/>
                <c:pt idx="0">
                  <c:v>1.08</c:v>
                </c:pt>
                <c:pt idx="1">
                  <c:v>1.1399999999999999</c:v>
                </c:pt>
                <c:pt idx="2">
                  <c:v>1.28</c:v>
                </c:pt>
                <c:pt idx="3">
                  <c:v>1.18</c:v>
                </c:pt>
                <c:pt idx="4">
                  <c:v>1.23</c:v>
                </c:pt>
                <c:pt idx="5">
                  <c:v>1.0900000000000001</c:v>
                </c:pt>
                <c:pt idx="6">
                  <c:v>1.1299999999999999</c:v>
                </c:pt>
                <c:pt idx="7">
                  <c:v>1.38</c:v>
                </c:pt>
                <c:pt idx="8">
                  <c:v>1.63</c:v>
                </c:pt>
                <c:pt idx="9">
                  <c:v>1.75</c:v>
                </c:pt>
                <c:pt idx="10">
                  <c:v>1.81</c:v>
                </c:pt>
                <c:pt idx="11">
                  <c:v>2.09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EB2D-4233-955E-0D321B64F900}"/>
            </c:ext>
          </c:extLst>
        </c:ser>
        <c:ser>
          <c:idx val="23"/>
          <c:order val="23"/>
          <c:tx>
            <c:strRef>
              <c:f>'value (by customers)'!$Y$3:$Y$4</c:f>
              <c:strCache>
                <c:ptCount val="1"/>
                <c:pt idx="0">
                  <c:v>Finshell Pay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customers)'!$Y$5:$Y$17</c:f>
              <c:numCache>
                <c:formatCode>General</c:formatCode>
                <c:ptCount val="12"/>
                <c:pt idx="8">
                  <c:v>0.72</c:v>
                </c:pt>
                <c:pt idx="9">
                  <c:v>1.26</c:v>
                </c:pt>
                <c:pt idx="10">
                  <c:v>2.19</c:v>
                </c:pt>
                <c:pt idx="11">
                  <c:v>2.92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EB2D-4233-955E-0D321B64F900}"/>
            </c:ext>
          </c:extLst>
        </c:ser>
        <c:ser>
          <c:idx val="24"/>
          <c:order val="24"/>
          <c:tx>
            <c:strRef>
              <c:f>'value (by customers)'!$Z$3:$Z$4</c:f>
              <c:strCache>
                <c:ptCount val="1"/>
                <c:pt idx="0">
                  <c:v>Freecharge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customers)'!$Z$5:$Z$17</c:f>
              <c:numCache>
                <c:formatCode>General</c:formatCode>
                <c:ptCount val="12"/>
                <c:pt idx="0">
                  <c:v>63.8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EB2D-4233-955E-0D321B64F900}"/>
            </c:ext>
          </c:extLst>
        </c:ser>
        <c:ser>
          <c:idx val="25"/>
          <c:order val="25"/>
          <c:tx>
            <c:strRef>
              <c:f>'value (by customers)'!$AA$3:$AA$4</c:f>
              <c:strCache>
                <c:ptCount val="1"/>
                <c:pt idx="0">
                  <c:v>Goibibo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customers)'!$AA$5:$AA$17</c:f>
              <c:numCache>
                <c:formatCode>General</c:formatCode>
                <c:ptCount val="12"/>
                <c:pt idx="8">
                  <c:v>2.62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EB2D-4233-955E-0D321B64F900}"/>
            </c:ext>
          </c:extLst>
        </c:ser>
        <c:ser>
          <c:idx val="26"/>
          <c:order val="26"/>
          <c:tx>
            <c:strRef>
              <c:f>'value (by customers)'!$AB$3:$AB$4</c:f>
              <c:strCache>
                <c:ptCount val="1"/>
                <c:pt idx="0">
                  <c:v>Google Pay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customers)'!$AB$5:$AB$17</c:f>
              <c:numCache>
                <c:formatCode>General</c:formatCode>
                <c:ptCount val="12"/>
                <c:pt idx="0">
                  <c:v>177791.47</c:v>
                </c:pt>
                <c:pt idx="1">
                  <c:v>174455.33</c:v>
                </c:pt>
                <c:pt idx="2">
                  <c:v>201185.14</c:v>
                </c:pt>
                <c:pt idx="3">
                  <c:v>190106.71</c:v>
                </c:pt>
                <c:pt idx="4">
                  <c:v>187136.95</c:v>
                </c:pt>
                <c:pt idx="5">
                  <c:v>207287.73</c:v>
                </c:pt>
                <c:pt idx="6">
                  <c:v>230847.54</c:v>
                </c:pt>
                <c:pt idx="7">
                  <c:v>244453.05</c:v>
                </c:pt>
                <c:pt idx="8">
                  <c:v>250393.65</c:v>
                </c:pt>
                <c:pt idx="9">
                  <c:v>287491.46000000002</c:v>
                </c:pt>
                <c:pt idx="10">
                  <c:v>283357.99</c:v>
                </c:pt>
                <c:pt idx="11">
                  <c:v>302989.78999999998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EB2D-4233-955E-0D321B64F900}"/>
            </c:ext>
          </c:extLst>
        </c:ser>
        <c:ser>
          <c:idx val="27"/>
          <c:order val="27"/>
          <c:tx>
            <c:strRef>
              <c:f>'value (by customers)'!$AC$3:$AC$4</c:f>
              <c:strCache>
                <c:ptCount val="1"/>
                <c:pt idx="0">
                  <c:v>HDFC Bank Apps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customers)'!$AC$5:$AC$17</c:f>
              <c:numCache>
                <c:formatCode>General</c:formatCode>
                <c:ptCount val="12"/>
                <c:pt idx="0">
                  <c:v>244.03</c:v>
                </c:pt>
                <c:pt idx="1">
                  <c:v>208.06</c:v>
                </c:pt>
                <c:pt idx="2">
                  <c:v>244.17</c:v>
                </c:pt>
                <c:pt idx="3">
                  <c:v>243.86</c:v>
                </c:pt>
                <c:pt idx="4">
                  <c:v>274.77</c:v>
                </c:pt>
                <c:pt idx="5">
                  <c:v>408.61</c:v>
                </c:pt>
                <c:pt idx="6">
                  <c:v>588.25</c:v>
                </c:pt>
                <c:pt idx="7">
                  <c:v>676.72</c:v>
                </c:pt>
                <c:pt idx="8">
                  <c:v>772.08</c:v>
                </c:pt>
                <c:pt idx="9">
                  <c:v>1082.99</c:v>
                </c:pt>
                <c:pt idx="10">
                  <c:v>1030.5899999999999</c:v>
                </c:pt>
                <c:pt idx="11">
                  <c:v>1250.74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EB2D-4233-955E-0D321B64F900}"/>
            </c:ext>
          </c:extLst>
        </c:ser>
        <c:ser>
          <c:idx val="28"/>
          <c:order val="28"/>
          <c:tx>
            <c:strRef>
              <c:f>'value (by customers)'!$AD$3:$AD$4</c:f>
              <c:strCache>
                <c:ptCount val="1"/>
                <c:pt idx="0">
                  <c:v>HSBC Bank App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customers)'!$AD$5:$AD$17</c:f>
              <c:numCache>
                <c:formatCode>General</c:formatCode>
                <c:ptCount val="12"/>
                <c:pt idx="0">
                  <c:v>41.58</c:v>
                </c:pt>
                <c:pt idx="1">
                  <c:v>37.340000000000003</c:v>
                </c:pt>
                <c:pt idx="2">
                  <c:v>45.88</c:v>
                </c:pt>
                <c:pt idx="3">
                  <c:v>40.020000000000003</c:v>
                </c:pt>
                <c:pt idx="4">
                  <c:v>35.67</c:v>
                </c:pt>
                <c:pt idx="5">
                  <c:v>35.56</c:v>
                </c:pt>
                <c:pt idx="6">
                  <c:v>40.49</c:v>
                </c:pt>
                <c:pt idx="7">
                  <c:v>39.19</c:v>
                </c:pt>
                <c:pt idx="8">
                  <c:v>42.97</c:v>
                </c:pt>
                <c:pt idx="9">
                  <c:v>53.35</c:v>
                </c:pt>
                <c:pt idx="10">
                  <c:v>46.94</c:v>
                </c:pt>
                <c:pt idx="11">
                  <c:v>53.64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EB2D-4233-955E-0D321B64F900}"/>
            </c:ext>
          </c:extLst>
        </c:ser>
        <c:ser>
          <c:idx val="29"/>
          <c:order val="29"/>
          <c:tx>
            <c:strRef>
              <c:f>'value (by customers)'!$AE$3:$AE$4</c:f>
              <c:strCache>
                <c:ptCount val="1"/>
                <c:pt idx="0">
                  <c:v>ICICI Bank Apps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customers)'!$AE$5:$AE$17</c:f>
              <c:numCache>
                <c:formatCode>General</c:formatCode>
                <c:ptCount val="12"/>
                <c:pt idx="0">
                  <c:v>1835.97</c:v>
                </c:pt>
                <c:pt idx="1">
                  <c:v>2393.8000000000002</c:v>
                </c:pt>
                <c:pt idx="2">
                  <c:v>3703.08</c:v>
                </c:pt>
                <c:pt idx="3">
                  <c:v>3672.3</c:v>
                </c:pt>
                <c:pt idx="4">
                  <c:v>4411.5200000000004</c:v>
                </c:pt>
                <c:pt idx="5">
                  <c:v>4958.01</c:v>
                </c:pt>
                <c:pt idx="6">
                  <c:v>5761.98</c:v>
                </c:pt>
                <c:pt idx="7">
                  <c:v>5476.78</c:v>
                </c:pt>
                <c:pt idx="8">
                  <c:v>6395.93</c:v>
                </c:pt>
                <c:pt idx="9">
                  <c:v>6167.22</c:v>
                </c:pt>
                <c:pt idx="10">
                  <c:v>7049.36</c:v>
                </c:pt>
                <c:pt idx="11">
                  <c:v>8742.9599999999991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EB2D-4233-955E-0D321B64F900}"/>
            </c:ext>
          </c:extLst>
        </c:ser>
        <c:ser>
          <c:idx val="30"/>
          <c:order val="30"/>
          <c:tx>
            <c:strRef>
              <c:f>'value (by customers)'!$AF$3:$AF$4</c:f>
              <c:strCache>
                <c:ptCount val="1"/>
                <c:pt idx="0">
                  <c:v>IDBI Bank App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customers)'!$AF$5:$AF$17</c:f>
              <c:numCache>
                <c:formatCode>General</c:formatCode>
                <c:ptCount val="12"/>
                <c:pt idx="0">
                  <c:v>9.18</c:v>
                </c:pt>
                <c:pt idx="1">
                  <c:v>9.15</c:v>
                </c:pt>
                <c:pt idx="2">
                  <c:v>9.68</c:v>
                </c:pt>
                <c:pt idx="3">
                  <c:v>9.59</c:v>
                </c:pt>
                <c:pt idx="4">
                  <c:v>10.36</c:v>
                </c:pt>
                <c:pt idx="5">
                  <c:v>10.86</c:v>
                </c:pt>
                <c:pt idx="6">
                  <c:v>11.24</c:v>
                </c:pt>
                <c:pt idx="7">
                  <c:v>11.26</c:v>
                </c:pt>
                <c:pt idx="8">
                  <c:v>12</c:v>
                </c:pt>
                <c:pt idx="9">
                  <c:v>14.22</c:v>
                </c:pt>
                <c:pt idx="10">
                  <c:v>13.31</c:v>
                </c:pt>
                <c:pt idx="11">
                  <c:v>11.34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EB2D-4233-955E-0D321B64F900}"/>
            </c:ext>
          </c:extLst>
        </c:ser>
        <c:ser>
          <c:idx val="31"/>
          <c:order val="31"/>
          <c:tx>
            <c:strRef>
              <c:f>'value (by customers)'!$AG$3:$AG$4</c:f>
              <c:strCache>
                <c:ptCount val="1"/>
                <c:pt idx="0">
                  <c:v>IDFC Bank App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customers)'!$AG$5:$AG$17</c:f>
              <c:numCache>
                <c:formatCode>General</c:formatCode>
                <c:ptCount val="12"/>
                <c:pt idx="0">
                  <c:v>41.87</c:v>
                </c:pt>
                <c:pt idx="1">
                  <c:v>47.09</c:v>
                </c:pt>
                <c:pt idx="2">
                  <c:v>60.84</c:v>
                </c:pt>
                <c:pt idx="3">
                  <c:v>65.23</c:v>
                </c:pt>
                <c:pt idx="4">
                  <c:v>72.34</c:v>
                </c:pt>
                <c:pt idx="5">
                  <c:v>101.74</c:v>
                </c:pt>
                <c:pt idx="6">
                  <c:v>130.1</c:v>
                </c:pt>
                <c:pt idx="7">
                  <c:v>155.19</c:v>
                </c:pt>
                <c:pt idx="8">
                  <c:v>181.96</c:v>
                </c:pt>
                <c:pt idx="9">
                  <c:v>231.02</c:v>
                </c:pt>
                <c:pt idx="10">
                  <c:v>237.83</c:v>
                </c:pt>
                <c:pt idx="11">
                  <c:v>278.52999999999997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EB2D-4233-955E-0D321B64F900}"/>
            </c:ext>
          </c:extLst>
        </c:ser>
        <c:ser>
          <c:idx val="32"/>
          <c:order val="32"/>
          <c:tx>
            <c:strRef>
              <c:f>'value (by customers)'!$AH$3:$AH$4</c:f>
              <c:strCache>
                <c:ptCount val="1"/>
                <c:pt idx="0">
                  <c:v>India Post Payments Bank App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customers)'!$AH$5:$AH$17</c:f>
              <c:numCache>
                <c:formatCode>General</c:formatCode>
                <c:ptCount val="12"/>
                <c:pt idx="0">
                  <c:v>123.25</c:v>
                </c:pt>
                <c:pt idx="1">
                  <c:v>145.46</c:v>
                </c:pt>
                <c:pt idx="2">
                  <c:v>167.52</c:v>
                </c:pt>
                <c:pt idx="3">
                  <c:v>174.08</c:v>
                </c:pt>
                <c:pt idx="4">
                  <c:v>178.52</c:v>
                </c:pt>
                <c:pt idx="5">
                  <c:v>203.73</c:v>
                </c:pt>
                <c:pt idx="6">
                  <c:v>231.52</c:v>
                </c:pt>
                <c:pt idx="7">
                  <c:v>255.16</c:v>
                </c:pt>
                <c:pt idx="8">
                  <c:v>267.94</c:v>
                </c:pt>
                <c:pt idx="9">
                  <c:v>291.7</c:v>
                </c:pt>
                <c:pt idx="10">
                  <c:v>286.07</c:v>
                </c:pt>
                <c:pt idx="11">
                  <c:v>321.16000000000003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EB2D-4233-955E-0D321B64F900}"/>
            </c:ext>
          </c:extLst>
        </c:ser>
        <c:ser>
          <c:idx val="33"/>
          <c:order val="33"/>
          <c:tx>
            <c:strRef>
              <c:f>'value (by customers)'!$AI$3:$AI$4</c:f>
              <c:strCache>
                <c:ptCount val="1"/>
                <c:pt idx="0">
                  <c:v>Indian Bank App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customers)'!$AI$5:$AI$17</c:f>
              <c:numCache>
                <c:formatCode>General</c:formatCode>
                <c:ptCount val="12"/>
                <c:pt idx="0">
                  <c:v>5.77</c:v>
                </c:pt>
                <c:pt idx="1">
                  <c:v>12.38</c:v>
                </c:pt>
                <c:pt idx="2">
                  <c:v>34.1</c:v>
                </c:pt>
                <c:pt idx="3">
                  <c:v>24.13</c:v>
                </c:pt>
                <c:pt idx="4">
                  <c:v>26.84</c:v>
                </c:pt>
                <c:pt idx="5">
                  <c:v>25.18</c:v>
                </c:pt>
                <c:pt idx="6">
                  <c:v>33.520000000000003</c:v>
                </c:pt>
                <c:pt idx="7">
                  <c:v>34.46</c:v>
                </c:pt>
                <c:pt idx="8">
                  <c:v>35.340000000000003</c:v>
                </c:pt>
                <c:pt idx="9">
                  <c:v>38.840000000000003</c:v>
                </c:pt>
                <c:pt idx="10">
                  <c:v>37.770000000000003</c:v>
                </c:pt>
                <c:pt idx="11">
                  <c:v>42.71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EB2D-4233-955E-0D321B64F900}"/>
            </c:ext>
          </c:extLst>
        </c:ser>
        <c:ser>
          <c:idx val="34"/>
          <c:order val="34"/>
          <c:tx>
            <c:strRef>
              <c:f>'value (by customers)'!$AJ$3:$AJ$4</c:f>
              <c:strCache>
                <c:ptCount val="1"/>
                <c:pt idx="0">
                  <c:v>IndusInd Bank App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customers)'!$AJ$5:$AJ$17</c:f>
              <c:numCache>
                <c:formatCode>General</c:formatCode>
                <c:ptCount val="12"/>
                <c:pt idx="0">
                  <c:v>367.77</c:v>
                </c:pt>
                <c:pt idx="1">
                  <c:v>379.54</c:v>
                </c:pt>
                <c:pt idx="2">
                  <c:v>541.66</c:v>
                </c:pt>
                <c:pt idx="3">
                  <c:v>654.49</c:v>
                </c:pt>
                <c:pt idx="4">
                  <c:v>433.37</c:v>
                </c:pt>
                <c:pt idx="5">
                  <c:v>421.41</c:v>
                </c:pt>
                <c:pt idx="6">
                  <c:v>458.06</c:v>
                </c:pt>
                <c:pt idx="7">
                  <c:v>570.21</c:v>
                </c:pt>
                <c:pt idx="8">
                  <c:v>532.42999999999995</c:v>
                </c:pt>
                <c:pt idx="9">
                  <c:v>1014.56</c:v>
                </c:pt>
                <c:pt idx="10">
                  <c:v>1407.31</c:v>
                </c:pt>
                <c:pt idx="11">
                  <c:v>1269.1600000000001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EB2D-4233-955E-0D321B64F900}"/>
            </c:ext>
          </c:extLst>
        </c:ser>
        <c:ser>
          <c:idx val="35"/>
          <c:order val="35"/>
          <c:tx>
            <c:strRef>
              <c:f>'value (by customers)'!$AK$3:$AK$4</c:f>
              <c:strCache>
                <c:ptCount val="1"/>
                <c:pt idx="0">
                  <c:v>Jammu and Kashmir Bank App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customers)'!$AK$5:$AK$17</c:f>
              <c:numCache>
                <c:formatCode>General</c:formatCode>
                <c:ptCount val="12"/>
                <c:pt idx="11">
                  <c:v>1.93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EB2D-4233-955E-0D321B64F900}"/>
            </c:ext>
          </c:extLst>
        </c:ser>
        <c:ser>
          <c:idx val="36"/>
          <c:order val="36"/>
          <c:tx>
            <c:strRef>
              <c:f>'value (by customers)'!$AL$3:$AL$4</c:f>
              <c:strCache>
                <c:ptCount val="1"/>
                <c:pt idx="0">
                  <c:v>Janta Sahakari Bank App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customers)'!$AL$5:$AL$17</c:f>
              <c:numCache>
                <c:formatCode>General</c:formatCode>
                <c:ptCount val="12"/>
                <c:pt idx="0">
                  <c:v>5.0199999999999996</c:v>
                </c:pt>
                <c:pt idx="1">
                  <c:v>4.3499999999999996</c:v>
                </c:pt>
                <c:pt idx="2">
                  <c:v>5.32</c:v>
                </c:pt>
                <c:pt idx="7">
                  <c:v>4.8</c:v>
                </c:pt>
                <c:pt idx="11">
                  <c:v>4.4800000000000004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EB2D-4233-955E-0D321B64F900}"/>
            </c:ext>
          </c:extLst>
        </c:ser>
        <c:ser>
          <c:idx val="37"/>
          <c:order val="37"/>
          <c:tx>
            <c:strRef>
              <c:f>'value (by customers)'!$AM$3:$AM$4</c:f>
              <c:strCache>
                <c:ptCount val="1"/>
                <c:pt idx="0">
                  <c:v>Jio Payments Bank App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customers)'!$AM$5:$AM$17</c:f>
              <c:numCache>
                <c:formatCode>General</c:formatCode>
                <c:ptCount val="12"/>
                <c:pt idx="0">
                  <c:v>27.91</c:v>
                </c:pt>
                <c:pt idx="1">
                  <c:v>25.76</c:v>
                </c:pt>
                <c:pt idx="2">
                  <c:v>32.14</c:v>
                </c:pt>
                <c:pt idx="3">
                  <c:v>35.43</c:v>
                </c:pt>
                <c:pt idx="4">
                  <c:v>40.92</c:v>
                </c:pt>
                <c:pt idx="5">
                  <c:v>52.08</c:v>
                </c:pt>
                <c:pt idx="6">
                  <c:v>63.44</c:v>
                </c:pt>
                <c:pt idx="7">
                  <c:v>68.16</c:v>
                </c:pt>
                <c:pt idx="8">
                  <c:v>74.89</c:v>
                </c:pt>
                <c:pt idx="9">
                  <c:v>85.75</c:v>
                </c:pt>
                <c:pt idx="10">
                  <c:v>89.68</c:v>
                </c:pt>
                <c:pt idx="11">
                  <c:v>100.19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EB2D-4233-955E-0D321B64F900}"/>
            </c:ext>
          </c:extLst>
        </c:ser>
        <c:ser>
          <c:idx val="38"/>
          <c:order val="38"/>
          <c:tx>
            <c:strRef>
              <c:f>'value (by customers)'!$AN$3:$AN$4</c:f>
              <c:strCache>
                <c:ptCount val="1"/>
                <c:pt idx="0">
                  <c:v>Jupiter Money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customers)'!$AN$5:$AN$17</c:f>
              <c:numCache>
                <c:formatCode>General</c:formatCode>
                <c:ptCount val="12"/>
                <c:pt idx="6">
                  <c:v>2.0699999999999998</c:v>
                </c:pt>
                <c:pt idx="7">
                  <c:v>17.36</c:v>
                </c:pt>
                <c:pt idx="8">
                  <c:v>29.3</c:v>
                </c:pt>
                <c:pt idx="9">
                  <c:v>60</c:v>
                </c:pt>
                <c:pt idx="10">
                  <c:v>102.84</c:v>
                </c:pt>
                <c:pt idx="11">
                  <c:v>177.92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EB2D-4233-955E-0D321B64F900}"/>
            </c:ext>
          </c:extLst>
        </c:ser>
        <c:ser>
          <c:idx val="39"/>
          <c:order val="39"/>
          <c:tx>
            <c:strRef>
              <c:f>'value (by customers)'!$AO$3:$AO$4</c:f>
              <c:strCache>
                <c:ptCount val="1"/>
                <c:pt idx="0">
                  <c:v>Karnataka Bank App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customers)'!$AO$5:$AO$17</c:f>
              <c:numCache>
                <c:formatCode>General</c:formatCode>
                <c:ptCount val="12"/>
                <c:pt idx="0">
                  <c:v>15.35</c:v>
                </c:pt>
                <c:pt idx="1">
                  <c:v>16.41</c:v>
                </c:pt>
                <c:pt idx="2">
                  <c:v>20.89</c:v>
                </c:pt>
                <c:pt idx="3">
                  <c:v>21.13</c:v>
                </c:pt>
                <c:pt idx="4">
                  <c:v>20.74</c:v>
                </c:pt>
                <c:pt idx="5">
                  <c:v>22.51</c:v>
                </c:pt>
                <c:pt idx="6">
                  <c:v>18.45</c:v>
                </c:pt>
                <c:pt idx="7">
                  <c:v>15.38</c:v>
                </c:pt>
                <c:pt idx="8">
                  <c:v>18.64</c:v>
                </c:pt>
                <c:pt idx="9">
                  <c:v>25.71</c:v>
                </c:pt>
                <c:pt idx="10">
                  <c:v>27.68</c:v>
                </c:pt>
                <c:pt idx="11">
                  <c:v>30.03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EB2D-4233-955E-0D321B64F900}"/>
            </c:ext>
          </c:extLst>
        </c:ser>
        <c:ser>
          <c:idx val="40"/>
          <c:order val="40"/>
          <c:tx>
            <c:strRef>
              <c:f>'value (by customers)'!$AP$3:$AP$4</c:f>
              <c:strCache>
                <c:ptCount val="1"/>
                <c:pt idx="0">
                  <c:v>Karur Vysya Bank App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customers)'!$AP$5:$AP$17</c:f>
              <c:numCache>
                <c:formatCode>General</c:formatCode>
                <c:ptCount val="12"/>
                <c:pt idx="0">
                  <c:v>13.14</c:v>
                </c:pt>
                <c:pt idx="1">
                  <c:v>13.87</c:v>
                </c:pt>
                <c:pt idx="2">
                  <c:v>15.14</c:v>
                </c:pt>
                <c:pt idx="3">
                  <c:v>13.08</c:v>
                </c:pt>
                <c:pt idx="4">
                  <c:v>11.59</c:v>
                </c:pt>
                <c:pt idx="5">
                  <c:v>12.59</c:v>
                </c:pt>
                <c:pt idx="6">
                  <c:v>14.6</c:v>
                </c:pt>
                <c:pt idx="7">
                  <c:v>15.25</c:v>
                </c:pt>
                <c:pt idx="8">
                  <c:v>14.14</c:v>
                </c:pt>
                <c:pt idx="9">
                  <c:v>15.4</c:v>
                </c:pt>
                <c:pt idx="10">
                  <c:v>15.46</c:v>
                </c:pt>
                <c:pt idx="11">
                  <c:v>17.440000000000001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EB2D-4233-955E-0D321B64F900}"/>
            </c:ext>
          </c:extLst>
        </c:ser>
        <c:ser>
          <c:idx val="41"/>
          <c:order val="41"/>
          <c:tx>
            <c:strRef>
              <c:f>'value (by customers)'!$AQ$3:$AQ$4</c:f>
              <c:strCache>
                <c:ptCount val="1"/>
                <c:pt idx="0">
                  <c:v>Khalijeb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customers)'!$AQ$5:$AQ$17</c:f>
              <c:numCache>
                <c:formatCode>General</c:formatCode>
                <c:ptCount val="12"/>
                <c:pt idx="0">
                  <c:v>2.4900000000000002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EB2D-4233-955E-0D321B64F900}"/>
            </c:ext>
          </c:extLst>
        </c:ser>
        <c:ser>
          <c:idx val="42"/>
          <c:order val="42"/>
          <c:tx>
            <c:strRef>
              <c:f>'value (by customers)'!$AR$3:$AR$4</c:f>
              <c:strCache>
                <c:ptCount val="1"/>
                <c:pt idx="0">
                  <c:v>Kotak Mahindra Bank Apps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customers)'!$AR$5:$AR$17</c:f>
              <c:numCache>
                <c:formatCode>General</c:formatCode>
                <c:ptCount val="12"/>
                <c:pt idx="0">
                  <c:v>343.38</c:v>
                </c:pt>
                <c:pt idx="1">
                  <c:v>347.66</c:v>
                </c:pt>
                <c:pt idx="2">
                  <c:v>397.99</c:v>
                </c:pt>
                <c:pt idx="3">
                  <c:v>381.37</c:v>
                </c:pt>
                <c:pt idx="4">
                  <c:v>427.4</c:v>
                </c:pt>
                <c:pt idx="5">
                  <c:v>535.98</c:v>
                </c:pt>
                <c:pt idx="6">
                  <c:v>642.53</c:v>
                </c:pt>
                <c:pt idx="7">
                  <c:v>723.21</c:v>
                </c:pt>
                <c:pt idx="8">
                  <c:v>771.05</c:v>
                </c:pt>
                <c:pt idx="9">
                  <c:v>944.5</c:v>
                </c:pt>
                <c:pt idx="10">
                  <c:v>1035.67</c:v>
                </c:pt>
                <c:pt idx="11">
                  <c:v>1168.93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EB2D-4233-955E-0D321B64F900}"/>
            </c:ext>
          </c:extLst>
        </c:ser>
        <c:ser>
          <c:idx val="43"/>
          <c:order val="43"/>
          <c:tx>
            <c:strRef>
              <c:f>'value (by customers)'!$AS$3:$AS$4</c:f>
              <c:strCache>
                <c:ptCount val="1"/>
                <c:pt idx="0">
                  <c:v>MakeMy Trip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customers)'!$AS$5:$AS$17</c:f>
              <c:numCache>
                <c:formatCode>General</c:formatCode>
                <c:ptCount val="12"/>
                <c:pt idx="0">
                  <c:v>3.95</c:v>
                </c:pt>
                <c:pt idx="1">
                  <c:v>44.08</c:v>
                </c:pt>
                <c:pt idx="2">
                  <c:v>31.2</c:v>
                </c:pt>
                <c:pt idx="3">
                  <c:v>26.08</c:v>
                </c:pt>
                <c:pt idx="4">
                  <c:v>11.47</c:v>
                </c:pt>
                <c:pt idx="5">
                  <c:v>22.16</c:v>
                </c:pt>
                <c:pt idx="6">
                  <c:v>29.31</c:v>
                </c:pt>
                <c:pt idx="7">
                  <c:v>25.28</c:v>
                </c:pt>
                <c:pt idx="8">
                  <c:v>25.67</c:v>
                </c:pt>
                <c:pt idx="9">
                  <c:v>48.4</c:v>
                </c:pt>
                <c:pt idx="10">
                  <c:v>45.04</c:v>
                </c:pt>
                <c:pt idx="11">
                  <c:v>22.3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EB2D-4233-955E-0D321B64F900}"/>
            </c:ext>
          </c:extLst>
        </c:ser>
        <c:ser>
          <c:idx val="44"/>
          <c:order val="44"/>
          <c:tx>
            <c:strRef>
              <c:f>'value (by customers)'!$AT$3:$AT$4</c:f>
              <c:strCache>
                <c:ptCount val="1"/>
                <c:pt idx="0">
                  <c:v>MI Pay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customers)'!$AT$5:$AT$17</c:f>
              <c:numCache>
                <c:formatCode>General</c:formatCode>
                <c:ptCount val="12"/>
                <c:pt idx="0">
                  <c:v>62.81</c:v>
                </c:pt>
                <c:pt idx="1">
                  <c:v>59.91</c:v>
                </c:pt>
                <c:pt idx="2">
                  <c:v>64.650000000000006</c:v>
                </c:pt>
                <c:pt idx="3">
                  <c:v>58.08</c:v>
                </c:pt>
                <c:pt idx="4">
                  <c:v>55.17</c:v>
                </c:pt>
                <c:pt idx="5">
                  <c:v>56.69</c:v>
                </c:pt>
                <c:pt idx="6">
                  <c:v>53.34</c:v>
                </c:pt>
                <c:pt idx="7">
                  <c:v>50.26</c:v>
                </c:pt>
                <c:pt idx="8">
                  <c:v>51.29</c:v>
                </c:pt>
                <c:pt idx="9">
                  <c:v>54.77</c:v>
                </c:pt>
                <c:pt idx="10">
                  <c:v>47.27</c:v>
                </c:pt>
                <c:pt idx="11">
                  <c:v>43.97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EB2D-4233-955E-0D321B64F900}"/>
            </c:ext>
          </c:extLst>
        </c:ser>
        <c:ser>
          <c:idx val="45"/>
          <c:order val="45"/>
          <c:tx>
            <c:strRef>
              <c:f>'value (by customers)'!$AU$3:$AU$4</c:f>
              <c:strCache>
                <c:ptCount val="1"/>
                <c:pt idx="0">
                  <c:v>Mobikwik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customers)'!$AU$5:$AU$17</c:f>
              <c:numCache>
                <c:formatCode>General</c:formatCode>
                <c:ptCount val="12"/>
                <c:pt idx="0">
                  <c:v>253.16</c:v>
                </c:pt>
                <c:pt idx="1">
                  <c:v>216.94</c:v>
                </c:pt>
                <c:pt idx="2">
                  <c:v>315.58999999999997</c:v>
                </c:pt>
                <c:pt idx="3">
                  <c:v>254.32</c:v>
                </c:pt>
                <c:pt idx="4">
                  <c:v>467.11</c:v>
                </c:pt>
                <c:pt idx="5">
                  <c:v>535.12</c:v>
                </c:pt>
                <c:pt idx="6">
                  <c:v>402.42</c:v>
                </c:pt>
                <c:pt idx="7">
                  <c:v>418.04</c:v>
                </c:pt>
                <c:pt idx="8">
                  <c:v>687.94</c:v>
                </c:pt>
                <c:pt idx="9">
                  <c:v>1070.32</c:v>
                </c:pt>
                <c:pt idx="10">
                  <c:v>1478.95</c:v>
                </c:pt>
                <c:pt idx="11">
                  <c:v>985.86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EB2D-4233-955E-0D321B64F900}"/>
            </c:ext>
          </c:extLst>
        </c:ser>
        <c:ser>
          <c:idx val="46"/>
          <c:order val="46"/>
          <c:tx>
            <c:strRef>
              <c:f>'value (by customers)'!$AV$3:$AV$4</c:f>
              <c:strCache>
                <c:ptCount val="1"/>
                <c:pt idx="0">
                  <c:v>NSDL Payments Bank App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customers)'!$AV$5:$AV$17</c:f>
              <c:numCache>
                <c:formatCode>General</c:formatCode>
                <c:ptCount val="12"/>
                <c:pt idx="4">
                  <c:v>0.57999999999999996</c:v>
                </c:pt>
                <c:pt idx="6">
                  <c:v>0.86</c:v>
                </c:pt>
                <c:pt idx="7">
                  <c:v>0.85</c:v>
                </c:pt>
                <c:pt idx="8">
                  <c:v>0.84</c:v>
                </c:pt>
                <c:pt idx="10">
                  <c:v>1.1100000000000001</c:v>
                </c:pt>
                <c:pt idx="11">
                  <c:v>1.31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EB2D-4233-955E-0D321B64F900}"/>
            </c:ext>
          </c:extLst>
        </c:ser>
        <c:ser>
          <c:idx val="47"/>
          <c:order val="47"/>
          <c:tx>
            <c:strRef>
              <c:f>'value (by customers)'!$AW$3:$AW$4</c:f>
              <c:strCache>
                <c:ptCount val="1"/>
                <c:pt idx="0">
                  <c:v>Other Apps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customers)'!$AW$5:$AW$17</c:f>
              <c:numCache>
                <c:formatCode>General</c:formatCode>
                <c:ptCount val="12"/>
                <c:pt idx="0">
                  <c:v>10.76</c:v>
                </c:pt>
                <c:pt idx="1">
                  <c:v>10.49</c:v>
                </c:pt>
                <c:pt idx="2">
                  <c:v>11.62</c:v>
                </c:pt>
                <c:pt idx="3">
                  <c:v>13.88</c:v>
                </c:pt>
                <c:pt idx="7">
                  <c:v>10.41</c:v>
                </c:pt>
                <c:pt idx="8">
                  <c:v>11.75</c:v>
                </c:pt>
                <c:pt idx="9">
                  <c:v>21.51</c:v>
                </c:pt>
                <c:pt idx="10">
                  <c:v>14.98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F-EB2D-4233-955E-0D321B64F900}"/>
            </c:ext>
          </c:extLst>
        </c:ser>
        <c:ser>
          <c:idx val="48"/>
          <c:order val="48"/>
          <c:tx>
            <c:strRef>
              <c:f>'value (by customers)'!$AX$3:$AX$4</c:f>
              <c:strCache>
                <c:ptCount val="1"/>
                <c:pt idx="0">
                  <c:v>Other Bank Apps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customers)'!$AX$5:$AX$17</c:f>
              <c:numCache>
                <c:formatCode>General</c:formatCode>
                <c:ptCount val="12"/>
                <c:pt idx="6">
                  <c:v>16.61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EB2D-4233-955E-0D321B64F900}"/>
            </c:ext>
          </c:extLst>
        </c:ser>
        <c:ser>
          <c:idx val="49"/>
          <c:order val="49"/>
          <c:tx>
            <c:strRef>
              <c:f>'value (by customers)'!$AY$3:$AY$4</c:f>
              <c:strCache>
                <c:ptCount val="1"/>
                <c:pt idx="0">
                  <c:v>Others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customers)'!$AY$5:$AY$17</c:f>
              <c:numCache>
                <c:formatCode>General</c:formatCode>
                <c:ptCount val="12"/>
                <c:pt idx="4">
                  <c:v>12.47</c:v>
                </c:pt>
                <c:pt idx="5">
                  <c:v>19.27</c:v>
                </c:pt>
                <c:pt idx="11">
                  <c:v>8.74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EB2D-4233-955E-0D321B64F900}"/>
            </c:ext>
          </c:extLst>
        </c:ser>
        <c:ser>
          <c:idx val="50"/>
          <c:order val="50"/>
          <c:tx>
            <c:strRef>
              <c:f>'value (by customers)'!$AZ$3:$AZ$4</c:f>
              <c:strCache>
                <c:ptCount val="1"/>
                <c:pt idx="0">
                  <c:v>Paytm Payments Bank App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customers)'!$AZ$5:$AZ$17</c:f>
              <c:numCache>
                <c:formatCode>General</c:formatCode>
                <c:ptCount val="12"/>
                <c:pt idx="0">
                  <c:v>33909.5</c:v>
                </c:pt>
                <c:pt idx="1">
                  <c:v>34405.440000000002</c:v>
                </c:pt>
                <c:pt idx="2">
                  <c:v>38653.06</c:v>
                </c:pt>
                <c:pt idx="3">
                  <c:v>36859.199999999997</c:v>
                </c:pt>
                <c:pt idx="4">
                  <c:v>35715.480000000003</c:v>
                </c:pt>
                <c:pt idx="5">
                  <c:v>40614.089999999997</c:v>
                </c:pt>
                <c:pt idx="6">
                  <c:v>46406.52</c:v>
                </c:pt>
                <c:pt idx="7">
                  <c:v>50021.4</c:v>
                </c:pt>
                <c:pt idx="8">
                  <c:v>53793.06</c:v>
                </c:pt>
                <c:pt idx="9">
                  <c:v>64727.41</c:v>
                </c:pt>
                <c:pt idx="10">
                  <c:v>66920.55</c:v>
                </c:pt>
                <c:pt idx="11">
                  <c:v>71874.13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EB2D-4233-955E-0D321B64F900}"/>
            </c:ext>
          </c:extLst>
        </c:ser>
        <c:ser>
          <c:idx val="51"/>
          <c:order val="51"/>
          <c:tx>
            <c:strRef>
              <c:f>'value (by customers)'!$BA$3:$BA$4</c:f>
              <c:strCache>
                <c:ptCount val="1"/>
                <c:pt idx="0">
                  <c:v>PhonePe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customers)'!$BA$5:$BA$17</c:f>
              <c:numCache>
                <c:formatCode>General</c:formatCode>
                <c:ptCount val="12"/>
                <c:pt idx="0">
                  <c:v>191973.77</c:v>
                </c:pt>
                <c:pt idx="1">
                  <c:v>189517.82</c:v>
                </c:pt>
                <c:pt idx="2">
                  <c:v>231412.33</c:v>
                </c:pt>
                <c:pt idx="3">
                  <c:v>234023.33</c:v>
                </c:pt>
                <c:pt idx="4">
                  <c:v>234123.57</c:v>
                </c:pt>
                <c:pt idx="5">
                  <c:v>262565.88</c:v>
                </c:pt>
                <c:pt idx="6">
                  <c:v>288573</c:v>
                </c:pt>
                <c:pt idx="7">
                  <c:v>301644.79999999999</c:v>
                </c:pt>
                <c:pt idx="8">
                  <c:v>306437.37</c:v>
                </c:pt>
                <c:pt idx="9">
                  <c:v>365845.39</c:v>
                </c:pt>
                <c:pt idx="10">
                  <c:v>365044.32</c:v>
                </c:pt>
                <c:pt idx="11">
                  <c:v>394565.58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EB2D-4233-955E-0D321B64F900}"/>
            </c:ext>
          </c:extLst>
        </c:ser>
        <c:ser>
          <c:idx val="52"/>
          <c:order val="52"/>
          <c:tx>
            <c:strRef>
              <c:f>'value (by customers)'!$BB$3:$BB$4</c:f>
              <c:strCache>
                <c:ptCount val="1"/>
                <c:pt idx="0">
                  <c:v>Punjab National Bank App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customers)'!$BB$5:$BB$17</c:f>
              <c:numCache>
                <c:formatCode>General</c:formatCode>
                <c:ptCount val="12"/>
                <c:pt idx="0">
                  <c:v>64.680000000000007</c:v>
                </c:pt>
                <c:pt idx="1">
                  <c:v>62.93</c:v>
                </c:pt>
                <c:pt idx="2">
                  <c:v>72.25</c:v>
                </c:pt>
                <c:pt idx="3">
                  <c:v>63.07</c:v>
                </c:pt>
                <c:pt idx="4">
                  <c:v>55.51</c:v>
                </c:pt>
                <c:pt idx="5">
                  <c:v>41.1</c:v>
                </c:pt>
                <c:pt idx="6">
                  <c:v>8.86</c:v>
                </c:pt>
                <c:pt idx="7">
                  <c:v>15.28</c:v>
                </c:pt>
                <c:pt idx="8">
                  <c:v>25.07</c:v>
                </c:pt>
                <c:pt idx="9">
                  <c:v>32.06</c:v>
                </c:pt>
                <c:pt idx="10">
                  <c:v>31.14</c:v>
                </c:pt>
                <c:pt idx="11">
                  <c:v>33.76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4-EB2D-4233-955E-0D321B64F900}"/>
            </c:ext>
          </c:extLst>
        </c:ser>
        <c:ser>
          <c:idx val="53"/>
          <c:order val="53"/>
          <c:tx>
            <c:strRef>
              <c:f>'value (by customers)'!$BC$3:$BC$4</c:f>
              <c:strCache>
                <c:ptCount val="1"/>
                <c:pt idx="0">
                  <c:v>Punjab Sind Bank App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customers)'!$BC$5:$BC$17</c:f>
              <c:numCache>
                <c:formatCode>General</c:formatCode>
                <c:ptCount val="12"/>
                <c:pt idx="0">
                  <c:v>3.18</c:v>
                </c:pt>
                <c:pt idx="1">
                  <c:v>3.67</c:v>
                </c:pt>
                <c:pt idx="2">
                  <c:v>3.21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5-EB2D-4233-955E-0D321B64F900}"/>
            </c:ext>
          </c:extLst>
        </c:ser>
        <c:ser>
          <c:idx val="54"/>
          <c:order val="54"/>
          <c:tx>
            <c:strRef>
              <c:f>'value (by customers)'!$BD$3:$BD$4</c:f>
              <c:strCache>
                <c:ptCount val="1"/>
                <c:pt idx="0">
                  <c:v>Punjab Sindh Bank App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customers)'!$BD$5:$BD$17</c:f>
              <c:numCache>
                <c:formatCode>General</c:formatCode>
                <c:ptCount val="12"/>
                <c:pt idx="7">
                  <c:v>2.5299999999999998</c:v>
                </c:pt>
                <c:pt idx="8">
                  <c:v>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6-EB2D-4233-955E-0D321B64F900}"/>
            </c:ext>
          </c:extLst>
        </c:ser>
        <c:ser>
          <c:idx val="55"/>
          <c:order val="55"/>
          <c:tx>
            <c:strRef>
              <c:f>'value (by customers)'!$BE$3:$BE$4</c:f>
              <c:strCache>
                <c:ptCount val="1"/>
                <c:pt idx="0">
                  <c:v>RBL Bank App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customers)'!$BE$5:$BE$17</c:f>
              <c:numCache>
                <c:formatCode>General</c:formatCode>
                <c:ptCount val="12"/>
                <c:pt idx="0">
                  <c:v>48.58</c:v>
                </c:pt>
                <c:pt idx="1">
                  <c:v>49.4</c:v>
                </c:pt>
                <c:pt idx="2">
                  <c:v>59.94</c:v>
                </c:pt>
                <c:pt idx="3">
                  <c:v>58.08</c:v>
                </c:pt>
                <c:pt idx="4">
                  <c:v>56.21</c:v>
                </c:pt>
                <c:pt idx="5">
                  <c:v>61.95</c:v>
                </c:pt>
                <c:pt idx="6">
                  <c:v>68.540000000000006</c:v>
                </c:pt>
                <c:pt idx="7">
                  <c:v>70.239999999999995</c:v>
                </c:pt>
                <c:pt idx="8">
                  <c:v>65.95</c:v>
                </c:pt>
                <c:pt idx="9">
                  <c:v>84.08</c:v>
                </c:pt>
                <c:pt idx="10">
                  <c:v>81.95</c:v>
                </c:pt>
                <c:pt idx="11">
                  <c:v>102.17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7-EB2D-4233-955E-0D321B64F900}"/>
            </c:ext>
          </c:extLst>
        </c:ser>
        <c:ser>
          <c:idx val="56"/>
          <c:order val="56"/>
          <c:tx>
            <c:strRef>
              <c:f>'value (by customers)'!$BF$3:$BF$4</c:f>
              <c:strCache>
                <c:ptCount val="1"/>
                <c:pt idx="0">
                  <c:v>RealMe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customers)'!$BF$5:$BF$17</c:f>
              <c:numCache>
                <c:formatCode>General</c:formatCode>
                <c:ptCount val="12"/>
                <c:pt idx="0">
                  <c:v>1.86</c:v>
                </c:pt>
                <c:pt idx="1">
                  <c:v>1.63</c:v>
                </c:pt>
                <c:pt idx="2">
                  <c:v>1.44</c:v>
                </c:pt>
                <c:pt idx="7">
                  <c:v>0.41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8-EB2D-4233-955E-0D321B64F900}"/>
            </c:ext>
          </c:extLst>
        </c:ser>
        <c:ser>
          <c:idx val="57"/>
          <c:order val="57"/>
          <c:tx>
            <c:strRef>
              <c:f>'value (by customers)'!$BG$3:$BG$4</c:f>
              <c:strCache>
                <c:ptCount val="1"/>
                <c:pt idx="0">
                  <c:v>Samsung Pay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customers)'!$BG$5:$BG$17</c:f>
              <c:numCache>
                <c:formatCode>General</c:formatCode>
                <c:ptCount val="12"/>
                <c:pt idx="0">
                  <c:v>314.07</c:v>
                </c:pt>
                <c:pt idx="1">
                  <c:v>296.08</c:v>
                </c:pt>
                <c:pt idx="2">
                  <c:v>326.95999999999998</c:v>
                </c:pt>
                <c:pt idx="3">
                  <c:v>312.93</c:v>
                </c:pt>
                <c:pt idx="4">
                  <c:v>302.68</c:v>
                </c:pt>
                <c:pt idx="5">
                  <c:v>331.04</c:v>
                </c:pt>
                <c:pt idx="6">
                  <c:v>367.67</c:v>
                </c:pt>
                <c:pt idx="7">
                  <c:v>372.08</c:v>
                </c:pt>
                <c:pt idx="8">
                  <c:v>371.1</c:v>
                </c:pt>
                <c:pt idx="9">
                  <c:v>428.41</c:v>
                </c:pt>
                <c:pt idx="10">
                  <c:v>412.13</c:v>
                </c:pt>
                <c:pt idx="11">
                  <c:v>436.3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9-EB2D-4233-955E-0D321B64F900}"/>
            </c:ext>
          </c:extLst>
        </c:ser>
        <c:ser>
          <c:idx val="58"/>
          <c:order val="58"/>
          <c:tx>
            <c:strRef>
              <c:f>'value (by customers)'!$BH$3:$BH$4</c:f>
              <c:strCache>
                <c:ptCount val="1"/>
                <c:pt idx="0">
                  <c:v>South Indian Bank App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customers)'!$BH$5:$BH$17</c:f>
              <c:numCache>
                <c:formatCode>General</c:formatCode>
                <c:ptCount val="12"/>
                <c:pt idx="0">
                  <c:v>22.77</c:v>
                </c:pt>
                <c:pt idx="1">
                  <c:v>22.61</c:v>
                </c:pt>
                <c:pt idx="2">
                  <c:v>25.5</c:v>
                </c:pt>
                <c:pt idx="3">
                  <c:v>23.53</c:v>
                </c:pt>
                <c:pt idx="4">
                  <c:v>19.670000000000002</c:v>
                </c:pt>
                <c:pt idx="5">
                  <c:v>24.3</c:v>
                </c:pt>
                <c:pt idx="6">
                  <c:v>28.23</c:v>
                </c:pt>
                <c:pt idx="7">
                  <c:v>31.69</c:v>
                </c:pt>
                <c:pt idx="8">
                  <c:v>31.18</c:v>
                </c:pt>
                <c:pt idx="9">
                  <c:v>37.4</c:v>
                </c:pt>
                <c:pt idx="10">
                  <c:v>36.909999999999997</c:v>
                </c:pt>
                <c:pt idx="11">
                  <c:v>39.92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A-EB2D-4233-955E-0D321B64F900}"/>
            </c:ext>
          </c:extLst>
        </c:ser>
        <c:ser>
          <c:idx val="59"/>
          <c:order val="59"/>
          <c:tx>
            <c:strRef>
              <c:f>'value (by customers)'!$BI$3:$BI$4</c:f>
              <c:strCache>
                <c:ptCount val="1"/>
                <c:pt idx="0">
                  <c:v>Standard Chartered Bank App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customers)'!$BI$5:$BI$17</c:f>
              <c:numCache>
                <c:formatCode>General</c:formatCode>
                <c:ptCount val="12"/>
                <c:pt idx="0">
                  <c:v>27.86</c:v>
                </c:pt>
                <c:pt idx="1">
                  <c:v>27.11</c:v>
                </c:pt>
                <c:pt idx="2">
                  <c:v>30.66</c:v>
                </c:pt>
                <c:pt idx="3">
                  <c:v>33.32</c:v>
                </c:pt>
                <c:pt idx="4">
                  <c:v>36.729999999999997</c:v>
                </c:pt>
                <c:pt idx="5">
                  <c:v>39.42</c:v>
                </c:pt>
                <c:pt idx="6">
                  <c:v>46.29</c:v>
                </c:pt>
                <c:pt idx="7">
                  <c:v>45.31</c:v>
                </c:pt>
                <c:pt idx="8">
                  <c:v>45.86</c:v>
                </c:pt>
                <c:pt idx="9">
                  <c:v>56.38</c:v>
                </c:pt>
                <c:pt idx="10">
                  <c:v>53.87</c:v>
                </c:pt>
                <c:pt idx="11">
                  <c:v>60.26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B-EB2D-4233-955E-0D321B64F900}"/>
            </c:ext>
          </c:extLst>
        </c:ser>
        <c:ser>
          <c:idx val="60"/>
          <c:order val="60"/>
          <c:tx>
            <c:strRef>
              <c:f>'value (by customers)'!$BJ$3:$BJ$4</c:f>
              <c:strCache>
                <c:ptCount val="1"/>
                <c:pt idx="0">
                  <c:v>State Bank of India Apps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customers)'!$BJ$5:$BJ$17</c:f>
              <c:numCache>
                <c:formatCode>General</c:formatCode>
                <c:ptCount val="12"/>
                <c:pt idx="0">
                  <c:v>2358.8200000000002</c:v>
                </c:pt>
                <c:pt idx="1">
                  <c:v>2273.77</c:v>
                </c:pt>
                <c:pt idx="2">
                  <c:v>2578.38</c:v>
                </c:pt>
                <c:pt idx="3">
                  <c:v>2359.08</c:v>
                </c:pt>
                <c:pt idx="4">
                  <c:v>2079.3200000000002</c:v>
                </c:pt>
                <c:pt idx="5">
                  <c:v>1978.61</c:v>
                </c:pt>
                <c:pt idx="6">
                  <c:v>1908.2</c:v>
                </c:pt>
                <c:pt idx="7">
                  <c:v>1905.52</c:v>
                </c:pt>
                <c:pt idx="8">
                  <c:v>1874.58</c:v>
                </c:pt>
                <c:pt idx="9">
                  <c:v>2089.1799999999998</c:v>
                </c:pt>
                <c:pt idx="10">
                  <c:v>1990.21</c:v>
                </c:pt>
                <c:pt idx="11">
                  <c:v>1961.7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C-EB2D-4233-955E-0D321B64F900}"/>
            </c:ext>
          </c:extLst>
        </c:ser>
        <c:ser>
          <c:idx val="61"/>
          <c:order val="61"/>
          <c:tx>
            <c:strRef>
              <c:f>'value (by customers)'!$BK$3:$BK$4</c:f>
              <c:strCache>
                <c:ptCount val="1"/>
                <c:pt idx="0">
                  <c:v>Truecaller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customers)'!$BK$5:$BK$17</c:f>
              <c:numCache>
                <c:formatCode>General</c:formatCode>
                <c:ptCount val="12"/>
                <c:pt idx="0">
                  <c:v>1.94</c:v>
                </c:pt>
                <c:pt idx="1">
                  <c:v>15.36</c:v>
                </c:pt>
                <c:pt idx="2">
                  <c:v>3.55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D-EB2D-4233-955E-0D321B64F900}"/>
            </c:ext>
          </c:extLst>
        </c:ser>
        <c:ser>
          <c:idx val="62"/>
          <c:order val="62"/>
          <c:tx>
            <c:strRef>
              <c:f>'value (by customers)'!$BL$3:$BL$4</c:f>
              <c:strCache>
                <c:ptCount val="1"/>
                <c:pt idx="0">
                  <c:v>UCO Bank App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customers)'!$BL$5:$BL$17</c:f>
              <c:numCache>
                <c:formatCode>General</c:formatCode>
                <c:ptCount val="12"/>
                <c:pt idx="0">
                  <c:v>14.12</c:v>
                </c:pt>
                <c:pt idx="1">
                  <c:v>13.69</c:v>
                </c:pt>
                <c:pt idx="2">
                  <c:v>16.079999999999998</c:v>
                </c:pt>
                <c:pt idx="3">
                  <c:v>16.170000000000002</c:v>
                </c:pt>
                <c:pt idx="4">
                  <c:v>19.5</c:v>
                </c:pt>
                <c:pt idx="5">
                  <c:v>20.8</c:v>
                </c:pt>
                <c:pt idx="6">
                  <c:v>22.5</c:v>
                </c:pt>
                <c:pt idx="7">
                  <c:v>21.64</c:v>
                </c:pt>
                <c:pt idx="8">
                  <c:v>23.44</c:v>
                </c:pt>
                <c:pt idx="9">
                  <c:v>27.95</c:v>
                </c:pt>
                <c:pt idx="10">
                  <c:v>30.41</c:v>
                </c:pt>
                <c:pt idx="11">
                  <c:v>33.49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EB2D-4233-955E-0D321B64F900}"/>
            </c:ext>
          </c:extLst>
        </c:ser>
        <c:ser>
          <c:idx val="63"/>
          <c:order val="63"/>
          <c:tx>
            <c:strRef>
              <c:f>'value (by customers)'!$BM$3:$BM$4</c:f>
              <c:strCache>
                <c:ptCount val="1"/>
                <c:pt idx="0">
                  <c:v>Ultracash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customers)'!$BM$5:$BM$17</c:f>
              <c:numCache>
                <c:formatCode>General</c:formatCode>
                <c:ptCount val="12"/>
                <c:pt idx="0">
                  <c:v>120.28</c:v>
                </c:pt>
                <c:pt idx="1">
                  <c:v>118.31</c:v>
                </c:pt>
                <c:pt idx="2">
                  <c:v>158.22999999999999</c:v>
                </c:pt>
                <c:pt idx="3">
                  <c:v>178.72</c:v>
                </c:pt>
                <c:pt idx="4">
                  <c:v>142.91999999999999</c:v>
                </c:pt>
                <c:pt idx="5">
                  <c:v>148.09</c:v>
                </c:pt>
                <c:pt idx="6">
                  <c:v>158.44999999999999</c:v>
                </c:pt>
                <c:pt idx="7">
                  <c:v>161.91999999999999</c:v>
                </c:pt>
                <c:pt idx="8">
                  <c:v>163.57</c:v>
                </c:pt>
                <c:pt idx="9">
                  <c:v>170.32</c:v>
                </c:pt>
                <c:pt idx="10">
                  <c:v>162.44</c:v>
                </c:pt>
                <c:pt idx="11">
                  <c:v>178.99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F-EB2D-4233-955E-0D321B64F900}"/>
            </c:ext>
          </c:extLst>
        </c:ser>
        <c:ser>
          <c:idx val="64"/>
          <c:order val="64"/>
          <c:tx>
            <c:strRef>
              <c:f>'value (by customers)'!$BN$3:$BN$4</c:f>
              <c:strCache>
                <c:ptCount val="1"/>
                <c:pt idx="0">
                  <c:v>Union Bank Apps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customers)'!$BN$5:$BN$17</c:f>
              <c:numCache>
                <c:formatCode>General</c:formatCode>
                <c:ptCount val="12"/>
                <c:pt idx="0">
                  <c:v>99.94</c:v>
                </c:pt>
                <c:pt idx="1">
                  <c:v>119.4</c:v>
                </c:pt>
                <c:pt idx="2">
                  <c:v>144.93</c:v>
                </c:pt>
                <c:pt idx="3">
                  <c:v>135.79</c:v>
                </c:pt>
                <c:pt idx="4">
                  <c:v>110.65</c:v>
                </c:pt>
                <c:pt idx="5">
                  <c:v>128.37</c:v>
                </c:pt>
                <c:pt idx="6">
                  <c:v>137.37</c:v>
                </c:pt>
                <c:pt idx="7">
                  <c:v>150.94</c:v>
                </c:pt>
                <c:pt idx="8">
                  <c:v>155.19999999999999</c:v>
                </c:pt>
                <c:pt idx="9">
                  <c:v>223.98</c:v>
                </c:pt>
                <c:pt idx="10">
                  <c:v>178.53</c:v>
                </c:pt>
                <c:pt idx="11">
                  <c:v>167.6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0-EB2D-4233-955E-0D321B64F900}"/>
            </c:ext>
          </c:extLst>
        </c:ser>
        <c:ser>
          <c:idx val="65"/>
          <c:order val="65"/>
          <c:tx>
            <c:strRef>
              <c:f>'value (by customers)'!$BO$3:$BO$4</c:f>
              <c:strCache>
                <c:ptCount val="1"/>
                <c:pt idx="0">
                  <c:v>WhatsApp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customers)'!$BO$5:$BO$17</c:f>
              <c:numCache>
                <c:formatCode>General</c:formatCode>
                <c:ptCount val="12"/>
                <c:pt idx="0">
                  <c:v>36.44</c:v>
                </c:pt>
                <c:pt idx="1">
                  <c:v>32.409999999999997</c:v>
                </c:pt>
                <c:pt idx="2">
                  <c:v>38.17</c:v>
                </c:pt>
                <c:pt idx="3">
                  <c:v>47.62</c:v>
                </c:pt>
                <c:pt idx="4">
                  <c:v>48.15</c:v>
                </c:pt>
                <c:pt idx="5">
                  <c:v>42.44</c:v>
                </c:pt>
                <c:pt idx="6">
                  <c:v>45.33</c:v>
                </c:pt>
                <c:pt idx="7">
                  <c:v>44.7</c:v>
                </c:pt>
                <c:pt idx="8">
                  <c:v>62.31</c:v>
                </c:pt>
                <c:pt idx="10">
                  <c:v>149.38</c:v>
                </c:pt>
                <c:pt idx="11">
                  <c:v>188.78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1-EB2D-4233-955E-0D321B64F900}"/>
            </c:ext>
          </c:extLst>
        </c:ser>
        <c:ser>
          <c:idx val="66"/>
          <c:order val="66"/>
          <c:tx>
            <c:strRef>
              <c:f>'value (by customers)'!$BP$3:$BP$4</c:f>
              <c:strCache>
                <c:ptCount val="1"/>
                <c:pt idx="0">
                  <c:v>WhatsApp*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customers)'!$BP$5:$BP$17</c:f>
              <c:numCache>
                <c:formatCode>General</c:formatCode>
                <c:ptCount val="12"/>
                <c:pt idx="9">
                  <c:v>104.19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2-EB2D-4233-955E-0D321B64F900}"/>
            </c:ext>
          </c:extLst>
        </c:ser>
        <c:ser>
          <c:idx val="67"/>
          <c:order val="67"/>
          <c:tx>
            <c:strRef>
              <c:f>'value (by customers)'!$BQ$3:$BQ$4</c:f>
              <c:strCache>
                <c:ptCount val="1"/>
                <c:pt idx="0">
                  <c:v>Yes Bank Apps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customers)'!$BQ$5:$BQ$17</c:f>
              <c:numCache>
                <c:formatCode>General</c:formatCode>
                <c:ptCount val="12"/>
                <c:pt idx="0">
                  <c:v>3207.95</c:v>
                </c:pt>
                <c:pt idx="1">
                  <c:v>3396.01</c:v>
                </c:pt>
                <c:pt idx="2">
                  <c:v>4831.58</c:v>
                </c:pt>
                <c:pt idx="3">
                  <c:v>5120.17</c:v>
                </c:pt>
                <c:pt idx="4">
                  <c:v>4486.54</c:v>
                </c:pt>
                <c:pt idx="5">
                  <c:v>5227.04</c:v>
                </c:pt>
                <c:pt idx="6">
                  <c:v>4811.7299999999996</c:v>
                </c:pt>
                <c:pt idx="7">
                  <c:v>5702.87</c:v>
                </c:pt>
                <c:pt idx="8">
                  <c:v>4994.32</c:v>
                </c:pt>
                <c:pt idx="9">
                  <c:v>7660.21</c:v>
                </c:pt>
                <c:pt idx="10">
                  <c:v>6170.96</c:v>
                </c:pt>
                <c:pt idx="11">
                  <c:v>5689.57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3-EB2D-4233-955E-0D321B64F900}"/>
            </c:ext>
          </c:extLst>
        </c:ser>
        <c:ser>
          <c:idx val="68"/>
          <c:order val="68"/>
          <c:tx>
            <c:strRef>
              <c:f>'value (by customers)'!$BR$3:$BR$4</c:f>
              <c:strCache>
                <c:ptCount val="1"/>
                <c:pt idx="0">
                  <c:v>YuvaPay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'value (by customers)'!$A$5:$A$17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'value (by customers)'!$BR$5:$BR$17</c:f>
              <c:numCache>
                <c:formatCode>General</c:formatCode>
                <c:ptCount val="12"/>
                <c:pt idx="1">
                  <c:v>0.63</c:v>
                </c:pt>
                <c:pt idx="2">
                  <c:v>18.559999999999999</c:v>
                </c:pt>
                <c:pt idx="3">
                  <c:v>51.22</c:v>
                </c:pt>
                <c:pt idx="4">
                  <c:v>73.16</c:v>
                </c:pt>
                <c:pt idx="5">
                  <c:v>60.44</c:v>
                </c:pt>
                <c:pt idx="6">
                  <c:v>38.299999999999997</c:v>
                </c:pt>
                <c:pt idx="7">
                  <c:v>19.010000000000002</c:v>
                </c:pt>
                <c:pt idx="8">
                  <c:v>46.94</c:v>
                </c:pt>
                <c:pt idx="9">
                  <c:v>61.62</c:v>
                </c:pt>
                <c:pt idx="10">
                  <c:v>66.62</c:v>
                </c:pt>
                <c:pt idx="11">
                  <c:v>78.430000000000007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4-EB2D-4233-955E-0D321B64F9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4368464"/>
        <c:axId val="74367376"/>
      </c:barChart>
      <c:catAx>
        <c:axId val="74368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years</a:t>
                </a:r>
              </a:p>
            </c:rich>
          </c:tx>
          <c:layout>
            <c:manualLayout>
              <c:xMode val="edge"/>
              <c:yMode val="edge"/>
              <c:x val="0.5803180227471566"/>
              <c:y val="0.897394429469901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67376"/>
        <c:crosses val="autoZero"/>
        <c:auto val="1"/>
        <c:lblAlgn val="ctr"/>
        <c:lblOffset val="100"/>
        <c:noMultiLvlLbl val="0"/>
      </c:catAx>
      <c:valAx>
        <c:axId val="74367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volume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68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[UPI TRANSACTION ANALYSIS DASHBOARD(BI) (og) copy1.xlsx]activeness of bank!PivotTable1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Activeness Of Banks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'activeness of bank'!$B$3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'activeness of bank'!$A$4:$A$73</c:f>
              <c:strCache>
                <c:ptCount val="69"/>
                <c:pt idx="0">
                  <c:v>Airtel Payments Bank Apps</c:v>
                </c:pt>
                <c:pt idx="1">
                  <c:v>Allahabad Bank App</c:v>
                </c:pt>
                <c:pt idx="2">
                  <c:v>Amazon Pay</c:v>
                </c:pt>
                <c:pt idx="3">
                  <c:v>Andhra Bank App</c:v>
                </c:pt>
                <c:pt idx="4">
                  <c:v>AU Small Finance Bank App</c:v>
                </c:pt>
                <c:pt idx="5">
                  <c:v>Axis Bank Apps</c:v>
                </c:pt>
                <c:pt idx="6">
                  <c:v>Bajaj Finserv</c:v>
                </c:pt>
                <c:pt idx="7">
                  <c:v>Bank of Baroda Apps</c:v>
                </c:pt>
                <c:pt idx="8">
                  <c:v>Bank of India App</c:v>
                </c:pt>
                <c:pt idx="9">
                  <c:v>Bank of Maharashtra App</c:v>
                </c:pt>
                <c:pt idx="10">
                  <c:v>BHIM</c:v>
                </c:pt>
                <c:pt idx="11">
                  <c:v>Canara Bank App</c:v>
                </c:pt>
                <c:pt idx="12">
                  <c:v>Central Bank of India App</c:v>
                </c:pt>
                <c:pt idx="13">
                  <c:v>Citi Bank App</c:v>
                </c:pt>
                <c:pt idx="14">
                  <c:v>City Union Bank App</c:v>
                </c:pt>
                <c:pt idx="15">
                  <c:v>Cointab</c:v>
                </c:pt>
                <c:pt idx="16">
                  <c:v>Cred</c:v>
                </c:pt>
                <c:pt idx="17">
                  <c:v>DBS Digibank App</c:v>
                </c:pt>
                <c:pt idx="18">
                  <c:v>Dena Bank App</c:v>
                </c:pt>
                <c:pt idx="19">
                  <c:v>Deutsche Bank App</c:v>
                </c:pt>
                <c:pt idx="20">
                  <c:v>Dhanlaxmi Bank App</c:v>
                </c:pt>
                <c:pt idx="21">
                  <c:v>Federal Bank App</c:v>
                </c:pt>
                <c:pt idx="22">
                  <c:v>Fino Payments bank App</c:v>
                </c:pt>
                <c:pt idx="23">
                  <c:v>Finshell Pay</c:v>
                </c:pt>
                <c:pt idx="24">
                  <c:v>Freecharge</c:v>
                </c:pt>
                <c:pt idx="25">
                  <c:v>Goibibo</c:v>
                </c:pt>
                <c:pt idx="26">
                  <c:v>Google Pay</c:v>
                </c:pt>
                <c:pt idx="27">
                  <c:v>HDFC Bank Apps</c:v>
                </c:pt>
                <c:pt idx="28">
                  <c:v>HSBC Bank App</c:v>
                </c:pt>
                <c:pt idx="29">
                  <c:v>ICICI Bank Apps</c:v>
                </c:pt>
                <c:pt idx="30">
                  <c:v>IDBI Bank App</c:v>
                </c:pt>
                <c:pt idx="31">
                  <c:v>IDFC Bank App</c:v>
                </c:pt>
                <c:pt idx="32">
                  <c:v>India Post Payments Bank App</c:v>
                </c:pt>
                <c:pt idx="33">
                  <c:v>Indian Bank App</c:v>
                </c:pt>
                <c:pt idx="34">
                  <c:v>IndusInd Bank App</c:v>
                </c:pt>
                <c:pt idx="35">
                  <c:v>Jammu and Kashmir Bank App</c:v>
                </c:pt>
                <c:pt idx="36">
                  <c:v>Janta Sahakari Bank App</c:v>
                </c:pt>
                <c:pt idx="37">
                  <c:v>Jio Payments Bank App</c:v>
                </c:pt>
                <c:pt idx="38">
                  <c:v>Jupiter Money</c:v>
                </c:pt>
                <c:pt idx="39">
                  <c:v>Karnataka Bank App</c:v>
                </c:pt>
                <c:pt idx="40">
                  <c:v>Karur Vysya Bank App</c:v>
                </c:pt>
                <c:pt idx="41">
                  <c:v>Khalijeb</c:v>
                </c:pt>
                <c:pt idx="42">
                  <c:v>Kotak Mahindra Bank Apps</c:v>
                </c:pt>
                <c:pt idx="43">
                  <c:v>MakeMy Trip</c:v>
                </c:pt>
                <c:pt idx="44">
                  <c:v>MI Pay</c:v>
                </c:pt>
                <c:pt idx="45">
                  <c:v>Mobikwik</c:v>
                </c:pt>
                <c:pt idx="46">
                  <c:v>NSDL Payments Bank App</c:v>
                </c:pt>
                <c:pt idx="47">
                  <c:v>Other Apps</c:v>
                </c:pt>
                <c:pt idx="48">
                  <c:v>Other Bank Apps</c:v>
                </c:pt>
                <c:pt idx="49">
                  <c:v>Others</c:v>
                </c:pt>
                <c:pt idx="50">
                  <c:v>Paytm Payments Bank App</c:v>
                </c:pt>
                <c:pt idx="51">
                  <c:v>PhonePe</c:v>
                </c:pt>
                <c:pt idx="52">
                  <c:v>Punjab National Bank App</c:v>
                </c:pt>
                <c:pt idx="53">
                  <c:v>Punjab Sind Bank App</c:v>
                </c:pt>
                <c:pt idx="54">
                  <c:v>Punjab Sindh Bank App</c:v>
                </c:pt>
                <c:pt idx="55">
                  <c:v>RBL Bank App</c:v>
                </c:pt>
                <c:pt idx="56">
                  <c:v>RealMe</c:v>
                </c:pt>
                <c:pt idx="57">
                  <c:v>Samsung Pay</c:v>
                </c:pt>
                <c:pt idx="58">
                  <c:v>South Indian Bank App</c:v>
                </c:pt>
                <c:pt idx="59">
                  <c:v>Standard Chartered Bank App</c:v>
                </c:pt>
                <c:pt idx="60">
                  <c:v>State Bank of India Apps</c:v>
                </c:pt>
                <c:pt idx="61">
                  <c:v>Truecaller</c:v>
                </c:pt>
                <c:pt idx="62">
                  <c:v>UCO Bank App</c:v>
                </c:pt>
                <c:pt idx="63">
                  <c:v>Ultracash</c:v>
                </c:pt>
                <c:pt idx="64">
                  <c:v>Union Bank Apps</c:v>
                </c:pt>
                <c:pt idx="65">
                  <c:v>WhatsApp</c:v>
                </c:pt>
                <c:pt idx="66">
                  <c:v>WhatsApp*</c:v>
                </c:pt>
                <c:pt idx="67">
                  <c:v>Yes Bank Apps</c:v>
                </c:pt>
                <c:pt idx="68">
                  <c:v>YuvaPay</c:v>
                </c:pt>
              </c:strCache>
            </c:strRef>
          </c:cat>
          <c:val>
            <c:numRef>
              <c:f>'activeness of bank'!$B$4:$B$73</c:f>
              <c:numCache>
                <c:formatCode>General</c:formatCode>
                <c:ptCount val="69"/>
                <c:pt idx="0">
                  <c:v>78</c:v>
                </c:pt>
                <c:pt idx="1">
                  <c:v>72</c:v>
                </c:pt>
                <c:pt idx="2">
                  <c:v>78</c:v>
                </c:pt>
                <c:pt idx="3">
                  <c:v>1</c:v>
                </c:pt>
                <c:pt idx="4">
                  <c:v>78</c:v>
                </c:pt>
                <c:pt idx="5">
                  <c:v>78</c:v>
                </c:pt>
                <c:pt idx="6">
                  <c:v>78</c:v>
                </c:pt>
                <c:pt idx="7">
                  <c:v>78</c:v>
                </c:pt>
                <c:pt idx="8">
                  <c:v>72</c:v>
                </c:pt>
                <c:pt idx="9">
                  <c:v>78</c:v>
                </c:pt>
                <c:pt idx="10">
                  <c:v>78</c:v>
                </c:pt>
                <c:pt idx="11">
                  <c:v>78</c:v>
                </c:pt>
                <c:pt idx="12">
                  <c:v>78</c:v>
                </c:pt>
                <c:pt idx="13">
                  <c:v>78</c:v>
                </c:pt>
                <c:pt idx="14">
                  <c:v>57</c:v>
                </c:pt>
                <c:pt idx="15">
                  <c:v>78</c:v>
                </c:pt>
                <c:pt idx="16">
                  <c:v>78</c:v>
                </c:pt>
                <c:pt idx="17">
                  <c:v>78</c:v>
                </c:pt>
                <c:pt idx="18">
                  <c:v>78</c:v>
                </c:pt>
                <c:pt idx="19">
                  <c:v>78</c:v>
                </c:pt>
                <c:pt idx="20">
                  <c:v>32</c:v>
                </c:pt>
                <c:pt idx="21">
                  <c:v>78</c:v>
                </c:pt>
                <c:pt idx="22">
                  <c:v>78</c:v>
                </c:pt>
                <c:pt idx="23">
                  <c:v>42</c:v>
                </c:pt>
                <c:pt idx="24">
                  <c:v>1</c:v>
                </c:pt>
                <c:pt idx="25">
                  <c:v>9</c:v>
                </c:pt>
                <c:pt idx="26">
                  <c:v>78</c:v>
                </c:pt>
                <c:pt idx="27">
                  <c:v>78</c:v>
                </c:pt>
                <c:pt idx="28">
                  <c:v>78</c:v>
                </c:pt>
                <c:pt idx="29">
                  <c:v>78</c:v>
                </c:pt>
                <c:pt idx="30">
                  <c:v>78</c:v>
                </c:pt>
                <c:pt idx="31">
                  <c:v>78</c:v>
                </c:pt>
                <c:pt idx="32">
                  <c:v>78</c:v>
                </c:pt>
                <c:pt idx="33">
                  <c:v>78</c:v>
                </c:pt>
                <c:pt idx="34">
                  <c:v>78</c:v>
                </c:pt>
                <c:pt idx="35">
                  <c:v>12</c:v>
                </c:pt>
                <c:pt idx="36">
                  <c:v>26</c:v>
                </c:pt>
                <c:pt idx="37">
                  <c:v>78</c:v>
                </c:pt>
                <c:pt idx="38">
                  <c:v>57</c:v>
                </c:pt>
                <c:pt idx="39">
                  <c:v>78</c:v>
                </c:pt>
                <c:pt idx="40">
                  <c:v>78</c:v>
                </c:pt>
                <c:pt idx="41">
                  <c:v>1</c:v>
                </c:pt>
                <c:pt idx="42">
                  <c:v>78</c:v>
                </c:pt>
                <c:pt idx="43">
                  <c:v>78</c:v>
                </c:pt>
                <c:pt idx="44">
                  <c:v>78</c:v>
                </c:pt>
                <c:pt idx="45">
                  <c:v>78</c:v>
                </c:pt>
                <c:pt idx="46">
                  <c:v>52</c:v>
                </c:pt>
                <c:pt idx="47">
                  <c:v>48</c:v>
                </c:pt>
                <c:pt idx="48">
                  <c:v>7</c:v>
                </c:pt>
                <c:pt idx="49">
                  <c:v>23</c:v>
                </c:pt>
                <c:pt idx="50">
                  <c:v>78</c:v>
                </c:pt>
                <c:pt idx="51">
                  <c:v>78</c:v>
                </c:pt>
                <c:pt idx="52">
                  <c:v>78</c:v>
                </c:pt>
                <c:pt idx="53">
                  <c:v>6</c:v>
                </c:pt>
                <c:pt idx="54">
                  <c:v>17</c:v>
                </c:pt>
                <c:pt idx="55">
                  <c:v>78</c:v>
                </c:pt>
                <c:pt idx="56">
                  <c:v>14</c:v>
                </c:pt>
                <c:pt idx="57">
                  <c:v>78</c:v>
                </c:pt>
                <c:pt idx="58">
                  <c:v>78</c:v>
                </c:pt>
                <c:pt idx="59">
                  <c:v>78</c:v>
                </c:pt>
                <c:pt idx="60">
                  <c:v>78</c:v>
                </c:pt>
                <c:pt idx="61">
                  <c:v>6</c:v>
                </c:pt>
                <c:pt idx="62">
                  <c:v>78</c:v>
                </c:pt>
                <c:pt idx="63">
                  <c:v>78</c:v>
                </c:pt>
                <c:pt idx="64">
                  <c:v>78</c:v>
                </c:pt>
                <c:pt idx="65">
                  <c:v>68</c:v>
                </c:pt>
                <c:pt idx="66">
                  <c:v>10</c:v>
                </c:pt>
                <c:pt idx="67">
                  <c:v>78</c:v>
                </c:pt>
                <c:pt idx="68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27-464A-BA7A-9A95C319A0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23567416"/>
        <c:axId val="423570040"/>
      </c:barChart>
      <c:catAx>
        <c:axId val="423567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Bank Applications</a:t>
                </a:r>
              </a:p>
            </c:rich>
          </c:tx>
          <c:layout>
            <c:manualLayout>
              <c:xMode val="edge"/>
              <c:yMode val="edge"/>
              <c:x val="0.4523055803784698"/>
              <c:y val="0.888958151064450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570040"/>
        <c:crosses val="autoZero"/>
        <c:auto val="1"/>
        <c:lblAlgn val="ctr"/>
        <c:lblOffset val="100"/>
        <c:noMultiLvlLbl val="0"/>
      </c:catAx>
      <c:valAx>
        <c:axId val="423570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700"/>
                  <a:t>sum of months </a:t>
                </a:r>
              </a:p>
            </c:rich>
          </c:tx>
          <c:layout>
            <c:manualLayout>
              <c:xMode val="edge"/>
              <c:yMode val="edge"/>
              <c:x val="1.7844396859386154E-2"/>
              <c:y val="0.226750874890638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_);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567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[UPI TRANSACTION ANALYSIS DASHBOARD(BI) (og) copy1.xlsx]top5(volumne)!PivotTable2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top</a:t>
            </a:r>
            <a:r>
              <a:rPr lang="en-US" baseline="0" dirty="0"/>
              <a:t> 5 banks app with respect to its volume of UPI Transactions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numFmt formatCode="0.00%" sourceLinked="0"/>
          <c:spPr>
            <a:solidFill>
              <a:schemeClr val="bg1"/>
            </a:solidFill>
            <a:ln>
              <a:solidFill>
                <a:srgbClr val="FFFF0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3.6652449693788273E-2"/>
              <c:y val="-4.9979585885097697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9E7B09E8-E040-42CF-9D23-339F572EA3C4}" type="PERCENTAGE">
                  <a:rPr lang="en-US" sz="1000">
                    <a:solidFill>
                      <a:srgbClr val="FF0000"/>
                    </a:solidFill>
                  </a:rPr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numFmt formatCode="0.00%" sourceLinked="0"/>
          <c:spPr>
            <a:solidFill>
              <a:schemeClr val="bg1"/>
            </a:solidFill>
            <a:ln>
              <a:solidFill>
                <a:srgbClr val="FFFF0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"/>
        <c:spPr>
          <a:blipFill dpi="0" rotWithShape="1">
            <a:blip xmlns:r="http://schemas.openxmlformats.org/officeDocument/2006/relationships"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-4.3824037620297414E-2"/>
              <c:y val="-3.4455380577427822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4E56812B-B9AE-43B2-915A-08F0E28D5DE3}" type="PERCENTAGE">
                  <a:rPr lang="en-US" sz="1000">
                    <a:solidFill>
                      <a:srgbClr val="FF0000"/>
                    </a:solidFill>
                  </a:rPr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numFmt formatCode="0.00%" sourceLinked="0"/>
          <c:spPr>
            <a:solidFill>
              <a:schemeClr val="bg1"/>
            </a:solidFill>
            <a:ln>
              <a:solidFill>
                <a:srgbClr val="FFFF0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"/>
        <c:spPr>
          <a:blipFill dpi="0" rotWithShape="1">
            <a:blip xmlns:r="http://schemas.openxmlformats.org/officeDocument/2006/relationships"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6.3561898512685911E-3"/>
              <c:y val="-7.0567220764071195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fld id="{4EA2D54A-C885-4D55-BBF5-700277B9B6D5}" type="PERCENTAGE">
                  <a:rPr lang="en-US" sz="10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numFmt formatCode="0.00%" sourceLinked="0"/>
          <c:spPr>
            <a:solidFill>
              <a:schemeClr val="bg1"/>
            </a:solidFill>
            <a:ln w="12700" cap="flat" cmpd="sng" algn="ctr">
              <a:solidFill>
                <a:srgbClr val="FFFF00"/>
              </a:solidFill>
              <a:prstDash val="solid"/>
              <a:miter lim="800000"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4"/>
        <c:spPr>
          <a:blipFill dpi="0" rotWithShape="1">
            <a:blip xmlns:r="http://schemas.openxmlformats.org/officeDocument/2006/relationships"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1.3929352580927383E-2"/>
              <c:y val="4.7280548264798539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E0BDD780-3EA2-46AC-BEAC-F20508AFD516}" type="PERCENTAGE">
                  <a:rPr lang="en-US" sz="1000">
                    <a:solidFill>
                      <a:srgbClr val="FF0000"/>
                    </a:solidFill>
                  </a:rPr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numFmt formatCode="0.00%" sourceLinked="0"/>
          <c:spPr>
            <a:solidFill>
              <a:schemeClr val="bg1"/>
            </a:solidFill>
            <a:ln>
              <a:solidFill>
                <a:srgbClr val="FFFF0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5"/>
        <c:spPr>
          <a:blipFill dpi="0" rotWithShape="1">
            <a:blip xmlns:r="http://schemas.openxmlformats.org/officeDocument/2006/relationships"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3.254122922134723E-2"/>
              <c:y val="-2.9837780694079906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0C0A4E5D-6C18-4FDF-B305-71BB9307CE99}" type="PERCENTAGE">
                  <a:rPr lang="en-US" sz="1000">
                    <a:solidFill>
                      <a:srgbClr val="FF0000"/>
                    </a:solidFill>
                  </a:rPr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numFmt formatCode="0.00%" sourceLinked="0"/>
          <c:spPr>
            <a:solidFill>
              <a:schemeClr val="bg1"/>
            </a:solidFill>
            <a:ln>
              <a:solidFill>
                <a:srgbClr val="FFFF0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numFmt formatCode="0.00%" sourceLinked="0"/>
          <c:spPr>
            <a:solidFill>
              <a:schemeClr val="bg1"/>
            </a:solidFill>
            <a:ln>
              <a:solidFill>
                <a:srgbClr val="FFFF0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blipFill dpi="0" rotWithShape="1">
            <a:blip xmlns:r="http://schemas.openxmlformats.org/officeDocument/2006/relationships"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-4.3824037620297414E-2"/>
              <c:y val="-3.4455380577427822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4E56812B-B9AE-43B2-915A-08F0E28D5DE3}" type="PERCENTAGE">
                  <a:rPr lang="en-US" sz="1000">
                    <a:solidFill>
                      <a:srgbClr val="FF0000"/>
                    </a:solidFill>
                  </a:rPr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numFmt formatCode="0.00%" sourceLinked="0"/>
          <c:spPr>
            <a:solidFill>
              <a:schemeClr val="bg1"/>
            </a:solidFill>
            <a:ln>
              <a:solidFill>
                <a:srgbClr val="FFFF0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8"/>
        <c:spPr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3.6652449693788273E-2"/>
              <c:y val="-4.9979585885097697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9E7B09E8-E040-42CF-9D23-339F572EA3C4}" type="PERCENTAGE">
                  <a:rPr lang="en-US" sz="1000">
                    <a:solidFill>
                      <a:srgbClr val="FF0000"/>
                    </a:solidFill>
                  </a:rPr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numFmt formatCode="0.00%" sourceLinked="0"/>
          <c:spPr>
            <a:solidFill>
              <a:schemeClr val="bg1"/>
            </a:solidFill>
            <a:ln>
              <a:solidFill>
                <a:srgbClr val="FFFF0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9"/>
        <c:spPr>
          <a:blipFill dpi="0" rotWithShape="1">
            <a:blip xmlns:r="http://schemas.openxmlformats.org/officeDocument/2006/relationships"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3.254122922134723E-2"/>
              <c:y val="-2.9837780694079906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0C0A4E5D-6C18-4FDF-B305-71BB9307CE99}" type="PERCENTAGE">
                  <a:rPr lang="en-US" sz="1000">
                    <a:solidFill>
                      <a:srgbClr val="FF0000"/>
                    </a:solidFill>
                  </a:rPr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numFmt formatCode="0.00%" sourceLinked="0"/>
          <c:spPr>
            <a:solidFill>
              <a:schemeClr val="bg1"/>
            </a:solidFill>
            <a:ln>
              <a:solidFill>
                <a:srgbClr val="FFFF0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0"/>
        <c:spPr>
          <a:blipFill dpi="0" rotWithShape="1">
            <a:blip xmlns:r="http://schemas.openxmlformats.org/officeDocument/2006/relationships"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1.3929352580927383E-2"/>
              <c:y val="4.7280548264798539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E0BDD780-3EA2-46AC-BEAC-F20508AFD516}" type="PERCENTAGE">
                  <a:rPr lang="en-US" sz="1000">
                    <a:solidFill>
                      <a:srgbClr val="FF0000"/>
                    </a:solidFill>
                  </a:rPr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numFmt formatCode="0.00%" sourceLinked="0"/>
          <c:spPr>
            <a:solidFill>
              <a:schemeClr val="bg1"/>
            </a:solidFill>
            <a:ln>
              <a:solidFill>
                <a:srgbClr val="FFFF0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1"/>
        <c:spPr>
          <a:blipFill dpi="0" rotWithShape="1">
            <a:blip xmlns:r="http://schemas.openxmlformats.org/officeDocument/2006/relationships"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6.3561898512685911E-3"/>
              <c:y val="-7.0567220764071195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fld id="{4EA2D54A-C885-4D55-BBF5-700277B9B6D5}" type="PERCENTAGE">
                  <a:rPr lang="en-US" sz="10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numFmt formatCode="0.00%" sourceLinked="0"/>
          <c:spPr>
            <a:solidFill>
              <a:schemeClr val="bg1"/>
            </a:solidFill>
            <a:ln w="12700" cap="flat" cmpd="sng" algn="ctr">
              <a:solidFill>
                <a:srgbClr val="FFFF00"/>
              </a:solidFill>
              <a:prstDash val="solid"/>
              <a:miter lim="800000"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numFmt formatCode="0.00%" sourceLinked="0"/>
          <c:spPr>
            <a:solidFill>
              <a:schemeClr val="bg1"/>
            </a:solidFill>
            <a:ln>
              <a:solidFill>
                <a:srgbClr val="FFFF0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blipFill dpi="0" rotWithShape="1">
            <a:blip xmlns:r="http://schemas.openxmlformats.org/officeDocument/2006/relationships"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-4.3824037620297414E-2"/>
              <c:y val="-3.4455380577427822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4E56812B-B9AE-43B2-915A-08F0E28D5DE3}" type="PERCENTAGE">
                  <a:rPr lang="en-US" sz="1000">
                    <a:solidFill>
                      <a:srgbClr val="FF0000"/>
                    </a:solidFill>
                  </a:rPr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numFmt formatCode="0.00%" sourceLinked="0"/>
          <c:spPr>
            <a:solidFill>
              <a:schemeClr val="bg1"/>
            </a:solidFill>
            <a:ln>
              <a:solidFill>
                <a:srgbClr val="FFFF0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4"/>
        <c:spPr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3.6652449693788273E-2"/>
              <c:y val="-4.9979585885097697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9E7B09E8-E040-42CF-9D23-339F572EA3C4}" type="PERCENTAGE">
                  <a:rPr lang="en-US" sz="1000">
                    <a:solidFill>
                      <a:srgbClr val="FF0000"/>
                    </a:solidFill>
                  </a:rPr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numFmt formatCode="0.00%" sourceLinked="0"/>
          <c:spPr>
            <a:solidFill>
              <a:schemeClr val="bg1"/>
            </a:solidFill>
            <a:ln>
              <a:solidFill>
                <a:srgbClr val="FFFF0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5"/>
        <c:spPr>
          <a:blipFill dpi="0" rotWithShape="1">
            <a:blip xmlns:r="http://schemas.openxmlformats.org/officeDocument/2006/relationships"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3.254122922134723E-2"/>
              <c:y val="-2.9837780694079906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0C0A4E5D-6C18-4FDF-B305-71BB9307CE99}" type="PERCENTAGE">
                  <a:rPr lang="en-US" sz="1000">
                    <a:solidFill>
                      <a:srgbClr val="FF0000"/>
                    </a:solidFill>
                  </a:rPr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numFmt formatCode="0.00%" sourceLinked="0"/>
          <c:spPr>
            <a:solidFill>
              <a:schemeClr val="bg1"/>
            </a:solidFill>
            <a:ln>
              <a:solidFill>
                <a:srgbClr val="FFFF0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6"/>
        <c:spPr>
          <a:blipFill dpi="0" rotWithShape="1">
            <a:blip xmlns:r="http://schemas.openxmlformats.org/officeDocument/2006/relationships"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1.3929352580927383E-2"/>
              <c:y val="4.7280548264798539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E0BDD780-3EA2-46AC-BEAC-F20508AFD516}" type="PERCENTAGE">
                  <a:rPr lang="en-US" sz="1000">
                    <a:solidFill>
                      <a:srgbClr val="FF0000"/>
                    </a:solidFill>
                  </a:rPr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numFmt formatCode="0.00%" sourceLinked="0"/>
          <c:spPr>
            <a:solidFill>
              <a:schemeClr val="bg1"/>
            </a:solidFill>
            <a:ln>
              <a:solidFill>
                <a:srgbClr val="FFFF0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7"/>
        <c:spPr>
          <a:blipFill dpi="0" rotWithShape="1">
            <a:blip xmlns:r="http://schemas.openxmlformats.org/officeDocument/2006/relationships"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6.3561898512685911E-3"/>
              <c:y val="-7.0567220764071195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fld id="{4EA2D54A-C885-4D55-BBF5-700277B9B6D5}" type="PERCENTAGE">
                  <a:rPr lang="en-US" sz="10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numFmt formatCode="0.00%" sourceLinked="0"/>
          <c:spPr>
            <a:solidFill>
              <a:schemeClr val="bg1"/>
            </a:solidFill>
            <a:ln w="12700" cap="flat" cmpd="sng" algn="ctr">
              <a:solidFill>
                <a:srgbClr val="FFFF00"/>
              </a:solidFill>
              <a:prstDash val="solid"/>
              <a:miter lim="800000"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'top5(volumne)'!$B$3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blipFill dpi="0" rotWithShape="1">
                <a:blip xmlns:r="http://schemas.openxmlformats.org/officeDocument/2006/relationships"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8651-4E08-A731-408A2ACA71F1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8651-4E08-A731-408A2ACA71F1}"/>
              </c:ext>
            </c:extLst>
          </c:dPt>
          <c:dPt>
            <c:idx val="2"/>
            <c:bubble3D val="0"/>
            <c:spPr>
              <a:blipFill dpi="0" rotWithShape="1">
                <a:blip xmlns:r="http://schemas.openxmlformats.org/officeDocument/2006/relationships"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8651-4E08-A731-408A2ACA71F1}"/>
              </c:ext>
            </c:extLst>
          </c:dPt>
          <c:dPt>
            <c:idx val="3"/>
            <c:bubble3D val="0"/>
            <c:spPr>
              <a:blipFill dpi="0" rotWithShape="1">
                <a:blip xmlns:r="http://schemas.openxmlformats.org/officeDocument/2006/relationships"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8651-4E08-A731-408A2ACA71F1}"/>
              </c:ext>
            </c:extLst>
          </c:dPt>
          <c:dPt>
            <c:idx val="4"/>
            <c:bubble3D val="0"/>
            <c:spPr>
              <a:blipFill dpi="0" rotWithShape="1">
                <a:blip xmlns:r="http://schemas.openxmlformats.org/officeDocument/2006/relationships"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8651-4E08-A731-408A2ACA71F1}"/>
              </c:ext>
            </c:extLst>
          </c:dPt>
          <c:dLbls>
            <c:dLbl>
              <c:idx val="0"/>
              <c:layout>
                <c:manualLayout>
                  <c:x val="-4.3824037620297414E-2"/>
                  <c:y val="-3.4455380577427822E-2"/>
                </c:manualLayout>
              </c:layout>
              <c:tx>
                <c:rich>
                  <a:bodyPr/>
                  <a:lstStyle/>
                  <a:p>
                    <a:fld id="{4E56812B-B9AE-43B2-915A-08F0E28D5DE3}" type="PERCENTAGE">
                      <a:rPr lang="en-US" sz="100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IN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651-4E08-A731-408A2ACA71F1}"/>
                </c:ext>
              </c:extLst>
            </c:dLbl>
            <c:dLbl>
              <c:idx val="1"/>
              <c:layout>
                <c:manualLayout>
                  <c:x val="3.6652449693788273E-2"/>
                  <c:y val="-4.9979585885097697E-2"/>
                </c:manualLayout>
              </c:layout>
              <c:tx>
                <c:rich>
                  <a:bodyPr/>
                  <a:lstStyle/>
                  <a:p>
                    <a:fld id="{9E7B09E8-E040-42CF-9D23-339F572EA3C4}" type="PERCENTAGE">
                      <a:rPr lang="en-US" sz="100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IN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651-4E08-A731-408A2ACA71F1}"/>
                </c:ext>
              </c:extLst>
            </c:dLbl>
            <c:dLbl>
              <c:idx val="2"/>
              <c:layout>
                <c:manualLayout>
                  <c:x val="3.254122922134723E-2"/>
                  <c:y val="-2.9837780694079906E-2"/>
                </c:manualLayout>
              </c:layout>
              <c:tx>
                <c:rich>
                  <a:bodyPr/>
                  <a:lstStyle/>
                  <a:p>
                    <a:fld id="{0C0A4E5D-6C18-4FDF-B305-71BB9307CE99}" type="PERCENTAGE">
                      <a:rPr lang="en-US" sz="100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IN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651-4E08-A731-408A2ACA71F1}"/>
                </c:ext>
              </c:extLst>
            </c:dLbl>
            <c:dLbl>
              <c:idx val="3"/>
              <c:layout>
                <c:manualLayout>
                  <c:x val="1.3929352580927383E-2"/>
                  <c:y val="4.7280548264798539E-3"/>
                </c:manualLayout>
              </c:layout>
              <c:tx>
                <c:rich>
                  <a:bodyPr/>
                  <a:lstStyle/>
                  <a:p>
                    <a:fld id="{E0BDD780-3EA2-46AC-BEAC-F20508AFD516}" type="PERCENTAGE">
                      <a:rPr lang="en-US" sz="1000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IN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651-4E08-A731-408A2ACA71F1}"/>
                </c:ext>
              </c:extLst>
            </c:dLbl>
            <c:dLbl>
              <c:idx val="4"/>
              <c:layout>
                <c:manualLayout>
                  <c:x val="6.3561898512685911E-3"/>
                  <c:y val="-7.056722076407119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EA2D54A-C885-4D55-BBF5-700277B9B6D5}" type="PERCENTAGE">
                      <a:rPr lang="en-US" sz="10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rPr>
                      <a:pPr>
                        <a:defRPr>
                          <a:solidFill>
                            <a:schemeClr val="dk1"/>
                          </a:solidFill>
                        </a:defRPr>
                      </a:pPr>
                      <a:t>[PERCENTAGE]</a:t>
                    </a:fld>
                    <a:endParaRPr lang="en-IN"/>
                  </a:p>
                </c:rich>
              </c:tx>
              <c:numFmt formatCode="0.00%" sourceLinked="0"/>
              <c:spPr>
                <a:solidFill>
                  <a:schemeClr val="bg1"/>
                </a:solidFill>
                <a:ln w="12700" cap="flat" cmpd="sng" algn="ctr">
                  <a:solidFill>
                    <a:srgbClr val="FFFF00"/>
                  </a:solidFill>
                  <a:prstDash val="solid"/>
                  <a:miter lim="800000"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651-4E08-A731-408A2ACA71F1}"/>
                </c:ext>
              </c:extLst>
            </c:dLbl>
            <c:numFmt formatCode="0.00%" sourceLinked="0"/>
            <c:spPr>
              <a:solidFill>
                <a:schemeClr val="bg1"/>
              </a:solidFill>
              <a:ln>
                <a:solidFill>
                  <a:srgbClr val="FFFF0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/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'top5(volumne)'!$A$4:$A$9</c:f>
              <c:strCache>
                <c:ptCount val="5"/>
                <c:pt idx="0">
                  <c:v>Amazon Pay</c:v>
                </c:pt>
                <c:pt idx="1">
                  <c:v>Axis Bank Apps</c:v>
                </c:pt>
                <c:pt idx="2">
                  <c:v>Google Pay</c:v>
                </c:pt>
                <c:pt idx="3">
                  <c:v>Paytm Payments Bank App</c:v>
                </c:pt>
                <c:pt idx="4">
                  <c:v>PhonePe</c:v>
                </c:pt>
              </c:strCache>
            </c:strRef>
          </c:cat>
          <c:val>
            <c:numRef>
              <c:f>'top5(volumne)'!$B$4:$B$9</c:f>
              <c:numCache>
                <c:formatCode>General</c:formatCode>
                <c:ptCount val="5"/>
                <c:pt idx="0">
                  <c:v>704.15</c:v>
                </c:pt>
                <c:pt idx="1">
                  <c:v>841.62000000000012</c:v>
                </c:pt>
                <c:pt idx="2">
                  <c:v>13541.880000000001</c:v>
                </c:pt>
                <c:pt idx="3">
                  <c:v>5640.23</c:v>
                </c:pt>
                <c:pt idx="4">
                  <c:v>17470.810000000001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651-4E08-A731-408A2ACA71F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361986001749779"/>
          <c:y val="0.35112131816856235"/>
          <c:w val="0.20804680664916883"/>
          <c:h val="0.589701808107319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7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[UPI TRANSACTION ANALYSIS DASHBOARD(BI) (og) copy1.xlsx]top 5(valuation)!PivotTable3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Top 5 banks with respect to Value of UPI Transactions</a:t>
            </a:r>
            <a:endParaRPr lang="en-IN" sz="120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" lastClr="FFFFFF">
                    <a:lumMod val="95000"/>
                  </a:sysClr>
                </a:solidFill>
              </a:defRPr>
            </a:pPr>
            <a:endParaRPr lang="en-IN"/>
          </a:p>
        </c:rich>
      </c:tx>
      <c:layout>
        <c:manualLayout>
          <c:xMode val="edge"/>
          <c:yMode val="edge"/>
          <c:x val="0.1479999999999999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1" i="0" u="none" strike="noStrike" kern="1200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solidFill>
                <a:srgbClr val="FF000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 dpi="0" rotWithShape="1">
            <a:blip xmlns:r="http://schemas.openxmlformats.org/officeDocument/2006/relationships"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-4.0633858267716538E-2"/>
              <c:y val="-0.11284412365121031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fld id="{D7200689-518B-46B2-80E8-392C6C941D77}" type="PERCENTAGE">
                  <a:rPr lang="en-US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solidFill>
              <a:schemeClr val="lt1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"/>
        <c:spPr>
          <a:blipFill dpi="0" rotWithShape="1">
            <a:blip xmlns:r="http://schemas.openxmlformats.org/officeDocument/2006/relationships"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9.6764326334208228E-2"/>
              <c:y val="-2.8331510644502771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fld id="{AC3E4061-E879-48BE-9187-846A23C27412}" type="PERCENTAGE">
                  <a:rPr lang="en-US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solidFill>
              <a:schemeClr val="lt1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"/>
        <c:spPr>
          <a:blipFill dpi="0" rotWithShape="1">
            <a:blip xmlns:r="http://schemas.openxmlformats.org/officeDocument/2006/relationships"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5.0611111111111107E-2"/>
              <c:y val="-0.1587762467191601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fld id="{6A63AB39-7100-47D2-9806-BA5EBFD05401}" type="PERCENTAGE">
                  <a:rPr lang="en-US" sz="1000" b="1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solidFill>
              <a:schemeClr val="lt1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4"/>
        <c:spPr>
          <a:blipFill dpi="0" rotWithShape="1">
            <a:blip xmlns:r="http://schemas.openxmlformats.org/officeDocument/2006/relationships"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-0.10817760279965004"/>
              <c:y val="-3.0582895888013998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fld id="{A55E24F5-8723-4EDB-B0BF-DF2E23B5B90C}" type="PERCENTAGE">
                  <a:rPr lang="en-US" sz="10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solidFill>
              <a:schemeClr val="lt1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solidFill>
                <a:srgbClr val="FF000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blipFill dpi="0" rotWithShape="1">
            <a:blip xmlns:r="http://schemas.openxmlformats.org/officeDocument/2006/relationships"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-0.10817760279965004"/>
              <c:y val="-3.0582895888013998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fld id="{A55E24F5-8723-4EDB-B0BF-DF2E23B5B90C}" type="PERCENTAGE">
                  <a:rPr lang="en-US" sz="10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solidFill>
              <a:schemeClr val="lt1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7"/>
        <c:spPr>
          <a:blipFill dpi="0" rotWithShape="1">
            <a:blip xmlns:r="http://schemas.openxmlformats.org/officeDocument/2006/relationships"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-4.0633858267716538E-2"/>
              <c:y val="-0.11284412365121031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fld id="{D7200689-518B-46B2-80E8-392C6C941D77}" type="PERCENTAGE">
                  <a:rPr lang="en-US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solidFill>
              <a:schemeClr val="lt1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8"/>
        <c:spPr>
          <a:blipFill dpi="0" rotWithShape="1">
            <a:blip xmlns:r="http://schemas.openxmlformats.org/officeDocument/2006/relationships"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-4.0633858267716538E-2"/>
              <c:y val="-0.11284412365121031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fld id="{D7200689-518B-46B2-80E8-392C6C941D77}" type="PERCENTAGE">
                  <a:rPr lang="en-US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solidFill>
              <a:schemeClr val="lt1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9"/>
        <c:spPr>
          <a:blipFill dpi="0" rotWithShape="1">
            <a:blip xmlns:r="http://schemas.openxmlformats.org/officeDocument/2006/relationships"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9.6764326334208228E-2"/>
              <c:y val="-2.8331510644502771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fld id="{AC3E4061-E879-48BE-9187-846A23C27412}" type="PERCENTAGE">
                  <a:rPr lang="en-US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solidFill>
              <a:schemeClr val="lt1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0"/>
        <c:spPr>
          <a:blipFill dpi="0" rotWithShape="1">
            <a:blip xmlns:r="http://schemas.openxmlformats.org/officeDocument/2006/relationships"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5.0611111111111107E-2"/>
              <c:y val="-0.1587762467191601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fld id="{6A63AB39-7100-47D2-9806-BA5EBFD05401}" type="PERCENTAGE">
                  <a:rPr lang="en-US" sz="1000" b="1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solidFill>
              <a:schemeClr val="lt1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solidFill>
                <a:srgbClr val="FF000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blipFill dpi="0" rotWithShape="1">
            <a:blip xmlns:r="http://schemas.openxmlformats.org/officeDocument/2006/relationships"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-0.10817760279965004"/>
              <c:y val="-3.0582895888013998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fld id="{A55E24F5-8723-4EDB-B0BF-DF2E23B5B90C}" type="PERCENTAGE">
                  <a:rPr lang="en-US" sz="10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solidFill>
              <a:schemeClr val="lt1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3"/>
        <c:spPr>
          <a:blipFill dpi="0" rotWithShape="1">
            <a:blip xmlns:r="http://schemas.openxmlformats.org/officeDocument/2006/relationships"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-4.0633858267716538E-2"/>
              <c:y val="-0.11284412365121031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fld id="{D7200689-518B-46B2-80E8-392C6C941D77}" type="PERCENTAGE">
                  <a:rPr lang="en-US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solidFill>
              <a:schemeClr val="lt1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4"/>
        <c:spPr>
          <a:blipFill dpi="0" rotWithShape="1">
            <a:blip xmlns:r="http://schemas.openxmlformats.org/officeDocument/2006/relationships"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-4.0633858267716538E-2"/>
              <c:y val="-0.11284412365121031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fld id="{D7200689-518B-46B2-80E8-392C6C941D77}" type="PERCENTAGE">
                  <a:rPr lang="en-US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solidFill>
              <a:schemeClr val="lt1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5"/>
        <c:spPr>
          <a:blipFill dpi="0" rotWithShape="1">
            <a:blip xmlns:r="http://schemas.openxmlformats.org/officeDocument/2006/relationships"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9.6764326334208228E-2"/>
              <c:y val="-2.8331510644502771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fld id="{AC3E4061-E879-48BE-9187-846A23C27412}" type="PERCENTAGE">
                  <a:rPr lang="en-US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solidFill>
              <a:schemeClr val="lt1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6"/>
        <c:spPr>
          <a:blipFill dpi="0" rotWithShape="1">
            <a:blip xmlns:r="http://schemas.openxmlformats.org/officeDocument/2006/relationships"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5.0611111111111107E-2"/>
              <c:y val="-0.1587762467191601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fld id="{6A63AB39-7100-47D2-9806-BA5EBFD05401}" type="PERCENTAGE">
                  <a:rPr lang="en-US" sz="1000" b="1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solidFill>
              <a:schemeClr val="lt1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0555555555555561E-2"/>
          <c:y val="0.37259259259259259"/>
          <c:w val="0.60584208223972003"/>
          <c:h val="0.56259259259259264"/>
        </c:manualLayout>
      </c:layout>
      <c:pie3DChart>
        <c:varyColors val="1"/>
        <c:ser>
          <c:idx val="0"/>
          <c:order val="0"/>
          <c:tx>
            <c:strRef>
              <c:f>'top 5(valuation)'!$B$3</c:f>
              <c:strCache>
                <c:ptCount val="1"/>
                <c:pt idx="0">
                  <c:v>Total</c:v>
                </c:pt>
              </c:strCache>
            </c:strRef>
          </c:tx>
          <c:explosion val="3"/>
          <c:dPt>
            <c:idx val="0"/>
            <c:bubble3D val="0"/>
            <c:spPr>
              <a:blipFill dpi="0" rotWithShape="1">
                <a:blip xmlns:r="http://schemas.openxmlformats.org/officeDocument/2006/relationships"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1B9F-4858-8B66-42F33FDF1C52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1B9F-4858-8B66-42F33FDF1C52}"/>
              </c:ext>
            </c:extLst>
          </c:dPt>
          <c:dPt>
            <c:idx val="2"/>
            <c:bubble3D val="0"/>
            <c:spPr>
              <a:blipFill dpi="0" rotWithShape="1">
                <a:blip xmlns:r="http://schemas.openxmlformats.org/officeDocument/2006/relationships"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1B9F-4858-8B66-42F33FDF1C52}"/>
              </c:ext>
            </c:extLst>
          </c:dPt>
          <c:dPt>
            <c:idx val="3"/>
            <c:bubble3D val="0"/>
            <c:spPr>
              <a:blipFill dpi="0" rotWithShape="1">
                <a:blip xmlns:r="http://schemas.openxmlformats.org/officeDocument/2006/relationships"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1B9F-4858-8B66-42F33FDF1C52}"/>
              </c:ext>
            </c:extLst>
          </c:dPt>
          <c:dPt>
            <c:idx val="4"/>
            <c:bubble3D val="0"/>
            <c:spPr>
              <a:blipFill dpi="0" rotWithShape="1">
                <a:blip xmlns:r="http://schemas.openxmlformats.org/officeDocument/2006/relationships"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1B9F-4858-8B66-42F33FDF1C52}"/>
              </c:ext>
            </c:extLst>
          </c:dPt>
          <c:dLbls>
            <c:dLbl>
              <c:idx val="0"/>
              <c:layout>
                <c:manualLayout>
                  <c:x val="-0.10817760279965004"/>
                  <c:y val="-3.058289588801399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55E24F5-8723-4EDB-B0BF-DF2E23B5B90C}" type="PERCENTAGE">
                      <a:rPr lang="en-US" sz="10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rPr>
                      <a:pPr>
                        <a:defRPr>
                          <a:solidFill>
                            <a:schemeClr val="dk1"/>
                          </a:solidFill>
                        </a:defRPr>
                      </a:pPr>
                      <a:t>[PERCENTAGE]</a:t>
                    </a:fld>
                    <a:endParaRPr lang="en-IN"/>
                  </a:p>
                </c:rich>
              </c:tx>
              <c:spPr>
                <a:solidFill>
                  <a:schemeClr val="lt1"/>
                </a:solidFill>
                <a:ln w="12700" cap="flat" cmpd="sng" algn="ctr">
                  <a:solidFill>
                    <a:srgbClr val="FF0000"/>
                  </a:solidFill>
                  <a:prstDash val="solid"/>
                  <a:miter lim="800000"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B9F-4858-8B66-42F33FDF1C52}"/>
                </c:ext>
              </c:extLst>
            </c:dLbl>
            <c:dLbl>
              <c:idx val="1"/>
              <c:layout>
                <c:manualLayout>
                  <c:x val="-4.0633858267716538E-2"/>
                  <c:y val="-0.1128441236512103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7200689-518B-46B2-80E8-392C6C941D77}" type="PERCENTAGE">
                      <a:rPr lang="en-US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rPr>
                      <a:pPr>
                        <a:defRPr>
                          <a:solidFill>
                            <a:schemeClr val="dk1"/>
                          </a:solidFill>
                        </a:defRPr>
                      </a:pPr>
                      <a:t>[PERCENTAGE]</a:t>
                    </a:fld>
                    <a:endParaRPr lang="en-IN"/>
                  </a:p>
                </c:rich>
              </c:tx>
              <c:spPr>
                <a:solidFill>
                  <a:schemeClr val="lt1"/>
                </a:solidFill>
                <a:ln w="12700" cap="flat" cmpd="sng" algn="ctr">
                  <a:solidFill>
                    <a:srgbClr val="FF0000"/>
                  </a:solidFill>
                  <a:prstDash val="solid"/>
                  <a:miter lim="800000"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B9F-4858-8B66-42F33FDF1C52}"/>
                </c:ext>
              </c:extLst>
            </c:dLbl>
            <c:dLbl>
              <c:idx val="2"/>
              <c:layout>
                <c:manualLayout>
                  <c:x val="-4.0633858267716538E-2"/>
                  <c:y val="-0.1128441236512103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7200689-518B-46B2-80E8-392C6C941D77}" type="PERCENTAGE">
                      <a:rPr lang="en-US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rPr>
                      <a:pPr>
                        <a:defRPr>
                          <a:solidFill>
                            <a:schemeClr val="dk1"/>
                          </a:solidFill>
                        </a:defRPr>
                      </a:pPr>
                      <a:t>[PERCENTAGE]</a:t>
                    </a:fld>
                    <a:endParaRPr lang="en-IN"/>
                  </a:p>
                </c:rich>
              </c:tx>
              <c:spPr>
                <a:solidFill>
                  <a:schemeClr val="lt1"/>
                </a:solidFill>
                <a:ln w="12700" cap="flat" cmpd="sng" algn="ctr">
                  <a:solidFill>
                    <a:srgbClr val="FF0000"/>
                  </a:solidFill>
                  <a:prstDash val="solid"/>
                  <a:miter lim="800000"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B9F-4858-8B66-42F33FDF1C52}"/>
                </c:ext>
              </c:extLst>
            </c:dLbl>
            <c:dLbl>
              <c:idx val="3"/>
              <c:layout>
                <c:manualLayout>
                  <c:x val="9.6764326334208228E-2"/>
                  <c:y val="-2.833151064450277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C3E4061-E879-48BE-9187-846A23C27412}" type="PERCENTAGE">
                      <a:rPr lang="en-US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rPr>
                      <a:pPr>
                        <a:defRPr>
                          <a:solidFill>
                            <a:schemeClr val="dk1"/>
                          </a:solidFill>
                        </a:defRPr>
                      </a:pPr>
                      <a:t>[PERCENTAGE]</a:t>
                    </a:fld>
                    <a:endParaRPr lang="en-IN"/>
                  </a:p>
                </c:rich>
              </c:tx>
              <c:spPr>
                <a:solidFill>
                  <a:schemeClr val="lt1"/>
                </a:solidFill>
                <a:ln w="12700" cap="flat" cmpd="sng" algn="ctr">
                  <a:solidFill>
                    <a:srgbClr val="FF0000"/>
                  </a:solidFill>
                  <a:prstDash val="solid"/>
                  <a:miter lim="800000"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1B9F-4858-8B66-42F33FDF1C52}"/>
                </c:ext>
              </c:extLst>
            </c:dLbl>
            <c:dLbl>
              <c:idx val="4"/>
              <c:layout>
                <c:manualLayout>
                  <c:x val="5.0611111111111107E-2"/>
                  <c:y val="-0.158776246719160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A63AB39-7100-47D2-9806-BA5EBFD05401}" type="PERCENTAGE">
                      <a:rPr lang="en-US" sz="1000" b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rPr>
                      <a:pPr>
                        <a:defRPr>
                          <a:solidFill>
                            <a:schemeClr val="dk1"/>
                          </a:solidFill>
                        </a:defRPr>
                      </a:pPr>
                      <a:t>[PERCENTAGE]</a:t>
                    </a:fld>
                    <a:endParaRPr lang="en-IN"/>
                  </a:p>
                </c:rich>
              </c:tx>
              <c:spPr>
                <a:solidFill>
                  <a:schemeClr val="lt1"/>
                </a:solidFill>
                <a:ln w="12700" cap="flat" cmpd="sng" algn="ctr">
                  <a:solidFill>
                    <a:srgbClr val="FF0000"/>
                  </a:solidFill>
                  <a:prstDash val="solid"/>
                  <a:miter lim="800000"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1B9F-4858-8B66-42F33FDF1C52}"/>
                </c:ext>
              </c:extLst>
            </c:dLbl>
            <c:spPr>
              <a:noFill/>
              <a:ln>
                <a:solidFill>
                  <a:srgbClr val="FF000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/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'top 5(valuation)'!$A$4:$A$9</c:f>
              <c:strCache>
                <c:ptCount val="5"/>
                <c:pt idx="0">
                  <c:v>BHIM</c:v>
                </c:pt>
                <c:pt idx="1">
                  <c:v>Cred</c:v>
                </c:pt>
                <c:pt idx="2">
                  <c:v>Google Pay</c:v>
                </c:pt>
                <c:pt idx="3">
                  <c:v>Paytm Payments Bank App</c:v>
                </c:pt>
                <c:pt idx="4">
                  <c:v>PhonePe</c:v>
                </c:pt>
              </c:strCache>
            </c:strRef>
          </c:cat>
          <c:val>
            <c:numRef>
              <c:f>'top 5(valuation)'!$B$4:$B$9</c:f>
              <c:numCache>
                <c:formatCode>General</c:formatCode>
                <c:ptCount val="5"/>
                <c:pt idx="0">
                  <c:v>91106.890000000014</c:v>
                </c:pt>
                <c:pt idx="1">
                  <c:v>97013.6</c:v>
                </c:pt>
                <c:pt idx="2">
                  <c:v>2737496.8100000005</c:v>
                </c:pt>
                <c:pt idx="3">
                  <c:v>669189.79</c:v>
                </c:pt>
                <c:pt idx="4">
                  <c:v>3365727.06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B9F-4858-8B66-42F33FDF1C5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361986001749786"/>
          <c:y val="0.47246391076115485"/>
          <c:w val="0.3163801399825022"/>
          <c:h val="0.390627734033245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7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B30796F-AED6-4847-ACAE-6E253F80CEAF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FE6AD74-B337-4E2A-9D2B-FCCA6369EE8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13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796F-AED6-4847-ACAE-6E253F80CEAF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AD74-B337-4E2A-9D2B-FCCA6369E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24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796F-AED6-4847-ACAE-6E253F80CEAF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AD74-B337-4E2A-9D2B-FCCA6369EE8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559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796F-AED6-4847-ACAE-6E253F80CEAF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AD74-B337-4E2A-9D2B-FCCA6369EE8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043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796F-AED6-4847-ACAE-6E253F80CEAF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AD74-B337-4E2A-9D2B-FCCA6369E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036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796F-AED6-4847-ACAE-6E253F80CEAF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AD74-B337-4E2A-9D2B-FCCA6369EE8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520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796F-AED6-4847-ACAE-6E253F80CEAF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AD74-B337-4E2A-9D2B-FCCA6369EE8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776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796F-AED6-4847-ACAE-6E253F80CEAF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AD74-B337-4E2A-9D2B-FCCA6369EE8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916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796F-AED6-4847-ACAE-6E253F80CEAF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AD74-B337-4E2A-9D2B-FCCA6369EE8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70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796F-AED6-4847-ACAE-6E253F80CEAF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AD74-B337-4E2A-9D2B-FCCA6369E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294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796F-AED6-4847-ACAE-6E253F80CEAF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AD74-B337-4E2A-9D2B-FCCA6369EE8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86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796F-AED6-4847-ACAE-6E253F80CEAF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AD74-B337-4E2A-9D2B-FCCA6369E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78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796F-AED6-4847-ACAE-6E253F80CEAF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AD74-B337-4E2A-9D2B-FCCA6369EE88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55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796F-AED6-4847-ACAE-6E253F80CEAF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AD74-B337-4E2A-9D2B-FCCA6369EE8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15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796F-AED6-4847-ACAE-6E253F80CEAF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AD74-B337-4E2A-9D2B-FCCA6369E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88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796F-AED6-4847-ACAE-6E253F80CEAF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AD74-B337-4E2A-9D2B-FCCA6369EE8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86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796F-AED6-4847-ACAE-6E253F80CEAF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AD74-B337-4E2A-9D2B-FCCA6369E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50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30796F-AED6-4847-ACAE-6E253F80CEAF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E6AD74-B337-4E2A-9D2B-FCCA6369E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80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wlHHrX0sAjd3yOtx0E5HIXXYF-QK8x3P?usp=shari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CF18-6B83-496C-8B9F-E77FF2562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716" y="1799414"/>
            <a:ext cx="6815669" cy="1515533"/>
          </a:xfrm>
        </p:spPr>
        <p:txBody>
          <a:bodyPr/>
          <a:lstStyle/>
          <a:p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Data Analysis With the Help Of MS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EF510-D49E-4215-BC53-94984ABC0A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Algerian" panose="04020705040A02060702" pitchFamily="82" charset="0"/>
              </a:rPr>
              <a:t>UPI Transactions IN India IN THE YEAR 2021 </a:t>
            </a:r>
          </a:p>
          <a:p>
            <a:r>
              <a:rPr lang="en-IN" sz="1400" dirty="0">
                <a:latin typeface="Algerian" panose="04020705040A02060702" pitchFamily="82" charset="0"/>
              </a:rPr>
              <a:t>                                                                                BY HIMANI SAKHARE [BTECH(EEE)]</a:t>
            </a:r>
          </a:p>
        </p:txBody>
      </p:sp>
    </p:spTree>
    <p:extLst>
      <p:ext uri="{BB962C8B-B14F-4D97-AF65-F5344CB8AC3E}">
        <p14:creationId xmlns:p14="http://schemas.microsoft.com/office/powerpoint/2010/main" val="285648011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A9D2-7437-4DC8-B70E-36033DF6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>
                <a:latin typeface="Algerian" panose="04020705040A02060702" pitchFamily="82" charset="0"/>
              </a:rPr>
              <a:t>Which top 5 bank’s app with respect to its valuation of UPI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BA43C-21EF-4A05-A0E5-F874A6555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199964" cy="3318936"/>
          </a:xfrm>
        </p:spPr>
        <p:txBody>
          <a:bodyPr>
            <a:normAutofit fontScale="85000" lnSpcReduction="20000"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pie chart indicates top 5 bank’s app with respect to its total valuation of UPI transactions.</a:t>
            </a:r>
          </a:p>
          <a:p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Phonepe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googlepay,paytm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,Cred,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Bhim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the top 5 application with respect to its valuation of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upi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transaction.</a:t>
            </a:r>
          </a:p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see the difference in terms of volume top 5 application are different and in terms of valuations, few of them are different. </a:t>
            </a: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21BCCEC-0E1E-45F4-9FEE-48D67F4BFB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81327"/>
              </p:ext>
            </p:extLst>
          </p:nvPr>
        </p:nvGraphicFramePr>
        <p:xfrm>
          <a:off x="6203576" y="272726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5982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33C20-910E-4622-BECF-62EFBA0D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>
                <a:latin typeface="Algerian" panose="04020705040A02060702" pitchFamily="82" charset="0"/>
              </a:rPr>
              <a:t>Growth of UPI transaction in the year 2021. </a:t>
            </a:r>
            <a:br>
              <a:rPr lang="en-IN" dirty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40F71A-8221-45BB-B271-3726D7E05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000499" cy="331893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chart clearly indicates that growth of UPI transaction is been increasing only . 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BC34AD-7C78-4DCB-AE12-D28193A25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672" y="3349130"/>
            <a:ext cx="5071960" cy="244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0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0505-0EF7-45B8-984D-AEB2F0FC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150D0-7331-45E5-9F22-CD6188EDB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UPI is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undoubtly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one of the fastest growing mode of payment in India.</a:t>
            </a: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 tried to summarized my knowledge to extract information out of provided data</a:t>
            </a:r>
            <a:r>
              <a:rPr lang="en-US" sz="36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8172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C762-51D8-4EBD-A46E-A128373D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1F2F43-9B2F-4C73-ACE6-62577C267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35" y="751307"/>
            <a:ext cx="10821730" cy="5552609"/>
          </a:xfrm>
        </p:spPr>
      </p:pic>
    </p:spTree>
    <p:extLst>
      <p:ext uri="{BB962C8B-B14F-4D97-AF65-F5344CB8AC3E}">
        <p14:creationId xmlns:p14="http://schemas.microsoft.com/office/powerpoint/2010/main" val="1163710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E211-621C-4397-97AE-2FAE2551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C4A4B3-B548-4CAD-B9B9-798FF2FB7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64" y="672353"/>
            <a:ext cx="10848624" cy="5611906"/>
          </a:xfrm>
        </p:spPr>
      </p:pic>
    </p:spTree>
    <p:extLst>
      <p:ext uri="{BB962C8B-B14F-4D97-AF65-F5344CB8AC3E}">
        <p14:creationId xmlns:p14="http://schemas.microsoft.com/office/powerpoint/2010/main" val="1538956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AAB7-DD8F-4978-8B93-64677EBE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/>
              <a:t>Drive link where all the files are been uploaded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C2F4B3-ED57-4E9A-8EAB-D54846749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https://drive.google.com/drive/folders/1wlHHrX0sAjd3yOtx0E5HIXXYF-QK8x3P?usp=sharing</a:t>
            </a:r>
            <a:endParaRPr lang="en-IN" dirty="0"/>
          </a:p>
          <a:p>
            <a:pPr marL="0" indent="0">
              <a:buNone/>
            </a:pPr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2910762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A2BB-7D47-4900-BD00-B7E95AECE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896" y="3142626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IN" sz="8000" dirty="0">
                <a:latin typeface="Algerian" panose="04020705040A02060702" pitchFamily="82" charset="0"/>
              </a:rPr>
              <a:t>thank you</a:t>
            </a:r>
            <a:br>
              <a:rPr lang="en-IN" sz="8000" dirty="0">
                <a:latin typeface="Algerian" panose="04020705040A02060702" pitchFamily="82" charset="0"/>
              </a:rPr>
            </a:br>
            <a:endParaRPr lang="en-IN" sz="8000" dirty="0">
              <a:latin typeface="Algerian" panose="04020705040A02060702" pitchFamily="8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E36BB5-6C5B-4FE0-9E19-33F83B0A2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78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E643-909F-4482-93BF-37302D4BA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155" y="982132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DETAILS ABOUT THE DATA SET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CEC445-EED5-4F7F-BFE2-F8D2EE305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823" y="2456330"/>
            <a:ext cx="4939553" cy="3666564"/>
          </a:xfrm>
        </p:spPr>
        <p:txBody>
          <a:bodyPr>
            <a:normAutofit fontScale="62500" lnSpcReduction="20000"/>
          </a:bodyPr>
          <a:lstStyle/>
          <a:p>
            <a:r>
              <a:rPr lang="en-I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The dataset is about the UPI (unified payment interface) transaction of India in the year 2021.</a:t>
            </a:r>
          </a:p>
          <a:p>
            <a:r>
              <a:rPr lang="en-I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Its consist of several bank’s applications, number of transactions with respect to their volume and valuation accordingly to the months and year.</a:t>
            </a:r>
          </a:p>
          <a:p>
            <a:r>
              <a:rPr lang="en-I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Its consist of near about 7 columns and above 700 rows.</a:t>
            </a:r>
          </a:p>
          <a:p>
            <a:r>
              <a:rPr lang="en-I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The dataset is taken from the Kaggle which is the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online community of data scientists and machine learning practitioners.</a:t>
            </a:r>
          </a:p>
          <a:p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The link of dataset is given below:</a:t>
            </a:r>
          </a:p>
          <a:p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https://www.kaggle.com/code/upi-transactions-india-2021</a:t>
            </a: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4C19C2-901B-418E-B6C4-64085FAE45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" r="-1" b="7058"/>
          <a:stretch/>
        </p:blipFill>
        <p:spPr>
          <a:xfrm>
            <a:off x="6723528" y="2832849"/>
            <a:ext cx="4061013" cy="212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1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602A-2A1E-4050-95A5-10168D55D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PROBLEM STATMENTS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32774-C8EB-4ACA-9528-28547EC0C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Monthly total volume (UPI transaction) in several bank’s application</a:t>
            </a:r>
          </a:p>
          <a:p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Monthly volume (by costumers) in each banks.</a:t>
            </a:r>
          </a:p>
          <a:p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Monthly total valuation of UPI transaction in each bank application.</a:t>
            </a:r>
          </a:p>
          <a:p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Monthly total valuation of  UPI transaction(by costumers) in each banks.</a:t>
            </a:r>
          </a:p>
          <a:p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banks is been active through out the year.</a:t>
            </a:r>
          </a:p>
          <a:p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top 5 banks app with respect to its volume of UPI transactions.</a:t>
            </a:r>
          </a:p>
          <a:p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top 5 banks with respect to its valuation of UPI transactions.</a:t>
            </a:r>
          </a:p>
          <a:p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Growth of UPI transaction in the year 2021. </a:t>
            </a:r>
          </a:p>
        </p:txBody>
      </p:sp>
    </p:spTree>
    <p:extLst>
      <p:ext uri="{BB962C8B-B14F-4D97-AF65-F5344CB8AC3E}">
        <p14:creationId xmlns:p14="http://schemas.microsoft.com/office/powerpoint/2010/main" val="192233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9B8F-3138-4321-8EDD-0FE4E5F7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MONTHLY TOTAL VOLUME OF UPI  TRANSACTION IN SERVAL BANK’S APPLICATION</a:t>
            </a:r>
            <a:r>
              <a:rPr lang="en-IN" sz="2400" dirty="0"/>
              <a:t>.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D6C5E0-C54B-4E0A-A543-34AD7254C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4083422" cy="3318936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 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line chart indicates that how many UPI transactions happens with respect to its volume in various bank applications on monthly bases.</a:t>
            </a:r>
          </a:p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 analysing this we got to know about the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phonepe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the highest  application who is having the highest UPI transaction with respect to its volume and followed by the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googlepay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the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paytm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</a:t>
            </a:r>
          </a:p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this we can find out which bank applications has how many UPI transaction with respect to its volume.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8060338"/>
              </p:ext>
            </p:extLst>
          </p:nvPr>
        </p:nvGraphicFramePr>
        <p:xfrm>
          <a:off x="5970493" y="2698377"/>
          <a:ext cx="4563035" cy="2761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6942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E7D1-BDF4-4123-8F70-B9F1C3CD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MONTHLY TOTAL VOLUME(BY COSTUMER) OF UPI  TRANSACTION IN SERVAL BANK’S APPLICATIONS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887B3-71E1-47E0-808E-5B7DFB8D6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217893" cy="3318936"/>
          </a:xfrm>
        </p:spPr>
        <p:txBody>
          <a:bodyPr>
            <a:normAutofit fontScale="40000" lnSpcReduction="20000"/>
          </a:bodyPr>
          <a:lstStyle/>
          <a:p>
            <a:r>
              <a:rPr lang="en-IN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costumer means here the transaction is happening within the same bank only. </a:t>
            </a:r>
          </a:p>
          <a:p>
            <a:r>
              <a:rPr lang="en-IN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line chart indicates that how many UPI transactions happens with respect to its volume (by costumer)in various bank applications on monthly bases.</a:t>
            </a:r>
          </a:p>
          <a:p>
            <a:r>
              <a:rPr lang="en-IN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 analysing this we got to know about the </a:t>
            </a:r>
            <a:r>
              <a:rPr lang="en-IN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phonepe</a:t>
            </a:r>
            <a:r>
              <a:rPr lang="en-IN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the highest  application who is having the highest UPI transaction with respect to its volume(by costumer)and followed by the </a:t>
            </a:r>
            <a:r>
              <a:rPr lang="en-IN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googlepay</a:t>
            </a:r>
            <a:r>
              <a:rPr lang="en-IN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the </a:t>
            </a:r>
            <a:r>
              <a:rPr lang="en-IN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paytm</a:t>
            </a:r>
            <a:r>
              <a:rPr lang="en-IN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</a:t>
            </a:r>
          </a:p>
          <a:p>
            <a:r>
              <a:rPr lang="en-IN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insight we got to know here the airtel payment is one application which is having doubled in the ratio of the transaction with others banks.</a:t>
            </a: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4258860"/>
              </p:ext>
            </p:extLst>
          </p:nvPr>
        </p:nvGraphicFramePr>
        <p:xfrm>
          <a:off x="5925672" y="2832729"/>
          <a:ext cx="4724400" cy="2767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85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FDE0-CE57-49FE-A27C-38EAEE99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2800" dirty="0">
                <a:latin typeface="Algerian" panose="04020705040A02060702" pitchFamily="82" charset="0"/>
              </a:rPr>
              <a:t>Monthly total valuation of UPI transaction in each bank Application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05965-7E59-451C-BEC7-F2059980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841375" cy="3318936"/>
          </a:xfrm>
        </p:spPr>
        <p:txBody>
          <a:bodyPr>
            <a:normAutofit fontScale="70000" lnSpcReduction="20000"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line chart indicates that how much UPI transactions happens with respect to its valuation in various bank applications on monthly bases.</a:t>
            </a:r>
          </a:p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 analysing this we got to know about the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phonepe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the highest  application who is having the highest UPI transaction with respect to its valuation and followed by the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googlepay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the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paytm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</a:t>
            </a:r>
          </a:p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this we can find out which bank applications has how many UPI transaction with respect to its valuation</a:t>
            </a:r>
            <a:r>
              <a:rPr lang="en-IN" dirty="0"/>
              <a:t>. </a:t>
            </a:r>
          </a:p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4168633"/>
              </p:ext>
            </p:extLst>
          </p:nvPr>
        </p:nvGraphicFramePr>
        <p:xfrm>
          <a:off x="6096000" y="2556932"/>
          <a:ext cx="4410860" cy="2956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0960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FA20-6431-4B2F-8C8D-0B4B9960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2400" dirty="0"/>
              <a:t>Monthly total valuation of  UPI transaction(by costumers) in each banks.</a:t>
            </a:r>
            <a:br>
              <a:rPr lang="en-IN" sz="2400" dirty="0"/>
            </a:b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6AF65-FB31-4DFE-921D-08BE0E681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877234" cy="3318936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By costumer means here the transaction is happening within the same bank only. </a:t>
            </a:r>
          </a:p>
          <a:p>
            <a:r>
              <a:rPr lang="en-IN" dirty="0"/>
              <a:t>This line chart indicates that how many UPI transactions happens with respect to its valuation (by costumer)in various bank applications on monthly bases.</a:t>
            </a:r>
          </a:p>
          <a:p>
            <a:r>
              <a:rPr lang="en-IN" dirty="0"/>
              <a:t>While analysing this we got to know about the </a:t>
            </a:r>
            <a:r>
              <a:rPr lang="en-IN" dirty="0" err="1"/>
              <a:t>phonepe</a:t>
            </a:r>
            <a:r>
              <a:rPr lang="en-IN" dirty="0"/>
              <a:t> is the highest  application who is having the highest UPI transaction with respect to its valuation(by costumer)and followed by the </a:t>
            </a:r>
            <a:r>
              <a:rPr lang="en-IN" dirty="0" err="1"/>
              <a:t>googlepay</a:t>
            </a:r>
            <a:r>
              <a:rPr lang="en-IN" dirty="0"/>
              <a:t> and the </a:t>
            </a:r>
            <a:r>
              <a:rPr lang="en-IN" dirty="0" err="1"/>
              <a:t>paytm</a:t>
            </a:r>
            <a:r>
              <a:rPr lang="en-IN" dirty="0"/>
              <a:t> 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518273"/>
              </p:ext>
            </p:extLst>
          </p:nvPr>
        </p:nvGraphicFramePr>
        <p:xfrm>
          <a:off x="6096000" y="2725270"/>
          <a:ext cx="4401670" cy="2913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523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36800-658A-4D5A-AE82-ECB5B032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2800" dirty="0">
                <a:latin typeface="Algerian" panose="04020705040A02060702" pitchFamily="82" charset="0"/>
              </a:rPr>
              <a:t>Which bank’s </a:t>
            </a:r>
            <a:r>
              <a:rPr lang="en-IN" sz="2800" dirty="0" err="1">
                <a:latin typeface="Algerian" panose="04020705040A02060702" pitchFamily="82" charset="0"/>
              </a:rPr>
              <a:t>upi</a:t>
            </a:r>
            <a:r>
              <a:rPr lang="en-IN" sz="2800" dirty="0">
                <a:latin typeface="Algerian" panose="04020705040A02060702" pitchFamily="82" charset="0"/>
              </a:rPr>
              <a:t> app and </a:t>
            </a:r>
            <a:r>
              <a:rPr lang="en-IN" sz="2800" dirty="0" err="1">
                <a:latin typeface="Algerian" panose="04020705040A02060702" pitchFamily="82" charset="0"/>
              </a:rPr>
              <a:t>upi</a:t>
            </a:r>
            <a:r>
              <a:rPr lang="en-IN" sz="2800" dirty="0">
                <a:latin typeface="Algerian" panose="04020705040A02060702" pitchFamily="82" charset="0"/>
              </a:rPr>
              <a:t> application is been active through out the year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94E91-1779-4126-97A3-AE7BB0EE4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375211" cy="3318936"/>
          </a:xfrm>
        </p:spPr>
        <p:txBody>
          <a:bodyPr>
            <a:normAutofit fontScale="85000" lnSpcReduction="10000"/>
          </a:bodyPr>
          <a:lstStyle/>
          <a:p>
            <a:r>
              <a:rPr lang="en-IN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chart indicates the activeness of bank application in terms of performance by means of its volume and valuation.</a:t>
            </a:r>
          </a:p>
          <a:p>
            <a:r>
              <a:rPr lang="en-IN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 the insight we got know from this chart is that  </a:t>
            </a:r>
            <a:r>
              <a:rPr lang="en-IN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Andhar</a:t>
            </a:r>
            <a:r>
              <a:rPr lang="en-IN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bank application is one who is the least one who is been active through the year 2021.</a:t>
            </a:r>
          </a:p>
          <a:p>
            <a:r>
              <a:rPr lang="en-IN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Goibibo</a:t>
            </a:r>
            <a:r>
              <a:rPr lang="en-IN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PSB, </a:t>
            </a:r>
            <a:r>
              <a:rPr lang="en-IN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Truecaller</a:t>
            </a:r>
            <a:r>
              <a:rPr lang="en-IN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IN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Whatsapp</a:t>
            </a:r>
            <a:r>
              <a:rPr lang="en-IN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J&amp;K bank are the UPI applications who are lowest activeness through out the year as compare to other applications.</a:t>
            </a:r>
          </a:p>
          <a:p>
            <a:r>
              <a:rPr lang="en-IN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this we can find out the status of UPI applications in terms of activeness through out the year.  </a:t>
            </a:r>
          </a:p>
          <a:p>
            <a:endParaRPr lang="en-IN" sz="18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E6E963C-3BD2-48A6-B16D-86D34EFE35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0032948"/>
              </p:ext>
            </p:extLst>
          </p:nvPr>
        </p:nvGraphicFramePr>
        <p:xfrm>
          <a:off x="5943599" y="2844800"/>
          <a:ext cx="469302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698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7A3F4-A336-488C-B7C7-D44015BC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2000" dirty="0">
                <a:latin typeface="Algerian" panose="04020705040A02060702" pitchFamily="82" charset="0"/>
              </a:rPr>
              <a:t>Which top 5 banks app with respect to its volume of UPI transactions.</a:t>
            </a:r>
            <a:br>
              <a:rPr lang="en-IN" sz="2000" dirty="0">
                <a:latin typeface="Algerian" panose="04020705040A02060702" pitchFamily="82" charset="0"/>
              </a:rPr>
            </a:br>
            <a:endParaRPr lang="en-IN" sz="2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BBAB4-0981-4707-BCF6-273943A5D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823446" cy="3318936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pie chart indicates top 5 bank’s app with respect to its total volume of UPI transactions.</a:t>
            </a:r>
          </a:p>
          <a:p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Phonepe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Googlepay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Paytm payment bank App, amazon pay, axis bank Apps are the top 5 application with respect to its volume of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upi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transaction. </a:t>
            </a:r>
          </a:p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67215BC-C8C8-45DD-A030-FA07703E59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4281672"/>
              </p:ext>
            </p:extLst>
          </p:nvPr>
        </p:nvGraphicFramePr>
        <p:xfrm>
          <a:off x="6096000" y="2742701"/>
          <a:ext cx="4572000" cy="2750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3275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574</TotalTime>
  <Words>1055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Algerian</vt:lpstr>
      <vt:lpstr>Arial</vt:lpstr>
      <vt:lpstr>Garamond</vt:lpstr>
      <vt:lpstr>Organic</vt:lpstr>
      <vt:lpstr>Data Analysis With the Help Of MS Excel</vt:lpstr>
      <vt:lpstr>DETAILS ABOUT THE DATA SET</vt:lpstr>
      <vt:lpstr>PROBLEM STATMENTS</vt:lpstr>
      <vt:lpstr>MONTHLY TOTAL VOLUME OF UPI  TRANSACTION IN SERVAL BANK’S APPLICATION. </vt:lpstr>
      <vt:lpstr>MONTHLY TOTAL VOLUME(BY COSTUMER) OF UPI  TRANSACTION IN SERVAL BANK’S APPLICATIONS</vt:lpstr>
      <vt:lpstr>Monthly total valuation of UPI transaction in each bank Application </vt:lpstr>
      <vt:lpstr>Monthly total valuation of  UPI transaction(by costumers) in each banks. </vt:lpstr>
      <vt:lpstr>Which bank’s upi app and upi application is been active through out the year </vt:lpstr>
      <vt:lpstr>Which top 5 banks app with respect to its volume of UPI transactions. </vt:lpstr>
      <vt:lpstr>Which top 5 bank’s app with respect to its valuation of UPI transactions</vt:lpstr>
      <vt:lpstr>Growth of UPI transaction in the year 2021.  </vt:lpstr>
      <vt:lpstr>conclusion</vt:lpstr>
      <vt:lpstr>PowerPoint Presentation</vt:lpstr>
      <vt:lpstr>PowerPoint Presentation</vt:lpstr>
      <vt:lpstr>Drive link where all the files are been uploaded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With Help Of MS Excel</dc:title>
  <dc:creator>Acer</dc:creator>
  <cp:lastModifiedBy>Acer</cp:lastModifiedBy>
  <cp:revision>31</cp:revision>
  <dcterms:created xsi:type="dcterms:W3CDTF">2022-03-21T22:04:23Z</dcterms:created>
  <dcterms:modified xsi:type="dcterms:W3CDTF">2022-03-31T16:39:41Z</dcterms:modified>
</cp:coreProperties>
</file>