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7"/>
  </p:notesMasterIdLst>
  <p:handoutMasterIdLst>
    <p:handoutMasterId r:id="rId18"/>
  </p:handoutMasterIdLst>
  <p:sldIdLst>
    <p:sldId id="256" r:id="rId5"/>
    <p:sldId id="271" r:id="rId6"/>
    <p:sldId id="279" r:id="rId7"/>
    <p:sldId id="281" r:id="rId8"/>
    <p:sldId id="280" r:id="rId9"/>
    <p:sldId id="257" r:id="rId10"/>
    <p:sldId id="275" r:id="rId11"/>
    <p:sldId id="276" r:id="rId12"/>
    <p:sldId id="283" r:id="rId13"/>
    <p:sldId id="284" r:id="rId14"/>
    <p:sldId id="285" r:id="rId15"/>
    <p:sldId id="28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 id="283"/>
            <p14:sldId id="284"/>
            <p14:sldId id="285"/>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D24726"/>
    <a:srgbClr val="404040"/>
    <a:srgbClr val="FF9B45"/>
    <a:srgbClr val="DD462F"/>
    <a:srgbClr val="F8CFB6"/>
    <a:srgbClr val="F8CAB6"/>
    <a:srgbClr val="923922"/>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241" autoAdjust="0"/>
  </p:normalViewPr>
  <p:slideViewPr>
    <p:cSldViewPr snapToGrid="0">
      <p:cViewPr>
        <p:scale>
          <a:sx n="75" d="100"/>
          <a:sy n="75" d="100"/>
        </p:scale>
        <p:origin x="974" y="245"/>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7/31/2025</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7/31/2025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29706535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z</a:t>
            </a:r>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21657648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7/31/2025</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Click to 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7/31/2025</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8412" y="501904"/>
            <a:ext cx="11172444" cy="2387600"/>
          </a:xfrm>
        </p:spPr>
        <p:txBody>
          <a:bodyPr anchor="ctr" anchorCtr="0">
            <a:normAutofit/>
          </a:bodyPr>
          <a:lstStyle/>
          <a:p>
            <a:pPr algn="ctr"/>
            <a:r>
              <a:rPr lang="en-US" sz="7200" b="1" dirty="0">
                <a:latin typeface="Arial" panose="020B0604020202020204" pitchFamily="34" charset="0"/>
                <a:cs typeface="Arial" panose="020B0604020202020204" pitchFamily="34" charset="0"/>
              </a:rPr>
              <a:t>FINAL DATA ANALYSIS REPORT</a:t>
            </a:r>
          </a:p>
        </p:txBody>
      </p:sp>
      <p:sp>
        <p:nvSpPr>
          <p:cNvPr id="6" name="TextBox 5">
            <a:extLst>
              <a:ext uri="{FF2B5EF4-FFF2-40B4-BE49-F238E27FC236}">
                <a16:creationId xmlns:a16="http://schemas.microsoft.com/office/drawing/2014/main" id="{E89EDDD7-AECC-ED27-90B4-AB71CEF96C6A}"/>
              </a:ext>
            </a:extLst>
          </p:cNvPr>
          <p:cNvSpPr txBox="1"/>
          <p:nvPr/>
        </p:nvSpPr>
        <p:spPr>
          <a:xfrm>
            <a:off x="758952" y="3306777"/>
            <a:ext cx="11100816" cy="1323439"/>
          </a:xfrm>
          <a:prstGeom prst="rect">
            <a:avLst/>
          </a:prstGeom>
          <a:noFill/>
        </p:spPr>
        <p:txBody>
          <a:bodyPr wrap="square" rtlCol="0">
            <a:spAutoFit/>
          </a:bodyPr>
          <a:lstStyle/>
          <a:p>
            <a:r>
              <a:rPr lang="en-US" sz="4000" dirty="0">
                <a:solidFill>
                  <a:schemeClr val="bg1">
                    <a:lumMod val="95000"/>
                  </a:schemeClr>
                </a:solidFill>
              </a:rPr>
              <a:t>Exploratory Data Analysis on US Accidents Dataset (2016–2021)</a:t>
            </a:r>
            <a:endParaRPr lang="en-IN" sz="4000" dirty="0">
              <a:solidFill>
                <a:schemeClr val="bg1">
                  <a:lumMod val="95000"/>
                </a:schemeClr>
              </a:solidFill>
            </a:endParaRPr>
          </a:p>
        </p:txBody>
      </p:sp>
      <p:sp>
        <p:nvSpPr>
          <p:cNvPr id="7" name="TextBox 6">
            <a:extLst>
              <a:ext uri="{FF2B5EF4-FFF2-40B4-BE49-F238E27FC236}">
                <a16:creationId xmlns:a16="http://schemas.microsoft.com/office/drawing/2014/main" id="{90E354B1-D716-8CF6-205F-1458AC7DE091}"/>
              </a:ext>
            </a:extLst>
          </p:cNvPr>
          <p:cNvSpPr txBox="1"/>
          <p:nvPr/>
        </p:nvSpPr>
        <p:spPr>
          <a:xfrm>
            <a:off x="8266175" y="5444258"/>
            <a:ext cx="3529585" cy="461665"/>
          </a:xfrm>
          <a:prstGeom prst="rect">
            <a:avLst/>
          </a:prstGeom>
          <a:noFill/>
        </p:spPr>
        <p:txBody>
          <a:bodyPr wrap="square" rtlCol="0">
            <a:spAutoFit/>
          </a:bodyPr>
          <a:lstStyle/>
          <a:p>
            <a:r>
              <a:rPr lang="en-IN" sz="2400" dirty="0"/>
              <a:t>By Himanshu Kushwaha</a:t>
            </a:r>
          </a:p>
        </p:txBody>
      </p:sp>
    </p:spTree>
    <p:extLst>
      <p:ext uri="{BB962C8B-B14F-4D97-AF65-F5344CB8AC3E}">
        <p14:creationId xmlns:p14="http://schemas.microsoft.com/office/powerpoint/2010/main" val="24718077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F1C47-68B0-C6F8-D523-DF260A797B1E}"/>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8564396-CB4C-9226-ECD0-2D9E84277883}"/>
              </a:ext>
            </a:extLst>
          </p:cNvPr>
          <p:cNvSpPr>
            <a:spLocks noGrp="1" noChangeArrowheads="1"/>
          </p:cNvSpPr>
          <p:nvPr>
            <p:ph type="title"/>
          </p:nvPr>
        </p:nvSpPr>
        <p:spPr bwMode="auto">
          <a:xfrm>
            <a:off x="521207" y="475714"/>
            <a:ext cx="924483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Impact of Temperature on Accident Frequency</a:t>
            </a:r>
          </a:p>
        </p:txBody>
      </p:sp>
      <p:pic>
        <p:nvPicPr>
          <p:cNvPr id="5" name="Picture 4">
            <a:extLst>
              <a:ext uri="{FF2B5EF4-FFF2-40B4-BE49-F238E27FC236}">
                <a16:creationId xmlns:a16="http://schemas.microsoft.com/office/drawing/2014/main" id="{52A75DA1-0BBB-53BC-3A3B-BC8AA1060167}"/>
              </a:ext>
            </a:extLst>
          </p:cNvPr>
          <p:cNvPicPr>
            <a:picLocks noChangeAspect="1"/>
          </p:cNvPicPr>
          <p:nvPr/>
        </p:nvPicPr>
        <p:blipFill>
          <a:blip r:embed="rId2"/>
          <a:stretch>
            <a:fillRect/>
          </a:stretch>
        </p:blipFill>
        <p:spPr>
          <a:xfrm>
            <a:off x="521207" y="1197863"/>
            <a:ext cx="6059696" cy="3355849"/>
          </a:xfrm>
          <a:prstGeom prst="rect">
            <a:avLst/>
          </a:prstGeom>
        </p:spPr>
      </p:pic>
      <p:pic>
        <p:nvPicPr>
          <p:cNvPr id="7" name="Picture 6">
            <a:extLst>
              <a:ext uri="{FF2B5EF4-FFF2-40B4-BE49-F238E27FC236}">
                <a16:creationId xmlns:a16="http://schemas.microsoft.com/office/drawing/2014/main" id="{809498A2-8BBA-0EDD-E6A8-9C2D1626B8B4}"/>
              </a:ext>
            </a:extLst>
          </p:cNvPr>
          <p:cNvPicPr>
            <a:picLocks noChangeAspect="1"/>
          </p:cNvPicPr>
          <p:nvPr/>
        </p:nvPicPr>
        <p:blipFill>
          <a:blip r:embed="rId3"/>
          <a:stretch>
            <a:fillRect/>
          </a:stretch>
        </p:blipFill>
        <p:spPr>
          <a:xfrm>
            <a:off x="6580903" y="3622150"/>
            <a:ext cx="5315442" cy="3153555"/>
          </a:xfrm>
          <a:prstGeom prst="rect">
            <a:avLst/>
          </a:prstGeom>
        </p:spPr>
      </p:pic>
      <p:sp>
        <p:nvSpPr>
          <p:cNvPr id="9" name="TextBox 8">
            <a:extLst>
              <a:ext uri="{FF2B5EF4-FFF2-40B4-BE49-F238E27FC236}">
                <a16:creationId xmlns:a16="http://schemas.microsoft.com/office/drawing/2014/main" id="{7E457857-8CCD-C0DC-8530-8ED79B213007}"/>
              </a:ext>
            </a:extLst>
          </p:cNvPr>
          <p:cNvSpPr txBox="1"/>
          <p:nvPr/>
        </p:nvSpPr>
        <p:spPr>
          <a:xfrm>
            <a:off x="6750067" y="1325657"/>
            <a:ext cx="4977113" cy="2108269"/>
          </a:xfrm>
          <a:prstGeom prst="rect">
            <a:avLst/>
          </a:prstGeom>
          <a:noFill/>
        </p:spPr>
        <p:txBody>
          <a:bodyPr wrap="square" rtlCol="0">
            <a:spAutoFit/>
          </a:bodyPr>
          <a:lstStyle/>
          <a:p>
            <a:pPr marL="285750" indent="-285750">
              <a:buFont typeface="Wingdings" panose="05000000000000000000" pitchFamily="2" charset="2"/>
              <a:buChar char="§"/>
            </a:pPr>
            <a:r>
              <a:rPr lang="en-US" b="1" dirty="0">
                <a:solidFill>
                  <a:srgbClr val="FF0000"/>
                </a:solidFill>
              </a:rPr>
              <a:t>Most accidents occur around 73°F</a:t>
            </a:r>
            <a:r>
              <a:rPr lang="en-US" dirty="0"/>
              <a:t>, a moderate and comfortable temperature when more people are likely to travel.</a:t>
            </a:r>
          </a:p>
          <a:p>
            <a:pPr marL="285750" indent="-285750">
              <a:buFont typeface="Wingdings" panose="05000000000000000000" pitchFamily="2" charset="2"/>
              <a:buChar char="§"/>
            </a:pPr>
            <a:endParaRPr lang="en-US" sz="500" dirty="0"/>
          </a:p>
          <a:p>
            <a:pPr marL="285750" indent="-285750">
              <a:buFont typeface="Wingdings" panose="05000000000000000000" pitchFamily="2" charset="2"/>
              <a:buChar char="§"/>
            </a:pPr>
            <a:r>
              <a:rPr lang="en-US" b="1" dirty="0"/>
              <a:t>Fewer accidents happen during extreme temperatures</a:t>
            </a:r>
            <a:r>
              <a:rPr lang="en-US" dirty="0"/>
              <a:t> (very hot or very cold), likely because fewer vehicles are on the road during such conditions.</a:t>
            </a:r>
            <a:endParaRPr lang="en-IN" dirty="0"/>
          </a:p>
        </p:txBody>
      </p:sp>
      <p:sp>
        <p:nvSpPr>
          <p:cNvPr id="11" name="TextBox 10">
            <a:extLst>
              <a:ext uri="{FF2B5EF4-FFF2-40B4-BE49-F238E27FC236}">
                <a16:creationId xmlns:a16="http://schemas.microsoft.com/office/drawing/2014/main" id="{64868E35-73DB-4FC3-8559-AE502BF6A041}"/>
              </a:ext>
            </a:extLst>
          </p:cNvPr>
          <p:cNvSpPr txBox="1"/>
          <p:nvPr/>
        </p:nvSpPr>
        <p:spPr>
          <a:xfrm>
            <a:off x="521206" y="4791456"/>
            <a:ext cx="5794521" cy="1831271"/>
          </a:xfrm>
          <a:prstGeom prst="rect">
            <a:avLst/>
          </a:prstGeom>
          <a:noFill/>
        </p:spPr>
        <p:txBody>
          <a:bodyPr wrap="square" rtlCol="0">
            <a:spAutoFit/>
          </a:bodyPr>
          <a:lstStyle/>
          <a:p>
            <a:pPr marL="285750" indent="-285750">
              <a:buFont typeface="Wingdings" panose="05000000000000000000" pitchFamily="2" charset="2"/>
              <a:buChar char="§"/>
            </a:pPr>
            <a:r>
              <a:rPr lang="en-US" b="1" dirty="0">
                <a:solidFill>
                  <a:srgbClr val="FF0000"/>
                </a:solidFill>
              </a:rPr>
              <a:t>Hot and Mid-temperature categories</a:t>
            </a:r>
            <a:r>
              <a:rPr lang="en-US" dirty="0">
                <a:solidFill>
                  <a:srgbClr val="FF0000"/>
                </a:solidFill>
              </a:rPr>
              <a:t> </a:t>
            </a:r>
            <a:r>
              <a:rPr lang="en-US" dirty="0"/>
              <a:t>together account for the majority of accidents, each with over </a:t>
            </a:r>
            <a:r>
              <a:rPr lang="en-US" b="1" dirty="0"/>
              <a:t>2.4 million</a:t>
            </a:r>
            <a:r>
              <a:rPr lang="en-US" dirty="0"/>
              <a:t> incidents</a:t>
            </a:r>
          </a:p>
          <a:p>
            <a:pPr marL="285750" indent="-285750">
              <a:buFont typeface="Wingdings" panose="05000000000000000000" pitchFamily="2" charset="2"/>
              <a:buChar char="§"/>
            </a:pPr>
            <a:endParaRPr lang="en-US" sz="500" dirty="0"/>
          </a:p>
          <a:p>
            <a:pPr marL="285750" indent="-285750">
              <a:buFont typeface="Wingdings" panose="05000000000000000000" pitchFamily="2" charset="2"/>
              <a:buChar char="§"/>
            </a:pPr>
            <a:r>
              <a:rPr lang="en-US" b="1" dirty="0">
                <a:solidFill>
                  <a:srgbClr val="00B050"/>
                </a:solidFill>
              </a:rPr>
              <a:t>Very Cold</a:t>
            </a:r>
            <a:r>
              <a:rPr lang="en-US" dirty="0">
                <a:solidFill>
                  <a:srgbClr val="00B050"/>
                </a:solidFill>
              </a:rPr>
              <a:t> and </a:t>
            </a:r>
            <a:r>
              <a:rPr lang="en-US" b="1" dirty="0">
                <a:solidFill>
                  <a:srgbClr val="00B050"/>
                </a:solidFill>
              </a:rPr>
              <a:t>Very Hot</a:t>
            </a:r>
            <a:r>
              <a:rPr lang="en-US" dirty="0">
                <a:solidFill>
                  <a:srgbClr val="00B050"/>
                </a:solidFill>
              </a:rPr>
              <a:t> categories </a:t>
            </a:r>
            <a:r>
              <a:rPr lang="en-US" dirty="0"/>
              <a:t>have the fewest, with around </a:t>
            </a:r>
            <a:r>
              <a:rPr lang="en-US" b="1" dirty="0"/>
              <a:t>0.6M–0.8M</a:t>
            </a:r>
            <a:r>
              <a:rPr lang="en-US" dirty="0"/>
              <a:t> cases, indicating reduced road activity in extreme weather.</a:t>
            </a:r>
            <a:endParaRPr lang="en-IN" dirty="0"/>
          </a:p>
        </p:txBody>
      </p:sp>
      <p:sp>
        <p:nvSpPr>
          <p:cNvPr id="13" name="Rectangle 5">
            <a:extLst>
              <a:ext uri="{FF2B5EF4-FFF2-40B4-BE49-F238E27FC236}">
                <a16:creationId xmlns:a16="http://schemas.microsoft.com/office/drawing/2014/main" id="{C922DA0D-75C0-25F7-8FDD-D3709CF84E38}"/>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Hot and Mid-temperature categories</a:t>
            </a:r>
            <a:r>
              <a:rPr kumimoji="0" lang="en-US" altLang="en-US" sz="1800" b="0" i="0" u="none" strike="noStrike" cap="none" normalizeH="0" baseline="0">
                <a:ln>
                  <a:noFill/>
                </a:ln>
                <a:solidFill>
                  <a:schemeClr val="tx1"/>
                </a:solidFill>
                <a:effectLst/>
                <a:latin typeface="Arial" panose="020B0604020202020204" pitchFamily="34" charset="0"/>
              </a:rPr>
              <a:t> together account for the majority of accidents, each with over </a:t>
            </a:r>
            <a:r>
              <a:rPr kumimoji="0" lang="en-US" altLang="en-US" sz="1800" b="1" i="0" u="none" strike="noStrike" cap="none" normalizeH="0" baseline="0">
                <a:ln>
                  <a:noFill/>
                </a:ln>
                <a:solidFill>
                  <a:schemeClr val="tx1"/>
                </a:solidFill>
                <a:effectLst/>
                <a:latin typeface="Arial" panose="020B0604020202020204" pitchFamily="34" charset="0"/>
              </a:rPr>
              <a:t>2.4 million</a:t>
            </a:r>
            <a:r>
              <a:rPr kumimoji="0" lang="en-US" altLang="en-US" sz="1800" b="0" i="0" u="none" strike="noStrike" cap="none" normalizeH="0" baseline="0">
                <a:ln>
                  <a:noFill/>
                </a:ln>
                <a:solidFill>
                  <a:schemeClr val="tx1"/>
                </a:solidFill>
                <a:effectLst/>
                <a:latin typeface="Arial" panose="020B0604020202020204" pitchFamily="34" charset="0"/>
              </a:rPr>
              <a:t> incidents.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336950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5CBB6-15CA-756F-A6CE-3F69F645000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132C140-7528-9F82-9564-3DF6E3CF730D}"/>
              </a:ext>
            </a:extLst>
          </p:cNvPr>
          <p:cNvSpPr>
            <a:spLocks noGrp="1" noChangeArrowheads="1"/>
          </p:cNvSpPr>
          <p:nvPr>
            <p:ph type="title"/>
          </p:nvPr>
        </p:nvSpPr>
        <p:spPr bwMode="auto">
          <a:xfrm>
            <a:off x="521207" y="475714"/>
            <a:ext cx="46458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Aft>
                <a:spcPct val="0"/>
              </a:spcAft>
            </a:pPr>
            <a:r>
              <a:rPr lang="en-IN" sz="3200" b="1" dirty="0">
                <a:latin typeface="Arial" panose="020B0604020202020204" pitchFamily="34" charset="0"/>
                <a:cs typeface="Arial" panose="020B0604020202020204" pitchFamily="34" charset="0"/>
              </a:rPr>
              <a:t>Key Findings &amp; Trends</a:t>
            </a:r>
            <a:endParaRPr kumimoji="0" lang="en-US" altLang="en-US" sz="3200"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13" name="Rectangle 5">
            <a:extLst>
              <a:ext uri="{FF2B5EF4-FFF2-40B4-BE49-F238E27FC236}">
                <a16:creationId xmlns:a16="http://schemas.microsoft.com/office/drawing/2014/main" id="{D7848829-95FA-7C3F-11F8-25D41E84CC1D}"/>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Hot and Mid-temperature categories</a:t>
            </a:r>
            <a:r>
              <a:rPr kumimoji="0" lang="en-US" altLang="en-US" sz="1800" b="0" i="0" u="none" strike="noStrike" cap="none" normalizeH="0" baseline="0">
                <a:ln>
                  <a:noFill/>
                </a:ln>
                <a:solidFill>
                  <a:schemeClr val="tx1"/>
                </a:solidFill>
                <a:effectLst/>
                <a:latin typeface="Arial" panose="020B0604020202020204" pitchFamily="34" charset="0"/>
              </a:rPr>
              <a:t> together account for the majority of accidents, each with over </a:t>
            </a:r>
            <a:r>
              <a:rPr kumimoji="0" lang="en-US" altLang="en-US" sz="1800" b="1" i="0" u="none" strike="noStrike" cap="none" normalizeH="0" baseline="0">
                <a:ln>
                  <a:noFill/>
                </a:ln>
                <a:solidFill>
                  <a:schemeClr val="tx1"/>
                </a:solidFill>
                <a:effectLst/>
                <a:latin typeface="Arial" panose="020B0604020202020204" pitchFamily="34" charset="0"/>
              </a:rPr>
              <a:t>2.4 million</a:t>
            </a:r>
            <a:r>
              <a:rPr kumimoji="0" lang="en-US" altLang="en-US" sz="1800" b="0" i="0" u="none" strike="noStrike" cap="none" normalizeH="0" baseline="0">
                <a:ln>
                  <a:noFill/>
                </a:ln>
                <a:solidFill>
                  <a:schemeClr val="tx1"/>
                </a:solidFill>
                <a:effectLst/>
                <a:latin typeface="Arial" panose="020B0604020202020204" pitchFamily="34" charset="0"/>
              </a:rPr>
              <a:t> incidents.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2" name="TextBox 1">
            <a:extLst>
              <a:ext uri="{FF2B5EF4-FFF2-40B4-BE49-F238E27FC236}">
                <a16:creationId xmlns:a16="http://schemas.microsoft.com/office/drawing/2014/main" id="{C3369375-2A38-545A-0A3C-ED17DEF89C26}"/>
              </a:ext>
            </a:extLst>
          </p:cNvPr>
          <p:cNvSpPr txBox="1"/>
          <p:nvPr/>
        </p:nvSpPr>
        <p:spPr>
          <a:xfrm>
            <a:off x="521207" y="1536202"/>
            <a:ext cx="10847833" cy="4493538"/>
          </a:xfrm>
          <a:prstGeom prst="rect">
            <a:avLst/>
          </a:prstGeom>
          <a:noFill/>
        </p:spPr>
        <p:txBody>
          <a:bodyPr wrap="square" rtlCol="0">
            <a:spAutoFit/>
          </a:bodyPr>
          <a:lstStyle/>
          <a:p>
            <a:pPr marL="285750" indent="-285750">
              <a:buFont typeface="Wingdings" panose="05000000000000000000" pitchFamily="2" charset="2"/>
              <a:buChar char="§"/>
            </a:pPr>
            <a:r>
              <a:rPr lang="en-US" b="1" dirty="0"/>
              <a:t>Top Cities: </a:t>
            </a:r>
            <a:r>
              <a:rPr lang="en-US" dirty="0"/>
              <a:t>Miami, Houston, Los Angeles, Charlotte And Pheonix report the most accidents, with City Miami recording the highest number that is </a:t>
            </a:r>
            <a:r>
              <a:rPr lang="en-US" dirty="0">
                <a:solidFill>
                  <a:srgbClr val="FF0000"/>
                </a:solidFill>
              </a:rPr>
              <a:t>186,949 accidents</a:t>
            </a:r>
            <a:r>
              <a:rPr lang="en-US" dirty="0"/>
              <a:t>.</a:t>
            </a:r>
          </a:p>
          <a:p>
            <a:endParaRPr lang="en-US" sz="500" dirty="0"/>
          </a:p>
          <a:p>
            <a:endParaRPr lang="en-US" sz="500" dirty="0"/>
          </a:p>
          <a:p>
            <a:pPr marL="285750" indent="-285750">
              <a:buFont typeface="Wingdings" panose="05000000000000000000" pitchFamily="2" charset="2"/>
              <a:buChar char="§"/>
            </a:pPr>
            <a:r>
              <a:rPr lang="en-US" b="1" dirty="0"/>
              <a:t>Monthly Pattern: </a:t>
            </a:r>
            <a:r>
              <a:rPr lang="en-US" dirty="0">
                <a:solidFill>
                  <a:srgbClr val="00B050"/>
                </a:solidFill>
              </a:rPr>
              <a:t>Accidents peak in December</a:t>
            </a:r>
            <a:r>
              <a:rPr lang="en-US" dirty="0"/>
              <a:t> and are </a:t>
            </a:r>
            <a:r>
              <a:rPr lang="en-US" dirty="0">
                <a:solidFill>
                  <a:srgbClr val="FF0000"/>
                </a:solidFill>
              </a:rPr>
              <a:t>lowest in July</a:t>
            </a:r>
            <a:r>
              <a:rPr lang="en-US" dirty="0"/>
              <a:t>, first the accident decrease from</a:t>
            </a:r>
          </a:p>
          <a:p>
            <a:r>
              <a:rPr lang="en-US" dirty="0"/>
              <a:t>     January to July then from July to December it increases Linearly.</a:t>
            </a:r>
          </a:p>
          <a:p>
            <a:endParaRPr lang="en-US" sz="500" dirty="0"/>
          </a:p>
          <a:p>
            <a:endParaRPr lang="en-US" sz="500" dirty="0"/>
          </a:p>
          <a:p>
            <a:pPr marL="285750" indent="-285750">
              <a:buFont typeface="Wingdings" panose="05000000000000000000" pitchFamily="2" charset="2"/>
              <a:buChar char="§"/>
            </a:pPr>
            <a:r>
              <a:rPr lang="en-US" b="1" dirty="0"/>
              <a:t>Yearly Trend: </a:t>
            </a:r>
            <a:r>
              <a:rPr lang="en-US" dirty="0"/>
              <a:t>2021 recorded the highest number of accidents, crossing </a:t>
            </a:r>
            <a:r>
              <a:rPr lang="en-US" dirty="0">
                <a:solidFill>
                  <a:srgbClr val="FF0000"/>
                </a:solidFill>
              </a:rPr>
              <a:t>1.2 million cases</a:t>
            </a:r>
            <a:r>
              <a:rPr lang="en-US" dirty="0"/>
              <a:t>.</a:t>
            </a:r>
          </a:p>
          <a:p>
            <a:endParaRPr lang="en-US" sz="500" dirty="0"/>
          </a:p>
          <a:p>
            <a:endParaRPr lang="en-US" sz="500" dirty="0"/>
          </a:p>
          <a:p>
            <a:pPr marL="285750" indent="-285750">
              <a:buFont typeface="Wingdings" panose="05000000000000000000" pitchFamily="2" charset="2"/>
              <a:buChar char="§"/>
            </a:pPr>
            <a:r>
              <a:rPr lang="en-US" b="1" dirty="0"/>
              <a:t>Peak Hours: </a:t>
            </a:r>
            <a:r>
              <a:rPr lang="en-US" dirty="0"/>
              <a:t>More than </a:t>
            </a:r>
            <a:r>
              <a:rPr lang="en-US" dirty="0">
                <a:solidFill>
                  <a:srgbClr val="FF0000"/>
                </a:solidFill>
              </a:rPr>
              <a:t>500,000 accidents</a:t>
            </a:r>
            <a:r>
              <a:rPr lang="en-US" dirty="0"/>
              <a:t> occurred during </a:t>
            </a:r>
            <a:r>
              <a:rPr lang="en-US" dirty="0">
                <a:solidFill>
                  <a:srgbClr val="FF0000"/>
                </a:solidFill>
              </a:rPr>
              <a:t>7–9 AM </a:t>
            </a:r>
            <a:r>
              <a:rPr lang="en-US" dirty="0"/>
              <a:t>and </a:t>
            </a:r>
            <a:r>
              <a:rPr lang="en-US" dirty="0">
                <a:solidFill>
                  <a:srgbClr val="FF0000"/>
                </a:solidFill>
              </a:rPr>
              <a:t>4–6 PM</a:t>
            </a:r>
            <a:r>
              <a:rPr lang="en-US" dirty="0"/>
              <a:t>, aligning with rush hours.</a:t>
            </a:r>
          </a:p>
          <a:p>
            <a:endParaRPr lang="en-US" sz="500" dirty="0"/>
          </a:p>
          <a:p>
            <a:endParaRPr lang="en-US" sz="500" dirty="0"/>
          </a:p>
          <a:p>
            <a:pPr marL="285750" indent="-285750">
              <a:buFont typeface="Wingdings" panose="05000000000000000000" pitchFamily="2" charset="2"/>
              <a:buChar char="§"/>
            </a:pPr>
            <a:r>
              <a:rPr lang="en-US" b="1" dirty="0"/>
              <a:t>Low Noon Risk: </a:t>
            </a:r>
            <a:r>
              <a:rPr lang="en-US" dirty="0">
                <a:solidFill>
                  <a:srgbClr val="00B050"/>
                </a:solidFill>
              </a:rPr>
              <a:t>Fewer accidents occur between 12–4 PM</a:t>
            </a:r>
            <a:r>
              <a:rPr lang="en-US" dirty="0"/>
              <a:t>, with the </a:t>
            </a:r>
            <a:r>
              <a:rPr lang="en-US" dirty="0">
                <a:solidFill>
                  <a:srgbClr val="00B050"/>
                </a:solidFill>
              </a:rPr>
              <a:t>minimum around 3–4 PM</a:t>
            </a:r>
            <a:r>
              <a:rPr lang="en-US" dirty="0"/>
              <a:t>.</a:t>
            </a:r>
          </a:p>
          <a:p>
            <a:endParaRPr lang="en-US" sz="500" dirty="0"/>
          </a:p>
          <a:p>
            <a:endParaRPr lang="en-US" sz="500" dirty="0"/>
          </a:p>
          <a:p>
            <a:pPr marL="285750" indent="-285750">
              <a:buFont typeface="Wingdings" panose="05000000000000000000" pitchFamily="2" charset="2"/>
              <a:buChar char="§"/>
            </a:pPr>
            <a:r>
              <a:rPr lang="en-US" b="1" dirty="0"/>
              <a:t>Temperature Effect: </a:t>
            </a:r>
            <a:r>
              <a:rPr lang="en-US" dirty="0"/>
              <a:t>KDE reveals most </a:t>
            </a:r>
            <a:r>
              <a:rPr lang="en-US" dirty="0">
                <a:solidFill>
                  <a:srgbClr val="FF0000"/>
                </a:solidFill>
              </a:rPr>
              <a:t>accidents happen around 73°F</a:t>
            </a:r>
            <a:r>
              <a:rPr lang="en-US" dirty="0"/>
              <a:t>, the most frequent temperature.</a:t>
            </a:r>
          </a:p>
          <a:p>
            <a:endParaRPr lang="en-US" sz="500" dirty="0"/>
          </a:p>
          <a:p>
            <a:endParaRPr lang="en-US" sz="500" dirty="0"/>
          </a:p>
          <a:p>
            <a:pPr marL="285750" indent="-285750">
              <a:buFont typeface="Wingdings" panose="05000000000000000000" pitchFamily="2" charset="2"/>
              <a:buChar char="§"/>
            </a:pPr>
            <a:r>
              <a:rPr lang="en-US" b="1" dirty="0"/>
              <a:t>Temp Category Impact: </a:t>
            </a:r>
            <a:r>
              <a:rPr lang="en-US" dirty="0"/>
              <a:t>Combined Mid and Hot categories account for over </a:t>
            </a:r>
            <a:r>
              <a:rPr lang="en-US" dirty="0">
                <a:solidFill>
                  <a:srgbClr val="FF0000"/>
                </a:solidFill>
              </a:rPr>
              <a:t>1.2 million accidents</a:t>
            </a:r>
            <a:r>
              <a:rPr lang="en-US" dirty="0"/>
              <a:t>.</a:t>
            </a:r>
          </a:p>
          <a:p>
            <a:endParaRPr lang="en-US" sz="500" dirty="0"/>
          </a:p>
          <a:p>
            <a:endParaRPr lang="en-US" sz="500" dirty="0"/>
          </a:p>
          <a:p>
            <a:pPr marL="285750" indent="-285750">
              <a:buFont typeface="Wingdings" panose="05000000000000000000" pitchFamily="2" charset="2"/>
              <a:buChar char="§"/>
            </a:pPr>
            <a:r>
              <a:rPr lang="en-US" dirty="0"/>
              <a:t> </a:t>
            </a:r>
            <a:r>
              <a:rPr lang="en-US" b="1" dirty="0"/>
              <a:t>Regional Clusters: </a:t>
            </a:r>
            <a:r>
              <a:rPr lang="en-US" dirty="0">
                <a:solidFill>
                  <a:srgbClr val="FF0000"/>
                </a:solidFill>
              </a:rPr>
              <a:t>Eastern and southern U.S. show denser accident concentrations </a:t>
            </a:r>
            <a:r>
              <a:rPr lang="en-US" dirty="0"/>
              <a:t>on the geographical map</a:t>
            </a:r>
            <a:endParaRPr lang="en-IN" dirty="0"/>
          </a:p>
        </p:txBody>
      </p:sp>
    </p:spTree>
    <p:extLst>
      <p:ext uri="{BB962C8B-B14F-4D97-AF65-F5344CB8AC3E}">
        <p14:creationId xmlns:p14="http://schemas.microsoft.com/office/powerpoint/2010/main" val="240008240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EEEFC8-D286-6200-3242-DEFC2C8462CD}"/>
              </a:ext>
            </a:extLst>
          </p:cNvPr>
          <p:cNvSpPr>
            <a:spLocks noGrp="1"/>
          </p:cNvSpPr>
          <p:nvPr>
            <p:ph type="title"/>
          </p:nvPr>
        </p:nvSpPr>
        <p:spPr>
          <a:xfrm>
            <a:off x="521208" y="914400"/>
            <a:ext cx="11164824" cy="1261872"/>
          </a:xfrm>
        </p:spPr>
        <p:txBody>
          <a:bodyPr>
            <a:noAutofit/>
          </a:bodyPr>
          <a:lstStyle/>
          <a:p>
            <a:pPr algn="ctr"/>
            <a:r>
              <a:rPr lang="en-IN" sz="6000" b="1" dirty="0">
                <a:latin typeface="Agency FB" panose="020B0503020202020204" pitchFamily="34" charset="0"/>
              </a:rPr>
              <a:t>Thank you</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sz="3200" b="1" dirty="0">
                <a:latin typeface="Arial" panose="020B0604020202020204" pitchFamily="34" charset="0"/>
                <a:cs typeface="Arial" panose="020B0604020202020204" pitchFamily="34" charset="0"/>
              </a:rPr>
              <a:t>Dataset overview</a:t>
            </a:r>
          </a:p>
        </p:txBody>
      </p:sp>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B11720E1-C926-23D4-A6CC-E216636EAFE6}"/>
              </a:ext>
            </a:extLst>
          </p:cNvPr>
          <p:cNvPicPr>
            <a:picLocks noChangeAspect="1"/>
          </p:cNvPicPr>
          <p:nvPr/>
        </p:nvPicPr>
        <p:blipFill>
          <a:blip r:embed="rId2"/>
          <a:stretch>
            <a:fillRect/>
          </a:stretch>
        </p:blipFill>
        <p:spPr>
          <a:xfrm>
            <a:off x="7196328" y="1590535"/>
            <a:ext cx="4709160" cy="3612401"/>
          </a:xfrm>
          <a:prstGeom prst="rect">
            <a:avLst/>
          </a:prstGeom>
        </p:spPr>
      </p:pic>
      <p:sp>
        <p:nvSpPr>
          <p:cNvPr id="4" name="TextBox 3">
            <a:extLst>
              <a:ext uri="{FF2B5EF4-FFF2-40B4-BE49-F238E27FC236}">
                <a16:creationId xmlns:a16="http://schemas.microsoft.com/office/drawing/2014/main" id="{F5476898-A984-E4FE-94E2-870376F5B587}"/>
              </a:ext>
            </a:extLst>
          </p:cNvPr>
          <p:cNvSpPr txBox="1"/>
          <p:nvPr/>
        </p:nvSpPr>
        <p:spPr>
          <a:xfrm>
            <a:off x="521207" y="1551619"/>
            <a:ext cx="6362109" cy="4195700"/>
          </a:xfrm>
          <a:prstGeom prst="rect">
            <a:avLst/>
          </a:prstGeom>
          <a:noFill/>
        </p:spPr>
        <p:txBody>
          <a:bodyPr wrap="square" rtlCol="0">
            <a:spAutoFit/>
          </a:bodyPr>
          <a:lstStyle/>
          <a:p>
            <a:pPr>
              <a:lnSpc>
                <a:spcPct val="150000"/>
              </a:lnSpc>
            </a:pPr>
            <a:r>
              <a:rPr lang="en-US" b="1" dirty="0"/>
              <a:t>Dataset Name  -  </a:t>
            </a:r>
            <a:r>
              <a:rPr lang="en-IN" dirty="0"/>
              <a:t>US Accidents (2016 - 2023)</a:t>
            </a:r>
          </a:p>
          <a:p>
            <a:pPr>
              <a:lnSpc>
                <a:spcPct val="150000"/>
              </a:lnSpc>
            </a:pPr>
            <a:r>
              <a:rPr lang="en-US" b="1" dirty="0"/>
              <a:t>Source -  </a:t>
            </a:r>
            <a:r>
              <a:rPr lang="en-US" dirty="0"/>
              <a:t>Kaggle, compiled by Sobhan Moosavi Real-time data from traffic service</a:t>
            </a:r>
          </a:p>
          <a:p>
            <a:pPr>
              <a:lnSpc>
                <a:spcPct val="150000"/>
              </a:lnSpc>
            </a:pPr>
            <a:r>
              <a:rPr lang="en-US" b="1" dirty="0"/>
              <a:t>Dataset Size -   </a:t>
            </a:r>
            <a:r>
              <a:rPr lang="en-US" dirty="0"/>
              <a:t>7.7 millions records (46 columns)</a:t>
            </a:r>
          </a:p>
          <a:p>
            <a:pPr>
              <a:lnSpc>
                <a:spcPct val="150000"/>
              </a:lnSpc>
            </a:pPr>
            <a:r>
              <a:rPr lang="en-US" b="1" dirty="0"/>
              <a:t>Purpose - </a:t>
            </a:r>
            <a:r>
              <a:rPr lang="en-US" dirty="0"/>
              <a:t>To explore and analyze the US Accidents Dataset in order to identify patterns, trends, and key factors contributing to road accidents across the country. This EDA helps in understanding accident severity, timing, locations, and environmental conditions for better insights and future predictions.</a:t>
            </a: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3200" b="1" dirty="0">
                <a:latin typeface="Arial" panose="020B0604020202020204" pitchFamily="34" charset="0"/>
                <a:cs typeface="Arial" panose="020B0604020202020204" pitchFamily="34" charset="0"/>
              </a:rPr>
              <a:t>Data Cleaning &amp; Removing Nulls</a:t>
            </a:r>
          </a:p>
        </p:txBody>
      </p:sp>
      <p:sp>
        <p:nvSpPr>
          <p:cNvPr id="2" name="TextBox 1">
            <a:extLst>
              <a:ext uri="{FF2B5EF4-FFF2-40B4-BE49-F238E27FC236}">
                <a16:creationId xmlns:a16="http://schemas.microsoft.com/office/drawing/2014/main" id="{FE2E5C98-3341-A3AC-CC4C-72B76C1B4B3E}"/>
              </a:ext>
            </a:extLst>
          </p:cNvPr>
          <p:cNvSpPr txBox="1"/>
          <p:nvPr/>
        </p:nvSpPr>
        <p:spPr>
          <a:xfrm>
            <a:off x="521207" y="1700784"/>
            <a:ext cx="7882129" cy="4755148"/>
          </a:xfrm>
          <a:prstGeom prst="rect">
            <a:avLst/>
          </a:prstGeom>
          <a:noFill/>
        </p:spPr>
        <p:txBody>
          <a:bodyPr wrap="square" rtlCol="0">
            <a:spAutoFit/>
          </a:bodyPr>
          <a:lstStyle/>
          <a:p>
            <a:pPr marL="285750" indent="-285750">
              <a:buFont typeface="Wingdings" panose="05000000000000000000" pitchFamily="2" charset="2"/>
              <a:buChar char="§"/>
            </a:pPr>
            <a:r>
              <a:rPr lang="en-US" b="1" dirty="0">
                <a:latin typeface="Arial" panose="020B0604020202020204" pitchFamily="34" charset="0"/>
                <a:cs typeface="Arial" panose="020B0604020202020204" pitchFamily="34" charset="0"/>
              </a:rPr>
              <a:t>To clean the dataset, we removed several columns due to high missing values or low relevance to the analysis. These included:</a:t>
            </a:r>
          </a:p>
          <a:p>
            <a:endParaRPr lang="en-US" sz="200" dirty="0">
              <a:latin typeface="Arial" panose="020B0604020202020204" pitchFamily="34" charset="0"/>
              <a:cs typeface="Arial" panose="020B0604020202020204" pitchFamily="34" charset="0"/>
            </a:endParaRPr>
          </a:p>
          <a:p>
            <a:endParaRPr lang="en-US" sz="200" dirty="0">
              <a:latin typeface="Arial" panose="020B0604020202020204" pitchFamily="34" charset="0"/>
              <a:cs typeface="Arial" panose="020B0604020202020204" pitchFamily="34" charset="0"/>
            </a:endParaRPr>
          </a:p>
          <a:p>
            <a:endParaRPr lang="en-US" sz="200" dirty="0">
              <a:latin typeface="Arial" panose="020B0604020202020204" pitchFamily="34" charset="0"/>
              <a:cs typeface="Arial" panose="020B0604020202020204" pitchFamily="34" charset="0"/>
            </a:endParaRPr>
          </a:p>
          <a:p>
            <a:endParaRPr lang="en-US" sz="200" dirty="0">
              <a:latin typeface="Arial" panose="020B0604020202020204" pitchFamily="34" charset="0"/>
              <a:cs typeface="Arial" panose="020B0604020202020204" pitchFamily="34" charset="0"/>
            </a:endParaRPr>
          </a:p>
          <a:p>
            <a:endParaRPr lang="en-US" sz="200" dirty="0">
              <a:latin typeface="Arial" panose="020B0604020202020204" pitchFamily="34" charset="0"/>
              <a:cs typeface="Arial" panose="020B0604020202020204" pitchFamily="34" charset="0"/>
            </a:endParaRPr>
          </a:p>
          <a:p>
            <a:pPr lvl="1"/>
            <a:r>
              <a:rPr lang="en-IN" dirty="0">
                <a:latin typeface="Arial" panose="020B0604020202020204" pitchFamily="34" charset="0"/>
                <a:cs typeface="Arial" panose="020B0604020202020204" pitchFamily="34" charset="0"/>
              </a:rPr>
              <a:t>Amenity, Bump, Crossing, </a:t>
            </a:r>
            <a:r>
              <a:rPr lang="en-IN" dirty="0" err="1">
                <a:latin typeface="Arial" panose="020B0604020202020204" pitchFamily="34" charset="0"/>
                <a:cs typeface="Arial" panose="020B0604020202020204" pitchFamily="34" charset="0"/>
              </a:rPr>
              <a:t>Give_Way</a:t>
            </a:r>
            <a:r>
              <a:rPr lang="en-IN" dirty="0">
                <a:latin typeface="Arial" panose="020B0604020202020204" pitchFamily="34" charset="0"/>
                <a:cs typeface="Arial" panose="020B0604020202020204" pitchFamily="34" charset="0"/>
              </a:rPr>
              <a:t>, Junction, </a:t>
            </a:r>
            <a:r>
              <a:rPr lang="en-IN" dirty="0" err="1">
                <a:latin typeface="Arial" panose="020B0604020202020204" pitchFamily="34" charset="0"/>
                <a:cs typeface="Arial" panose="020B0604020202020204" pitchFamily="34" charset="0"/>
              </a:rPr>
              <a:t>No_Exit</a:t>
            </a:r>
            <a:r>
              <a:rPr lang="en-IN" dirty="0">
                <a:latin typeface="Arial" panose="020B0604020202020204" pitchFamily="34" charset="0"/>
                <a:cs typeface="Arial" panose="020B0604020202020204" pitchFamily="34" charset="0"/>
              </a:rPr>
              <a:t>, Railway, Roundabout, Station, </a:t>
            </a:r>
            <a:r>
              <a:rPr lang="en-IN" dirty="0" err="1">
                <a:latin typeface="Arial" panose="020B0604020202020204" pitchFamily="34" charset="0"/>
                <a:cs typeface="Arial" panose="020B0604020202020204" pitchFamily="34" charset="0"/>
              </a:rPr>
              <a:t>Stop,Traffic_Calming</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Traffic_Signal</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Turning_Loop</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Sunrise_Sunset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Civil_Twilight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Nautical_Twilight</a:t>
            </a:r>
            <a:r>
              <a:rPr lang="en-IN" dirty="0">
                <a:latin typeface="Arial" panose="020B0604020202020204" pitchFamily="34" charset="0"/>
                <a:cs typeface="Arial" panose="020B0604020202020204" pitchFamily="34" charset="0"/>
              </a:rPr>
              <a:t>,</a:t>
            </a:r>
          </a:p>
          <a:p>
            <a:pPr lvl="1"/>
            <a:r>
              <a:rPr lang="en-IN" dirty="0" err="1">
                <a:latin typeface="Arial" panose="020B0604020202020204" pitchFamily="34" charset="0"/>
                <a:cs typeface="Arial" panose="020B0604020202020204" pitchFamily="34" charset="0"/>
              </a:rPr>
              <a:t>Astronomical_Twilight</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Wind_Chill</a:t>
            </a:r>
            <a:r>
              <a:rPr lang="en-IN" dirty="0">
                <a:latin typeface="Arial" panose="020B0604020202020204" pitchFamily="34" charset="0"/>
                <a:cs typeface="Arial" panose="020B0604020202020204" pitchFamily="34" charset="0"/>
              </a:rPr>
              <a:t>(F), Humidity(%), Pressure(in), Visibility(mi),</a:t>
            </a:r>
            <a:r>
              <a:rPr lang="en-IN" dirty="0" err="1">
                <a:latin typeface="Arial" panose="020B0604020202020204" pitchFamily="34" charset="0"/>
                <a:cs typeface="Arial" panose="020B0604020202020204" pitchFamily="34" charset="0"/>
              </a:rPr>
              <a:t>Wind_Direction</a:t>
            </a:r>
            <a:r>
              <a:rPr lang="en-IN" dirty="0">
                <a:latin typeface="Arial" panose="020B0604020202020204" pitchFamily="34" charset="0"/>
                <a:cs typeface="Arial" panose="020B0604020202020204" pitchFamily="34" charset="0"/>
              </a:rPr>
              <a:t>, </a:t>
            </a:r>
            <a:r>
              <a:rPr lang="en-IN" dirty="0" err="1">
                <a:latin typeface="Arial" panose="020B0604020202020204" pitchFamily="34" charset="0"/>
                <a:cs typeface="Arial" panose="020B0604020202020204" pitchFamily="34" charset="0"/>
              </a:rPr>
              <a:t>Wind_Speed</a:t>
            </a:r>
            <a:r>
              <a:rPr lang="en-IN" dirty="0">
                <a:latin typeface="Arial" panose="020B0604020202020204" pitchFamily="34" charset="0"/>
                <a:cs typeface="Arial" panose="020B0604020202020204" pitchFamily="34" charset="0"/>
              </a:rPr>
              <a:t>(mph), Precipitation(in), </a:t>
            </a:r>
            <a:r>
              <a:rPr lang="en-IN" dirty="0" err="1">
                <a:latin typeface="Arial" panose="020B0604020202020204" pitchFamily="34" charset="0"/>
                <a:cs typeface="Arial" panose="020B0604020202020204" pitchFamily="34" charset="0"/>
              </a:rPr>
              <a:t>Weather_Condition</a:t>
            </a:r>
            <a:endParaRPr lang="en-IN" dirty="0">
              <a:latin typeface="Arial" panose="020B0604020202020204" pitchFamily="34" charset="0"/>
              <a:cs typeface="Arial" panose="020B0604020202020204" pitchFamily="34" charset="0"/>
            </a:endParaRPr>
          </a:p>
          <a:p>
            <a:pPr defTabSz="720000"/>
            <a:endParaRPr lang="en-IN" dirty="0">
              <a:latin typeface="Arial" panose="020B0604020202020204" pitchFamily="34" charset="0"/>
              <a:cs typeface="Arial" panose="020B0604020202020204" pitchFamily="34" charset="0"/>
            </a:endParaRPr>
          </a:p>
          <a:p>
            <a:pPr defTabSz="720000"/>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
            </a:pPr>
            <a:r>
              <a:rPr lang="en-US" b="1" dirty="0"/>
              <a:t>Handling Missing Values</a:t>
            </a:r>
          </a:p>
          <a:p>
            <a:pPr marL="285750" indent="-285750">
              <a:buFont typeface="Wingdings" panose="05000000000000000000" pitchFamily="2" charset="2"/>
              <a:buChar char="§"/>
            </a:pPr>
            <a:endParaRPr lang="en-US" sz="100" b="1" dirty="0"/>
          </a:p>
          <a:p>
            <a:pPr marL="285750" indent="-285750">
              <a:buFont typeface="Wingdings" panose="05000000000000000000" pitchFamily="2" charset="2"/>
              <a:buChar char="§"/>
            </a:pPr>
            <a:endParaRPr lang="en-US" sz="100" b="1" dirty="0"/>
          </a:p>
          <a:p>
            <a:pPr marL="285750" indent="-285750">
              <a:buFont typeface="Wingdings" panose="05000000000000000000" pitchFamily="2" charset="2"/>
              <a:buChar char="§"/>
            </a:pPr>
            <a:endParaRPr lang="en-US" sz="100" b="1" dirty="0"/>
          </a:p>
          <a:p>
            <a:pPr marL="285750" indent="-285750">
              <a:buFont typeface="Wingdings" panose="05000000000000000000" pitchFamily="2" charset="2"/>
              <a:buChar char="§"/>
            </a:pPr>
            <a:endParaRPr lang="en-US" sz="100" b="1" dirty="0"/>
          </a:p>
          <a:p>
            <a:pPr marL="285750" indent="-285750">
              <a:buFont typeface="Wingdings" panose="05000000000000000000" pitchFamily="2" charset="2"/>
              <a:buChar char="§"/>
            </a:pPr>
            <a:endParaRPr lang="en-US" sz="100" b="1" dirty="0"/>
          </a:p>
          <a:p>
            <a:pPr lvl="1"/>
            <a:r>
              <a:rPr lang="en-US" dirty="0"/>
              <a:t>After dropping unnecessary columns, we checked for null values and handled them by either filling or removing, ensuring a clean dataset for analysis.</a:t>
            </a:r>
          </a:p>
          <a:p>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4563824-C2F6-DB06-0F72-0D0801165AC3}"/>
              </a:ext>
            </a:extLst>
          </p:cNvPr>
          <p:cNvPicPr>
            <a:picLocks noChangeAspect="1"/>
          </p:cNvPicPr>
          <p:nvPr/>
        </p:nvPicPr>
        <p:blipFill>
          <a:blip r:embed="rId2"/>
          <a:stretch>
            <a:fillRect/>
          </a:stretch>
        </p:blipFill>
        <p:spPr>
          <a:xfrm>
            <a:off x="8874011" y="1700784"/>
            <a:ext cx="2796782" cy="4816257"/>
          </a:xfrm>
          <a:prstGeom prst="rect">
            <a:avLst/>
          </a:prstGeom>
        </p:spPr>
      </p:pic>
      <p:sp>
        <p:nvSpPr>
          <p:cNvPr id="8" name="TextBox 7">
            <a:extLst>
              <a:ext uri="{FF2B5EF4-FFF2-40B4-BE49-F238E27FC236}">
                <a16:creationId xmlns:a16="http://schemas.microsoft.com/office/drawing/2014/main" id="{028F7B93-0D62-E3CB-984F-CDA62F583258}"/>
              </a:ext>
            </a:extLst>
          </p:cNvPr>
          <p:cNvSpPr txBox="1"/>
          <p:nvPr/>
        </p:nvSpPr>
        <p:spPr>
          <a:xfrm>
            <a:off x="8874010" y="1261872"/>
            <a:ext cx="2940037" cy="369332"/>
          </a:xfrm>
          <a:prstGeom prst="rect">
            <a:avLst/>
          </a:prstGeom>
          <a:noFill/>
        </p:spPr>
        <p:txBody>
          <a:bodyPr wrap="square" rtlCol="0">
            <a:spAutoFit/>
          </a:bodyPr>
          <a:lstStyle/>
          <a:p>
            <a:pPr algn="ctr"/>
            <a:r>
              <a:rPr lang="en-IN" dirty="0"/>
              <a:t>NULL Values presents</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C726A7E-A71F-2469-73F2-B76560E72664}"/>
              </a:ext>
            </a:extLst>
          </p:cNvPr>
          <p:cNvSpPr>
            <a:spLocks noGrp="1"/>
          </p:cNvSpPr>
          <p:nvPr>
            <p:ph type="title"/>
          </p:nvPr>
        </p:nvSpPr>
        <p:spPr>
          <a:xfrm>
            <a:off x="521207" y="448056"/>
            <a:ext cx="7415785" cy="640080"/>
          </a:xfrm>
        </p:spPr>
        <p:txBody>
          <a:bodyPr>
            <a:normAutofit/>
          </a:bodyPr>
          <a:lstStyle/>
          <a:p>
            <a:r>
              <a:rPr lang="en-US" sz="3200" b="1" dirty="0">
                <a:latin typeface="Arial" panose="020B0604020202020204" pitchFamily="34" charset="0"/>
                <a:cs typeface="Arial" panose="020B0604020202020204" pitchFamily="34" charset="0"/>
              </a:rPr>
              <a:t>Road Accidents in Major U.S. Cities"</a:t>
            </a:r>
            <a:endParaRPr lang="en-IN" sz="3200" b="1" dirty="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81B6449B-B5DE-6BA6-72F4-93B65397FD2F}"/>
              </a:ext>
            </a:extLst>
          </p:cNvPr>
          <p:cNvPicPr>
            <a:picLocks noChangeAspect="1"/>
          </p:cNvPicPr>
          <p:nvPr/>
        </p:nvPicPr>
        <p:blipFill>
          <a:blip r:embed="rId3"/>
          <a:stretch>
            <a:fillRect/>
          </a:stretch>
        </p:blipFill>
        <p:spPr>
          <a:xfrm>
            <a:off x="4837176" y="1243584"/>
            <a:ext cx="7354824" cy="4370831"/>
          </a:xfrm>
          <a:prstGeom prst="rect">
            <a:avLst/>
          </a:prstGeom>
        </p:spPr>
      </p:pic>
      <p:sp>
        <p:nvSpPr>
          <p:cNvPr id="11" name="TextBox 10">
            <a:extLst>
              <a:ext uri="{FF2B5EF4-FFF2-40B4-BE49-F238E27FC236}">
                <a16:creationId xmlns:a16="http://schemas.microsoft.com/office/drawing/2014/main" id="{C3931891-5C0C-5B57-F826-3E8A3609BE81}"/>
              </a:ext>
            </a:extLst>
          </p:cNvPr>
          <p:cNvSpPr txBox="1"/>
          <p:nvPr/>
        </p:nvSpPr>
        <p:spPr>
          <a:xfrm>
            <a:off x="283464" y="1664208"/>
            <a:ext cx="4398264" cy="2864567"/>
          </a:xfrm>
          <a:prstGeom prst="rect">
            <a:avLst/>
          </a:prstGeom>
          <a:noFill/>
        </p:spPr>
        <p:txBody>
          <a:bodyPr wrap="square" rtlCol="0">
            <a:spAutoFit/>
          </a:bodyPr>
          <a:lstStyle/>
          <a:p>
            <a:r>
              <a:rPr lang="en-US" b="1" dirty="0"/>
              <a:t>Top 5 cities with the highest number of road accidents:</a:t>
            </a:r>
          </a:p>
          <a:p>
            <a:endParaRPr lang="en-US" sz="500" b="1" dirty="0"/>
          </a:p>
          <a:p>
            <a:pPr>
              <a:lnSpc>
                <a:spcPct val="150000"/>
              </a:lnSpc>
            </a:pPr>
            <a:endParaRPr lang="en-US" sz="500" dirty="0"/>
          </a:p>
          <a:p>
            <a:pPr marL="742950" lvl="1" indent="-285750">
              <a:lnSpc>
                <a:spcPct val="150000"/>
              </a:lnSpc>
              <a:buFont typeface="Wingdings" panose="05000000000000000000" pitchFamily="2" charset="2"/>
              <a:buChar char="§"/>
            </a:pPr>
            <a:r>
              <a:rPr lang="en-US" b="1" dirty="0"/>
              <a:t>Miami</a:t>
            </a:r>
            <a:r>
              <a:rPr lang="en-US" dirty="0"/>
              <a:t> – 186,949 accidents</a:t>
            </a:r>
          </a:p>
          <a:p>
            <a:pPr marL="742950" lvl="1" indent="-285750">
              <a:lnSpc>
                <a:spcPct val="150000"/>
              </a:lnSpc>
              <a:buFont typeface="Wingdings" panose="05000000000000000000" pitchFamily="2" charset="2"/>
              <a:buChar char="§"/>
            </a:pPr>
            <a:r>
              <a:rPr lang="en-US" b="1" dirty="0"/>
              <a:t>Houston</a:t>
            </a:r>
            <a:r>
              <a:rPr lang="en-US" dirty="0"/>
              <a:t> – 178,011 accidents</a:t>
            </a:r>
          </a:p>
          <a:p>
            <a:pPr marL="742950" lvl="1" indent="-285750">
              <a:lnSpc>
                <a:spcPct val="150000"/>
              </a:lnSpc>
              <a:buFont typeface="Wingdings" panose="05000000000000000000" pitchFamily="2" charset="2"/>
              <a:buChar char="§"/>
            </a:pPr>
            <a:r>
              <a:rPr lang="en-US" b="1" dirty="0"/>
              <a:t>Los Angeles</a:t>
            </a:r>
            <a:r>
              <a:rPr lang="en-US" dirty="0"/>
              <a:t> – 166,043 accidents</a:t>
            </a:r>
          </a:p>
          <a:p>
            <a:pPr marL="742950" lvl="1" indent="-285750">
              <a:lnSpc>
                <a:spcPct val="150000"/>
              </a:lnSpc>
              <a:buFont typeface="Wingdings" panose="05000000000000000000" pitchFamily="2" charset="2"/>
              <a:buChar char="§"/>
            </a:pPr>
            <a:r>
              <a:rPr lang="en-US" b="1" dirty="0"/>
              <a:t>Charlotte</a:t>
            </a:r>
            <a:r>
              <a:rPr lang="en-US" dirty="0"/>
              <a:t> – 145,031 accidents</a:t>
            </a:r>
          </a:p>
          <a:p>
            <a:pPr marL="742950" lvl="1" indent="-285750">
              <a:lnSpc>
                <a:spcPct val="150000"/>
              </a:lnSpc>
              <a:buFont typeface="Wingdings" panose="05000000000000000000" pitchFamily="2" charset="2"/>
              <a:buChar char="§"/>
            </a:pPr>
            <a:r>
              <a:rPr lang="en-US" b="1" dirty="0"/>
              <a:t>Phoenix</a:t>
            </a:r>
            <a:r>
              <a:rPr lang="en-US" dirty="0"/>
              <a:t> – 112,511 accidents</a:t>
            </a:r>
          </a:p>
        </p:txBody>
      </p:sp>
      <p:sp>
        <p:nvSpPr>
          <p:cNvPr id="15" name="TextBox 14">
            <a:extLst>
              <a:ext uri="{FF2B5EF4-FFF2-40B4-BE49-F238E27FC236}">
                <a16:creationId xmlns:a16="http://schemas.microsoft.com/office/drawing/2014/main" id="{B924075A-9733-9439-0D39-99221483422D}"/>
              </a:ext>
            </a:extLst>
          </p:cNvPr>
          <p:cNvSpPr txBox="1"/>
          <p:nvPr/>
        </p:nvSpPr>
        <p:spPr>
          <a:xfrm>
            <a:off x="274320" y="4791456"/>
            <a:ext cx="4498848" cy="1702710"/>
          </a:xfrm>
          <a:prstGeom prst="rect">
            <a:avLst/>
          </a:prstGeom>
          <a:noFill/>
        </p:spPr>
        <p:txBody>
          <a:bodyPr wrap="square" rtlCol="0">
            <a:spAutoFit/>
          </a:bodyPr>
          <a:lstStyle/>
          <a:p>
            <a:pPr>
              <a:lnSpc>
                <a:spcPct val="150000"/>
              </a:lnSpc>
              <a:spcBef>
                <a:spcPts val="1200"/>
              </a:spcBef>
              <a:spcAft>
                <a:spcPts val="1200"/>
              </a:spcAft>
            </a:pPr>
            <a:r>
              <a:rPr lang="en-US" dirty="0">
                <a:solidFill>
                  <a:srgbClr val="0070C0"/>
                </a:solidFill>
              </a:rPr>
              <a:t>Although </a:t>
            </a:r>
            <a:r>
              <a:rPr lang="en-US" b="1" dirty="0">
                <a:solidFill>
                  <a:srgbClr val="0070C0"/>
                </a:solidFill>
              </a:rPr>
              <a:t>New York City</a:t>
            </a:r>
            <a:r>
              <a:rPr lang="en-US" dirty="0">
                <a:solidFill>
                  <a:srgbClr val="0070C0"/>
                </a:solidFill>
              </a:rPr>
              <a:t> is the most populated U.S. city, it ranks only </a:t>
            </a:r>
            <a:r>
              <a:rPr lang="en-US" b="1" dirty="0">
                <a:solidFill>
                  <a:srgbClr val="0070C0"/>
                </a:solidFill>
              </a:rPr>
              <a:t>45th</a:t>
            </a:r>
            <a:r>
              <a:rPr lang="en-US" dirty="0">
                <a:solidFill>
                  <a:srgbClr val="0070C0"/>
                </a:solidFill>
              </a:rPr>
              <a:t> with </a:t>
            </a:r>
            <a:r>
              <a:rPr lang="en-US" b="1" dirty="0">
                <a:solidFill>
                  <a:srgbClr val="0070C0"/>
                </a:solidFill>
              </a:rPr>
              <a:t>25,580 accidents</a:t>
            </a:r>
            <a:r>
              <a:rPr lang="en-US" dirty="0">
                <a:solidFill>
                  <a:srgbClr val="0070C0"/>
                </a:solidFill>
              </a:rPr>
              <a:t>, </a:t>
            </a:r>
            <a:r>
              <a:rPr lang="en-US" dirty="0"/>
              <a:t>indicating a lower accident rate relative to its size.</a:t>
            </a:r>
            <a:endParaRPr lang="en-IN" dirty="0"/>
          </a:p>
        </p:txBody>
      </p:sp>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521207" y="448056"/>
            <a:ext cx="11670794" cy="640080"/>
          </a:xfrm>
        </p:spPr>
        <p:txBody>
          <a:bodyPr>
            <a:normAutofit/>
          </a:bodyPr>
          <a:lstStyle/>
          <a:p>
            <a:r>
              <a:rPr lang="en-US" b="1" dirty="0">
                <a:latin typeface="Arial" panose="020B0604020202020204" pitchFamily="34" charset="0"/>
                <a:cs typeface="Arial" panose="020B0604020202020204" pitchFamily="34" charset="0"/>
              </a:rPr>
              <a:t>Distribution of Road Accident Counts Across Cities (KDE Curve)</a:t>
            </a:r>
          </a:p>
        </p:txBody>
      </p:sp>
      <p:pic>
        <p:nvPicPr>
          <p:cNvPr id="19" name="Picture 18">
            <a:extLst>
              <a:ext uri="{FF2B5EF4-FFF2-40B4-BE49-F238E27FC236}">
                <a16:creationId xmlns:a16="http://schemas.microsoft.com/office/drawing/2014/main" id="{F0E3F948-6A7E-D8A1-1C65-2DD10C6EDE00}"/>
              </a:ext>
            </a:extLst>
          </p:cNvPr>
          <p:cNvPicPr>
            <a:picLocks noChangeAspect="1"/>
          </p:cNvPicPr>
          <p:nvPr/>
        </p:nvPicPr>
        <p:blipFill>
          <a:blip r:embed="rId2"/>
          <a:stretch>
            <a:fillRect/>
          </a:stretch>
        </p:blipFill>
        <p:spPr>
          <a:xfrm>
            <a:off x="521207" y="1362445"/>
            <a:ext cx="10872238" cy="5394971"/>
          </a:xfrm>
          <a:prstGeom prst="rect">
            <a:avLst/>
          </a:prstGeom>
        </p:spPr>
      </p:pic>
      <p:sp>
        <p:nvSpPr>
          <p:cNvPr id="21" name="TextBox 20">
            <a:extLst>
              <a:ext uri="{FF2B5EF4-FFF2-40B4-BE49-F238E27FC236}">
                <a16:creationId xmlns:a16="http://schemas.microsoft.com/office/drawing/2014/main" id="{43A5C8A0-277C-9501-20D0-490A1869799C}"/>
              </a:ext>
            </a:extLst>
          </p:cNvPr>
          <p:cNvSpPr txBox="1"/>
          <p:nvPr/>
        </p:nvSpPr>
        <p:spPr>
          <a:xfrm>
            <a:off x="5797328" y="2690336"/>
            <a:ext cx="5010880" cy="1477328"/>
          </a:xfrm>
          <a:prstGeom prst="rect">
            <a:avLst/>
          </a:prstGeom>
          <a:noFill/>
        </p:spPr>
        <p:txBody>
          <a:bodyPr wrap="square" rtlCol="0">
            <a:spAutoFit/>
          </a:bodyPr>
          <a:lstStyle/>
          <a:p>
            <a:r>
              <a:rPr lang="en-US" b="1" dirty="0"/>
              <a:t>The KDE curve peaks at around </a:t>
            </a:r>
            <a:r>
              <a:rPr lang="en-US" b="1" dirty="0">
                <a:solidFill>
                  <a:srgbClr val="FF0000"/>
                </a:solidFill>
              </a:rPr>
              <a:t>2,169 accidents</a:t>
            </a:r>
            <a:r>
              <a:rPr lang="en-US" b="1" dirty="0"/>
              <a:t>, meaning most cities have close to this number.</a:t>
            </a:r>
            <a:br>
              <a:rPr lang="en-US" dirty="0"/>
            </a:br>
            <a:r>
              <a:rPr lang="en-US" dirty="0"/>
              <a:t>Only a few cities report much higher accident counts, creating a long tail in the distribution.</a:t>
            </a:r>
            <a:endParaRPr lang="en-IN" dirty="0"/>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Arial" panose="020B0604020202020204" pitchFamily="34" charset="0"/>
                <a:cs typeface="Arial" panose="020B0604020202020204" pitchFamily="34" charset="0"/>
              </a:rPr>
              <a:t>Monthly Trend of Road Accidents</a:t>
            </a:r>
          </a:p>
        </p:txBody>
      </p:sp>
      <p:pic>
        <p:nvPicPr>
          <p:cNvPr id="4" name="Picture 3">
            <a:extLst>
              <a:ext uri="{FF2B5EF4-FFF2-40B4-BE49-F238E27FC236}">
                <a16:creationId xmlns:a16="http://schemas.microsoft.com/office/drawing/2014/main" id="{6A353111-165A-060A-9FAF-E85704D7C4CB}"/>
              </a:ext>
            </a:extLst>
          </p:cNvPr>
          <p:cNvPicPr>
            <a:picLocks noChangeAspect="1"/>
          </p:cNvPicPr>
          <p:nvPr/>
        </p:nvPicPr>
        <p:blipFill>
          <a:blip r:embed="rId2"/>
          <a:stretch>
            <a:fillRect/>
          </a:stretch>
        </p:blipFill>
        <p:spPr>
          <a:xfrm>
            <a:off x="521207" y="1261867"/>
            <a:ext cx="6500283" cy="4114805"/>
          </a:xfrm>
          <a:prstGeom prst="rect">
            <a:avLst/>
          </a:prstGeom>
        </p:spPr>
      </p:pic>
      <p:sp>
        <p:nvSpPr>
          <p:cNvPr id="6" name="TextBox 5">
            <a:extLst>
              <a:ext uri="{FF2B5EF4-FFF2-40B4-BE49-F238E27FC236}">
                <a16:creationId xmlns:a16="http://schemas.microsoft.com/office/drawing/2014/main" id="{88984311-1265-5C58-B5CE-B9A3D3D488E1}"/>
              </a:ext>
            </a:extLst>
          </p:cNvPr>
          <p:cNvSpPr txBox="1"/>
          <p:nvPr/>
        </p:nvSpPr>
        <p:spPr>
          <a:xfrm>
            <a:off x="7242048" y="1334110"/>
            <a:ext cx="4681728" cy="3970318"/>
          </a:xfrm>
          <a:prstGeom prst="rect">
            <a:avLst/>
          </a:prstGeom>
          <a:noFill/>
        </p:spPr>
        <p:txBody>
          <a:bodyPr wrap="square" rtlCol="0">
            <a:spAutoFit/>
          </a:bodyPr>
          <a:lstStyle/>
          <a:p>
            <a:r>
              <a:rPr lang="en-US" dirty="0"/>
              <a:t>The line plot showing </a:t>
            </a:r>
            <a:r>
              <a:rPr lang="en-US" b="1" dirty="0"/>
              <a:t>month vs. accident count</a:t>
            </a:r>
            <a:r>
              <a:rPr lang="en-US" dirty="0"/>
              <a:t> reveals a clear </a:t>
            </a:r>
            <a:r>
              <a:rPr lang="en-US" b="1" dirty="0"/>
              <a:t>seasonal pattern</a:t>
            </a:r>
            <a:r>
              <a:rPr lang="en-US" dirty="0"/>
              <a:t> in road accidents:</a:t>
            </a:r>
            <a:endParaRPr lang="en-US" b="1" dirty="0"/>
          </a:p>
          <a:p>
            <a:endParaRPr lang="en-US" b="1" dirty="0"/>
          </a:p>
          <a:p>
            <a:r>
              <a:rPr lang="en-US" b="1" dirty="0">
                <a:solidFill>
                  <a:srgbClr val="FF0000"/>
                </a:solidFill>
              </a:rPr>
              <a:t>January to July</a:t>
            </a:r>
            <a:r>
              <a:rPr lang="en-US" dirty="0">
                <a:solidFill>
                  <a:srgbClr val="FF0000"/>
                </a:solidFill>
              </a:rPr>
              <a:t>: </a:t>
            </a:r>
            <a:r>
              <a:rPr lang="en-US" dirty="0"/>
              <a:t>A </a:t>
            </a:r>
            <a:r>
              <a:rPr lang="en-US" b="1" dirty="0">
                <a:solidFill>
                  <a:srgbClr val="FF0000"/>
                </a:solidFill>
              </a:rPr>
              <a:t>steady decline</a:t>
            </a:r>
            <a:r>
              <a:rPr lang="en-US" dirty="0">
                <a:solidFill>
                  <a:srgbClr val="FF0000"/>
                </a:solidFill>
              </a:rPr>
              <a:t> </a:t>
            </a:r>
            <a:r>
              <a:rPr lang="en-US" dirty="0"/>
              <a:t>in accidents is observed, possibly due to favorable weather conditions or increased awareness campaigns early in the year.</a:t>
            </a:r>
          </a:p>
          <a:p>
            <a:endParaRPr lang="en-US" dirty="0"/>
          </a:p>
          <a:p>
            <a:r>
              <a:rPr lang="en-US" b="1" dirty="0">
                <a:solidFill>
                  <a:srgbClr val="00B050"/>
                </a:solidFill>
              </a:rPr>
              <a:t>August to December</a:t>
            </a:r>
            <a:r>
              <a:rPr lang="en-US" dirty="0">
                <a:solidFill>
                  <a:srgbClr val="00B050"/>
                </a:solidFill>
              </a:rPr>
              <a:t>: </a:t>
            </a:r>
            <a:r>
              <a:rPr lang="en-US" dirty="0"/>
              <a:t>A </a:t>
            </a:r>
            <a:r>
              <a:rPr lang="en-US" b="1" dirty="0">
                <a:solidFill>
                  <a:srgbClr val="00B050"/>
                </a:solidFill>
              </a:rPr>
              <a:t>gradual rise</a:t>
            </a:r>
            <a:r>
              <a:rPr lang="en-US" dirty="0">
                <a:solidFill>
                  <a:srgbClr val="00B050"/>
                </a:solidFill>
              </a:rPr>
              <a:t> </a:t>
            </a:r>
            <a:r>
              <a:rPr lang="en-US" dirty="0"/>
              <a:t>starts in August, peaking in </a:t>
            </a:r>
            <a:r>
              <a:rPr lang="en-US" b="1" dirty="0"/>
              <a:t>December</a:t>
            </a:r>
            <a:r>
              <a:rPr lang="en-US" dirty="0"/>
              <a:t>, which has the </a:t>
            </a:r>
            <a:r>
              <a:rPr lang="en-US" b="1" dirty="0"/>
              <a:t>highest number of accidents</a:t>
            </a:r>
            <a:r>
              <a:rPr lang="en-US" dirty="0"/>
              <a:t>—likely due to increased travel, festivals, and foggy weather.</a:t>
            </a:r>
            <a:endParaRPr lang="en-IN" dirty="0"/>
          </a:p>
        </p:txBody>
      </p:sp>
      <p:sp>
        <p:nvSpPr>
          <p:cNvPr id="7" name="TextBox 6">
            <a:extLst>
              <a:ext uri="{FF2B5EF4-FFF2-40B4-BE49-F238E27FC236}">
                <a16:creationId xmlns:a16="http://schemas.microsoft.com/office/drawing/2014/main" id="{31007216-F5B1-07A5-3E4A-3449825673D4}"/>
              </a:ext>
            </a:extLst>
          </p:cNvPr>
          <p:cNvSpPr txBox="1"/>
          <p:nvPr/>
        </p:nvSpPr>
        <p:spPr>
          <a:xfrm>
            <a:off x="521207" y="5596133"/>
            <a:ext cx="11312096" cy="923330"/>
          </a:xfrm>
          <a:prstGeom prst="rect">
            <a:avLst/>
          </a:prstGeom>
          <a:noFill/>
        </p:spPr>
        <p:txBody>
          <a:bodyPr wrap="square" rtlCol="0">
            <a:spAutoFit/>
          </a:bodyPr>
          <a:lstStyle/>
          <a:p>
            <a:r>
              <a:rPr lang="en-US" dirty="0"/>
              <a:t>The line plot of month vs. accident count shows a clear seasonal trend. Accidents are lowest in </a:t>
            </a:r>
            <a:r>
              <a:rPr lang="en-US" b="1" dirty="0"/>
              <a:t>July (Month 7)</a:t>
            </a:r>
            <a:r>
              <a:rPr lang="en-US" dirty="0"/>
              <a:t> and gradually increase towards the end of the year. </a:t>
            </a:r>
            <a:r>
              <a:rPr lang="en-US" b="1" dirty="0"/>
              <a:t>December records the highest number of accidents</a:t>
            </a:r>
            <a:r>
              <a:rPr lang="en-US" dirty="0"/>
              <a:t>, indicating a possible link to winter and holiday travel.</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FDB0CB1-BC18-16D3-6EBC-016A3DC1BEB2}"/>
              </a:ext>
            </a:extLst>
          </p:cNvPr>
          <p:cNvPicPr>
            <a:picLocks noChangeAspect="1"/>
          </p:cNvPicPr>
          <p:nvPr/>
        </p:nvPicPr>
        <p:blipFill>
          <a:blip r:embed="rId2"/>
          <a:stretch>
            <a:fillRect/>
          </a:stretch>
        </p:blipFill>
        <p:spPr>
          <a:xfrm>
            <a:off x="0" y="1243584"/>
            <a:ext cx="12192000" cy="5614416"/>
          </a:xfrm>
          <a:prstGeom prst="rect">
            <a:avLst/>
          </a:prstGeom>
        </p:spPr>
      </p:pic>
      <p:sp>
        <p:nvSpPr>
          <p:cNvPr id="18" name="Rectangle 9">
            <a:extLst>
              <a:ext uri="{FF2B5EF4-FFF2-40B4-BE49-F238E27FC236}">
                <a16:creationId xmlns:a16="http://schemas.microsoft.com/office/drawing/2014/main" id="{E64CF92A-1C27-44D1-7527-E807674AA862}"/>
              </a:ext>
            </a:extLst>
          </p:cNvPr>
          <p:cNvSpPr>
            <a:spLocks noGrp="1" noChangeArrowheads="1"/>
          </p:cNvSpPr>
          <p:nvPr>
            <p:ph type="title"/>
          </p:nvPr>
        </p:nvSpPr>
        <p:spPr bwMode="auto">
          <a:xfrm>
            <a:off x="521207" y="475710"/>
            <a:ext cx="982384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Monthly Accident Patterns Across Different Years</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a:xfrm>
            <a:off x="521207" y="448056"/>
            <a:ext cx="11137393" cy="640080"/>
          </a:xfrm>
        </p:spPr>
        <p:txBody>
          <a:bodyPr>
            <a:normAutofit/>
          </a:bodyPr>
          <a:lstStyle/>
          <a:p>
            <a:r>
              <a:rPr lang="en-US" sz="3200" b="1" dirty="0">
                <a:latin typeface="Arial" panose="020B0604020202020204" pitchFamily="34" charset="0"/>
                <a:cs typeface="Arial" panose="020B0604020202020204" pitchFamily="34" charset="0"/>
              </a:rPr>
              <a:t>Distribution of Accidents by Temperature Category</a:t>
            </a:r>
            <a:endParaRPr lang="en-US" sz="3200" dirty="0">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7E8ECD38-BED4-BB23-4935-733E4F24711C}"/>
              </a:ext>
            </a:extLst>
          </p:cNvPr>
          <p:cNvPicPr>
            <a:picLocks noChangeAspect="1"/>
          </p:cNvPicPr>
          <p:nvPr/>
        </p:nvPicPr>
        <p:blipFill>
          <a:blip r:embed="rId2"/>
          <a:stretch>
            <a:fillRect/>
          </a:stretch>
        </p:blipFill>
        <p:spPr>
          <a:xfrm>
            <a:off x="426715" y="1239009"/>
            <a:ext cx="4069556" cy="2857504"/>
          </a:xfrm>
          <a:prstGeom prst="rect">
            <a:avLst/>
          </a:prstGeom>
        </p:spPr>
      </p:pic>
      <p:pic>
        <p:nvPicPr>
          <p:cNvPr id="7" name="Picture 6">
            <a:extLst>
              <a:ext uri="{FF2B5EF4-FFF2-40B4-BE49-F238E27FC236}">
                <a16:creationId xmlns:a16="http://schemas.microsoft.com/office/drawing/2014/main" id="{DF14DFCC-4B3F-81A5-DC6A-602B8A3FDC3B}"/>
              </a:ext>
            </a:extLst>
          </p:cNvPr>
          <p:cNvPicPr>
            <a:picLocks noChangeAspect="1"/>
          </p:cNvPicPr>
          <p:nvPr/>
        </p:nvPicPr>
        <p:blipFill>
          <a:blip r:embed="rId3"/>
          <a:stretch>
            <a:fillRect/>
          </a:stretch>
        </p:blipFill>
        <p:spPr>
          <a:xfrm>
            <a:off x="4496271" y="3069199"/>
            <a:ext cx="7647194" cy="3788802"/>
          </a:xfrm>
          <a:prstGeom prst="rect">
            <a:avLst/>
          </a:prstGeom>
        </p:spPr>
      </p:pic>
      <p:sp>
        <p:nvSpPr>
          <p:cNvPr id="9" name="TextBox 8">
            <a:extLst>
              <a:ext uri="{FF2B5EF4-FFF2-40B4-BE49-F238E27FC236}">
                <a16:creationId xmlns:a16="http://schemas.microsoft.com/office/drawing/2014/main" id="{083B7C97-062E-E837-7765-47CF1834C5AC}"/>
              </a:ext>
            </a:extLst>
          </p:cNvPr>
          <p:cNvSpPr txBox="1"/>
          <p:nvPr/>
        </p:nvSpPr>
        <p:spPr>
          <a:xfrm>
            <a:off x="362707" y="4471416"/>
            <a:ext cx="3788669" cy="1631216"/>
          </a:xfrm>
          <a:prstGeom prst="rect">
            <a:avLst/>
          </a:prstGeom>
          <a:noFill/>
        </p:spPr>
        <p:txBody>
          <a:bodyPr wrap="square" rtlCol="0">
            <a:spAutoFit/>
          </a:bodyPr>
          <a:lstStyle/>
          <a:p>
            <a:pPr marL="285750" indent="-285750">
              <a:buFont typeface="Wingdings" panose="05000000000000000000" pitchFamily="2" charset="2"/>
              <a:buChar char="§"/>
            </a:pPr>
            <a:r>
              <a:rPr lang="en-US" dirty="0"/>
              <a:t>Most accidents occur during </a:t>
            </a:r>
            <a:r>
              <a:rPr lang="en-US" b="1" dirty="0"/>
              <a:t>daylight hours (5–17)</a:t>
            </a:r>
            <a:r>
              <a:rPr lang="en-US" dirty="0"/>
              <a:t> — totaling over </a:t>
            </a:r>
            <a:r>
              <a:rPr lang="en-US" b="1" dirty="0"/>
              <a:t>60%</a:t>
            </a:r>
            <a:r>
              <a:rPr lang="en-US" dirty="0"/>
              <a:t>.</a:t>
            </a:r>
          </a:p>
          <a:p>
            <a:pPr marL="285750" indent="-285750">
              <a:buFont typeface="Wingdings" panose="05000000000000000000" pitchFamily="2" charset="2"/>
              <a:buChar char="§"/>
            </a:pPr>
            <a:endParaRPr lang="en-US" sz="500" dirty="0"/>
          </a:p>
          <a:p>
            <a:pPr marL="285750" indent="-285750">
              <a:buFont typeface="Wingdings" panose="05000000000000000000" pitchFamily="2" charset="2"/>
              <a:buChar char="§"/>
            </a:pPr>
            <a:endParaRPr lang="en-US" sz="500" dirty="0"/>
          </a:p>
          <a:p>
            <a:pPr marL="285750" indent="-285750">
              <a:buFont typeface="Wingdings" panose="05000000000000000000" pitchFamily="2" charset="2"/>
              <a:buChar char="§"/>
            </a:pPr>
            <a:r>
              <a:rPr lang="en-US" b="1" dirty="0"/>
              <a:t>Night + Evening</a:t>
            </a:r>
            <a:r>
              <a:rPr lang="en-US" dirty="0"/>
              <a:t> still contribute a significant </a:t>
            </a:r>
            <a:r>
              <a:rPr lang="en-US" b="1" dirty="0"/>
              <a:t>39%</a:t>
            </a:r>
            <a:r>
              <a:rPr lang="en-US" dirty="0"/>
              <a:t>.</a:t>
            </a:r>
            <a:endParaRPr lang="en-IN" dirty="0"/>
          </a:p>
        </p:txBody>
      </p:sp>
      <p:sp>
        <p:nvSpPr>
          <p:cNvPr id="10" name="TextBox 9">
            <a:extLst>
              <a:ext uri="{FF2B5EF4-FFF2-40B4-BE49-F238E27FC236}">
                <a16:creationId xmlns:a16="http://schemas.microsoft.com/office/drawing/2014/main" id="{E26FB128-9506-A5E4-36B5-077FB5A2A2D4}"/>
              </a:ext>
            </a:extLst>
          </p:cNvPr>
          <p:cNvSpPr txBox="1"/>
          <p:nvPr/>
        </p:nvSpPr>
        <p:spPr>
          <a:xfrm>
            <a:off x="4925572" y="1641053"/>
            <a:ext cx="6979915" cy="1277273"/>
          </a:xfrm>
          <a:prstGeom prst="rect">
            <a:avLst/>
          </a:prstGeom>
          <a:noFill/>
        </p:spPr>
        <p:txBody>
          <a:bodyPr wrap="square" rtlCol="0">
            <a:spAutoFit/>
          </a:bodyPr>
          <a:lstStyle/>
          <a:p>
            <a:pPr marL="285750" indent="-285750">
              <a:buFont typeface="Wingdings" panose="05000000000000000000" pitchFamily="2" charset="2"/>
              <a:buChar char="§"/>
            </a:pPr>
            <a:r>
              <a:rPr lang="en-US" b="1" dirty="0"/>
              <a:t>7 AM – 9 AM</a:t>
            </a:r>
            <a:r>
              <a:rPr lang="en-US" dirty="0"/>
              <a:t> and </a:t>
            </a:r>
            <a:r>
              <a:rPr lang="en-US" b="1" dirty="0"/>
              <a:t>4 PM – 6 PM</a:t>
            </a:r>
            <a:r>
              <a:rPr lang="en-US" dirty="0"/>
              <a:t>, with </a:t>
            </a:r>
            <a:r>
              <a:rPr lang="en-US" b="1" dirty="0"/>
              <a:t>over 500,000 accidents</a:t>
            </a:r>
            <a:r>
              <a:rPr lang="en-US" dirty="0"/>
              <a:t> in each time block.</a:t>
            </a:r>
          </a:p>
          <a:p>
            <a:endParaRPr lang="en-US" sz="500" dirty="0"/>
          </a:p>
          <a:p>
            <a:pPr marL="285750" indent="-285750">
              <a:buFont typeface="Wingdings" panose="05000000000000000000" pitchFamily="2" charset="2"/>
              <a:buChar char="§"/>
            </a:pPr>
            <a:r>
              <a:rPr lang="en-US" b="1" dirty="0"/>
              <a:t>Fewer accidents</a:t>
            </a:r>
            <a:r>
              <a:rPr lang="en-US" dirty="0"/>
              <a:t> occur during </a:t>
            </a:r>
            <a:r>
              <a:rPr lang="en-US" b="1" dirty="0"/>
              <a:t>noon to 4 PM </a:t>
            </a:r>
            <a:r>
              <a:rPr lang="en-US" dirty="0"/>
              <a:t>(less than 100000) with the </a:t>
            </a:r>
            <a:r>
              <a:rPr lang="en-US" b="1" dirty="0"/>
              <a:t>lowest around 3 PM – 4 PM</a:t>
            </a:r>
            <a:r>
              <a:rPr lang="en-US" dirty="0"/>
              <a:t>.</a:t>
            </a: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337968-2139-1005-5D0E-BE610D083E83}"/>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4C73ED4B-4E94-880E-D232-EA49B8699EAD}"/>
              </a:ext>
            </a:extLst>
          </p:cNvPr>
          <p:cNvSpPr>
            <a:spLocks noGrp="1"/>
          </p:cNvSpPr>
          <p:nvPr>
            <p:ph type="title"/>
          </p:nvPr>
        </p:nvSpPr>
        <p:spPr>
          <a:xfrm>
            <a:off x="521207" y="448056"/>
            <a:ext cx="11100817" cy="640080"/>
          </a:xfrm>
        </p:spPr>
        <p:txBody>
          <a:bodyPr>
            <a:noAutofit/>
          </a:bodyPr>
          <a:lstStyle/>
          <a:p>
            <a:r>
              <a:rPr lang="en-US" sz="3200" b="1" dirty="0">
                <a:latin typeface="Arial" panose="020B0604020202020204" pitchFamily="34" charset="0"/>
                <a:cs typeface="Arial" panose="020B0604020202020204" pitchFamily="34" charset="0"/>
              </a:rPr>
              <a:t>Geographic Distribution of Accidents in the US</a:t>
            </a:r>
          </a:p>
        </p:txBody>
      </p:sp>
      <p:pic>
        <p:nvPicPr>
          <p:cNvPr id="3" name="Picture 2">
            <a:extLst>
              <a:ext uri="{FF2B5EF4-FFF2-40B4-BE49-F238E27FC236}">
                <a16:creationId xmlns:a16="http://schemas.microsoft.com/office/drawing/2014/main" id="{AB99DABB-2A21-2D87-E1F0-987F1E5FFB88}"/>
              </a:ext>
            </a:extLst>
          </p:cNvPr>
          <p:cNvPicPr>
            <a:picLocks noChangeAspect="1"/>
          </p:cNvPicPr>
          <p:nvPr/>
        </p:nvPicPr>
        <p:blipFill>
          <a:blip r:embed="rId3"/>
          <a:stretch>
            <a:fillRect/>
          </a:stretch>
        </p:blipFill>
        <p:spPr>
          <a:xfrm>
            <a:off x="3737507" y="1536191"/>
            <a:ext cx="8192948" cy="4965189"/>
          </a:xfrm>
          <a:prstGeom prst="rect">
            <a:avLst/>
          </a:prstGeom>
        </p:spPr>
      </p:pic>
      <p:sp>
        <p:nvSpPr>
          <p:cNvPr id="15" name="Rectangle 8">
            <a:extLst>
              <a:ext uri="{FF2B5EF4-FFF2-40B4-BE49-F238E27FC236}">
                <a16:creationId xmlns:a16="http://schemas.microsoft.com/office/drawing/2014/main" id="{DBD409E0-4B53-5279-57FD-3291C83A8D41}"/>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The map visualizes accident density across the United States.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9" name="Rectangle 9">
            <a:extLst>
              <a:ext uri="{FF2B5EF4-FFF2-40B4-BE49-F238E27FC236}">
                <a16:creationId xmlns:a16="http://schemas.microsoft.com/office/drawing/2014/main" id="{590E9840-85AD-8473-9A33-09F7469BBFBE}"/>
              </a:ext>
            </a:extLst>
          </p:cNvPr>
          <p:cNvSpPr>
            <a:spLocks noChangeArrowheads="1"/>
          </p:cNvSpPr>
          <p:nvPr/>
        </p:nvSpPr>
        <p:spPr bwMode="auto">
          <a:xfrm>
            <a:off x="384049" y="1922509"/>
            <a:ext cx="2916935"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map visualizes accident density across the United States.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bg2">
                    <a:lumMod val="10000"/>
                  </a:schemeClr>
                </a:solidFill>
                <a:effectLst/>
                <a:latin typeface="Arial" panose="020B0604020202020204" pitchFamily="34" charset="0"/>
              </a:rPr>
              <a:t>Darker or denser </a:t>
            </a:r>
            <a:r>
              <a:rPr kumimoji="0" lang="en-US" altLang="en-US" sz="1800" b="0" i="0" u="none" strike="noStrike" cap="none" normalizeH="0" baseline="0" dirty="0">
                <a:ln>
                  <a:noFill/>
                </a:ln>
                <a:solidFill>
                  <a:schemeClr val="tx1"/>
                </a:solidFill>
                <a:effectLst/>
                <a:latin typeface="Arial" panose="020B0604020202020204" pitchFamily="34" charset="0"/>
              </a:rPr>
              <a:t>regions indicate areas with higher accident frequency.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Urban centers and major highways show intense clustering, revealing traffic-heavy zones with more incidents.</a:t>
            </a:r>
          </a:p>
        </p:txBody>
      </p:sp>
    </p:spTree>
    <p:extLst>
      <p:ext uri="{BB962C8B-B14F-4D97-AF65-F5344CB8AC3E}">
        <p14:creationId xmlns:p14="http://schemas.microsoft.com/office/powerpoint/2010/main" val="10254951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ustom">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in32 v2" id="{08D89365-2E4C-432D-9349-8DF9B80AEEA1}" vid="{010FF314-90DF-4A21-BD0D-ADCBA34234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563EE24-83AF-4B4D-B45B-11D1ECD4364A}">
  <ds:schemaRefs>
    <ds:schemaRef ds:uri="http://schemas.microsoft.com/sharepoint/v3/contenttype/forms"/>
  </ds:schemaRefs>
</ds:datastoreItem>
</file>

<file path=customXml/itemProps2.xml><?xml version="1.0" encoding="utf-8"?>
<ds:datastoreItem xmlns:ds="http://schemas.openxmlformats.org/officeDocument/2006/customXml" ds:itemID="{5A3EE4EA-81C0-48D0-BEBD-A2EFD6B38B4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B2FC9C26-AD58-4393-99DE-F67958CF6A2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{A3D4780F-BBCC-4E81-AE29-225F058482C8}tf10001108_win32</Template>
  <TotalTime>292</TotalTime>
  <Words>953</Words>
  <Application>Microsoft Office PowerPoint</Application>
  <PresentationFormat>Widescreen</PresentationFormat>
  <Paragraphs>101</Paragraphs>
  <Slides>12</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Agency FB</vt:lpstr>
      <vt:lpstr>Arial</vt:lpstr>
      <vt:lpstr>Calibri</vt:lpstr>
      <vt:lpstr>Segoe UI</vt:lpstr>
      <vt:lpstr>Segoe UI Light</vt:lpstr>
      <vt:lpstr>Wingdings</vt:lpstr>
      <vt:lpstr>Custom</vt:lpstr>
      <vt:lpstr>FINAL DATA ANALYSIS REPORT</vt:lpstr>
      <vt:lpstr>Dataset overview</vt:lpstr>
      <vt:lpstr>Data Cleaning &amp; Removing Nulls</vt:lpstr>
      <vt:lpstr>Road Accidents in Major U.S. Cities"</vt:lpstr>
      <vt:lpstr>Distribution of Road Accident Counts Across Cities (KDE Curve)</vt:lpstr>
      <vt:lpstr>Monthly Trend of Road Accidents</vt:lpstr>
      <vt:lpstr>Monthly Accident Patterns Across Different Years</vt:lpstr>
      <vt:lpstr>Distribution of Accidents by Temperature Category</vt:lpstr>
      <vt:lpstr>Geographic Distribution of Accidents in the US</vt:lpstr>
      <vt:lpstr>Impact of Temperature on Accident Frequency</vt:lpstr>
      <vt:lpstr>Key Findings &amp; Trends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Himanshu Kushwaha</dc:creator>
  <cp:keywords/>
  <cp:lastModifiedBy>Himanshu Kushwaha</cp:lastModifiedBy>
  <cp:revision>4</cp:revision>
  <dcterms:created xsi:type="dcterms:W3CDTF">2025-07-30T18:06:35Z</dcterms:created>
  <dcterms:modified xsi:type="dcterms:W3CDTF">2025-07-31T10:08:44Z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