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0" r:id="rId4"/>
    <p:sldId id="261" r:id="rId5"/>
    <p:sldId id="266" r:id="rId6"/>
    <p:sldId id="262" r:id="rId7"/>
    <p:sldId id="263" r:id="rId8"/>
    <p:sldId id="264" r:id="rId9"/>
    <p:sldId id="272" r:id="rId10"/>
    <p:sldId id="273" r:id="rId11"/>
    <p:sldId id="279" r:id="rId12"/>
    <p:sldId id="280" r:id="rId13"/>
    <p:sldId id="281" r:id="rId14"/>
    <p:sldId id="293" r:id="rId15"/>
    <p:sldId id="294" r:id="rId16"/>
    <p:sldId id="259" r:id="rId17"/>
    <p:sldId id="268" r:id="rId18"/>
    <p:sldId id="269" r:id="rId19"/>
    <p:sldId id="270" r:id="rId20"/>
    <p:sldId id="271" r:id="rId21"/>
    <p:sldId id="274" r:id="rId22"/>
    <p:sldId id="283" r:id="rId23"/>
    <p:sldId id="284" r:id="rId24"/>
    <p:sldId id="285" r:id="rId25"/>
    <p:sldId id="286" r:id="rId26"/>
    <p:sldId id="287" r:id="rId27"/>
    <p:sldId id="288" r:id="rId28"/>
    <p:sldId id="289" r:id="rId29"/>
    <p:sldId id="290" r:id="rId30"/>
    <p:sldId id="291" r:id="rId31"/>
    <p:sldId id="292" r:id="rId32"/>
    <p:sldId id="258"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003D"/>
    <a:srgbClr val="DA0049"/>
    <a:srgbClr val="6BA42C"/>
    <a:srgbClr val="476D1D"/>
    <a:srgbClr val="960032"/>
    <a:srgbClr val="FFFFFF"/>
    <a:srgbClr val="003258"/>
    <a:srgbClr val="004F8A"/>
    <a:srgbClr val="49701E"/>
    <a:srgbClr val="BC4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795E5-D549-498A-8CE3-DFF8281E8B66}"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FA7D1-25C9-4425-82AD-6A5265B7E293}" type="slidenum">
              <a:rPr lang="en-IN" smtClean="0"/>
              <a:t>‹#›</a:t>
            </a:fld>
            <a:endParaRPr lang="en-IN"/>
          </a:p>
        </p:txBody>
      </p:sp>
    </p:spTree>
    <p:extLst>
      <p:ext uri="{BB962C8B-B14F-4D97-AF65-F5344CB8AC3E}">
        <p14:creationId xmlns:p14="http://schemas.microsoft.com/office/powerpoint/2010/main" val="224959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3</a:t>
            </a:fld>
            <a:endParaRPr lang="en-IN"/>
          </a:p>
        </p:txBody>
      </p:sp>
    </p:spTree>
    <p:extLst>
      <p:ext uri="{BB962C8B-B14F-4D97-AF65-F5344CB8AC3E}">
        <p14:creationId xmlns:p14="http://schemas.microsoft.com/office/powerpoint/2010/main" val="2098187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13</a:t>
            </a:fld>
            <a:endParaRPr lang="en-IN"/>
          </a:p>
        </p:txBody>
      </p:sp>
    </p:spTree>
    <p:extLst>
      <p:ext uri="{BB962C8B-B14F-4D97-AF65-F5344CB8AC3E}">
        <p14:creationId xmlns:p14="http://schemas.microsoft.com/office/powerpoint/2010/main" val="79272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15</a:t>
            </a:fld>
            <a:endParaRPr lang="en-IN"/>
          </a:p>
        </p:txBody>
      </p:sp>
    </p:spTree>
    <p:extLst>
      <p:ext uri="{BB962C8B-B14F-4D97-AF65-F5344CB8AC3E}">
        <p14:creationId xmlns:p14="http://schemas.microsoft.com/office/powerpoint/2010/main" val="420723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26</a:t>
            </a:fld>
            <a:endParaRPr lang="en-IN"/>
          </a:p>
        </p:txBody>
      </p:sp>
    </p:spTree>
    <p:extLst>
      <p:ext uri="{BB962C8B-B14F-4D97-AF65-F5344CB8AC3E}">
        <p14:creationId xmlns:p14="http://schemas.microsoft.com/office/powerpoint/2010/main" val="2300692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33</a:t>
            </a:fld>
            <a:endParaRPr lang="en-IN"/>
          </a:p>
        </p:txBody>
      </p:sp>
    </p:spTree>
    <p:extLst>
      <p:ext uri="{BB962C8B-B14F-4D97-AF65-F5344CB8AC3E}">
        <p14:creationId xmlns:p14="http://schemas.microsoft.com/office/powerpoint/2010/main" val="53353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4</a:t>
            </a:fld>
            <a:endParaRPr lang="en-IN"/>
          </a:p>
        </p:txBody>
      </p:sp>
    </p:spTree>
    <p:extLst>
      <p:ext uri="{BB962C8B-B14F-4D97-AF65-F5344CB8AC3E}">
        <p14:creationId xmlns:p14="http://schemas.microsoft.com/office/powerpoint/2010/main" val="303168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5</a:t>
            </a:fld>
            <a:endParaRPr lang="en-IN"/>
          </a:p>
        </p:txBody>
      </p:sp>
    </p:spTree>
    <p:extLst>
      <p:ext uri="{BB962C8B-B14F-4D97-AF65-F5344CB8AC3E}">
        <p14:creationId xmlns:p14="http://schemas.microsoft.com/office/powerpoint/2010/main" val="254146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6</a:t>
            </a:fld>
            <a:endParaRPr lang="en-IN"/>
          </a:p>
        </p:txBody>
      </p:sp>
    </p:spTree>
    <p:extLst>
      <p:ext uri="{BB962C8B-B14F-4D97-AF65-F5344CB8AC3E}">
        <p14:creationId xmlns:p14="http://schemas.microsoft.com/office/powerpoint/2010/main" val="81335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7</a:t>
            </a:fld>
            <a:endParaRPr lang="en-IN"/>
          </a:p>
        </p:txBody>
      </p:sp>
    </p:spTree>
    <p:extLst>
      <p:ext uri="{BB962C8B-B14F-4D97-AF65-F5344CB8AC3E}">
        <p14:creationId xmlns:p14="http://schemas.microsoft.com/office/powerpoint/2010/main" val="17583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8</a:t>
            </a:fld>
            <a:endParaRPr lang="en-IN"/>
          </a:p>
        </p:txBody>
      </p:sp>
    </p:spTree>
    <p:extLst>
      <p:ext uri="{BB962C8B-B14F-4D97-AF65-F5344CB8AC3E}">
        <p14:creationId xmlns:p14="http://schemas.microsoft.com/office/powerpoint/2010/main" val="181271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10</a:t>
            </a:fld>
            <a:endParaRPr lang="en-IN"/>
          </a:p>
        </p:txBody>
      </p:sp>
    </p:spTree>
    <p:extLst>
      <p:ext uri="{BB962C8B-B14F-4D97-AF65-F5344CB8AC3E}">
        <p14:creationId xmlns:p14="http://schemas.microsoft.com/office/powerpoint/2010/main" val="2288162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11</a:t>
            </a:fld>
            <a:endParaRPr lang="en-IN"/>
          </a:p>
        </p:txBody>
      </p:sp>
    </p:spTree>
    <p:extLst>
      <p:ext uri="{BB962C8B-B14F-4D97-AF65-F5344CB8AC3E}">
        <p14:creationId xmlns:p14="http://schemas.microsoft.com/office/powerpoint/2010/main" val="3809411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t>12</a:t>
            </a:fld>
            <a:endParaRPr lang="en-IN"/>
          </a:p>
        </p:txBody>
      </p:sp>
    </p:spTree>
    <p:extLst>
      <p:ext uri="{BB962C8B-B14F-4D97-AF65-F5344CB8AC3E}">
        <p14:creationId xmlns:p14="http://schemas.microsoft.com/office/powerpoint/2010/main" val="415070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42C4-328E-93F9-B2BC-3C6C2C8D8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5EBEE-C59B-ABDD-0DD8-F1B53D53B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02DA7F-FD82-0EEF-9A59-EFC358549F1F}"/>
              </a:ext>
            </a:extLst>
          </p:cNvPr>
          <p:cNvSpPr>
            <a:spLocks noGrp="1"/>
          </p:cNvSpPr>
          <p:nvPr>
            <p:ph type="dt" sz="half" idx="10"/>
          </p:nvPr>
        </p:nvSpPr>
        <p:spPr/>
        <p:txBody>
          <a:bodyPr/>
          <a:lstStyle/>
          <a:p>
            <a:fld id="{EA8DA130-E5FF-4153-A4B7-AE1AECD3359E}" type="datetime1">
              <a:rPr lang="en-IN" smtClean="0"/>
              <a:t>10-05-2023</a:t>
            </a:fld>
            <a:endParaRPr lang="en-IN"/>
          </a:p>
        </p:txBody>
      </p:sp>
      <p:sp>
        <p:nvSpPr>
          <p:cNvPr id="5" name="Footer Placeholder 4">
            <a:extLst>
              <a:ext uri="{FF2B5EF4-FFF2-40B4-BE49-F238E27FC236}">
                <a16:creationId xmlns:a16="http://schemas.microsoft.com/office/drawing/2014/main" id="{5BB99905-1E35-662E-C34F-7AEBCA90F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43C03-8135-F4AB-B48B-6F8CCD71B70E}"/>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41066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1806-6CD0-F792-F034-1BEF7D55AE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B81B2B-01D0-E813-5A2A-0C5F51306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A4A7A-3595-7E2D-6622-96E7F6B4C91A}"/>
              </a:ext>
            </a:extLst>
          </p:cNvPr>
          <p:cNvSpPr>
            <a:spLocks noGrp="1"/>
          </p:cNvSpPr>
          <p:nvPr>
            <p:ph type="dt" sz="half" idx="10"/>
          </p:nvPr>
        </p:nvSpPr>
        <p:spPr/>
        <p:txBody>
          <a:bodyPr/>
          <a:lstStyle/>
          <a:p>
            <a:fld id="{28C4759E-E1B4-4EDE-91D9-AA1662494772}" type="datetime1">
              <a:rPr lang="en-IN" smtClean="0"/>
              <a:t>10-05-2023</a:t>
            </a:fld>
            <a:endParaRPr lang="en-IN"/>
          </a:p>
        </p:txBody>
      </p:sp>
      <p:sp>
        <p:nvSpPr>
          <p:cNvPr id="5" name="Footer Placeholder 4">
            <a:extLst>
              <a:ext uri="{FF2B5EF4-FFF2-40B4-BE49-F238E27FC236}">
                <a16:creationId xmlns:a16="http://schemas.microsoft.com/office/drawing/2014/main" id="{C5E455B2-ED0F-0C6E-2164-4DFBA809A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0DDDE-B6B5-BF7D-B58B-D61BFA21FE60}"/>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395749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5A4D9-C9CB-8A19-5E5F-07575985C13D}"/>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9E67AD-B059-EB71-3A72-234A49D45E1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4C1E6-5BB8-94EE-6FD0-30064D5252C9}"/>
              </a:ext>
            </a:extLst>
          </p:cNvPr>
          <p:cNvSpPr>
            <a:spLocks noGrp="1"/>
          </p:cNvSpPr>
          <p:nvPr>
            <p:ph type="dt" sz="half" idx="10"/>
          </p:nvPr>
        </p:nvSpPr>
        <p:spPr/>
        <p:txBody>
          <a:bodyPr/>
          <a:lstStyle/>
          <a:p>
            <a:fld id="{22CAA9E8-9830-4B9F-8E86-373FF58B2540}" type="datetime1">
              <a:rPr lang="en-IN" smtClean="0"/>
              <a:t>10-05-2023</a:t>
            </a:fld>
            <a:endParaRPr lang="en-IN"/>
          </a:p>
        </p:txBody>
      </p:sp>
      <p:sp>
        <p:nvSpPr>
          <p:cNvPr id="5" name="Footer Placeholder 4">
            <a:extLst>
              <a:ext uri="{FF2B5EF4-FFF2-40B4-BE49-F238E27FC236}">
                <a16:creationId xmlns:a16="http://schemas.microsoft.com/office/drawing/2014/main" id="{DF43DE87-2E34-189F-5427-8E4F142DC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48263-D915-7183-1D73-932081F9172C}"/>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169170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74D0-16D9-26CB-49DC-3E66566218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CACE26-354F-F97E-6817-6B129CF4E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E9E77-1FF2-45C0-2209-A7555AC30B7E}"/>
              </a:ext>
            </a:extLst>
          </p:cNvPr>
          <p:cNvSpPr>
            <a:spLocks noGrp="1"/>
          </p:cNvSpPr>
          <p:nvPr>
            <p:ph type="dt" sz="half" idx="10"/>
          </p:nvPr>
        </p:nvSpPr>
        <p:spPr/>
        <p:txBody>
          <a:bodyPr/>
          <a:lstStyle/>
          <a:p>
            <a:fld id="{410555A8-CEF8-43F7-A7BE-93FF4EF3EEFB}" type="datetime1">
              <a:rPr lang="en-IN" smtClean="0"/>
              <a:t>10-05-2023</a:t>
            </a:fld>
            <a:endParaRPr lang="en-IN"/>
          </a:p>
        </p:txBody>
      </p:sp>
      <p:sp>
        <p:nvSpPr>
          <p:cNvPr id="5" name="Footer Placeholder 4">
            <a:extLst>
              <a:ext uri="{FF2B5EF4-FFF2-40B4-BE49-F238E27FC236}">
                <a16:creationId xmlns:a16="http://schemas.microsoft.com/office/drawing/2014/main" id="{E2D15904-F9CD-44C9-CFA7-ACC2F241C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C8901-16DD-3C44-85A1-5587D962DFF8}"/>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243209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6BB3-942D-73B8-ADA3-F5DD584819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C35947-8684-E557-4CEB-7D941613933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8978E-D40C-B7A7-7B34-1F9E258BC7FD}"/>
              </a:ext>
            </a:extLst>
          </p:cNvPr>
          <p:cNvSpPr>
            <a:spLocks noGrp="1"/>
          </p:cNvSpPr>
          <p:nvPr>
            <p:ph type="dt" sz="half" idx="10"/>
          </p:nvPr>
        </p:nvSpPr>
        <p:spPr/>
        <p:txBody>
          <a:bodyPr/>
          <a:lstStyle/>
          <a:p>
            <a:fld id="{AA4AF847-1EA0-4D3E-892D-D49353616547}" type="datetime1">
              <a:rPr lang="en-IN" smtClean="0"/>
              <a:t>10-05-2023</a:t>
            </a:fld>
            <a:endParaRPr lang="en-IN"/>
          </a:p>
        </p:txBody>
      </p:sp>
      <p:sp>
        <p:nvSpPr>
          <p:cNvPr id="5" name="Footer Placeholder 4">
            <a:extLst>
              <a:ext uri="{FF2B5EF4-FFF2-40B4-BE49-F238E27FC236}">
                <a16:creationId xmlns:a16="http://schemas.microsoft.com/office/drawing/2014/main" id="{63698805-5A32-3AF4-3A72-6B5E9A31E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75687-6391-651D-5C71-39EF7C1F2255}"/>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359539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1CC5-9F0A-50E9-FDEC-D6BEBDFCC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F9B64-1416-0776-AB91-657686DB3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947A26-882B-EE3C-8C97-8A92B9A8F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19A8A3-B115-C44D-EA58-6D26F7423F3E}"/>
              </a:ext>
            </a:extLst>
          </p:cNvPr>
          <p:cNvSpPr>
            <a:spLocks noGrp="1"/>
          </p:cNvSpPr>
          <p:nvPr>
            <p:ph type="dt" sz="half" idx="10"/>
          </p:nvPr>
        </p:nvSpPr>
        <p:spPr/>
        <p:txBody>
          <a:bodyPr/>
          <a:lstStyle/>
          <a:p>
            <a:fld id="{7D8E88B0-70A9-426A-8276-606E1C3FC769}" type="datetime1">
              <a:rPr lang="en-IN" smtClean="0"/>
              <a:t>10-05-2023</a:t>
            </a:fld>
            <a:endParaRPr lang="en-IN"/>
          </a:p>
        </p:txBody>
      </p:sp>
      <p:sp>
        <p:nvSpPr>
          <p:cNvPr id="6" name="Footer Placeholder 5">
            <a:extLst>
              <a:ext uri="{FF2B5EF4-FFF2-40B4-BE49-F238E27FC236}">
                <a16:creationId xmlns:a16="http://schemas.microsoft.com/office/drawing/2014/main" id="{D808EB33-3BCA-ED69-F390-6632AAB75F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57973F-061A-4DA2-DE13-06CE7BE2F54E}"/>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19524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E390-080C-BD6B-7E11-843DC68E0E05}"/>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9DC4D-4DB5-05BD-49FE-3E6213434B9F}"/>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3E700-B571-7098-FB8C-138A42A1F1D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0B4CAA-634A-6552-DAEF-6BC2968AA7F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D69E7-0BE5-FB09-A4DB-AFAE8872B69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C69DFE-0123-9BB9-98BE-8920C123238D}"/>
              </a:ext>
            </a:extLst>
          </p:cNvPr>
          <p:cNvSpPr>
            <a:spLocks noGrp="1"/>
          </p:cNvSpPr>
          <p:nvPr>
            <p:ph type="dt" sz="half" idx="10"/>
          </p:nvPr>
        </p:nvSpPr>
        <p:spPr/>
        <p:txBody>
          <a:bodyPr/>
          <a:lstStyle/>
          <a:p>
            <a:fld id="{702A8E65-1C45-429E-8252-794A597A804C}" type="datetime1">
              <a:rPr lang="en-IN" smtClean="0"/>
              <a:t>10-05-2023</a:t>
            </a:fld>
            <a:endParaRPr lang="en-IN"/>
          </a:p>
        </p:txBody>
      </p:sp>
      <p:sp>
        <p:nvSpPr>
          <p:cNvPr id="8" name="Footer Placeholder 7">
            <a:extLst>
              <a:ext uri="{FF2B5EF4-FFF2-40B4-BE49-F238E27FC236}">
                <a16:creationId xmlns:a16="http://schemas.microsoft.com/office/drawing/2014/main" id="{7D0CF120-DA69-4378-F505-A905C7304B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BE94D6-134B-CBEB-8E44-62616377C713}"/>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71416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A996-0B81-9C1F-AAE6-373F30BCD6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E7B0DA-4D25-CF24-1F8C-703DB3B8FBAD}"/>
              </a:ext>
            </a:extLst>
          </p:cNvPr>
          <p:cNvSpPr>
            <a:spLocks noGrp="1"/>
          </p:cNvSpPr>
          <p:nvPr>
            <p:ph type="dt" sz="half" idx="10"/>
          </p:nvPr>
        </p:nvSpPr>
        <p:spPr/>
        <p:txBody>
          <a:bodyPr/>
          <a:lstStyle/>
          <a:p>
            <a:fld id="{1463EFAD-0011-4F78-846F-85528899B3DD}" type="datetime1">
              <a:rPr lang="en-IN" smtClean="0"/>
              <a:t>10-05-2023</a:t>
            </a:fld>
            <a:endParaRPr lang="en-IN"/>
          </a:p>
        </p:txBody>
      </p:sp>
      <p:sp>
        <p:nvSpPr>
          <p:cNvPr id="4" name="Footer Placeholder 3">
            <a:extLst>
              <a:ext uri="{FF2B5EF4-FFF2-40B4-BE49-F238E27FC236}">
                <a16:creationId xmlns:a16="http://schemas.microsoft.com/office/drawing/2014/main" id="{B66435BC-17B5-6443-1240-CF0E527D57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990719-28A9-DE65-1DC1-0863EE19C265}"/>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329843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E6DE0-3CA6-B2D0-0279-699756F16B61}"/>
              </a:ext>
            </a:extLst>
          </p:cNvPr>
          <p:cNvSpPr>
            <a:spLocks noGrp="1"/>
          </p:cNvSpPr>
          <p:nvPr>
            <p:ph type="dt" sz="half" idx="10"/>
          </p:nvPr>
        </p:nvSpPr>
        <p:spPr/>
        <p:txBody>
          <a:bodyPr/>
          <a:lstStyle/>
          <a:p>
            <a:fld id="{89BBDA55-9F32-44EF-B51A-690A9742F6AC}" type="datetime1">
              <a:rPr lang="en-IN" smtClean="0"/>
              <a:t>10-05-2023</a:t>
            </a:fld>
            <a:endParaRPr lang="en-IN"/>
          </a:p>
        </p:txBody>
      </p:sp>
      <p:sp>
        <p:nvSpPr>
          <p:cNvPr id="3" name="Footer Placeholder 2">
            <a:extLst>
              <a:ext uri="{FF2B5EF4-FFF2-40B4-BE49-F238E27FC236}">
                <a16:creationId xmlns:a16="http://schemas.microsoft.com/office/drawing/2014/main" id="{7D13DEF9-4DA8-9246-1C8C-60F3EC7E64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2400D-B7A7-BBEC-946A-3AA804C83B29}"/>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409494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0D68-4FDF-41F2-F264-09895A1BC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1F0F36-D86F-EB93-EDBD-36D697D0E7D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32B3BF-FFB3-D196-3D88-905A48DF7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03F48-69A7-26E1-26C0-2A0AE452D575}"/>
              </a:ext>
            </a:extLst>
          </p:cNvPr>
          <p:cNvSpPr>
            <a:spLocks noGrp="1"/>
          </p:cNvSpPr>
          <p:nvPr>
            <p:ph type="dt" sz="half" idx="10"/>
          </p:nvPr>
        </p:nvSpPr>
        <p:spPr/>
        <p:txBody>
          <a:bodyPr/>
          <a:lstStyle/>
          <a:p>
            <a:fld id="{F8FB1807-5780-4EF3-9B26-B456294053F2}" type="datetime1">
              <a:rPr lang="en-IN" smtClean="0"/>
              <a:t>10-05-2023</a:t>
            </a:fld>
            <a:endParaRPr lang="en-IN"/>
          </a:p>
        </p:txBody>
      </p:sp>
      <p:sp>
        <p:nvSpPr>
          <p:cNvPr id="6" name="Footer Placeholder 5">
            <a:extLst>
              <a:ext uri="{FF2B5EF4-FFF2-40B4-BE49-F238E27FC236}">
                <a16:creationId xmlns:a16="http://schemas.microsoft.com/office/drawing/2014/main" id="{DD9C357D-6CA0-B0EB-DBA3-D21530F0F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0B0B67-5260-0388-FFAC-AEE031BBAFF8}"/>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309876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0E61-2EB2-3671-C617-F0A695F70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72CA64-3C8A-4613-4AA3-04D7E8E5C05C}"/>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77C2BC-63EC-CB8E-0EB0-47E5397C6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AB09A-6756-943C-8445-5EBAAF3CAD8A}"/>
              </a:ext>
            </a:extLst>
          </p:cNvPr>
          <p:cNvSpPr>
            <a:spLocks noGrp="1"/>
          </p:cNvSpPr>
          <p:nvPr>
            <p:ph type="dt" sz="half" idx="10"/>
          </p:nvPr>
        </p:nvSpPr>
        <p:spPr/>
        <p:txBody>
          <a:bodyPr/>
          <a:lstStyle/>
          <a:p>
            <a:fld id="{434B3CB5-3129-4542-9E2E-49346E24BAC2}" type="datetime1">
              <a:rPr lang="en-IN" smtClean="0"/>
              <a:t>10-05-2023</a:t>
            </a:fld>
            <a:endParaRPr lang="en-IN"/>
          </a:p>
        </p:txBody>
      </p:sp>
      <p:sp>
        <p:nvSpPr>
          <p:cNvPr id="6" name="Footer Placeholder 5">
            <a:extLst>
              <a:ext uri="{FF2B5EF4-FFF2-40B4-BE49-F238E27FC236}">
                <a16:creationId xmlns:a16="http://schemas.microsoft.com/office/drawing/2014/main" id="{0A793FCB-67D4-C10B-4B46-0C9ADC8A9E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5883B-1DB8-EB9E-2D99-EDDA316ECB21}"/>
              </a:ext>
            </a:extLst>
          </p:cNvPr>
          <p:cNvSpPr>
            <a:spLocks noGrp="1"/>
          </p:cNvSpPr>
          <p:nvPr>
            <p:ph type="sldNum" sz="quarter" idx="12"/>
          </p:nvPr>
        </p:nvSpPr>
        <p:spPr/>
        <p:txBody>
          <a:bodyPr/>
          <a:lstStyle/>
          <a:p>
            <a:fld id="{FA78CEBC-FBCF-4AA7-B8D4-6FD2C6024B0A}" type="slidenum">
              <a:rPr lang="en-IN" smtClean="0"/>
              <a:t>‹#›</a:t>
            </a:fld>
            <a:endParaRPr lang="en-IN"/>
          </a:p>
        </p:txBody>
      </p:sp>
    </p:spTree>
    <p:extLst>
      <p:ext uri="{BB962C8B-B14F-4D97-AF65-F5344CB8AC3E}">
        <p14:creationId xmlns:p14="http://schemas.microsoft.com/office/powerpoint/2010/main" val="58612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CF0E2-F647-EBDC-3138-82E695E272A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288DB-5C6B-D43E-6363-4BE6E885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8511C-86F1-29BA-6DC0-7DE5C5E9D1D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D724-7949-43E6-94B2-0E0DF711B903}" type="datetime1">
              <a:rPr lang="en-IN" smtClean="0"/>
              <a:t>10-05-2023</a:t>
            </a:fld>
            <a:endParaRPr lang="en-IN"/>
          </a:p>
        </p:txBody>
      </p:sp>
      <p:sp>
        <p:nvSpPr>
          <p:cNvPr id="5" name="Footer Placeholder 4">
            <a:extLst>
              <a:ext uri="{FF2B5EF4-FFF2-40B4-BE49-F238E27FC236}">
                <a16:creationId xmlns:a16="http://schemas.microsoft.com/office/drawing/2014/main" id="{86265C13-87F8-0133-1DE1-FD9044D9381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1DB5DD-6311-6E5E-FA68-D4EBF1AA00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8CEBC-FBCF-4AA7-B8D4-6FD2C6024B0A}" type="slidenum">
              <a:rPr lang="en-IN" smtClean="0"/>
              <a:t>‹#›</a:t>
            </a:fld>
            <a:endParaRPr lang="en-IN"/>
          </a:p>
        </p:txBody>
      </p:sp>
    </p:spTree>
    <p:extLst>
      <p:ext uri="{BB962C8B-B14F-4D97-AF65-F5344CB8AC3E}">
        <p14:creationId xmlns:p14="http://schemas.microsoft.com/office/powerpoint/2010/main" val="159035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slide" Target="slide17.xml"/><Relationship Id="rId3" Type="http://schemas.openxmlformats.org/officeDocument/2006/relationships/image" Target="../media/image24.png"/><Relationship Id="rId7" Type="http://schemas.openxmlformats.org/officeDocument/2006/relationships/slide" Target="slide18.xml"/><Relationship Id="rId12"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slide" Target="slide19.xml"/><Relationship Id="rId4" Type="http://schemas.openxmlformats.org/officeDocument/2006/relationships/slide" Target="slide20.xml"/><Relationship Id="rId9" Type="http://schemas.openxmlformats.org/officeDocument/2006/relationships/image" Target="../media/image26.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slide" Target="slide27.xml"/><Relationship Id="rId3" Type="http://schemas.openxmlformats.org/officeDocument/2006/relationships/image" Target="../media/image32.png"/><Relationship Id="rId7" Type="http://schemas.openxmlformats.org/officeDocument/2006/relationships/slide" Target="slide25.xml"/><Relationship Id="rId12"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30.png"/><Relationship Id="rId5" Type="http://schemas.openxmlformats.org/officeDocument/2006/relationships/image" Target="../media/image32.png"/><Relationship Id="rId10" Type="http://schemas.openxmlformats.org/officeDocument/2006/relationships/slide" Target="slide26.xml"/><Relationship Id="rId4" Type="http://schemas.openxmlformats.org/officeDocument/2006/relationships/slide" Target="slide24.xml"/><Relationship Id="rId9" Type="http://schemas.openxmlformats.org/officeDocument/2006/relationships/image" Target="../media/image34.png"/><Relationship Id="rId1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www.analyticsvidhya.com/blog/2022/03/an-overview-on-long-short-term-memory-lstm/"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s://www.analyticsvidhya.com/blog/2021/11/training-neural-network-with-keras-and-basics-of-deep-learnin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hyperlink" Target="https://www.analyticsvidhya.com/blog/2021/04/creating-interactive-visualizations-using-plotly-in-python/" TargetMode="External"/><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slide" Target="slide13.xml"/><Relationship Id="rId3" Type="http://schemas.openxmlformats.org/officeDocument/2006/relationships/image" Target="../media/image19.png"/><Relationship Id="rId7" Type="http://schemas.openxmlformats.org/officeDocument/2006/relationships/slide" Target="slide11.xml"/><Relationship Id="rId12"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10.png"/><Relationship Id="rId5" Type="http://schemas.openxmlformats.org/officeDocument/2006/relationships/image" Target="../media/image190.png"/><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image" Target="../media/image21.png"/><Relationship Id="rId14"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E54A8BE-CC8D-7EF9-940C-5630F965C390}"/>
              </a:ext>
            </a:extLst>
          </p:cNvPr>
          <p:cNvGrpSpPr/>
          <p:nvPr/>
        </p:nvGrpSpPr>
        <p:grpSpPr>
          <a:xfrm>
            <a:off x="-521109" y="0"/>
            <a:ext cx="12713110" cy="7039896"/>
            <a:chOff x="-521109" y="0"/>
            <a:chExt cx="12713110" cy="7039896"/>
          </a:xfrm>
        </p:grpSpPr>
        <p:grpSp>
          <p:nvGrpSpPr>
            <p:cNvPr id="28" name="Group 27">
              <a:extLst>
                <a:ext uri="{FF2B5EF4-FFF2-40B4-BE49-F238E27FC236}">
                  <a16:creationId xmlns:a16="http://schemas.microsoft.com/office/drawing/2014/main" id="{3D46C9CF-54B0-42B5-C3C4-667ACC177798}"/>
                </a:ext>
              </a:extLst>
            </p:cNvPr>
            <p:cNvGrpSpPr/>
            <p:nvPr/>
          </p:nvGrpSpPr>
          <p:grpSpPr>
            <a:xfrm>
              <a:off x="-521109" y="0"/>
              <a:ext cx="6808839" cy="7039896"/>
              <a:chOff x="-521109" y="0"/>
              <a:chExt cx="6808839" cy="7039896"/>
            </a:xfrm>
            <a:blipFill>
              <a:blip r:embed="rId2"/>
              <a:stretch>
                <a:fillRect/>
              </a:stretch>
            </a:blipFill>
            <a:effectLst>
              <a:reflection endPos="77000" dist="50800" dir="5400000" sy="-100000" algn="bl" rotWithShape="0"/>
            </a:effectLst>
          </p:grpSpPr>
          <p:grpSp>
            <p:nvGrpSpPr>
              <p:cNvPr id="6" name="Group 5">
                <a:extLst>
                  <a:ext uri="{FF2B5EF4-FFF2-40B4-BE49-F238E27FC236}">
                    <a16:creationId xmlns:a16="http://schemas.microsoft.com/office/drawing/2014/main" id="{DEDBF36C-DD8D-7E02-C32B-F925CCBDA3E5}"/>
                  </a:ext>
                </a:extLst>
              </p:cNvPr>
              <p:cNvGrpSpPr/>
              <p:nvPr/>
            </p:nvGrpSpPr>
            <p:grpSpPr>
              <a:xfrm>
                <a:off x="-422787" y="0"/>
                <a:ext cx="6710517" cy="1759974"/>
                <a:chOff x="-481780" y="0"/>
                <a:chExt cx="6710517" cy="1759974"/>
              </a:xfrm>
              <a:grpFill/>
            </p:grpSpPr>
            <p:sp>
              <p:nvSpPr>
                <p:cNvPr id="2" name="Parallelogram 1">
                  <a:extLst>
                    <a:ext uri="{FF2B5EF4-FFF2-40B4-BE49-F238E27FC236}">
                      <a16:creationId xmlns:a16="http://schemas.microsoft.com/office/drawing/2014/main" id="{515475B4-201C-EE00-AF76-C7734D5E3903}"/>
                    </a:ext>
                  </a:extLst>
                </p:cNvPr>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7BA4D47A-30ED-1BA3-6B81-F8D6F6D69C05}"/>
                    </a:ext>
                  </a:extLst>
                </p:cNvPr>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D894EF5E-6333-7AB0-D712-97956C4A1013}"/>
                    </a:ext>
                  </a:extLst>
                </p:cNvPr>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Parallelogram 4">
                  <a:extLst>
                    <a:ext uri="{FF2B5EF4-FFF2-40B4-BE49-F238E27FC236}">
                      <a16:creationId xmlns:a16="http://schemas.microsoft.com/office/drawing/2014/main" id="{97331FC6-C0B2-3A9D-C422-F1258FEEF8E6}"/>
                    </a:ext>
                  </a:extLst>
                </p:cNvPr>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13" name="Group 12">
                <a:extLst>
                  <a:ext uri="{FF2B5EF4-FFF2-40B4-BE49-F238E27FC236}">
                    <a16:creationId xmlns:a16="http://schemas.microsoft.com/office/drawing/2014/main" id="{B444704D-D1D9-DE9A-5C15-82E2701A1607}"/>
                  </a:ext>
                </a:extLst>
              </p:cNvPr>
              <p:cNvGrpSpPr/>
              <p:nvPr/>
            </p:nvGrpSpPr>
            <p:grpSpPr>
              <a:xfrm>
                <a:off x="-422787" y="1759974"/>
                <a:ext cx="6710517" cy="1759974"/>
                <a:chOff x="-481780" y="0"/>
                <a:chExt cx="6710517" cy="1759974"/>
              </a:xfrm>
              <a:grpFill/>
            </p:grpSpPr>
            <p:sp>
              <p:nvSpPr>
                <p:cNvPr id="14" name="Parallelogram 13">
                  <a:extLst>
                    <a:ext uri="{FF2B5EF4-FFF2-40B4-BE49-F238E27FC236}">
                      <a16:creationId xmlns:a16="http://schemas.microsoft.com/office/drawing/2014/main" id="{9462FF2B-42AF-0200-B0DD-BCA1408402EA}"/>
                    </a:ext>
                  </a:extLst>
                </p:cNvPr>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0B304548-C968-DB42-E381-A1131009CF0B}"/>
                    </a:ext>
                  </a:extLst>
                </p:cNvPr>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Parallelogram 15">
                  <a:extLst>
                    <a:ext uri="{FF2B5EF4-FFF2-40B4-BE49-F238E27FC236}">
                      <a16:creationId xmlns:a16="http://schemas.microsoft.com/office/drawing/2014/main" id="{0A51711C-D411-3A4B-A9AC-CDA2724A95CB}"/>
                    </a:ext>
                  </a:extLst>
                </p:cNvPr>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50D68574-A037-AFF4-5553-048E09517227}"/>
                    </a:ext>
                  </a:extLst>
                </p:cNvPr>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18" name="Group 17">
                <a:extLst>
                  <a:ext uri="{FF2B5EF4-FFF2-40B4-BE49-F238E27FC236}">
                    <a16:creationId xmlns:a16="http://schemas.microsoft.com/office/drawing/2014/main" id="{61480EAE-0C2E-1770-BC1F-EC5805119D78}"/>
                  </a:ext>
                </a:extLst>
              </p:cNvPr>
              <p:cNvGrpSpPr/>
              <p:nvPr/>
            </p:nvGrpSpPr>
            <p:grpSpPr>
              <a:xfrm>
                <a:off x="-521109" y="3519948"/>
                <a:ext cx="6710517" cy="1759974"/>
                <a:chOff x="-481780" y="0"/>
                <a:chExt cx="6710517" cy="1759974"/>
              </a:xfrm>
              <a:grpFill/>
            </p:grpSpPr>
            <p:sp>
              <p:nvSpPr>
                <p:cNvPr id="19" name="Parallelogram 18">
                  <a:extLst>
                    <a:ext uri="{FF2B5EF4-FFF2-40B4-BE49-F238E27FC236}">
                      <a16:creationId xmlns:a16="http://schemas.microsoft.com/office/drawing/2014/main" id="{3707902E-A19A-7388-5226-C0F60F79575B}"/>
                    </a:ext>
                  </a:extLst>
                </p:cNvPr>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0" name="Parallelogram 19">
                  <a:extLst>
                    <a:ext uri="{FF2B5EF4-FFF2-40B4-BE49-F238E27FC236}">
                      <a16:creationId xmlns:a16="http://schemas.microsoft.com/office/drawing/2014/main" id="{A91B13F4-5EE3-75B3-75E8-0A6D8B610054}"/>
                    </a:ext>
                  </a:extLst>
                </p:cNvPr>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Parallelogram 20">
                  <a:extLst>
                    <a:ext uri="{FF2B5EF4-FFF2-40B4-BE49-F238E27FC236}">
                      <a16:creationId xmlns:a16="http://schemas.microsoft.com/office/drawing/2014/main" id="{1F598E6C-468D-E7A8-186A-A8C45A7CA72F}"/>
                    </a:ext>
                  </a:extLst>
                </p:cNvPr>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2" name="Parallelogram 21">
                  <a:extLst>
                    <a:ext uri="{FF2B5EF4-FFF2-40B4-BE49-F238E27FC236}">
                      <a16:creationId xmlns:a16="http://schemas.microsoft.com/office/drawing/2014/main" id="{B9F87E3B-4D9C-F1A0-0208-E858B19DEA0B}"/>
                    </a:ext>
                  </a:extLst>
                </p:cNvPr>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23" name="Group 22">
                <a:extLst>
                  <a:ext uri="{FF2B5EF4-FFF2-40B4-BE49-F238E27FC236}">
                    <a16:creationId xmlns:a16="http://schemas.microsoft.com/office/drawing/2014/main" id="{682BA3D4-980B-CE19-1D32-CA228A61AB08}"/>
                  </a:ext>
                </a:extLst>
              </p:cNvPr>
              <p:cNvGrpSpPr/>
              <p:nvPr/>
            </p:nvGrpSpPr>
            <p:grpSpPr>
              <a:xfrm>
                <a:off x="-501443" y="5279922"/>
                <a:ext cx="6710517" cy="1759974"/>
                <a:chOff x="-481780" y="0"/>
                <a:chExt cx="6710517" cy="1759974"/>
              </a:xfrm>
              <a:grpFill/>
            </p:grpSpPr>
            <p:sp>
              <p:nvSpPr>
                <p:cNvPr id="24" name="Parallelogram 23">
                  <a:extLst>
                    <a:ext uri="{FF2B5EF4-FFF2-40B4-BE49-F238E27FC236}">
                      <a16:creationId xmlns:a16="http://schemas.microsoft.com/office/drawing/2014/main" id="{A32098E2-7583-1668-F017-AD81ED38F171}"/>
                    </a:ext>
                  </a:extLst>
                </p:cNvPr>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EBFBBE25-980A-44DB-A9E3-513F89C858C4}"/>
                    </a:ext>
                  </a:extLst>
                </p:cNvPr>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Parallelogram 25">
                  <a:extLst>
                    <a:ext uri="{FF2B5EF4-FFF2-40B4-BE49-F238E27FC236}">
                      <a16:creationId xmlns:a16="http://schemas.microsoft.com/office/drawing/2014/main" id="{ACC49FB4-68AD-73B6-DC3F-843314CF3AAF}"/>
                    </a:ext>
                  </a:extLst>
                </p:cNvPr>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Parallelogram 26">
                  <a:extLst>
                    <a:ext uri="{FF2B5EF4-FFF2-40B4-BE49-F238E27FC236}">
                      <a16:creationId xmlns:a16="http://schemas.microsoft.com/office/drawing/2014/main" id="{7F5FEEED-9F76-6ABC-6103-67B888272603}"/>
                    </a:ext>
                  </a:extLst>
                </p:cNvPr>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sp>
          <p:nvSpPr>
            <p:cNvPr id="29" name="Google Shape;1250;p35">
              <a:extLst>
                <a:ext uri="{FF2B5EF4-FFF2-40B4-BE49-F238E27FC236}">
                  <a16:creationId xmlns:a16="http://schemas.microsoft.com/office/drawing/2014/main" id="{73525741-618F-6336-3873-432995B17781}"/>
                </a:ext>
              </a:extLst>
            </p:cNvPr>
            <p:cNvSpPr txBox="1">
              <a:spLocks/>
            </p:cNvSpPr>
            <p:nvPr/>
          </p:nvSpPr>
          <p:spPr>
            <a:xfrm>
              <a:off x="6189411" y="2128277"/>
              <a:ext cx="6002590" cy="2193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lnSpc>
                  <a:spcPct val="100000"/>
                </a:lnSpc>
                <a:spcBef>
                  <a:spcPts val="0"/>
                </a:spcBef>
              </a:pPr>
              <a:r>
                <a:rPr lang="en-US" sz="4800" dirty="0">
                  <a:latin typeface="Montserrat Black"/>
                  <a:ea typeface="Montserrat Black"/>
                  <a:cs typeface="Montserrat Black"/>
                  <a:sym typeface="Montserrat Black"/>
                </a:rPr>
                <a:t>FOOD DELIVERY </a:t>
              </a:r>
              <a:br>
                <a:rPr lang="en-US" sz="4800" dirty="0">
                  <a:latin typeface="Montserrat Black"/>
                  <a:ea typeface="Montserrat Black"/>
                  <a:cs typeface="Montserrat Black"/>
                  <a:sym typeface="Montserrat Black"/>
                </a:rPr>
              </a:br>
              <a:r>
                <a:rPr lang="en-US" sz="4800" dirty="0">
                  <a:latin typeface="Montserrat Black"/>
                  <a:ea typeface="Montserrat Black"/>
                  <a:cs typeface="Montserrat Black"/>
                  <a:sym typeface="Montserrat Black"/>
                </a:rPr>
                <a:t>TIME PREDICTION</a:t>
              </a:r>
              <a:endParaRPr lang="en-US" sz="4800" dirty="0">
                <a:solidFill>
                  <a:schemeClr val="dk2"/>
                </a:solidFill>
                <a:latin typeface="Montserrat Black"/>
                <a:ea typeface="Montserrat Black"/>
                <a:cs typeface="Montserrat Black"/>
                <a:sym typeface="Montserrat Black"/>
              </a:endParaRPr>
            </a:p>
            <a:p>
              <a:pPr>
                <a:spcBef>
                  <a:spcPts val="0"/>
                </a:spcBef>
              </a:pPr>
              <a:r>
                <a:rPr lang="en-US" sz="2000" dirty="0">
                  <a:latin typeface="Montserrat"/>
                  <a:ea typeface="Montserrat"/>
                  <a:cs typeface="Montserrat"/>
                  <a:sym typeface="Montserrat"/>
                </a:rPr>
                <a:t>PROJECT WITH LSTM NEURAL NETWORK</a:t>
              </a:r>
            </a:p>
          </p:txBody>
        </p:sp>
      </p:grpSp>
    </p:spTree>
    <p:extLst>
      <p:ext uri="{BB962C8B-B14F-4D97-AF65-F5344CB8AC3E}">
        <p14:creationId xmlns:p14="http://schemas.microsoft.com/office/powerpoint/2010/main" val="383711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BF4B56-ACF8-524B-5501-63F2DC3BE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882" y="53366"/>
            <a:ext cx="1101854" cy="1740412"/>
          </a:xfrm>
          <a:prstGeom prst="rect">
            <a:avLst/>
          </a:prstGeom>
          <a:effectLst>
            <a:reflection blurRad="6350" stA="50000" endA="275" endPos="40000" dist="101600" dir="5400000" sy="-100000" algn="bl" rotWithShape="0"/>
          </a:effectLst>
        </p:spPr>
      </p:pic>
      <p:grpSp>
        <p:nvGrpSpPr>
          <p:cNvPr id="20" name="Group 19">
            <a:extLst>
              <a:ext uri="{FF2B5EF4-FFF2-40B4-BE49-F238E27FC236}">
                <a16:creationId xmlns:a16="http://schemas.microsoft.com/office/drawing/2014/main" id="{1B952589-AAFC-FCF0-5DBF-8CFBC4DB9866}"/>
              </a:ext>
            </a:extLst>
          </p:cNvPr>
          <p:cNvGrpSpPr/>
          <p:nvPr/>
        </p:nvGrpSpPr>
        <p:grpSpPr>
          <a:xfrm>
            <a:off x="0" y="124132"/>
            <a:ext cx="10841075" cy="6609736"/>
            <a:chOff x="-90941" y="248264"/>
            <a:chExt cx="3495371" cy="4060724"/>
          </a:xfrm>
        </p:grpSpPr>
        <p:grpSp>
          <p:nvGrpSpPr>
            <p:cNvPr id="5" name="Group 4">
              <a:extLst>
                <a:ext uri="{FF2B5EF4-FFF2-40B4-BE49-F238E27FC236}">
                  <a16:creationId xmlns:a16="http://schemas.microsoft.com/office/drawing/2014/main" id="{504499EB-D937-E674-7F36-71D506F7FC0A}"/>
                </a:ext>
              </a:extLst>
            </p:cNvPr>
            <p:cNvGrpSpPr/>
            <p:nvPr/>
          </p:nvGrpSpPr>
          <p:grpSpPr>
            <a:xfrm>
              <a:off x="-90941" y="248264"/>
              <a:ext cx="3202859" cy="4060724"/>
              <a:chOff x="1192159" y="1258527"/>
              <a:chExt cx="3202859" cy="4060724"/>
            </a:xfrm>
          </p:grpSpPr>
          <p:sp>
            <p:nvSpPr>
              <p:cNvPr id="4" name="Rectangle 3">
                <a:extLst>
                  <a:ext uri="{FF2B5EF4-FFF2-40B4-BE49-F238E27FC236}">
                    <a16:creationId xmlns:a16="http://schemas.microsoft.com/office/drawing/2014/main" id="{9EBB949C-FB0A-6A54-D1FA-172C4795BDCF}"/>
                  </a:ext>
                </a:extLst>
              </p:cNvPr>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0ABE191-848A-14CD-5A70-A62024C710EF}"/>
                  </a:ext>
                </a:extLst>
              </p:cNvPr>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90BFC7A1-831C-D39A-B7CA-72803D87A5EE}"/>
                </a:ext>
              </a:extLst>
            </p:cNvPr>
            <p:cNvSpPr/>
            <p:nvPr/>
          </p:nvSpPr>
          <p:spPr>
            <a:xfrm>
              <a:off x="560439" y="752168"/>
              <a:ext cx="2843991" cy="467032"/>
            </a:xfrm>
            <a:prstGeom prst="rect">
              <a:avLst/>
            </a:prstGeom>
            <a:solidFill>
              <a:srgbClr val="D09E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a:extLst>
                <a:ext uri="{FF2B5EF4-FFF2-40B4-BE49-F238E27FC236}">
                  <a16:creationId xmlns:a16="http://schemas.microsoft.com/office/drawing/2014/main" id="{B381FF77-69C0-6004-D562-9960A8DC28E7}"/>
                </a:ext>
              </a:extLst>
            </p:cNvPr>
            <p:cNvSpPr/>
            <p:nvPr/>
          </p:nvSpPr>
          <p:spPr>
            <a:xfrm flipV="1">
              <a:off x="2826784" y="1219200"/>
              <a:ext cx="577646" cy="467032"/>
            </a:xfrm>
            <a:prstGeom prst="rtTriangle">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293D2D-CBB5-EEB0-E464-ECCA3FE5ED72}"/>
                </a:ext>
              </a:extLst>
            </p:cNvPr>
            <p:cNvSpPr txBox="1"/>
            <p:nvPr/>
          </p:nvSpPr>
          <p:spPr>
            <a:xfrm>
              <a:off x="810484" y="847346"/>
              <a:ext cx="1989569" cy="35925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LINEAR REGRESSION</a:t>
              </a:r>
              <a:endParaRPr lang="en-IN" sz="32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79F8B05-954F-6FD8-895E-53CBC12CCD13}"/>
                </a:ext>
              </a:extLst>
            </p:cNvPr>
            <p:cNvSpPr txBox="1"/>
            <p:nvPr/>
          </p:nvSpPr>
          <p:spPr>
            <a:xfrm>
              <a:off x="335205" y="1557121"/>
              <a:ext cx="2418735" cy="187193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use historical data to predict delivery time based on various factors such as the distance between the restaurant and the delivery address, traffic conditions, order volume, and so on. </a:t>
              </a: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Linear regression, decision trees, random forests, and neural networks are some of the regression models that can be used.</a:t>
              </a:r>
              <a:endParaRPr lang="en-IN" sz="2400" dirty="0">
                <a:latin typeface="Times New Roman" panose="02020603050405020304" pitchFamily="18" charset="0"/>
                <a:cs typeface="Times New Roman" panose="02020603050405020304" pitchFamily="18" charset="0"/>
              </a:endParaRPr>
            </a:p>
          </p:txBody>
        </p:sp>
      </p:grpSp>
      <p:sp>
        <p:nvSpPr>
          <p:cNvPr id="6" name="Rectangle 5">
            <a:extLst>
              <a:ext uri="{FF2B5EF4-FFF2-40B4-BE49-F238E27FC236}">
                <a16:creationId xmlns:a16="http://schemas.microsoft.com/office/drawing/2014/main" id="{E3E4368B-E589-0883-F400-4C805EC234F0}"/>
              </a:ext>
            </a:extLst>
          </p:cNvPr>
          <p:cNvSpPr/>
          <p:nvPr/>
        </p:nvSpPr>
        <p:spPr>
          <a:xfrm>
            <a:off x="2020289" y="870448"/>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01</a:t>
            </a:r>
          </a:p>
        </p:txBody>
      </p:sp>
    </p:spTree>
    <p:extLst>
      <p:ext uri="{BB962C8B-B14F-4D97-AF65-F5344CB8AC3E}">
        <p14:creationId xmlns:p14="http://schemas.microsoft.com/office/powerpoint/2010/main" val="129758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04499EB-D937-E674-7F36-71D506F7FC0A}"/>
              </a:ext>
            </a:extLst>
          </p:cNvPr>
          <p:cNvGrpSpPr/>
          <p:nvPr/>
        </p:nvGrpSpPr>
        <p:grpSpPr>
          <a:xfrm>
            <a:off x="0" y="124132"/>
            <a:ext cx="9933834" cy="6609736"/>
            <a:chOff x="1192159" y="1258527"/>
            <a:chExt cx="3202859" cy="4060724"/>
          </a:xfrm>
        </p:grpSpPr>
        <p:sp>
          <p:nvSpPr>
            <p:cNvPr id="4" name="Rectangle 3">
              <a:extLst>
                <a:ext uri="{FF2B5EF4-FFF2-40B4-BE49-F238E27FC236}">
                  <a16:creationId xmlns:a16="http://schemas.microsoft.com/office/drawing/2014/main" id="{9EBB949C-FB0A-6A54-D1FA-172C4795BDCF}"/>
                </a:ext>
              </a:extLst>
            </p:cNvPr>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0ABE191-848A-14CD-5A70-A62024C710EF}"/>
                </a:ext>
              </a:extLst>
            </p:cNvPr>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90BFC7A1-831C-D39A-B7CA-72803D87A5EE}"/>
              </a:ext>
            </a:extLst>
          </p:cNvPr>
          <p:cNvSpPr/>
          <p:nvPr/>
        </p:nvSpPr>
        <p:spPr>
          <a:xfrm>
            <a:off x="2020289" y="944348"/>
            <a:ext cx="8820786" cy="760199"/>
          </a:xfrm>
          <a:prstGeom prst="rect">
            <a:avLst/>
          </a:prstGeom>
          <a:solidFill>
            <a:srgbClr val="6BA42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a:extLst>
              <a:ext uri="{FF2B5EF4-FFF2-40B4-BE49-F238E27FC236}">
                <a16:creationId xmlns:a16="http://schemas.microsoft.com/office/drawing/2014/main" id="{B381FF77-69C0-6004-D562-9960A8DC28E7}"/>
              </a:ext>
            </a:extLst>
          </p:cNvPr>
          <p:cNvSpPr/>
          <p:nvPr/>
        </p:nvSpPr>
        <p:spPr>
          <a:xfrm flipV="1">
            <a:off x="9049476" y="1704547"/>
            <a:ext cx="1791599" cy="760199"/>
          </a:xfrm>
          <a:prstGeom prst="rtTriangle">
            <a:avLst/>
          </a:prstGeom>
          <a:solidFill>
            <a:srgbClr val="476D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293D2D-CBB5-EEB0-E464-ECCA3FE5ED72}"/>
              </a:ext>
            </a:extLst>
          </p:cNvPr>
          <p:cNvSpPr txBox="1"/>
          <p:nvPr/>
        </p:nvSpPr>
        <p:spPr>
          <a:xfrm>
            <a:off x="2795817" y="1099272"/>
            <a:ext cx="6170752" cy="584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CLUSTERING MODEL</a:t>
            </a:r>
            <a:endParaRPr lang="en-IN" sz="32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79F8B05-954F-6FD8-895E-53CBC12CCD13}"/>
              </a:ext>
            </a:extLst>
          </p:cNvPr>
          <p:cNvSpPr txBox="1"/>
          <p:nvPr/>
        </p:nvSpPr>
        <p:spPr>
          <a:xfrm>
            <a:off x="1321714" y="2254589"/>
            <a:ext cx="7501832"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group orders based on similarities such as delivery distance, time of day, and restaurant location. The delivery time for each cluster is then predicted based on historical data.</a:t>
            </a: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K-means clustering, hierarchical clustering, and DBSCAN are some of the clustering models that can be used.</a:t>
            </a:r>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3E4368B-E589-0883-F400-4C805EC234F0}"/>
              </a:ext>
            </a:extLst>
          </p:cNvPr>
          <p:cNvSpPr/>
          <p:nvPr/>
        </p:nvSpPr>
        <p:spPr>
          <a:xfrm>
            <a:off x="2020289" y="870448"/>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02</a:t>
            </a:r>
          </a:p>
        </p:txBody>
      </p:sp>
      <p:pic>
        <p:nvPicPr>
          <p:cNvPr id="7" name="Picture 6">
            <a:extLst>
              <a:ext uri="{FF2B5EF4-FFF2-40B4-BE49-F238E27FC236}">
                <a16:creationId xmlns:a16="http://schemas.microsoft.com/office/drawing/2014/main" id="{980471CF-B3DA-591B-3A77-72ED657C1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53366"/>
            <a:ext cx="1101854" cy="1740412"/>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236748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04499EB-D937-E674-7F36-71D506F7FC0A}"/>
              </a:ext>
            </a:extLst>
          </p:cNvPr>
          <p:cNvGrpSpPr/>
          <p:nvPr/>
        </p:nvGrpSpPr>
        <p:grpSpPr>
          <a:xfrm>
            <a:off x="0" y="135018"/>
            <a:ext cx="9933834" cy="6609736"/>
            <a:chOff x="1192159" y="1258527"/>
            <a:chExt cx="3202859" cy="4060724"/>
          </a:xfrm>
        </p:grpSpPr>
        <p:sp>
          <p:nvSpPr>
            <p:cNvPr id="4" name="Rectangle 3">
              <a:extLst>
                <a:ext uri="{FF2B5EF4-FFF2-40B4-BE49-F238E27FC236}">
                  <a16:creationId xmlns:a16="http://schemas.microsoft.com/office/drawing/2014/main" id="{9EBB949C-FB0A-6A54-D1FA-172C4795BDCF}"/>
                </a:ext>
              </a:extLst>
            </p:cNvPr>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0ABE191-848A-14CD-5A70-A62024C710EF}"/>
                </a:ext>
              </a:extLst>
            </p:cNvPr>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90BFC7A1-831C-D39A-B7CA-72803D87A5EE}"/>
              </a:ext>
            </a:extLst>
          </p:cNvPr>
          <p:cNvSpPr/>
          <p:nvPr/>
        </p:nvSpPr>
        <p:spPr>
          <a:xfrm>
            <a:off x="2020289" y="955234"/>
            <a:ext cx="8820786" cy="760199"/>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a:extLst>
              <a:ext uri="{FF2B5EF4-FFF2-40B4-BE49-F238E27FC236}">
                <a16:creationId xmlns:a16="http://schemas.microsoft.com/office/drawing/2014/main" id="{B381FF77-69C0-6004-D562-9960A8DC28E7}"/>
              </a:ext>
            </a:extLst>
          </p:cNvPr>
          <p:cNvSpPr/>
          <p:nvPr/>
        </p:nvSpPr>
        <p:spPr>
          <a:xfrm flipV="1">
            <a:off x="9049476" y="1715433"/>
            <a:ext cx="1791599" cy="760199"/>
          </a:xfrm>
          <a:prstGeom prst="rtTriangle">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293D2D-CBB5-EEB0-E464-ECCA3FE5ED72}"/>
              </a:ext>
            </a:extLst>
          </p:cNvPr>
          <p:cNvSpPr txBox="1"/>
          <p:nvPr/>
        </p:nvSpPr>
        <p:spPr>
          <a:xfrm>
            <a:off x="2795817" y="1110158"/>
            <a:ext cx="6170752" cy="584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TIME-SERIES MODEL</a:t>
            </a:r>
            <a:endParaRPr lang="en-IN" sz="32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79F8B05-954F-6FD8-895E-53CBC12CCD13}"/>
              </a:ext>
            </a:extLst>
          </p:cNvPr>
          <p:cNvSpPr txBox="1"/>
          <p:nvPr/>
        </p:nvSpPr>
        <p:spPr>
          <a:xfrm>
            <a:off x="1321714" y="2265475"/>
            <a:ext cx="7501832"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are used when there is a trend or pattern in the delivery time over time. These models use historical data to predict the delivery time for future orders. </a:t>
            </a: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Autoregressive integrated moving average (ARIMA), exponential smoothing, and seasonal decomposition of time series (STL) are some of the time-series models that can be used.</a:t>
            </a:r>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3E4368B-E589-0883-F400-4C805EC234F0}"/>
              </a:ext>
            </a:extLst>
          </p:cNvPr>
          <p:cNvSpPr/>
          <p:nvPr/>
        </p:nvSpPr>
        <p:spPr>
          <a:xfrm>
            <a:off x="2020289" y="881334"/>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03</a:t>
            </a:r>
          </a:p>
        </p:txBody>
      </p:sp>
      <p:pic>
        <p:nvPicPr>
          <p:cNvPr id="8" name="Picture 7">
            <a:extLst>
              <a:ext uri="{FF2B5EF4-FFF2-40B4-BE49-F238E27FC236}">
                <a16:creationId xmlns:a16="http://schemas.microsoft.com/office/drawing/2014/main" id="{92144B05-1F51-ED68-C28D-8BA000109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882" y="135018"/>
            <a:ext cx="1101854" cy="1740412"/>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84230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B952589-AAFC-FCF0-5DBF-8CFBC4DB9866}"/>
              </a:ext>
            </a:extLst>
          </p:cNvPr>
          <p:cNvGrpSpPr/>
          <p:nvPr/>
        </p:nvGrpSpPr>
        <p:grpSpPr>
          <a:xfrm>
            <a:off x="0" y="248264"/>
            <a:ext cx="10841075" cy="6609736"/>
            <a:chOff x="-90941" y="248264"/>
            <a:chExt cx="3495371" cy="4060724"/>
          </a:xfrm>
        </p:grpSpPr>
        <p:grpSp>
          <p:nvGrpSpPr>
            <p:cNvPr id="5" name="Group 4">
              <a:extLst>
                <a:ext uri="{FF2B5EF4-FFF2-40B4-BE49-F238E27FC236}">
                  <a16:creationId xmlns:a16="http://schemas.microsoft.com/office/drawing/2014/main" id="{504499EB-D937-E674-7F36-71D506F7FC0A}"/>
                </a:ext>
              </a:extLst>
            </p:cNvPr>
            <p:cNvGrpSpPr/>
            <p:nvPr/>
          </p:nvGrpSpPr>
          <p:grpSpPr>
            <a:xfrm>
              <a:off x="-90941" y="248264"/>
              <a:ext cx="3202859" cy="4060724"/>
              <a:chOff x="1192159" y="1258527"/>
              <a:chExt cx="3202859" cy="4060724"/>
            </a:xfrm>
          </p:grpSpPr>
          <p:sp>
            <p:nvSpPr>
              <p:cNvPr id="4" name="Rectangle 3">
                <a:extLst>
                  <a:ext uri="{FF2B5EF4-FFF2-40B4-BE49-F238E27FC236}">
                    <a16:creationId xmlns:a16="http://schemas.microsoft.com/office/drawing/2014/main" id="{9EBB949C-FB0A-6A54-D1FA-172C4795BDCF}"/>
                  </a:ext>
                </a:extLst>
              </p:cNvPr>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E0ABE191-848A-14CD-5A70-A62024C710EF}"/>
                  </a:ext>
                </a:extLst>
              </p:cNvPr>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90BFC7A1-831C-D39A-B7CA-72803D87A5EE}"/>
                </a:ext>
              </a:extLst>
            </p:cNvPr>
            <p:cNvSpPr/>
            <p:nvPr/>
          </p:nvSpPr>
          <p:spPr>
            <a:xfrm>
              <a:off x="560439" y="752168"/>
              <a:ext cx="2843991" cy="467032"/>
            </a:xfrm>
            <a:prstGeom prst="rect">
              <a:avLst/>
            </a:prstGeom>
            <a:solidFill>
              <a:srgbClr val="DA0049"/>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a:extLst>
                <a:ext uri="{FF2B5EF4-FFF2-40B4-BE49-F238E27FC236}">
                  <a16:creationId xmlns:a16="http://schemas.microsoft.com/office/drawing/2014/main" id="{B381FF77-69C0-6004-D562-9960A8DC28E7}"/>
                </a:ext>
              </a:extLst>
            </p:cNvPr>
            <p:cNvSpPr/>
            <p:nvPr/>
          </p:nvSpPr>
          <p:spPr>
            <a:xfrm flipV="1">
              <a:off x="2826784" y="1219200"/>
              <a:ext cx="577646" cy="467032"/>
            </a:xfrm>
            <a:prstGeom prst="rtTriangle">
              <a:avLst/>
            </a:prstGeom>
            <a:solidFill>
              <a:srgbClr val="B800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293D2D-CBB5-EEB0-E464-ECCA3FE5ED72}"/>
                </a:ext>
              </a:extLst>
            </p:cNvPr>
            <p:cNvSpPr txBox="1"/>
            <p:nvPr/>
          </p:nvSpPr>
          <p:spPr>
            <a:xfrm>
              <a:off x="810484" y="847346"/>
              <a:ext cx="1989569" cy="35925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DEEP LEARNING MODEL</a:t>
              </a:r>
              <a:endParaRPr lang="en-IN" sz="32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79F8B05-954F-6FD8-895E-53CBC12CCD13}"/>
                </a:ext>
              </a:extLst>
            </p:cNvPr>
            <p:cNvSpPr txBox="1"/>
            <p:nvPr/>
          </p:nvSpPr>
          <p:spPr>
            <a:xfrm>
              <a:off x="335205" y="1557121"/>
              <a:ext cx="2418735" cy="141813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use artificial neural networks with many layers to extract patterns and features from the data.</a:t>
              </a: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Convolutional neural networks (CNNs) and recurrent neural networks (RNNs) are some of the deep learning models that can be used.</a:t>
              </a:r>
              <a:endParaRPr lang="en-IN" sz="2400" dirty="0">
                <a:latin typeface="Times New Roman" panose="02020603050405020304" pitchFamily="18" charset="0"/>
                <a:cs typeface="Times New Roman" panose="02020603050405020304" pitchFamily="18" charset="0"/>
              </a:endParaRPr>
            </a:p>
          </p:txBody>
        </p:sp>
      </p:grpSp>
      <p:sp>
        <p:nvSpPr>
          <p:cNvPr id="6" name="Rectangle 5">
            <a:extLst>
              <a:ext uri="{FF2B5EF4-FFF2-40B4-BE49-F238E27FC236}">
                <a16:creationId xmlns:a16="http://schemas.microsoft.com/office/drawing/2014/main" id="{E3E4368B-E589-0883-F400-4C805EC234F0}"/>
              </a:ext>
            </a:extLst>
          </p:cNvPr>
          <p:cNvSpPr/>
          <p:nvPr/>
        </p:nvSpPr>
        <p:spPr>
          <a:xfrm>
            <a:off x="1964663" y="986914"/>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04</a:t>
            </a:r>
          </a:p>
        </p:txBody>
      </p:sp>
      <p:pic>
        <p:nvPicPr>
          <p:cNvPr id="8" name="Picture 7">
            <a:extLst>
              <a:ext uri="{FF2B5EF4-FFF2-40B4-BE49-F238E27FC236}">
                <a16:creationId xmlns:a16="http://schemas.microsoft.com/office/drawing/2014/main" id="{849A4821-4B26-6350-6EAD-DAF3A64D2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5676" y="67766"/>
            <a:ext cx="1101854" cy="1740412"/>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31486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C9E02-B925-CA06-03FA-E3F3952B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sp>
        <p:nvSpPr>
          <p:cNvPr id="4" name="TextBox 3">
            <a:extLst>
              <a:ext uri="{FF2B5EF4-FFF2-40B4-BE49-F238E27FC236}">
                <a16:creationId xmlns:a16="http://schemas.microsoft.com/office/drawing/2014/main" id="{8EE5DCAE-24CA-8F54-86F8-2323FD143C66}"/>
              </a:ext>
            </a:extLst>
          </p:cNvPr>
          <p:cNvSpPr txBox="1"/>
          <p:nvPr/>
        </p:nvSpPr>
        <p:spPr>
          <a:xfrm>
            <a:off x="1347017" y="1530043"/>
            <a:ext cx="9861755" cy="2554545"/>
          </a:xfrm>
          <a:prstGeom prst="rect">
            <a:avLst/>
          </a:prstGeom>
          <a:noFill/>
        </p:spPr>
        <p:txBody>
          <a:bodyPr wrap="square">
            <a:spAutoFit/>
          </a:bodyPr>
          <a:lstStyle/>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It takes the latitude and longitude of two points and converts the angles to radians to perform the necessary calculations. </a:t>
            </a:r>
          </a:p>
          <a:p>
            <a:pPr marL="285750" indent="-285750">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We use this formula because the dataset doesn’t provide the distance between the restaurant and the delivery location. </a:t>
            </a:r>
          </a:p>
          <a:p>
            <a:pPr marL="285750" indent="-285750">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There are only latitude and longitude. So, let’s calculate it and then create a distance column in the dataset.</a:t>
            </a:r>
            <a:endParaRPr lang="en-IN" sz="20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95569A-1BEA-D997-6FF3-7D131A9669A2}"/>
              </a:ext>
            </a:extLst>
          </p:cNvPr>
          <p:cNvSpPr txBox="1"/>
          <p:nvPr/>
        </p:nvSpPr>
        <p:spPr>
          <a:xfrm>
            <a:off x="2099010" y="578689"/>
            <a:ext cx="7493235" cy="769441"/>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HARVERISINE FORMULA</a:t>
            </a:r>
          </a:p>
        </p:txBody>
      </p:sp>
      <p:grpSp>
        <p:nvGrpSpPr>
          <p:cNvPr id="6" name="Group 5">
            <a:extLst>
              <a:ext uri="{FF2B5EF4-FFF2-40B4-BE49-F238E27FC236}">
                <a16:creationId xmlns:a16="http://schemas.microsoft.com/office/drawing/2014/main" id="{CCDD07CD-372B-BA63-EE95-AD9BBD219C94}"/>
              </a:ext>
            </a:extLst>
          </p:cNvPr>
          <p:cNvGrpSpPr/>
          <p:nvPr/>
        </p:nvGrpSpPr>
        <p:grpSpPr>
          <a:xfrm>
            <a:off x="2099010" y="4084588"/>
            <a:ext cx="7740902" cy="3669890"/>
            <a:chOff x="1930282" y="2003323"/>
            <a:chExt cx="7740902" cy="3598549"/>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EB48D3A-1271-7846-5782-EA824555B0D7}"/>
                    </a:ext>
                  </a:extLst>
                </p:cNvPr>
                <p:cNvSpPr txBox="1"/>
                <p:nvPr/>
              </p:nvSpPr>
              <p:spPr>
                <a:xfrm>
                  <a:off x="1930282" y="2003323"/>
                  <a:ext cx="7740902" cy="35985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𝐚</m:t>
                        </m:r>
                        <m:r>
                          <a:rPr lang="en-US" sz="2400" b="1" i="0" smtClean="0">
                            <a:latin typeface="Cambria Math" panose="02040503050406030204" pitchFamily="18" charset="0"/>
                          </a:rPr>
                          <m:t>=  </m:t>
                        </m:r>
                        <m:sSup>
                          <m:sSupPr>
                            <m:ctrlPr>
                              <a:rPr lang="en-US" sz="2400" b="1" smtClean="0">
                                <a:latin typeface="Cambria Math" panose="02040503050406030204" pitchFamily="18" charset="0"/>
                              </a:rPr>
                            </m:ctrlPr>
                          </m:sSupPr>
                          <m:e>
                            <m:r>
                              <a:rPr lang="en-US" sz="2400" b="1" i="0" smtClean="0">
                                <a:latin typeface="Cambria Math" panose="02040503050406030204" pitchFamily="18" charset="0"/>
                              </a:rPr>
                              <m:t>𝐬𝐢𝐧</m:t>
                            </m:r>
                          </m:e>
                          <m:sup>
                            <m:r>
                              <a:rPr lang="en-US" sz="2400" b="1" i="0" smtClean="0">
                                <a:latin typeface="Cambria Math" panose="02040503050406030204" pitchFamily="18" charset="0"/>
                              </a:rPr>
                              <m:t>𝟐</m:t>
                            </m:r>
                          </m:sup>
                        </m:sSup>
                        <m:d>
                          <m:dPr>
                            <m:ctrlPr>
                              <a:rPr lang="en-US" sz="2400" b="1" smtClean="0">
                                <a:latin typeface="Cambria Math" panose="02040503050406030204" pitchFamily="18" charset="0"/>
                              </a:rPr>
                            </m:ctrlPr>
                          </m:dPr>
                          <m:e>
                            <m:f>
                              <m:fPr>
                                <m:ctrlPr>
                                  <a:rPr lang="en-US" sz="2400" b="1" smtClean="0">
                                    <a:latin typeface="Cambria Math" panose="02040503050406030204" pitchFamily="18" charset="0"/>
                                    <a:ea typeface="Cambria Math" panose="02040503050406030204" pitchFamily="18" charset="0"/>
                                  </a:rPr>
                                </m:ctrlPr>
                              </m:fPr>
                              <m:num>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𝐥𝐚𝐭</m:t>
                                </m:r>
                              </m:num>
                              <m:den>
                                <m:r>
                                  <a:rPr lang="en-US" sz="2400" b="1" i="0" smtClean="0">
                                    <a:latin typeface="Cambria Math" panose="02040503050406030204" pitchFamily="18" charset="0"/>
                                    <a:ea typeface="Cambria Math" panose="02040503050406030204" pitchFamily="18" charset="0"/>
                                  </a:rPr>
                                  <m:t>𝟐</m:t>
                                </m:r>
                              </m:den>
                            </m:f>
                          </m:e>
                        </m:d>
                        <m:r>
                          <a:rPr lang="en-US" sz="2400" b="1" i="0" smtClean="0">
                            <a:latin typeface="Cambria Math" panose="02040503050406030204" pitchFamily="18" charset="0"/>
                            <a:ea typeface="Cambria Math" panose="02040503050406030204" pitchFamily="18" charset="0"/>
                          </a:rPr>
                          <m:t>+</m:t>
                        </m:r>
                        <m:func>
                          <m:funcPr>
                            <m:ctrlPr>
                              <a:rPr lang="en-US" sz="2400" b="1" smtClean="0">
                                <a:latin typeface="Cambria Math" panose="02040503050406030204" pitchFamily="18" charset="0"/>
                                <a:ea typeface="Cambria Math" panose="02040503050406030204" pitchFamily="18" charset="0"/>
                              </a:rPr>
                            </m:ctrlPr>
                          </m:funcPr>
                          <m:fName>
                            <m:r>
                              <a:rPr lang="en-US" sz="2400" b="1" i="0" smtClean="0">
                                <a:latin typeface="Cambria Math" panose="02040503050406030204" pitchFamily="18" charset="0"/>
                                <a:ea typeface="Cambria Math" panose="02040503050406030204" pitchFamily="18" charset="0"/>
                              </a:rPr>
                              <m:t>𝐜𝐨𝐬</m:t>
                            </m:r>
                          </m:fName>
                          <m:e>
                            <m:d>
                              <m:dPr>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𝐥𝐚𝐭𝟏</m:t>
                                </m:r>
                              </m:e>
                            </m:d>
                          </m:e>
                        </m:func>
                        <m:r>
                          <a:rPr lang="en-US" sz="2400" b="1" i="0" smtClean="0">
                            <a:latin typeface="Cambria Math" panose="02040503050406030204" pitchFamily="18" charset="0"/>
                            <a:ea typeface="Cambria Math" panose="02040503050406030204" pitchFamily="18" charset="0"/>
                          </a:rPr>
                          <m:t> ∗</m:t>
                        </m:r>
                        <m:func>
                          <m:funcPr>
                            <m:ctrlPr>
                              <a:rPr lang="en-US" sz="2400" b="1" smtClean="0">
                                <a:latin typeface="Cambria Math" panose="02040503050406030204" pitchFamily="18" charset="0"/>
                                <a:ea typeface="Cambria Math" panose="02040503050406030204" pitchFamily="18" charset="0"/>
                              </a:rPr>
                            </m:ctrlPr>
                          </m:funcPr>
                          <m:fName>
                            <m:r>
                              <a:rPr lang="en-US" sz="2400" b="1" i="0" smtClean="0">
                                <a:latin typeface="Cambria Math" panose="02040503050406030204" pitchFamily="18" charset="0"/>
                                <a:ea typeface="Cambria Math" panose="02040503050406030204" pitchFamily="18" charset="0"/>
                              </a:rPr>
                              <m:t>𝐜𝐨𝐬</m:t>
                            </m:r>
                          </m:fName>
                          <m:e>
                            <m:d>
                              <m:dPr>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𝐥𝐚𝐭𝟐</m:t>
                                </m:r>
                              </m:e>
                            </m:d>
                          </m:e>
                        </m:func>
                        <m:r>
                          <a:rPr lang="en-US" sz="2400" b="1" i="0" smtClean="0">
                            <a:latin typeface="Cambria Math" panose="02040503050406030204" pitchFamily="18" charset="0"/>
                            <a:ea typeface="Cambria Math" panose="02040503050406030204" pitchFamily="18" charset="0"/>
                          </a:rPr>
                          <m:t>∗</m:t>
                        </m:r>
                        <m:func>
                          <m:funcPr>
                            <m:ctrlPr>
                              <a:rPr lang="en-US" sz="2400" b="1" smtClean="0">
                                <a:latin typeface="Cambria Math" panose="02040503050406030204" pitchFamily="18" charset="0"/>
                                <a:ea typeface="Cambria Math" panose="02040503050406030204" pitchFamily="18" charset="0"/>
                              </a:rPr>
                            </m:ctrlPr>
                          </m:funcPr>
                          <m:fName>
                            <m:sSup>
                              <m:sSupPr>
                                <m:ctrlPr>
                                  <a:rPr lang="en-US" sz="2400" b="1" smtClean="0">
                                    <a:latin typeface="Cambria Math" panose="02040503050406030204" pitchFamily="18" charset="0"/>
                                    <a:ea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𝐬𝐢𝐧</m:t>
                                </m:r>
                              </m:e>
                              <m:sup>
                                <m:r>
                                  <a:rPr lang="en-US" sz="2400" b="1" i="0" smtClean="0">
                                    <a:latin typeface="Cambria Math" panose="02040503050406030204" pitchFamily="18" charset="0"/>
                                    <a:ea typeface="Cambria Math" panose="02040503050406030204" pitchFamily="18" charset="0"/>
                                  </a:rPr>
                                  <m:t>𝟐</m:t>
                                </m:r>
                              </m:sup>
                            </m:sSup>
                          </m:fName>
                          <m:e>
                            <m:d>
                              <m:dPr>
                                <m:ctrlPr>
                                  <a:rPr lang="en-US" sz="2400" b="1" smtClean="0">
                                    <a:latin typeface="Cambria Math" panose="02040503050406030204" pitchFamily="18" charset="0"/>
                                    <a:ea typeface="Cambria Math" panose="02040503050406030204" pitchFamily="18" charset="0"/>
                                  </a:rPr>
                                </m:ctrlPr>
                              </m:dPr>
                              <m:e>
                                <m:f>
                                  <m:fPr>
                                    <m:ctrlPr>
                                      <a:rPr lang="en-US" sz="2400" b="1" smtClean="0">
                                        <a:latin typeface="Cambria Math" panose="02040503050406030204" pitchFamily="18" charset="0"/>
                                        <a:ea typeface="Cambria Math" panose="02040503050406030204" pitchFamily="18" charset="0"/>
                                      </a:rPr>
                                    </m:ctrlPr>
                                  </m:fPr>
                                  <m:num>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𝐥𝐨𝐧</m:t>
                                    </m:r>
                                  </m:num>
                                  <m:den>
                                    <m:r>
                                      <a:rPr lang="en-US" sz="2400" b="1" i="0" smtClean="0">
                                        <a:latin typeface="Cambria Math" panose="02040503050406030204" pitchFamily="18" charset="0"/>
                                        <a:ea typeface="Cambria Math" panose="02040503050406030204" pitchFamily="18" charset="0"/>
                                      </a:rPr>
                                      <m:t>𝟐</m:t>
                                    </m:r>
                                  </m:den>
                                </m:f>
                              </m:e>
                            </m:d>
                          </m:e>
                        </m:func>
                      </m:oMath>
                    </m:oMathPara>
                  </a14:m>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𝒄</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 ∗</m:t>
                        </m:r>
                        <m:r>
                          <a:rPr lang="en-US" sz="2400" b="1" i="1" smtClean="0">
                            <a:latin typeface="Cambria Math" panose="02040503050406030204" pitchFamily="18" charset="0"/>
                          </a:rPr>
                          <m:t>𝒂𝒕𝒂𝒏</m:t>
                        </m:r>
                        <m:r>
                          <a:rPr lang="en-US" sz="2400" b="1" i="1" smtClean="0">
                            <a:latin typeface="Cambria Math" panose="02040503050406030204" pitchFamily="18" charset="0"/>
                          </a:rPr>
                          <m:t>𝟐</m:t>
                        </m:r>
                        <m:d>
                          <m:dPr>
                            <m:ctrlPr>
                              <a:rPr lang="en-US" sz="2400" b="1" i="1" smtClean="0">
                                <a:latin typeface="Cambria Math" panose="02040503050406030204" pitchFamily="18" charset="0"/>
                              </a:rPr>
                            </m:ctrlPr>
                          </m:dPr>
                          <m:e>
                            <m:rad>
                              <m:radPr>
                                <m:degHide m:val="on"/>
                                <m:ctrlPr>
                                  <a:rPr lang="en-US" sz="2400" b="1" i="1" smtClean="0">
                                    <a:latin typeface="Cambria Math" panose="02040503050406030204" pitchFamily="18" charset="0"/>
                                    <a:ea typeface="Cambria Math" panose="02040503050406030204" pitchFamily="18" charset="0"/>
                                  </a:rPr>
                                </m:ctrlPr>
                              </m:radPr>
                              <m:deg/>
                              <m:e>
                                <m:r>
                                  <a:rPr lang="en-US" sz="2400" b="1" i="1" smtClean="0">
                                    <a:latin typeface="Cambria Math" panose="02040503050406030204" pitchFamily="18" charset="0"/>
                                    <a:ea typeface="Cambria Math" panose="02040503050406030204" pitchFamily="18" charset="0"/>
                                  </a:rPr>
                                  <m:t>𝒂</m:t>
                                </m:r>
                              </m:e>
                            </m:rad>
                            <m:r>
                              <a:rPr lang="en-US" sz="2400" b="1" i="1" smtClean="0">
                                <a:latin typeface="Cambria Math" panose="02040503050406030204" pitchFamily="18" charset="0"/>
                                <a:ea typeface="Cambria Math" panose="02040503050406030204" pitchFamily="18" charset="0"/>
                              </a:rPr>
                              <m:t>, </m:t>
                            </m:r>
                            <m:rad>
                              <m:radPr>
                                <m:degHide m:val="on"/>
                                <m:ctrlPr>
                                  <a:rPr lang="en-US" sz="2400" b="1" i="1" smtClean="0">
                                    <a:latin typeface="Cambria Math" panose="02040503050406030204" pitchFamily="18" charset="0"/>
                                    <a:ea typeface="Cambria Math" panose="02040503050406030204" pitchFamily="18" charset="0"/>
                                  </a:rPr>
                                </m:ctrlPr>
                              </m:radPr>
                              <m:deg/>
                              <m:e>
                                <m:d>
                                  <m:dPr>
                                    <m:ctrlPr>
                                      <a:rPr lang="en-US" sz="2400" b="1"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𝒂</m:t>
                                    </m:r>
                                  </m:e>
                                </m:d>
                              </m:e>
                            </m:rad>
                          </m:e>
                        </m:d>
                      </m:oMath>
                    </m:oMathPara>
                  </a14:m>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𝒅</m:t>
                        </m:r>
                        <m:r>
                          <a:rPr lang="en-US" sz="2400" b="1" i="1" smtClean="0">
                            <a:latin typeface="Cambria Math" panose="02040503050406030204" pitchFamily="18" charset="0"/>
                          </a:rPr>
                          <m:t>=</m:t>
                        </m:r>
                        <m:r>
                          <a:rPr lang="en-US" sz="2400" b="1" i="1" smtClean="0">
                            <a:latin typeface="Cambria Math" panose="02040503050406030204" pitchFamily="18" charset="0"/>
                          </a:rPr>
                          <m:t>𝑹</m:t>
                        </m:r>
                        <m:r>
                          <a:rPr lang="en-US" sz="2400" b="1" i="1" smtClean="0">
                            <a:latin typeface="Cambria Math" panose="02040503050406030204" pitchFamily="18" charset="0"/>
                          </a:rPr>
                          <m:t> ∗</m:t>
                        </m:r>
                        <m:r>
                          <a:rPr lang="en-US" sz="2400" b="1" i="1" smtClean="0">
                            <a:latin typeface="Cambria Math" panose="02040503050406030204" pitchFamily="18" charset="0"/>
                          </a:rPr>
                          <m:t>𝒄</m:t>
                        </m:r>
                      </m:oMath>
                    </m:oMathPara>
                  </a14:m>
                  <a:endParaRPr lang="en-IN"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2EB48D3A-1271-7846-5782-EA824555B0D7}"/>
                    </a:ext>
                  </a:extLst>
                </p:cNvPr>
                <p:cNvSpPr txBox="1">
                  <a:spLocks noRot="1" noChangeAspect="1" noMove="1" noResize="1" noEditPoints="1" noAdjustHandles="1" noChangeArrowheads="1" noChangeShapeType="1" noTextEdit="1"/>
                </p:cNvSpPr>
                <p:nvPr/>
              </p:nvSpPr>
              <p:spPr>
                <a:xfrm>
                  <a:off x="1930282" y="2003323"/>
                  <a:ext cx="7740902" cy="3598549"/>
                </a:xfrm>
                <a:prstGeom prst="rect">
                  <a:avLst/>
                </a:prstGeom>
                <a:blipFill>
                  <a:blip r:embed="rId3"/>
                  <a:stretch>
                    <a:fillRect/>
                  </a:stretch>
                </a:blipFill>
              </p:spPr>
              <p:txBody>
                <a:bodyPr/>
                <a:lstStyle/>
                <a:p>
                  <a:r>
                    <a:rPr lang="en-IN">
                      <a:noFill/>
                    </a:rPr>
                    <a:t> </a:t>
                  </a:r>
                </a:p>
              </p:txBody>
            </p:sp>
          </mc:Fallback>
        </mc:AlternateContent>
        <p:sp>
          <p:nvSpPr>
            <p:cNvPr id="8" name="Left Brace 7">
              <a:extLst>
                <a:ext uri="{FF2B5EF4-FFF2-40B4-BE49-F238E27FC236}">
                  <a16:creationId xmlns:a16="http://schemas.microsoft.com/office/drawing/2014/main" id="{9E7419ED-A439-482B-1AC1-311A9B38E786}"/>
                </a:ext>
              </a:extLst>
            </p:cNvPr>
            <p:cNvSpPr/>
            <p:nvPr/>
          </p:nvSpPr>
          <p:spPr>
            <a:xfrm rot="16200000">
              <a:off x="4291781" y="1312606"/>
              <a:ext cx="157317" cy="315615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Left Brace 8">
              <a:extLst>
                <a:ext uri="{FF2B5EF4-FFF2-40B4-BE49-F238E27FC236}">
                  <a16:creationId xmlns:a16="http://schemas.microsoft.com/office/drawing/2014/main" id="{ED621D78-0B40-862E-015A-9463B477F082}"/>
                </a:ext>
              </a:extLst>
            </p:cNvPr>
            <p:cNvSpPr/>
            <p:nvPr/>
          </p:nvSpPr>
          <p:spPr>
            <a:xfrm rot="16200000">
              <a:off x="7831395" y="1224115"/>
              <a:ext cx="157317" cy="33331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F1BAD12-F5A3-7C3C-6B55-5087BD2BDFEE}"/>
                </a:ext>
              </a:extLst>
            </p:cNvPr>
            <p:cNvSpPr txBox="1"/>
            <p:nvPr/>
          </p:nvSpPr>
          <p:spPr>
            <a:xfrm>
              <a:off x="4109884" y="2890682"/>
              <a:ext cx="521109" cy="461665"/>
            </a:xfrm>
            <a:prstGeom prst="rect">
              <a:avLst/>
            </a:prstGeom>
            <a:noFill/>
          </p:spPr>
          <p:txBody>
            <a:bodyPr wrap="square" rtlCol="0">
              <a:spAutoFit/>
            </a:bodyPr>
            <a:lstStyle/>
            <a:p>
              <a:r>
                <a:rPr lang="en-US" sz="2400" b="1" dirty="0"/>
                <a:t>a1</a:t>
              </a:r>
              <a:endParaRPr lang="en-IN" sz="2400" b="1" dirty="0"/>
            </a:p>
          </p:txBody>
        </p:sp>
        <p:sp>
          <p:nvSpPr>
            <p:cNvPr id="11" name="TextBox 10">
              <a:extLst>
                <a:ext uri="{FF2B5EF4-FFF2-40B4-BE49-F238E27FC236}">
                  <a16:creationId xmlns:a16="http://schemas.microsoft.com/office/drawing/2014/main" id="{FB9D6996-8D7E-E6E7-5B9A-C5DD69D8C0D5}"/>
                </a:ext>
              </a:extLst>
            </p:cNvPr>
            <p:cNvSpPr txBox="1"/>
            <p:nvPr/>
          </p:nvSpPr>
          <p:spPr>
            <a:xfrm>
              <a:off x="7686949" y="2890682"/>
              <a:ext cx="521109" cy="461665"/>
            </a:xfrm>
            <a:prstGeom prst="rect">
              <a:avLst/>
            </a:prstGeom>
            <a:noFill/>
          </p:spPr>
          <p:txBody>
            <a:bodyPr wrap="square" rtlCol="0">
              <a:spAutoFit/>
            </a:bodyPr>
            <a:lstStyle/>
            <a:p>
              <a:r>
                <a:rPr lang="en-US" sz="2400" b="1" dirty="0"/>
                <a:t>a2</a:t>
              </a:r>
              <a:endParaRPr lang="en-IN" sz="2400" b="1" dirty="0"/>
            </a:p>
          </p:txBody>
        </p:sp>
      </p:grpSp>
    </p:spTree>
    <p:extLst>
      <p:ext uri="{BB962C8B-B14F-4D97-AF65-F5344CB8AC3E}">
        <p14:creationId xmlns:p14="http://schemas.microsoft.com/office/powerpoint/2010/main" val="22082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C9E02-B925-CA06-03FA-E3F3952BF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sp>
        <p:nvSpPr>
          <p:cNvPr id="12" name="TextBox 11">
            <a:extLst>
              <a:ext uri="{FF2B5EF4-FFF2-40B4-BE49-F238E27FC236}">
                <a16:creationId xmlns:a16="http://schemas.microsoft.com/office/drawing/2014/main" id="{647E1E9C-5784-BD65-67A9-0D3C9A71FAEF}"/>
              </a:ext>
            </a:extLst>
          </p:cNvPr>
          <p:cNvSpPr txBox="1"/>
          <p:nvPr/>
        </p:nvSpPr>
        <p:spPr>
          <a:xfrm>
            <a:off x="786580" y="416199"/>
            <a:ext cx="10402529" cy="6186309"/>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R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6371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1" dirty="0">
                <a:solidFill>
                  <a:srgbClr val="007979"/>
                </a:solidFill>
                <a:effectLst/>
                <a:latin typeface="Times New Roman" panose="02020603050405020304" pitchFamily="18" charset="0"/>
                <a:cs typeface="Times New Roman" panose="02020603050405020304" pitchFamily="18" charset="0"/>
              </a:rPr>
              <a:t>##The earth's radius (in km)</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def</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FF"/>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(degrees):</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    return</a:t>
            </a:r>
            <a:r>
              <a:rPr lang="en-IN" b="0" i="0" dirty="0">
                <a:solidFill>
                  <a:srgbClr val="000000"/>
                </a:solidFill>
                <a:effectLst/>
                <a:latin typeface="Times New Roman" panose="02020603050405020304" pitchFamily="18" charset="0"/>
                <a:cs typeface="Times New Roman" panose="02020603050405020304" pitchFamily="18" charset="0"/>
              </a:rPr>
              <a:t> degrees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np.pi</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180</a:t>
            </a:r>
            <a:r>
              <a:rPr lang="en-IN" b="0" i="0" dirty="0">
                <a:solidFill>
                  <a:srgbClr val="000000"/>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b="0" i="1" dirty="0">
                <a:solidFill>
                  <a:srgbClr val="007979"/>
                </a:solidFill>
                <a:effectLst/>
                <a:latin typeface="Times New Roman" panose="02020603050405020304" pitchFamily="18" charset="0"/>
                <a:cs typeface="Times New Roman" panose="02020603050405020304" pitchFamily="18" charset="0"/>
              </a:rPr>
              <a:t>## The haversine formula</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def</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FF"/>
                </a:solidFill>
                <a:effectLst/>
                <a:latin typeface="Times New Roman" panose="02020603050405020304" pitchFamily="18" charset="0"/>
                <a:cs typeface="Times New Roman" panose="02020603050405020304" pitchFamily="18" charset="0"/>
              </a:rPr>
              <a:t>distcalculate</a:t>
            </a:r>
            <a:r>
              <a:rPr lang="en-IN" b="0" i="0" dirty="0">
                <a:solidFill>
                  <a:srgbClr val="000000"/>
                </a:solidFill>
                <a:effectLst/>
                <a:latin typeface="Times New Roman" panose="02020603050405020304" pitchFamily="18" charset="0"/>
                <a:cs typeface="Times New Roman" panose="02020603050405020304" pitchFamily="18" charset="0"/>
              </a:rPr>
              <a:t>(lat1, lon1, lat2, lon2):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d_lat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(lat2</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lat1)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d_lon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(lon2</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lon1)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a1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np.sin</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d_lat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np.cos</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a2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np.cos</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(lat2))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np.sin</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d_lon</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a1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c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np.arctan2(</a:t>
            </a:r>
            <a:r>
              <a:rPr lang="en-IN" b="0" i="0" dirty="0" err="1">
                <a:solidFill>
                  <a:srgbClr val="000000"/>
                </a:solidFill>
                <a:effectLst/>
                <a:latin typeface="Times New Roman" panose="02020603050405020304" pitchFamily="18" charset="0"/>
                <a:cs typeface="Times New Roman" panose="02020603050405020304" pitchFamily="18" charset="0"/>
              </a:rPr>
              <a:t>np.sqrt</a:t>
            </a:r>
            <a:r>
              <a:rPr lang="en-IN" b="0" i="0" dirty="0">
                <a:solidFill>
                  <a:srgbClr val="000000"/>
                </a:solidFill>
                <a:effectLst/>
                <a:latin typeface="Times New Roman" panose="02020603050405020304" pitchFamily="18" charset="0"/>
                <a:cs typeface="Times New Roman" panose="02020603050405020304" pitchFamily="18" charset="0"/>
              </a:rPr>
              <a:t>(a), </a:t>
            </a:r>
            <a:r>
              <a:rPr lang="en-IN" b="0" i="0" dirty="0" err="1">
                <a:solidFill>
                  <a:srgbClr val="000000"/>
                </a:solidFill>
                <a:effectLst/>
                <a:latin typeface="Times New Roman" panose="02020603050405020304" pitchFamily="18" charset="0"/>
                <a:cs typeface="Times New Roman" panose="02020603050405020304" pitchFamily="18" charset="0"/>
              </a:rPr>
              <a:t>np.sqrt</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      return</a:t>
            </a:r>
            <a:r>
              <a:rPr lang="en-IN" b="0" i="0" dirty="0">
                <a:solidFill>
                  <a:srgbClr val="000000"/>
                </a:solidFill>
                <a:effectLst/>
                <a:latin typeface="Times New Roman" panose="02020603050405020304" pitchFamily="18" charset="0"/>
                <a:cs typeface="Times New Roman" panose="02020603050405020304" pitchFamily="18" charset="0"/>
              </a:rPr>
              <a:t> R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a:t>
            </a:r>
          </a:p>
          <a:p>
            <a:endParaRPr lang="en-IN" dirty="0">
              <a:latin typeface="Times New Roman" panose="02020603050405020304" pitchFamily="18" charset="0"/>
              <a:cs typeface="Times New Roman" panose="02020603050405020304" pitchFamily="18" charset="0"/>
            </a:endParaRPr>
          </a:p>
          <a:p>
            <a:r>
              <a:rPr lang="en-IN" b="0" i="1" dirty="0">
                <a:solidFill>
                  <a:srgbClr val="007979"/>
                </a:solidFill>
                <a:effectLst/>
                <a:latin typeface="Times New Roman" panose="02020603050405020304" pitchFamily="18" charset="0"/>
                <a:cs typeface="Times New Roman" panose="02020603050405020304" pitchFamily="18" charset="0"/>
              </a:rPr>
              <a:t># Create distance column &amp; calculate the distance</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'distance'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np.nan</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for</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8000"/>
                </a:solidFill>
                <a:effectLst/>
                <a:latin typeface="Times New Roman" panose="02020603050405020304" pitchFamily="18" charset="0"/>
                <a:cs typeface="Times New Roman" panose="02020603050405020304" pitchFamily="18" charset="0"/>
              </a:rPr>
              <a:t>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000"/>
                </a:solidFill>
                <a:effectLst/>
                <a:latin typeface="Times New Roman" panose="02020603050405020304" pitchFamily="18" charset="0"/>
                <a:cs typeface="Times New Roman" panose="02020603050405020304" pitchFamily="18" charset="0"/>
              </a:rPr>
              <a:t>range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len</a:t>
            </a:r>
            <a:r>
              <a:rPr lang="en-IN" b="0" i="0" dirty="0">
                <a:solidFill>
                  <a:srgbClr val="000000"/>
                </a:solidFill>
                <a:effectLst/>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b="0" i="0" dirty="0" err="1">
                <a:solidFill>
                  <a:srgbClr val="FF0000"/>
                </a:solidFill>
                <a:effectLst/>
                <a:latin typeface="Times New Roman" panose="02020603050405020304" pitchFamily="18" charset="0"/>
                <a:cs typeface="Times New Roman" panose="02020603050405020304" pitchFamily="18" charset="0"/>
              </a:rPr>
              <a:t>Data</a:t>
            </a:r>
            <a:r>
              <a:rPr lang="en-IN" b="0" i="0" dirty="0" err="1">
                <a:solidFill>
                  <a:srgbClr val="000000"/>
                </a:solidFill>
                <a:effectLst/>
                <a:latin typeface="Times New Roman" panose="02020603050405020304" pitchFamily="18" charset="0"/>
                <a:cs typeface="Times New Roman" panose="02020603050405020304" pitchFamily="18" charset="0"/>
              </a:rPr>
              <a:t>.loc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'distance'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distcalculate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Restaurant_latitude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Restaurant_longitude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Delivery_location_latitude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Delivery_location_longitude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1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D6F6BA46-DDBB-9734-16CF-B4EDA1F06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grpSp>
        <p:nvGrpSpPr>
          <p:cNvPr id="2" name="Group 1">
            <a:extLst>
              <a:ext uri="{FF2B5EF4-FFF2-40B4-BE49-F238E27FC236}">
                <a16:creationId xmlns:a16="http://schemas.microsoft.com/office/drawing/2014/main" id="{9E9AE19C-F9FD-3C55-0653-C7E6E3F0494C}"/>
              </a:ext>
            </a:extLst>
          </p:cNvPr>
          <p:cNvGrpSpPr/>
          <p:nvPr/>
        </p:nvGrpSpPr>
        <p:grpSpPr>
          <a:xfrm>
            <a:off x="0" y="3892361"/>
            <a:ext cx="12192000" cy="1714500"/>
            <a:chOff x="0" y="4641925"/>
            <a:chExt cx="1219200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507ED513-6A57-353A-AA78-A7E2E29B5CF8}"/>
                    </a:ext>
                  </a:extLst>
                </p:cNvPr>
                <p:cNvGraphicFramePr>
                  <a:graphicFrameLocks noChangeAspect="1"/>
                </p:cNvGraphicFramePr>
                <p:nvPr>
                  <p:extLst>
                    <p:ext uri="{D42A27DB-BD31-4B8C-83A1-F6EECF244321}">
                      <p14:modId xmlns:p14="http://schemas.microsoft.com/office/powerpoint/2010/main" val="2411898391"/>
                    </p:ext>
                  </p:extLst>
                </p:nvPr>
              </p:nvGraphicFramePr>
              <p:xfrm>
                <a:off x="9144000" y="4641925"/>
                <a:ext cx="3048000" cy="1714500"/>
              </p:xfrm>
              <a:graphic>
                <a:graphicData uri="http://schemas.microsoft.com/office/powerpoint/2016/slidezoom">
                  <pslz:sldZm>
                    <pslz:sldZmObj sldId="271" cId="208536152">
                      <pslz:zmPr id="{2D7C3B96-85F0-4E39-8C6E-A474D5B7A2F6}"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4" action="ppaction://hlinksldjump"/>
                  <a:extLst>
                    <a:ext uri="{FF2B5EF4-FFF2-40B4-BE49-F238E27FC236}">
                      <a16:creationId xmlns:a16="http://schemas.microsoft.com/office/drawing/2014/main" id="{507ED513-6A57-353A-AA78-A7E2E29B5CF8}"/>
                    </a:ext>
                  </a:extLst>
                </p:cNvPr>
                <p:cNvPicPr>
                  <a:picLocks noGrp="1" noRot="1" noChangeAspect="1" noMove="1" noResize="1" noEditPoints="1" noAdjustHandles="1" noChangeArrowheads="1" noChangeShapeType="1"/>
                </p:cNvPicPr>
                <p:nvPr/>
              </p:nvPicPr>
              <p:blipFill>
                <a:blip r:embed="rId5"/>
                <a:stretch>
                  <a:fillRect/>
                </a:stretch>
              </p:blipFill>
              <p:spPr>
                <a:xfrm>
                  <a:off x="9144000" y="3892361"/>
                  <a:ext cx="3048000" cy="1714500"/>
                </a:xfrm>
                <a:prstGeom prst="rect">
                  <a:avLst/>
                </a:prstGeom>
                <a:ln w="3175">
                  <a:solidFill>
                    <a:prstClr val="ltGray"/>
                  </a:solid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BCECDD76-7159-B7F5-CE1A-C3F46E243E9E}"/>
                    </a:ext>
                  </a:extLst>
                </p:cNvPr>
                <p:cNvGraphicFramePr>
                  <a:graphicFrameLocks noChangeAspect="1"/>
                </p:cNvGraphicFramePr>
                <p:nvPr>
                  <p:extLst>
                    <p:ext uri="{D42A27DB-BD31-4B8C-83A1-F6EECF244321}">
                      <p14:modId xmlns:p14="http://schemas.microsoft.com/office/powerpoint/2010/main" val="2138954244"/>
                    </p:ext>
                  </p:extLst>
                </p:nvPr>
              </p:nvGraphicFramePr>
              <p:xfrm>
                <a:off x="3048000" y="4641925"/>
                <a:ext cx="3048000" cy="1714500"/>
              </p:xfrm>
              <a:graphic>
                <a:graphicData uri="http://schemas.microsoft.com/office/powerpoint/2016/slidezoom">
                  <pslz:sldZm>
                    <pslz:sldZmObj sldId="269" cId="834570894">
                      <pslz:zmPr id="{C4D8D041-FAC9-47F0-BC7D-DA465CA637F9}"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a:effectLst>
                            <a:reflection blurRad="6350" stA="50000" endA="300" endPos="55000" dir="5400000" sy="-100000" algn="bl" rotWithShape="0"/>
                          </a:effectLst>
                        </p166:spPr>
                      </pslz:zmPr>
                    </pslz:sldZmObj>
                  </pslz:sldZm>
                </a:graphicData>
              </a:graphic>
            </p:graphicFrame>
          </mc:Choice>
          <mc:Fallback xmlns="">
            <p:pic>
              <p:nvPicPr>
                <p:cNvPr id="6" name="Slide Zoom 5">
                  <a:hlinkClick r:id="rId7" action="ppaction://hlinksldjump"/>
                  <a:extLst>
                    <a:ext uri="{FF2B5EF4-FFF2-40B4-BE49-F238E27FC236}">
                      <a16:creationId xmlns:a16="http://schemas.microsoft.com/office/drawing/2014/main" id="{BCECDD76-7159-B7F5-CE1A-C3F46E243E9E}"/>
                    </a:ext>
                  </a:extLst>
                </p:cNvPr>
                <p:cNvPicPr>
                  <a:picLocks noGrp="1" noRot="1" noChangeAspect="1" noMove="1" noResize="1" noEditPoints="1" noAdjustHandles="1" noChangeArrowheads="1" noChangeShapeType="1"/>
                </p:cNvPicPr>
                <p:nvPr/>
              </p:nvPicPr>
              <p:blipFill>
                <a:blip r:embed="rId8"/>
                <a:stretch>
                  <a:fillRect/>
                </a:stretch>
              </p:blipFill>
              <p:spPr>
                <a:xfrm>
                  <a:off x="3048000" y="3892361"/>
                  <a:ext cx="3048000" cy="1714500"/>
                </a:xfrm>
                <a:prstGeom prst="rect">
                  <a:avLst/>
                </a:prstGeom>
                <a:ln w="3175">
                  <a:solidFill>
                    <a:prstClr val="ltGray"/>
                  </a:solid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A5131AD6-41DE-4A38-465C-A0020FD78720}"/>
                    </a:ext>
                  </a:extLst>
                </p:cNvPr>
                <p:cNvGraphicFramePr>
                  <a:graphicFrameLocks noChangeAspect="1"/>
                </p:cNvGraphicFramePr>
                <p:nvPr>
                  <p:extLst>
                    <p:ext uri="{D42A27DB-BD31-4B8C-83A1-F6EECF244321}">
                      <p14:modId xmlns:p14="http://schemas.microsoft.com/office/powerpoint/2010/main" val="3648101082"/>
                    </p:ext>
                  </p:extLst>
                </p:nvPr>
              </p:nvGraphicFramePr>
              <p:xfrm>
                <a:off x="6096000" y="4641925"/>
                <a:ext cx="3048000" cy="1714500"/>
              </p:xfrm>
              <a:graphic>
                <a:graphicData uri="http://schemas.microsoft.com/office/powerpoint/2016/slidezoom">
                  <pslz:sldZm>
                    <pslz:sldZmObj sldId="270" cId="3374163687">
                      <pslz:zmPr id="{C28300A8-7671-4244-9DDD-81BCAD82777D}"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a:effectLst>
                            <a:reflection blurRad="6350" stA="50000" endA="300" endPos="55000" dir="5400000" sy="-100000" algn="bl" rotWithShape="0"/>
                          </a:effectLst>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A5131AD6-41DE-4A38-465C-A0020FD78720}"/>
                    </a:ext>
                  </a:extLst>
                </p:cNvPr>
                <p:cNvPicPr>
                  <a:picLocks noGrp="1" noRot="1" noChangeAspect="1" noMove="1" noResize="1" noEditPoints="1" noAdjustHandles="1" noChangeArrowheads="1" noChangeShapeType="1"/>
                </p:cNvPicPr>
                <p:nvPr/>
              </p:nvPicPr>
              <p:blipFill>
                <a:blip r:embed="rId11"/>
                <a:stretch>
                  <a:fillRect/>
                </a:stretch>
              </p:blipFill>
              <p:spPr>
                <a:xfrm>
                  <a:off x="6096000" y="3892361"/>
                  <a:ext cx="3048000" cy="1714500"/>
                </a:xfrm>
                <a:prstGeom prst="rect">
                  <a:avLst/>
                </a:prstGeom>
                <a:ln w="3175">
                  <a:solidFill>
                    <a:prstClr val="ltGray"/>
                  </a:solid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4DEFCE74-D451-1CFB-2B72-63B161DB54DE}"/>
                    </a:ext>
                  </a:extLst>
                </p:cNvPr>
                <p:cNvGraphicFramePr>
                  <a:graphicFrameLocks noChangeAspect="1"/>
                </p:cNvGraphicFramePr>
                <p:nvPr>
                  <p:extLst>
                    <p:ext uri="{D42A27DB-BD31-4B8C-83A1-F6EECF244321}">
                      <p14:modId xmlns:p14="http://schemas.microsoft.com/office/powerpoint/2010/main" val="3853201617"/>
                    </p:ext>
                  </p:extLst>
                </p:nvPr>
              </p:nvGraphicFramePr>
              <p:xfrm>
                <a:off x="0" y="4641925"/>
                <a:ext cx="3048000" cy="1714500"/>
              </p:xfrm>
              <a:graphic>
                <a:graphicData uri="http://schemas.microsoft.com/office/powerpoint/2016/slidezoom">
                  <pslz:sldZm>
                    <pslz:sldZmObj sldId="268" cId="3550661821">
                      <pslz:zmPr id="{B3C04BEF-4C50-4825-BA13-EE3DF3E5461E}"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a:effectLst>
                            <a:reflection blurRad="6350" stA="50000" endA="300" endPos="55000" dir="5400000" sy="-100000" algn="bl" rotWithShape="0"/>
                          </a:effectLst>
                        </p166:spPr>
                      </pslz:zmPr>
                    </pslz:sldZmObj>
                  </pslz:sldZm>
                </a:graphicData>
              </a:graphic>
            </p:graphicFrame>
          </mc:Choice>
          <mc:Fallback xmlns="">
            <p:pic>
              <p:nvPicPr>
                <p:cNvPr id="4" name="Slide Zoom 3">
                  <a:hlinkClick r:id="rId13" action="ppaction://hlinksldjump"/>
                  <a:extLst>
                    <a:ext uri="{FF2B5EF4-FFF2-40B4-BE49-F238E27FC236}">
                      <a16:creationId xmlns:a16="http://schemas.microsoft.com/office/drawing/2014/main" id="{4DEFCE74-D451-1CFB-2B72-63B161DB54DE}"/>
                    </a:ext>
                  </a:extLst>
                </p:cNvPr>
                <p:cNvPicPr>
                  <a:picLocks noGrp="1" noRot="1" noChangeAspect="1" noMove="1" noResize="1" noEditPoints="1" noAdjustHandles="1" noChangeArrowheads="1" noChangeShapeType="1"/>
                </p:cNvPicPr>
                <p:nvPr/>
              </p:nvPicPr>
              <p:blipFill>
                <a:blip r:embed="rId14"/>
                <a:stretch>
                  <a:fillRect/>
                </a:stretch>
              </p:blipFill>
              <p:spPr>
                <a:xfrm>
                  <a:off x="0" y="3892361"/>
                  <a:ext cx="3048000" cy="1714500"/>
                </a:xfrm>
                <a:prstGeom prst="rect">
                  <a:avLst/>
                </a:prstGeom>
                <a:ln w="3175">
                  <a:solidFill>
                    <a:prstClr val="ltGray"/>
                  </a:solidFill>
                </a:ln>
                <a:effectLst>
                  <a:reflection blurRad="6350" stA="50000" endA="300" endPos="55000" dir="5400000" sy="-100000" algn="bl" rotWithShape="0"/>
                </a:effectLst>
              </p:spPr>
            </p:pic>
          </mc:Fallback>
        </mc:AlternateContent>
      </p:grpSp>
      <p:sp>
        <p:nvSpPr>
          <p:cNvPr id="12" name="Rectangle 11">
            <a:extLst>
              <a:ext uri="{FF2B5EF4-FFF2-40B4-BE49-F238E27FC236}">
                <a16:creationId xmlns:a16="http://schemas.microsoft.com/office/drawing/2014/main" id="{7C7990B5-4391-976C-1807-4AC4FD336375}"/>
              </a:ext>
            </a:extLst>
          </p:cNvPr>
          <p:cNvSpPr/>
          <p:nvPr/>
        </p:nvSpPr>
        <p:spPr>
          <a:xfrm>
            <a:off x="2425380" y="1091594"/>
            <a:ext cx="7341240"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VISUALISATION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68475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F852EE0-8EFE-FB44-128C-873929C3AE28}"/>
              </a:ext>
            </a:extLst>
          </p:cNvPr>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a:extLst>
              <a:ext uri="{FF2B5EF4-FFF2-40B4-BE49-F238E27FC236}">
                <a16:creationId xmlns:a16="http://schemas.microsoft.com/office/drawing/2014/main" id="{7C64336F-4AEB-2A2F-66C0-34300BB4A686}"/>
              </a:ext>
            </a:extLst>
          </p:cNvPr>
          <p:cNvSpPr/>
          <p:nvPr/>
        </p:nvSpPr>
        <p:spPr>
          <a:xfrm>
            <a:off x="19665" y="-11568"/>
            <a:ext cx="12172335"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DC2614FA-CC52-3D08-D37D-EA6355DC2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86" y="1025126"/>
            <a:ext cx="9822419" cy="5240620"/>
          </a:xfrm>
          <a:prstGeom prst="rect">
            <a:avLst/>
          </a:prstGeom>
        </p:spPr>
      </p:pic>
      <p:pic>
        <p:nvPicPr>
          <p:cNvPr id="5" name="Picture 4">
            <a:extLst>
              <a:ext uri="{FF2B5EF4-FFF2-40B4-BE49-F238E27FC236}">
                <a16:creationId xmlns:a16="http://schemas.microsoft.com/office/drawing/2014/main" id="{1C3ED31E-11D2-5799-44E8-A7AAE7E25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320" y="11568"/>
            <a:ext cx="1101854" cy="1740412"/>
          </a:xfrm>
          <a:prstGeom prst="rect">
            <a:avLst/>
          </a:prstGeom>
        </p:spPr>
      </p:pic>
    </p:spTree>
    <p:extLst>
      <p:ext uri="{BB962C8B-B14F-4D97-AF65-F5344CB8AC3E}">
        <p14:creationId xmlns:p14="http://schemas.microsoft.com/office/powerpoint/2010/main" val="355066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F852EE0-8EFE-FB44-128C-873929C3AE28}"/>
              </a:ext>
            </a:extLst>
          </p:cNvPr>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 name="Rectangle 12">
            <a:extLst>
              <a:ext uri="{FF2B5EF4-FFF2-40B4-BE49-F238E27FC236}">
                <a16:creationId xmlns:a16="http://schemas.microsoft.com/office/drawing/2014/main" id="{9E64F660-78A8-E4B7-5873-7DB827BA6FD3}"/>
              </a:ext>
            </a:extLst>
          </p:cNvPr>
          <p:cNvSpPr/>
          <p:nvPr/>
        </p:nvSpPr>
        <p:spPr>
          <a:xfrm>
            <a:off x="0" y="11574"/>
            <a:ext cx="12192000"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2ACF2142-4DBA-788E-B5E3-EFB29212A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84" y="942140"/>
            <a:ext cx="9917061" cy="5291115"/>
          </a:xfrm>
          <a:prstGeom prst="rect">
            <a:avLst/>
          </a:prstGeom>
        </p:spPr>
      </p:pic>
      <p:pic>
        <p:nvPicPr>
          <p:cNvPr id="6" name="Picture 5">
            <a:extLst>
              <a:ext uri="{FF2B5EF4-FFF2-40B4-BE49-F238E27FC236}">
                <a16:creationId xmlns:a16="http://schemas.microsoft.com/office/drawing/2014/main" id="{1D66A9E4-8EA9-3259-DE2C-E1C287FDA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994" y="11574"/>
            <a:ext cx="1101854" cy="1740412"/>
          </a:xfrm>
          <a:prstGeom prst="rect">
            <a:avLst/>
          </a:prstGeom>
        </p:spPr>
      </p:pic>
    </p:spTree>
    <p:extLst>
      <p:ext uri="{BB962C8B-B14F-4D97-AF65-F5344CB8AC3E}">
        <p14:creationId xmlns:p14="http://schemas.microsoft.com/office/powerpoint/2010/main" val="83457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F852EE0-8EFE-FB44-128C-873929C3AE28}"/>
              </a:ext>
            </a:extLst>
          </p:cNvPr>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 name="Rectangle 17">
            <a:extLst>
              <a:ext uri="{FF2B5EF4-FFF2-40B4-BE49-F238E27FC236}">
                <a16:creationId xmlns:a16="http://schemas.microsoft.com/office/drawing/2014/main" id="{D21030EB-DB35-5D43-77F2-AB9A861D4B48}"/>
              </a:ext>
            </a:extLst>
          </p:cNvPr>
          <p:cNvSpPr/>
          <p:nvPr/>
        </p:nvSpPr>
        <p:spPr>
          <a:xfrm>
            <a:off x="0" y="11574"/>
            <a:ext cx="12192000" cy="6858000"/>
          </a:xfrm>
          <a:prstGeom prst="rect">
            <a:avLst/>
          </a:prstGeom>
          <a:solidFill>
            <a:schemeClr val="bg1"/>
          </a:solidFill>
          <a:ln>
            <a:noFill/>
          </a:ln>
          <a:effectLst>
            <a:outerShdw blurRad="2667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D3B62697-653A-D6EA-C270-1F77216C7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53" y="1070311"/>
            <a:ext cx="10013083" cy="5342346"/>
          </a:xfrm>
          <a:prstGeom prst="rect">
            <a:avLst/>
          </a:prstGeom>
        </p:spPr>
      </p:pic>
      <p:pic>
        <p:nvPicPr>
          <p:cNvPr id="7" name="Picture 6">
            <a:extLst>
              <a:ext uri="{FF2B5EF4-FFF2-40B4-BE49-F238E27FC236}">
                <a16:creationId xmlns:a16="http://schemas.microsoft.com/office/drawing/2014/main" id="{7D26DF55-1038-A03F-0BC4-5E6253DFC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11574"/>
            <a:ext cx="1101854" cy="1740412"/>
          </a:xfrm>
          <a:prstGeom prst="rect">
            <a:avLst/>
          </a:prstGeom>
        </p:spPr>
      </p:pic>
    </p:spTree>
    <p:extLst>
      <p:ext uri="{BB962C8B-B14F-4D97-AF65-F5344CB8AC3E}">
        <p14:creationId xmlns:p14="http://schemas.microsoft.com/office/powerpoint/2010/main" val="337416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71BF34-73EC-4EEE-9B82-A5D3387D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984" y="508790"/>
            <a:ext cx="3697570" cy="5840423"/>
          </a:xfrm>
          <a:prstGeom prst="rect">
            <a:avLst/>
          </a:prstGeom>
        </p:spPr>
      </p:pic>
      <p:sp>
        <p:nvSpPr>
          <p:cNvPr id="7" name="TextBox 6">
            <a:extLst>
              <a:ext uri="{FF2B5EF4-FFF2-40B4-BE49-F238E27FC236}">
                <a16:creationId xmlns:a16="http://schemas.microsoft.com/office/drawing/2014/main" id="{7F255F51-0D09-FF94-E337-1F4C67A74DE6}"/>
              </a:ext>
            </a:extLst>
          </p:cNvPr>
          <p:cNvSpPr txBox="1"/>
          <p:nvPr/>
        </p:nvSpPr>
        <p:spPr>
          <a:xfrm>
            <a:off x="786580" y="1000230"/>
            <a:ext cx="6135329" cy="2308324"/>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CENTURION UNIVERSITY OF </a:t>
            </a:r>
          </a:p>
          <a:p>
            <a:r>
              <a:rPr lang="en-US" sz="2400" b="1" dirty="0">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TECHNOLOGY &amp; MANAGEMENT BHUBANESWAR, ODISHA </a:t>
            </a:r>
          </a:p>
          <a:p>
            <a:endParaRPr lang="en-US" sz="2400" b="1" dirty="0">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endParaRPr>
          </a:p>
          <a:p>
            <a:r>
              <a:rPr lang="en-US" sz="2400" b="1" dirty="0">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MACHINE LEARNING USING PYTHON</a:t>
            </a:r>
          </a:p>
          <a:p>
            <a:r>
              <a:rPr lang="en-US" sz="2400" b="1" dirty="0">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CODE – CUTM1019</a:t>
            </a:r>
          </a:p>
        </p:txBody>
      </p:sp>
      <p:sp>
        <p:nvSpPr>
          <p:cNvPr id="8" name="TextBox 7">
            <a:extLst>
              <a:ext uri="{FF2B5EF4-FFF2-40B4-BE49-F238E27FC236}">
                <a16:creationId xmlns:a16="http://schemas.microsoft.com/office/drawing/2014/main" id="{ED3F702C-8B4E-0ABF-F470-40454A8BE447}"/>
              </a:ext>
            </a:extLst>
          </p:cNvPr>
          <p:cNvSpPr txBox="1"/>
          <p:nvPr/>
        </p:nvSpPr>
        <p:spPr>
          <a:xfrm>
            <a:off x="786580" y="3899115"/>
            <a:ext cx="5840361" cy="1938992"/>
          </a:xfrm>
          <a:prstGeom prst="rect">
            <a:avLst/>
          </a:prstGeom>
          <a:noFill/>
        </p:spPr>
        <p:txBody>
          <a:bodyPr wrap="square" rtlCol="0">
            <a:spAutoFit/>
          </a:bodyPr>
          <a:lstStyle/>
          <a:p>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TEAM</a:t>
            </a:r>
          </a:p>
          <a:p>
            <a:pPr marL="457200" indent="-457200">
              <a:buAutoNum type="arabicPeriod"/>
            </a:pPr>
            <a:r>
              <a:rPr lang="en-US" sz="2000" dirty="0">
                <a:latin typeface="Times New Roman" panose="02020603050405020304" pitchFamily="18" charset="0"/>
                <a:cs typeface="Times New Roman" panose="02020603050405020304" pitchFamily="18" charset="0"/>
              </a:rPr>
              <a:t>YASH AARYAN – 220301120263</a:t>
            </a:r>
          </a:p>
          <a:p>
            <a:pPr marL="457200" indent="-457200">
              <a:buAutoNum type="arabicPeriod"/>
            </a:pPr>
            <a:r>
              <a:rPr lang="en-US" sz="2000" dirty="0">
                <a:latin typeface="Times New Roman" panose="02020603050405020304" pitchFamily="18" charset="0"/>
                <a:cs typeface="Times New Roman" panose="02020603050405020304" pitchFamily="18" charset="0"/>
              </a:rPr>
              <a:t>KUMAR AVINASH – 220301120273</a:t>
            </a:r>
          </a:p>
          <a:p>
            <a:pPr marL="457200" indent="-457200">
              <a:buAutoNum type="arabicPeriod"/>
            </a:pPr>
            <a:r>
              <a:rPr lang="en-US" sz="2000" dirty="0">
                <a:latin typeface="Times New Roman" panose="02020603050405020304" pitchFamily="18" charset="0"/>
                <a:cs typeface="Times New Roman" panose="02020603050405020304" pitchFamily="18" charset="0"/>
              </a:rPr>
              <a:t>SUBHALAXMI NAYAK – 220301120287</a:t>
            </a:r>
          </a:p>
          <a:p>
            <a:pPr marL="457200" indent="-457200">
              <a:buAutoNum type="arabicPeriod"/>
            </a:pPr>
            <a:r>
              <a:rPr lang="en-US" sz="2000" dirty="0">
                <a:latin typeface="Times New Roman" panose="02020603050405020304" pitchFamily="18" charset="0"/>
                <a:cs typeface="Times New Roman" panose="02020603050405020304" pitchFamily="18" charset="0"/>
              </a:rPr>
              <a:t>SWAPNIL RAY – 220301120295</a:t>
            </a:r>
          </a:p>
          <a:p>
            <a:pPr marL="457200" indent="-457200">
              <a:buAutoNum type="arabicPeriod"/>
            </a:pPr>
            <a:r>
              <a:rPr lang="en-US" sz="2000" dirty="0">
                <a:latin typeface="Times New Roman" panose="02020603050405020304" pitchFamily="18" charset="0"/>
                <a:cs typeface="Times New Roman" panose="02020603050405020304" pitchFamily="18" charset="0"/>
              </a:rPr>
              <a:t>HIMANSU AGRAWAL - 220301120291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129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1CDA98-2002-3B64-75BD-5C47C1226892}"/>
              </a:ext>
            </a:extLst>
          </p:cNvPr>
          <p:cNvSpPr/>
          <p:nvPr/>
        </p:nvSpPr>
        <p:spPr>
          <a:xfrm>
            <a:off x="-417282" y="11574"/>
            <a:ext cx="12609281"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B65E782D-3E52-B95B-4E10-6477D483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33" y="940261"/>
            <a:ext cx="10510287" cy="5607623"/>
          </a:xfrm>
          <a:prstGeom prst="rect">
            <a:avLst/>
          </a:prstGeom>
        </p:spPr>
      </p:pic>
      <p:pic>
        <p:nvPicPr>
          <p:cNvPr id="8" name="Picture 7">
            <a:extLst>
              <a:ext uri="{FF2B5EF4-FFF2-40B4-BE49-F238E27FC236}">
                <a16:creationId xmlns:a16="http://schemas.microsoft.com/office/drawing/2014/main" id="{720AE611-6746-208F-C540-7AC3AE8D8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2683" y="70055"/>
            <a:ext cx="1101854" cy="1740412"/>
          </a:xfrm>
          <a:prstGeom prst="rect">
            <a:avLst/>
          </a:prstGeom>
        </p:spPr>
      </p:pic>
    </p:spTree>
    <p:extLst>
      <p:ext uri="{BB962C8B-B14F-4D97-AF65-F5344CB8AC3E}">
        <p14:creationId xmlns:p14="http://schemas.microsoft.com/office/powerpoint/2010/main" val="20853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63A6C03-D084-044C-8550-3D5A1AD5861D}"/>
              </a:ext>
            </a:extLst>
          </p:cNvPr>
          <p:cNvGrpSpPr/>
          <p:nvPr/>
        </p:nvGrpSpPr>
        <p:grpSpPr>
          <a:xfrm>
            <a:off x="-60329" y="3"/>
            <a:ext cx="12160177" cy="6858000"/>
            <a:chOff x="-60329" y="-9829"/>
            <a:chExt cx="12160177" cy="6858000"/>
          </a:xfrm>
        </p:grpSpPr>
        <p:grpSp>
          <p:nvGrpSpPr>
            <p:cNvPr id="4" name="Group 3">
              <a:extLst>
                <a:ext uri="{FF2B5EF4-FFF2-40B4-BE49-F238E27FC236}">
                  <a16:creationId xmlns:a16="http://schemas.microsoft.com/office/drawing/2014/main" id="{7D59E30E-698D-08A8-9231-269CE0057863}"/>
                </a:ext>
              </a:extLst>
            </p:cNvPr>
            <p:cNvGrpSpPr/>
            <p:nvPr/>
          </p:nvGrpSpPr>
          <p:grpSpPr>
            <a:xfrm>
              <a:off x="-60329" y="-9829"/>
              <a:ext cx="5881026" cy="6858000"/>
              <a:chOff x="-60329" y="-9829"/>
              <a:chExt cx="6100916" cy="6858000"/>
            </a:xfrm>
          </p:grpSpPr>
          <p:sp>
            <p:nvSpPr>
              <p:cNvPr id="10" name="Freeform: Shape 9">
                <a:extLst>
                  <a:ext uri="{FF2B5EF4-FFF2-40B4-BE49-F238E27FC236}">
                    <a16:creationId xmlns:a16="http://schemas.microsoft.com/office/drawing/2014/main" id="{F8F790EC-C402-F443-73CF-519D2EA5FFA0}"/>
                  </a:ext>
                </a:extLst>
              </p:cNvPr>
              <p:cNvSpPr/>
              <p:nvPr/>
            </p:nvSpPr>
            <p:spPr>
              <a:xfrm>
                <a:off x="-11572" y="-9829"/>
                <a:ext cx="6003403" cy="6858000"/>
              </a:xfrm>
              <a:prstGeom prst="rect">
                <a:avLst/>
              </a:prstGeom>
              <a:solidFill>
                <a:schemeClr val="tx1">
                  <a:lumMod val="50000"/>
                  <a:lumOff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9AF23315-07AC-C2BE-23BC-B5353491C5D3}"/>
                  </a:ext>
                </a:extLst>
              </p:cNvPr>
              <p:cNvSpPr txBox="1"/>
              <p:nvPr/>
            </p:nvSpPr>
            <p:spPr>
              <a:xfrm>
                <a:off x="-60329" y="1622322"/>
                <a:ext cx="6100916" cy="3139321"/>
              </a:xfrm>
              <a:prstGeom prst="rect">
                <a:avLst/>
              </a:prstGeom>
              <a:noFill/>
            </p:spPr>
            <p:txBody>
              <a:bodyPr wrap="square">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THINGS TO </a:t>
                </a:r>
              </a:p>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NOTE DOWN!!</a:t>
                </a:r>
              </a:p>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FROM GRAPH</a:t>
                </a:r>
              </a:p>
            </p:txBody>
          </p:sp>
        </p:grpSp>
        <p:pic>
          <p:nvPicPr>
            <p:cNvPr id="5" name="Picture 4">
              <a:extLst>
                <a:ext uri="{FF2B5EF4-FFF2-40B4-BE49-F238E27FC236}">
                  <a16:creationId xmlns:a16="http://schemas.microsoft.com/office/drawing/2014/main" id="{9918F57D-E9C2-1970-801F-9C76D468D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994" y="11574"/>
              <a:ext cx="1101854" cy="1740412"/>
            </a:xfrm>
            <a:prstGeom prst="rect">
              <a:avLst/>
            </a:prstGeom>
          </p:spPr>
        </p:pic>
        <p:sp>
          <p:nvSpPr>
            <p:cNvPr id="6" name="Oval 5">
              <a:extLst>
                <a:ext uri="{FF2B5EF4-FFF2-40B4-BE49-F238E27FC236}">
                  <a16:creationId xmlns:a16="http://schemas.microsoft.com/office/drawing/2014/main" id="{BE14E088-7B1E-B968-1F6A-D088CA3B382B}"/>
                </a:ext>
              </a:extLst>
            </p:cNvPr>
            <p:cNvSpPr/>
            <p:nvPr/>
          </p:nvSpPr>
          <p:spPr>
            <a:xfrm>
              <a:off x="5627887" y="590247"/>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D2936AF-386F-78EC-AD95-E020E8D1F687}"/>
                </a:ext>
              </a:extLst>
            </p:cNvPr>
            <p:cNvSpPr/>
            <p:nvPr/>
          </p:nvSpPr>
          <p:spPr>
            <a:xfrm>
              <a:off x="5665544" y="3164932"/>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6A0830E3-DF90-A7FC-17C7-2B2423159E21}"/>
                </a:ext>
              </a:extLst>
            </p:cNvPr>
            <p:cNvSpPr txBox="1"/>
            <p:nvPr/>
          </p:nvSpPr>
          <p:spPr>
            <a:xfrm>
              <a:off x="5867697" y="498937"/>
              <a:ext cx="4321484" cy="2246769"/>
            </a:xfrm>
            <a:prstGeom prst="rect">
              <a:avLst/>
            </a:prstGeom>
            <a:noFill/>
          </p:spPr>
          <p:txBody>
            <a:bodyPr wrap="square">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Through the analysis above, we can determine that the delivery partner’s age, the delivery partner’s rating, and the distance between the restaurant and the delivery location are the features that have the most significant impact on food delivery time.</a:t>
              </a:r>
            </a:p>
          </p:txBody>
        </p:sp>
        <p:sp>
          <p:nvSpPr>
            <p:cNvPr id="13" name="TextBox 12">
              <a:extLst>
                <a:ext uri="{FF2B5EF4-FFF2-40B4-BE49-F238E27FC236}">
                  <a16:creationId xmlns:a16="http://schemas.microsoft.com/office/drawing/2014/main" id="{26116DC0-CBEB-864A-FEB2-5DEE1C70B75A}"/>
                </a:ext>
              </a:extLst>
            </p:cNvPr>
            <p:cNvSpPr txBox="1"/>
            <p:nvPr/>
          </p:nvSpPr>
          <p:spPr>
            <a:xfrm>
              <a:off x="5759542" y="5167725"/>
              <a:ext cx="4537794" cy="1323439"/>
            </a:xfrm>
            <a:prstGeom prst="rect">
              <a:avLst/>
            </a:prstGeom>
            <a:noFill/>
          </p:spPr>
          <p:txBody>
            <a:bodyPr wrap="square">
              <a:spAutoFit/>
            </a:bodyPr>
            <a:lstStyle/>
            <a:p>
              <a:pPr marL="139700" algn="just"/>
              <a:r>
                <a:rPr lang="en-US" sz="2000" b="0" i="0" dirty="0">
                  <a:solidFill>
                    <a:schemeClr val="tx1"/>
                  </a:solidFill>
                  <a:effectLst/>
                  <a:latin typeface="Times New Roman" panose="02020603050405020304" pitchFamily="18" charset="0"/>
                  <a:cs typeface="Times New Roman" panose="02020603050405020304" pitchFamily="18" charset="0"/>
                </a:rPr>
                <a:t>So the three features will become independent variables (x), while the time taken will become the dependent variable (y).</a:t>
              </a:r>
            </a:p>
          </p:txBody>
        </p:sp>
        <p:sp>
          <p:nvSpPr>
            <p:cNvPr id="14" name="Oval 13">
              <a:extLst>
                <a:ext uri="{FF2B5EF4-FFF2-40B4-BE49-F238E27FC236}">
                  <a16:creationId xmlns:a16="http://schemas.microsoft.com/office/drawing/2014/main" id="{87AFA794-18E1-0033-E9AB-25353E7FD73B}"/>
                </a:ext>
              </a:extLst>
            </p:cNvPr>
            <p:cNvSpPr/>
            <p:nvPr/>
          </p:nvSpPr>
          <p:spPr>
            <a:xfrm>
              <a:off x="5651387" y="5283446"/>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5D1696C1-FF62-340C-E338-AA2024C37BB2}"/>
                </a:ext>
              </a:extLst>
            </p:cNvPr>
            <p:cNvSpPr txBox="1"/>
            <p:nvPr/>
          </p:nvSpPr>
          <p:spPr>
            <a:xfrm>
              <a:off x="5773699" y="3042806"/>
              <a:ext cx="4523637" cy="1631216"/>
            </a:xfrm>
            <a:prstGeom prst="rect">
              <a:avLst/>
            </a:prstGeom>
            <a:noFill/>
          </p:spPr>
          <p:txBody>
            <a:bodyPr wrap="square">
              <a:spAutoFit/>
            </a:bodyPr>
            <a:lstStyle/>
            <a:p>
              <a:pPr marL="139700" algn="just"/>
              <a:r>
                <a:rPr lang="en-US" sz="2000" b="0" i="0" dirty="0">
                  <a:solidFill>
                    <a:schemeClr val="tx1"/>
                  </a:solidFill>
                  <a:effectLst/>
                  <a:latin typeface="Times New Roman" panose="02020603050405020304" pitchFamily="18" charset="0"/>
                  <a:cs typeface="Times New Roman" panose="02020603050405020304" pitchFamily="18" charset="0"/>
                </a:rPr>
                <a:t>Previously, we have determined three features that significantly affect the time taken, namely the delivery partner’s age, the delivery partner’s rating, and distance. </a:t>
              </a:r>
            </a:p>
          </p:txBody>
        </p:sp>
      </p:grpSp>
    </p:spTree>
    <p:extLst>
      <p:ext uri="{BB962C8B-B14F-4D97-AF65-F5344CB8AC3E}">
        <p14:creationId xmlns:p14="http://schemas.microsoft.com/office/powerpoint/2010/main" val="939111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E80FC04-6D0E-AB2F-C713-67C4555ABD13}"/>
              </a:ext>
            </a:extLst>
          </p:cNvPr>
          <p:cNvGrpSpPr/>
          <p:nvPr/>
        </p:nvGrpSpPr>
        <p:grpSpPr>
          <a:xfrm>
            <a:off x="137651" y="0"/>
            <a:ext cx="12054349" cy="5689229"/>
            <a:chOff x="137651" y="0"/>
            <a:chExt cx="12054349" cy="5689229"/>
          </a:xfrm>
        </p:grpSpPr>
        <p:sp>
          <p:nvSpPr>
            <p:cNvPr id="3" name="TextBox 2">
              <a:extLst>
                <a:ext uri="{FF2B5EF4-FFF2-40B4-BE49-F238E27FC236}">
                  <a16:creationId xmlns:a16="http://schemas.microsoft.com/office/drawing/2014/main" id="{6EE23BE7-DE79-8675-9D73-760506AF9CAA}"/>
                </a:ext>
              </a:extLst>
            </p:cNvPr>
            <p:cNvSpPr txBox="1"/>
            <p:nvPr/>
          </p:nvSpPr>
          <p:spPr>
            <a:xfrm>
              <a:off x="137651" y="399330"/>
              <a:ext cx="11916698" cy="769441"/>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LSTM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NEURAL </a:t>
              </a: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NETWORK</a:t>
              </a:r>
            </a:p>
          </p:txBody>
        </p:sp>
        <p:sp>
          <p:nvSpPr>
            <p:cNvPr id="4" name="TextBox 3">
              <a:extLst>
                <a:ext uri="{FF2B5EF4-FFF2-40B4-BE49-F238E27FC236}">
                  <a16:creationId xmlns:a16="http://schemas.microsoft.com/office/drawing/2014/main" id="{C6231189-2B2E-0490-660E-27052F458BD1}"/>
                </a:ext>
              </a:extLst>
            </p:cNvPr>
            <p:cNvSpPr txBox="1"/>
            <p:nvPr/>
          </p:nvSpPr>
          <p:spPr>
            <a:xfrm>
              <a:off x="540774" y="1595801"/>
              <a:ext cx="10894141" cy="409342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LSTM (Long Short-Term Memory) neural networks are a type of recurrent neural network (RNN)</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that is particularly effective in handling sequences of data.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They are widely used in machine learning for various tasks involving sequential or time-dependent data, such as natural language processing (NLP), speech recognition, machine translation, sentiment analysis, and more.</a:t>
              </a:r>
            </a:p>
            <a:p>
              <a:pPr marL="285750" indent="-28575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Now, we need to train an LSTM neural network to predict food delivery time.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aim is to create a precise model that uses features like distance, delivery partner age, and rating to estimate food delivery time.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trained model can then be used to predict new data points or unseen scenarios.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23F424-0D78-6903-D16A-522D78E54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44315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221742-79C8-6FEB-73D6-90EB8F0C8B38}"/>
              </a:ext>
            </a:extLst>
          </p:cNvPr>
          <p:cNvSpPr txBox="1"/>
          <p:nvPr/>
        </p:nvSpPr>
        <p:spPr>
          <a:xfrm>
            <a:off x="2099010" y="981811"/>
            <a:ext cx="7493235" cy="1446550"/>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LSTM </a:t>
            </a:r>
          </a:p>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NEURAL </a:t>
            </a: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NETWORK BUILDING</a:t>
            </a:r>
          </a:p>
        </p:txBody>
      </p:sp>
      <p:pic>
        <p:nvPicPr>
          <p:cNvPr id="3" name="Picture 2">
            <a:extLst>
              <a:ext uri="{FF2B5EF4-FFF2-40B4-BE49-F238E27FC236}">
                <a16:creationId xmlns:a16="http://schemas.microsoft.com/office/drawing/2014/main" id="{2C3B914E-6EF6-CF20-674A-088D3D4A0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696684"/>
            <a:ext cx="1101854" cy="1740412"/>
          </a:xfrm>
          <a:prstGeom prst="rect">
            <a:avLst/>
          </a:prstGeom>
        </p:spPr>
      </p:pic>
      <p:grpSp>
        <p:nvGrpSpPr>
          <p:cNvPr id="23" name="Group 22">
            <a:extLst>
              <a:ext uri="{FF2B5EF4-FFF2-40B4-BE49-F238E27FC236}">
                <a16:creationId xmlns:a16="http://schemas.microsoft.com/office/drawing/2014/main" id="{F8252E77-D6AC-3A7F-13A3-C0F6573E0F13}"/>
              </a:ext>
            </a:extLst>
          </p:cNvPr>
          <p:cNvGrpSpPr/>
          <p:nvPr/>
        </p:nvGrpSpPr>
        <p:grpSpPr>
          <a:xfrm>
            <a:off x="2797628" y="2562336"/>
            <a:ext cx="6096000" cy="3429000"/>
            <a:chOff x="1970313" y="2224879"/>
            <a:chExt cx="6096000" cy="3429000"/>
          </a:xfrm>
        </p:grpSpPr>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5435DDF4-0DB9-80DB-5E27-C08EC4E0E96F}"/>
                    </a:ext>
                  </a:extLst>
                </p:cNvPr>
                <p:cNvGraphicFramePr>
                  <a:graphicFrameLocks noChangeAspect="1"/>
                </p:cNvGraphicFramePr>
                <p:nvPr>
                  <p:extLst>
                    <p:ext uri="{D42A27DB-BD31-4B8C-83A1-F6EECF244321}">
                      <p14:modId xmlns:p14="http://schemas.microsoft.com/office/powerpoint/2010/main" val="2122281082"/>
                    </p:ext>
                  </p:extLst>
                </p:nvPr>
              </p:nvGraphicFramePr>
              <p:xfrm>
                <a:off x="1970313" y="2224879"/>
                <a:ext cx="3048000" cy="1714500"/>
              </p:xfrm>
              <a:graphic>
                <a:graphicData uri="http://schemas.microsoft.com/office/powerpoint/2016/slidezoom">
                  <pslz:sldZm>
                    <pslz:sldZmObj sldId="285" cId="693776351">
                      <pslz:zmPr id="{B04F9386-87E5-4409-AFE7-87715315FDAE}"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5435DDF4-0DB9-80DB-5E27-C08EC4E0E96F}"/>
                    </a:ext>
                  </a:extLst>
                </p:cNvPr>
                <p:cNvPicPr>
                  <a:picLocks noGrp="1" noRot="1" noChangeAspect="1" noMove="1" noResize="1" noEditPoints="1" noAdjustHandles="1" noChangeArrowheads="1" noChangeShapeType="1"/>
                </p:cNvPicPr>
                <p:nvPr/>
              </p:nvPicPr>
              <p:blipFill>
                <a:blip r:embed="rId5"/>
                <a:stretch>
                  <a:fillRect/>
                </a:stretch>
              </p:blipFill>
              <p:spPr>
                <a:xfrm>
                  <a:off x="2797628" y="256233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873AE38E-DD11-0424-D121-29C8D9C72318}"/>
                    </a:ext>
                  </a:extLst>
                </p:cNvPr>
                <p:cNvGraphicFramePr>
                  <a:graphicFrameLocks noChangeAspect="1"/>
                </p:cNvGraphicFramePr>
                <p:nvPr>
                  <p:extLst>
                    <p:ext uri="{D42A27DB-BD31-4B8C-83A1-F6EECF244321}">
                      <p14:modId xmlns:p14="http://schemas.microsoft.com/office/powerpoint/2010/main" val="1231716878"/>
                    </p:ext>
                  </p:extLst>
                </p:nvPr>
              </p:nvGraphicFramePr>
              <p:xfrm>
                <a:off x="5018313" y="2224879"/>
                <a:ext cx="3048000" cy="1714500"/>
              </p:xfrm>
              <a:graphic>
                <a:graphicData uri="http://schemas.microsoft.com/office/powerpoint/2016/slidezoom">
                  <pslz:sldZm>
                    <pslz:sldZmObj sldId="286" cId="528915433">
                      <pslz:zmPr id="{D593D286-BEAF-4B08-8CEC-180FC39CACB1}"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7" action="ppaction://hlinksldjump"/>
                  <a:extLst>
                    <a:ext uri="{FF2B5EF4-FFF2-40B4-BE49-F238E27FC236}">
                      <a16:creationId xmlns:a16="http://schemas.microsoft.com/office/drawing/2014/main" id="{873AE38E-DD11-0424-D121-29C8D9C72318}"/>
                    </a:ext>
                  </a:extLst>
                </p:cNvPr>
                <p:cNvPicPr>
                  <a:picLocks noGrp="1" noRot="1" noChangeAspect="1" noMove="1" noResize="1" noEditPoints="1" noAdjustHandles="1" noChangeArrowheads="1" noChangeShapeType="1"/>
                </p:cNvPicPr>
                <p:nvPr/>
              </p:nvPicPr>
              <p:blipFill>
                <a:blip r:embed="rId8"/>
                <a:stretch>
                  <a:fillRect/>
                </a:stretch>
              </p:blipFill>
              <p:spPr>
                <a:xfrm>
                  <a:off x="5845628" y="256233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2D71F3FF-3788-A422-8FCC-8A1CD23F69DD}"/>
                    </a:ext>
                  </a:extLst>
                </p:cNvPr>
                <p:cNvGraphicFramePr>
                  <a:graphicFrameLocks noChangeAspect="1"/>
                </p:cNvGraphicFramePr>
                <p:nvPr>
                  <p:extLst>
                    <p:ext uri="{D42A27DB-BD31-4B8C-83A1-F6EECF244321}">
                      <p14:modId xmlns:p14="http://schemas.microsoft.com/office/powerpoint/2010/main" val="4158969644"/>
                    </p:ext>
                  </p:extLst>
                </p:nvPr>
              </p:nvGraphicFramePr>
              <p:xfrm>
                <a:off x="1970313" y="3939379"/>
                <a:ext cx="3048000" cy="1714500"/>
              </p:xfrm>
              <a:graphic>
                <a:graphicData uri="http://schemas.microsoft.com/office/powerpoint/2016/slidezoom">
                  <pslz:sldZm>
                    <pslz:sldZmObj sldId="287" cId="560480960">
                      <pslz:zmPr id="{9FCD8BE8-FCC3-4C40-8C9C-B862B9E7FE9D}"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2D71F3FF-3788-A422-8FCC-8A1CD23F69DD}"/>
                    </a:ext>
                  </a:extLst>
                </p:cNvPr>
                <p:cNvPicPr>
                  <a:picLocks noGrp="1" noRot="1" noChangeAspect="1" noMove="1" noResize="1" noEditPoints="1" noAdjustHandles="1" noChangeArrowheads="1" noChangeShapeType="1"/>
                </p:cNvPicPr>
                <p:nvPr/>
              </p:nvPicPr>
              <p:blipFill>
                <a:blip r:embed="rId11"/>
                <a:stretch>
                  <a:fillRect/>
                </a:stretch>
              </p:blipFill>
              <p:spPr>
                <a:xfrm>
                  <a:off x="2797628" y="427683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DE8BA01F-E995-A7A7-75CA-791E5A4CD835}"/>
                    </a:ext>
                  </a:extLst>
                </p:cNvPr>
                <p:cNvGraphicFramePr>
                  <a:graphicFrameLocks noChangeAspect="1"/>
                </p:cNvGraphicFramePr>
                <p:nvPr>
                  <p:extLst>
                    <p:ext uri="{D42A27DB-BD31-4B8C-83A1-F6EECF244321}">
                      <p14:modId xmlns:p14="http://schemas.microsoft.com/office/powerpoint/2010/main" val="3413808948"/>
                    </p:ext>
                  </p:extLst>
                </p:nvPr>
              </p:nvGraphicFramePr>
              <p:xfrm>
                <a:off x="5018313" y="3939379"/>
                <a:ext cx="3048000" cy="1714500"/>
              </p:xfrm>
              <a:graphic>
                <a:graphicData uri="http://schemas.microsoft.com/office/powerpoint/2016/slidezoom">
                  <pslz:sldZm>
                    <pslz:sldZmObj sldId="288" cId="3141314680">
                      <pslz:zmPr id="{58515B89-AE51-4644-8905-D6017CDF0D4C}"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DE8BA01F-E995-A7A7-75CA-791E5A4CD835}"/>
                    </a:ext>
                  </a:extLst>
                </p:cNvPr>
                <p:cNvPicPr>
                  <a:picLocks noGrp="1" noRot="1" noChangeAspect="1" noMove="1" noResize="1" noEditPoints="1" noAdjustHandles="1" noChangeArrowheads="1" noChangeShapeType="1"/>
                </p:cNvPicPr>
                <p:nvPr/>
              </p:nvPicPr>
              <p:blipFill>
                <a:blip r:embed="rId14"/>
                <a:stretch>
                  <a:fillRect/>
                </a:stretch>
              </p:blipFill>
              <p:spPr>
                <a:xfrm>
                  <a:off x="5845628" y="4276836"/>
                  <a:ext cx="3048000" cy="1714500"/>
                </a:xfrm>
                <a:prstGeom prst="rect">
                  <a:avLst/>
                </a:prstGeom>
                <a:ln w="3175">
                  <a:solidFill>
                    <a:prstClr val="ltGray"/>
                  </a:solidFill>
                </a:ln>
              </p:spPr>
            </p:pic>
          </mc:Fallback>
        </mc:AlternateContent>
      </p:grpSp>
    </p:spTree>
    <p:extLst>
      <p:ext uri="{BB962C8B-B14F-4D97-AF65-F5344CB8AC3E}">
        <p14:creationId xmlns:p14="http://schemas.microsoft.com/office/powerpoint/2010/main" val="294899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C6DCC8D-56BB-2DEC-CBAB-1EC6EBC67AFC}"/>
              </a:ext>
            </a:extLst>
          </p:cNvPr>
          <p:cNvGrpSpPr/>
          <p:nvPr/>
        </p:nvGrpSpPr>
        <p:grpSpPr>
          <a:xfrm>
            <a:off x="530941" y="0"/>
            <a:ext cx="11661059" cy="5909187"/>
            <a:chOff x="530941" y="0"/>
            <a:chExt cx="11661059" cy="5909187"/>
          </a:xfrm>
        </p:grpSpPr>
        <p:sp>
          <p:nvSpPr>
            <p:cNvPr id="5" name="Rectangle 4">
              <a:extLst>
                <a:ext uri="{FF2B5EF4-FFF2-40B4-BE49-F238E27FC236}">
                  <a16:creationId xmlns:a16="http://schemas.microsoft.com/office/drawing/2014/main" id="{8CEF7A7F-1CEF-2C8A-462E-C4BCAFFEFBA8}"/>
                </a:ext>
              </a:extLst>
            </p:cNvPr>
            <p:cNvSpPr/>
            <p:nvPr/>
          </p:nvSpPr>
          <p:spPr>
            <a:xfrm>
              <a:off x="2723535" y="3165987"/>
              <a:ext cx="6656439" cy="2743200"/>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3C7A584-ACE7-0772-999F-AD38491E44BC}"/>
                </a:ext>
              </a:extLst>
            </p:cNvPr>
            <p:cNvSpPr txBox="1"/>
            <p:nvPr/>
          </p:nvSpPr>
          <p:spPr>
            <a:xfrm>
              <a:off x="3168445" y="3548933"/>
              <a:ext cx="5855110" cy="2031325"/>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x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np.array</a:t>
              </a:r>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Delivery_person_Age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BA2121"/>
                  </a:solidFill>
                  <a:effectLst/>
                  <a:latin typeface="Times New Roman" panose="02020603050405020304" pitchFamily="18" charset="0"/>
                  <a:cs typeface="Times New Roman" panose="02020603050405020304" pitchFamily="18" charset="0"/>
                </a:rPr>
                <a:t>		"Delivery_person_Ratings"</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BA2121"/>
                  </a:solidFill>
                  <a:effectLst/>
                  <a:latin typeface="Times New Roman" panose="02020603050405020304" pitchFamily="18" charset="0"/>
                  <a:cs typeface="Times New Roman" panose="02020603050405020304" pitchFamily="18" charset="0"/>
                </a:rPr>
                <a:t>		"distance"</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y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np.array</a:t>
              </a:r>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Time_taken</a:t>
              </a:r>
              <a:r>
                <a:rPr lang="en-IN" b="0" i="0" dirty="0">
                  <a:solidFill>
                    <a:srgbClr val="BA2121"/>
                  </a:solidFill>
                  <a:effectLst/>
                  <a:latin typeface="Times New Roman" panose="02020603050405020304" pitchFamily="18" charset="0"/>
                  <a:cs typeface="Times New Roman" panose="02020603050405020304" pitchFamily="18" charset="0"/>
                </a:rPr>
                <a:t>(min)"</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xtrain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xtest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ytrain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ytest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train_test_split</a:t>
              </a:r>
              <a:r>
                <a:rPr lang="en-IN" b="0" i="0" dirty="0">
                  <a:solidFill>
                    <a:srgbClr val="000000"/>
                  </a:solidFill>
                  <a:effectLst/>
                  <a:latin typeface="Times New Roman" panose="02020603050405020304" pitchFamily="18" charset="0"/>
                  <a:cs typeface="Times New Roman" panose="02020603050405020304" pitchFamily="18" charset="0"/>
                </a:rPr>
                <a:t>(x, y,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test_size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0.20</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random_state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33</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495C0D-CF8B-44A6-A324-15E618DCFD8C}"/>
                </a:ext>
              </a:extLst>
            </p:cNvPr>
            <p:cNvSpPr txBox="1"/>
            <p:nvPr/>
          </p:nvSpPr>
          <p:spPr>
            <a:xfrm>
              <a:off x="530941" y="1277742"/>
              <a:ext cx="11130117"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Previously, we have determined three features that significantly affect the time taken, namely the delivery</a:t>
              </a:r>
            </a:p>
            <a:p>
              <a:r>
                <a:rPr lang="en-US" dirty="0">
                  <a:solidFill>
                    <a:srgbClr val="222222"/>
                  </a:solidFill>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 partner’s age, the delivery partner’s rating, and distance.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 the three features will become independent variables (x), while the time taken will become the dependent variable (y).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244D61-D004-28B4-277F-653D6380E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693776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18C9308-B6A4-C67F-5AAB-36CE6A316B33}"/>
              </a:ext>
            </a:extLst>
          </p:cNvPr>
          <p:cNvGrpSpPr/>
          <p:nvPr/>
        </p:nvGrpSpPr>
        <p:grpSpPr>
          <a:xfrm>
            <a:off x="304975" y="0"/>
            <a:ext cx="11887025" cy="6591163"/>
            <a:chOff x="304975" y="-185057"/>
            <a:chExt cx="11887025" cy="6591163"/>
          </a:xfrm>
        </p:grpSpPr>
        <p:sp>
          <p:nvSpPr>
            <p:cNvPr id="2" name="TextBox 1">
              <a:extLst>
                <a:ext uri="{FF2B5EF4-FFF2-40B4-BE49-F238E27FC236}">
                  <a16:creationId xmlns:a16="http://schemas.microsoft.com/office/drawing/2014/main" id="{14AEF5AF-CDF1-4830-BF59-8579B9389714}"/>
                </a:ext>
              </a:extLst>
            </p:cNvPr>
            <p:cNvSpPr txBox="1"/>
            <p:nvPr/>
          </p:nvSpPr>
          <p:spPr>
            <a:xfrm>
              <a:off x="471948" y="304800"/>
              <a:ext cx="11238271"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OF LSTM NEURAL NETWORK </a:t>
              </a:r>
            </a:p>
          </p:txBody>
        </p:sp>
        <p:grpSp>
          <p:nvGrpSpPr>
            <p:cNvPr id="8" name="Group 7">
              <a:extLst>
                <a:ext uri="{FF2B5EF4-FFF2-40B4-BE49-F238E27FC236}">
                  <a16:creationId xmlns:a16="http://schemas.microsoft.com/office/drawing/2014/main" id="{3D7BD4B0-014E-ABF6-8700-9DE5A17CDD85}"/>
                </a:ext>
              </a:extLst>
            </p:cNvPr>
            <p:cNvGrpSpPr/>
            <p:nvPr/>
          </p:nvGrpSpPr>
          <p:grpSpPr>
            <a:xfrm>
              <a:off x="304975" y="828020"/>
              <a:ext cx="8434322" cy="2743200"/>
              <a:chOff x="1687461" y="1921359"/>
              <a:chExt cx="8434322" cy="2743200"/>
            </a:xfrm>
          </p:grpSpPr>
          <p:sp>
            <p:nvSpPr>
              <p:cNvPr id="7" name="Rectangle 6">
                <a:extLst>
                  <a:ext uri="{FF2B5EF4-FFF2-40B4-BE49-F238E27FC236}">
                    <a16:creationId xmlns:a16="http://schemas.microsoft.com/office/drawing/2014/main" id="{F96904E5-E7F4-8562-B770-1E9359868D21}"/>
                  </a:ext>
                </a:extLst>
              </p:cNvPr>
              <p:cNvSpPr/>
              <p:nvPr/>
            </p:nvSpPr>
            <p:spPr>
              <a:xfrm>
                <a:off x="1687461" y="1921359"/>
                <a:ext cx="8434322" cy="2743200"/>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4F7D9547-0B02-154A-6DBA-9B3D074D6F94}"/>
                  </a:ext>
                </a:extLst>
              </p:cNvPr>
              <p:cNvSpPr txBox="1"/>
              <p:nvPr/>
            </p:nvSpPr>
            <p:spPr>
              <a:xfrm>
                <a:off x="2070216" y="2415796"/>
                <a:ext cx="8051567" cy="1754326"/>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model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Sequential()</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(LSTM(</a:t>
                </a:r>
                <a:r>
                  <a:rPr lang="en-IN" b="0" i="0" dirty="0">
                    <a:solidFill>
                      <a:srgbClr val="008800"/>
                    </a:solidFill>
                    <a:effectLst/>
                    <a:latin typeface="Times New Roman" panose="02020603050405020304" pitchFamily="18" charset="0"/>
                    <a:cs typeface="Times New Roman" panose="02020603050405020304" pitchFamily="18" charset="0"/>
                  </a:rPr>
                  <a:t>128</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return_sequences</a:t>
                </a:r>
                <a:r>
                  <a:rPr lang="en-IN" b="1" i="0" dirty="0">
                    <a:solidFill>
                      <a:srgbClr val="AA22FF"/>
                    </a:solidFill>
                    <a:effectLst/>
                    <a:latin typeface="Times New Roman" panose="02020603050405020304" pitchFamily="18" charset="0"/>
                    <a:cs typeface="Times New Roman" panose="02020603050405020304" pitchFamily="18" charset="0"/>
                  </a:rPr>
                  <a:t>=</a:t>
                </a:r>
                <a:r>
                  <a:rPr lang="en-IN" b="1" i="0" dirty="0">
                    <a:solidFill>
                      <a:srgbClr val="008000"/>
                    </a:solidFill>
                    <a:effectLst/>
                    <a:latin typeface="Times New Roman" panose="02020603050405020304" pitchFamily="18" charset="0"/>
                    <a:cs typeface="Times New Roman" panose="02020603050405020304" pitchFamily="18" charset="0"/>
                  </a:rPr>
                  <a:t>True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input_shape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xtrain.shape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(LSTM(</a:t>
                </a:r>
                <a:r>
                  <a:rPr lang="en-IN" b="0" i="0" dirty="0">
                    <a:solidFill>
                      <a:srgbClr val="008800"/>
                    </a:solidFill>
                    <a:effectLst/>
                    <a:latin typeface="Times New Roman" panose="02020603050405020304" pitchFamily="18" charset="0"/>
                    <a:cs typeface="Times New Roman" panose="02020603050405020304" pitchFamily="18" charset="0"/>
                  </a:rPr>
                  <a:t>64</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return_sequences</a:t>
                </a:r>
                <a:r>
                  <a:rPr lang="en-IN" b="1" i="0" dirty="0">
                    <a:solidFill>
                      <a:srgbClr val="AA22FF"/>
                    </a:solidFill>
                    <a:effectLst/>
                    <a:latin typeface="Times New Roman" panose="02020603050405020304" pitchFamily="18" charset="0"/>
                    <a:cs typeface="Times New Roman" panose="02020603050405020304" pitchFamily="18" charset="0"/>
                  </a:rPr>
                  <a:t>=</a:t>
                </a:r>
                <a:r>
                  <a:rPr lang="en-IN" b="1" i="0" dirty="0">
                    <a:solidFill>
                      <a:srgbClr val="008000"/>
                    </a:solidFill>
                    <a:effectLst/>
                    <a:latin typeface="Times New Roman" panose="02020603050405020304" pitchFamily="18" charset="0"/>
                    <a:cs typeface="Times New Roman" panose="02020603050405020304" pitchFamily="18" charset="0"/>
                  </a:rPr>
                  <a:t>False</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(Dense(</a:t>
                </a:r>
                <a:r>
                  <a:rPr lang="en-IN" b="0" i="0" dirty="0">
                    <a:solidFill>
                      <a:srgbClr val="008800"/>
                    </a:solidFill>
                    <a:effectLst/>
                    <a:latin typeface="Times New Roman" panose="02020603050405020304" pitchFamily="18" charset="0"/>
                    <a:cs typeface="Times New Roman" panose="02020603050405020304" pitchFamily="18" charset="0"/>
                  </a:rPr>
                  <a:t>25</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(Dense(</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model.summary</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pSp>
        <p:pic>
          <p:nvPicPr>
            <p:cNvPr id="12" name="Picture 11">
              <a:extLst>
                <a:ext uri="{FF2B5EF4-FFF2-40B4-BE49-F238E27FC236}">
                  <a16:creationId xmlns:a16="http://schemas.microsoft.com/office/drawing/2014/main" id="{5D118EF6-3611-6B3E-398D-56B0028796C3}"/>
                </a:ext>
              </a:extLst>
            </p:cNvPr>
            <p:cNvPicPr>
              <a:picLocks noChangeAspect="1"/>
            </p:cNvPicPr>
            <p:nvPr/>
          </p:nvPicPr>
          <p:blipFill>
            <a:blip r:embed="rId2"/>
            <a:stretch>
              <a:fillRect/>
            </a:stretch>
          </p:blipFill>
          <p:spPr>
            <a:xfrm>
              <a:off x="2018749" y="3571220"/>
              <a:ext cx="5006774" cy="2834886"/>
            </a:xfrm>
            <a:prstGeom prst="rect">
              <a:avLst/>
            </a:prstGeom>
          </p:spPr>
        </p:pic>
        <p:pic>
          <p:nvPicPr>
            <p:cNvPr id="15" name="Picture 14">
              <a:extLst>
                <a:ext uri="{FF2B5EF4-FFF2-40B4-BE49-F238E27FC236}">
                  <a16:creationId xmlns:a16="http://schemas.microsoft.com/office/drawing/2014/main" id="{C0E2327D-4406-68A3-65C2-BAB1F0E5B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185057"/>
              <a:ext cx="1101854" cy="1740412"/>
            </a:xfrm>
            <a:prstGeom prst="rect">
              <a:avLst/>
            </a:prstGeom>
          </p:spPr>
        </p:pic>
      </p:grpSp>
    </p:spTree>
    <p:extLst>
      <p:ext uri="{BB962C8B-B14F-4D97-AF65-F5344CB8AC3E}">
        <p14:creationId xmlns:p14="http://schemas.microsoft.com/office/powerpoint/2010/main" val="528915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ED363F-CEF5-38B4-23D2-C0807D76A5D8}"/>
              </a:ext>
            </a:extLst>
          </p:cNvPr>
          <p:cNvGrpSpPr/>
          <p:nvPr/>
        </p:nvGrpSpPr>
        <p:grpSpPr>
          <a:xfrm>
            <a:off x="315686" y="0"/>
            <a:ext cx="11876314" cy="5906801"/>
            <a:chOff x="315686" y="0"/>
            <a:chExt cx="11876314" cy="5906801"/>
          </a:xfrm>
        </p:grpSpPr>
        <p:sp>
          <p:nvSpPr>
            <p:cNvPr id="2" name="TextBox 1">
              <a:extLst>
                <a:ext uri="{FF2B5EF4-FFF2-40B4-BE49-F238E27FC236}">
                  <a16:creationId xmlns:a16="http://schemas.microsoft.com/office/drawing/2014/main" id="{1EDA5041-66F1-B8F9-790E-ED657C6BA8AD}"/>
                </a:ext>
              </a:extLst>
            </p:cNvPr>
            <p:cNvSpPr txBox="1"/>
            <p:nvPr/>
          </p:nvSpPr>
          <p:spPr>
            <a:xfrm>
              <a:off x="315686" y="664029"/>
              <a:ext cx="4288971" cy="523220"/>
            </a:xfrm>
            <a:prstGeom prst="rect">
              <a:avLst/>
            </a:prstGeom>
            <a:noFill/>
          </p:spPr>
          <p:txBody>
            <a:bodyPr wrap="square" rtlCol="0">
              <a:spAutoFit/>
            </a:bodyPr>
            <a:lstStyle/>
            <a:p>
              <a:r>
                <a:rPr lang="en-IN" sz="2800" b="1" u="sng" dirty="0"/>
                <a:t>CODE EXPLANATION</a:t>
              </a:r>
            </a:p>
          </p:txBody>
        </p:sp>
        <p:sp>
          <p:nvSpPr>
            <p:cNvPr id="3" name="TextBox 2">
              <a:extLst>
                <a:ext uri="{FF2B5EF4-FFF2-40B4-BE49-F238E27FC236}">
                  <a16:creationId xmlns:a16="http://schemas.microsoft.com/office/drawing/2014/main" id="{B23398C3-F12D-41C0-32A9-5F080941A394}"/>
                </a:ext>
              </a:extLst>
            </p:cNvPr>
            <p:cNvSpPr txBox="1"/>
            <p:nvPr/>
          </p:nvSpPr>
          <p:spPr>
            <a:xfrm>
              <a:off x="457200" y="1382486"/>
              <a:ext cx="9862457"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first line </a:t>
              </a:r>
              <a:r>
                <a:rPr lang="en-US" b="0" i="0" dirty="0">
                  <a:solidFill>
                    <a:srgbClr val="222222"/>
                  </a:solidFill>
                  <a:effectLst/>
                  <a:latin typeface="Times New Roman" panose="02020603050405020304" pitchFamily="18" charset="0"/>
                  <a:cs typeface="Times New Roman" panose="02020603050405020304" pitchFamily="18" charset="0"/>
                </a:rPr>
                <a:t>starts building the model architecture by creating an instance of the Sequential class.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following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three lines </a:t>
              </a:r>
              <a:r>
                <a:rPr lang="en-US" b="0" i="0" dirty="0">
                  <a:solidFill>
                    <a:srgbClr val="222222"/>
                  </a:solidFill>
                  <a:effectLst/>
                  <a:latin typeface="Times New Roman" panose="02020603050405020304" pitchFamily="18" charset="0"/>
                  <a:cs typeface="Times New Roman" panose="02020603050405020304" pitchFamily="18" charset="0"/>
                </a:rPr>
                <a:t>define the layers of the model.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first layer </a:t>
              </a:r>
              <a:r>
                <a:rPr lang="en-US" b="0" i="0" dirty="0">
                  <a:solidFill>
                    <a:srgbClr val="222222"/>
                  </a:solidFill>
                  <a:effectLst/>
                  <a:latin typeface="Times New Roman" panose="02020603050405020304" pitchFamily="18" charset="0"/>
                  <a:cs typeface="Times New Roman" panose="02020603050405020304" pitchFamily="18" charset="0"/>
                </a:rPr>
                <a:t>is an LSTM layer with 128 units, which returns sequences and takes input for shape</a:t>
              </a:r>
            </a:p>
            <a:p>
              <a:r>
                <a:rPr lang="en-US" dirty="0">
                  <a:solidFill>
                    <a:srgbClr val="222222"/>
                  </a:solidFill>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xtrain.shape</a:t>
              </a:r>
              <a:r>
                <a:rPr lang="en-US" b="0" i="0" dirty="0">
                  <a:solidFill>
                    <a:srgbClr val="222222"/>
                  </a:solidFill>
                  <a:effectLst/>
                  <a:latin typeface="Times New Roman" panose="02020603050405020304" pitchFamily="18" charset="0"/>
                  <a:cs typeface="Times New Roman" panose="02020603050405020304" pitchFamily="18" charset="0"/>
                </a:rPr>
                <a:t>[1], 1). </a:t>
              </a:r>
            </a:p>
            <a:p>
              <a:r>
                <a:rPr lang="en-US" b="0" i="0" dirty="0">
                  <a:solidFill>
                    <a:srgbClr val="222222"/>
                  </a:solidFill>
                  <a:effectLst/>
                  <a:latin typeface="Times New Roman" panose="02020603050405020304" pitchFamily="18" charset="0"/>
                  <a:cs typeface="Times New Roman" panose="02020603050405020304" pitchFamily="18" charset="0"/>
                </a:rPr>
                <a:t>     Here, </a:t>
              </a:r>
              <a:r>
                <a:rPr lang="en-US" b="0" i="0" dirty="0" err="1">
                  <a:solidFill>
                    <a:srgbClr val="222222"/>
                  </a:solidFill>
                  <a:effectLst/>
                  <a:latin typeface="Times New Roman" panose="02020603050405020304" pitchFamily="18" charset="0"/>
                  <a:cs typeface="Times New Roman" panose="02020603050405020304" pitchFamily="18" charset="0"/>
                </a:rPr>
                <a:t>xtrain</a:t>
              </a:r>
              <a:r>
                <a:rPr lang="en-US" b="0" i="0" dirty="0">
                  <a:solidFill>
                    <a:srgbClr val="222222"/>
                  </a:solidFill>
                  <a:effectLst/>
                  <a:latin typeface="Times New Roman" panose="02020603050405020304" pitchFamily="18" charset="0"/>
                  <a:cs typeface="Times New Roman" panose="02020603050405020304" pitchFamily="18" charset="0"/>
                </a:rPr>
                <a:t> is the input training data, and shape[1] represents the number of features in the input data. </a:t>
              </a:r>
            </a:p>
            <a:p>
              <a:r>
                <a:rPr lang="en-US" b="0" i="0" dirty="0">
                  <a:solidFill>
                    <a:srgbClr val="222222"/>
                  </a:solidFill>
                  <a:effectLst/>
                  <a:latin typeface="Times New Roman" panose="02020603050405020304" pitchFamily="18" charset="0"/>
                  <a:cs typeface="Times New Roman" panose="02020603050405020304" pitchFamily="18" charset="0"/>
                </a:rPr>
                <a:t>     The </a:t>
              </a:r>
              <a:r>
                <a:rPr lang="en-US" b="0" i="0" dirty="0" err="1">
                  <a:solidFill>
                    <a:srgbClr val="222222"/>
                  </a:solidFill>
                  <a:effectLst/>
                  <a:latin typeface="Times New Roman" panose="02020603050405020304" pitchFamily="18" charset="0"/>
                  <a:cs typeface="Times New Roman" panose="02020603050405020304" pitchFamily="18" charset="0"/>
                </a:rPr>
                <a:t>return_sequences</a:t>
              </a:r>
              <a:r>
                <a:rPr lang="en-US" b="0" i="0" dirty="0">
                  <a:solidFill>
                    <a:srgbClr val="222222"/>
                  </a:solidFill>
                  <a:effectLst/>
                  <a:latin typeface="Times New Roman" panose="02020603050405020304" pitchFamily="18" charset="0"/>
                  <a:cs typeface="Times New Roman" panose="02020603050405020304" pitchFamily="18" charset="0"/>
                </a:rPr>
                <a:t> parameter is set to True because there will be more layers after this one.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second layer </a:t>
              </a:r>
              <a:r>
                <a:rPr lang="en-US" b="0" i="0" dirty="0">
                  <a:solidFill>
                    <a:srgbClr val="222222"/>
                  </a:solidFill>
                  <a:effectLst/>
                  <a:latin typeface="Times New Roman" panose="02020603050405020304" pitchFamily="18" charset="0"/>
                  <a:cs typeface="Times New Roman" panose="02020603050405020304" pitchFamily="18" charset="0"/>
                </a:rPr>
                <a:t>is also an LSTM layer, but with 64 units and </a:t>
              </a:r>
              <a:r>
                <a:rPr lang="en-US" b="0" i="0" dirty="0" err="1">
                  <a:solidFill>
                    <a:srgbClr val="222222"/>
                  </a:solidFill>
                  <a:effectLst/>
                  <a:latin typeface="Times New Roman" panose="02020603050405020304" pitchFamily="18" charset="0"/>
                  <a:cs typeface="Times New Roman" panose="02020603050405020304" pitchFamily="18" charset="0"/>
                </a:rPr>
                <a:t>return_sequences</a:t>
              </a:r>
              <a:r>
                <a:rPr lang="en-US" b="0" i="0" dirty="0">
                  <a:solidFill>
                    <a:srgbClr val="222222"/>
                  </a:solidFill>
                  <a:effectLst/>
                  <a:latin typeface="Times New Roman" panose="02020603050405020304" pitchFamily="18" charset="0"/>
                  <a:cs typeface="Times New Roman" panose="02020603050405020304" pitchFamily="18" charset="0"/>
                </a:rPr>
                <a:t> set to False, indicating that this is the last layer.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third line </a:t>
              </a:r>
              <a:r>
                <a:rPr lang="en-US" b="0" i="0" dirty="0">
                  <a:solidFill>
                    <a:srgbClr val="222222"/>
                  </a:solidFill>
                  <a:effectLst/>
                  <a:latin typeface="Times New Roman" panose="02020603050405020304" pitchFamily="18" charset="0"/>
                  <a:cs typeface="Times New Roman" panose="02020603050405020304" pitchFamily="18" charset="0"/>
                </a:rPr>
                <a:t>adds a dense layer with 25 units, which reduces the output of the LSTM layers to a more manageable size. </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Finally, the </a:t>
              </a:r>
              <a:r>
                <a:rPr lang="en-US" b="0" i="0" dirty="0">
                  <a:solidFill>
                    <a:srgbClr val="222222"/>
                  </a:solidFill>
                  <a:effectLst/>
                  <a:latin typeface="Times New Roman" panose="02020603050405020304" pitchFamily="18" charset="0"/>
                  <a:cs typeface="Times New Roman" panose="02020603050405020304" pitchFamily="18" charset="0"/>
                  <a:hlinkClick r:id="rId3" action="ppaction://hlinksldjump"/>
                </a:rPr>
                <a:t>fourth line </a:t>
              </a:r>
              <a:r>
                <a:rPr lang="en-US" b="0" i="0" dirty="0">
                  <a:solidFill>
                    <a:srgbClr val="222222"/>
                  </a:solidFill>
                  <a:effectLst/>
                  <a:latin typeface="Times New Roman" panose="02020603050405020304" pitchFamily="18" charset="0"/>
                  <a:cs typeface="Times New Roman" panose="02020603050405020304" pitchFamily="18" charset="0"/>
                </a:rPr>
                <a:t>adds a dense layer with one unit, which is the output layer of the model.</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6977A5-88A6-993A-41EF-E44067567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560480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46A1CD0-7299-A9C8-290E-5E08D6080C02}"/>
              </a:ext>
            </a:extLst>
          </p:cNvPr>
          <p:cNvGrpSpPr/>
          <p:nvPr/>
        </p:nvGrpSpPr>
        <p:grpSpPr>
          <a:xfrm>
            <a:off x="381000" y="0"/>
            <a:ext cx="11811000" cy="6093728"/>
            <a:chOff x="381000" y="0"/>
            <a:chExt cx="11811000" cy="6093728"/>
          </a:xfrm>
        </p:grpSpPr>
        <p:sp>
          <p:nvSpPr>
            <p:cNvPr id="6" name="Rectangle 5">
              <a:extLst>
                <a:ext uri="{FF2B5EF4-FFF2-40B4-BE49-F238E27FC236}">
                  <a16:creationId xmlns:a16="http://schemas.microsoft.com/office/drawing/2014/main" id="{F294DCC5-9D6E-04DC-1501-0455BA0D6E50}"/>
                </a:ext>
              </a:extLst>
            </p:cNvPr>
            <p:cNvSpPr/>
            <p:nvPr/>
          </p:nvSpPr>
          <p:spPr>
            <a:xfrm>
              <a:off x="381000" y="1065045"/>
              <a:ext cx="8466979" cy="1220955"/>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D447C0B-9ECD-9306-119A-2542B35F58AD}"/>
                </a:ext>
              </a:extLst>
            </p:cNvPr>
            <p:cNvSpPr txBox="1"/>
            <p:nvPr/>
          </p:nvSpPr>
          <p:spPr>
            <a:xfrm>
              <a:off x="381000" y="512021"/>
              <a:ext cx="6096000" cy="461665"/>
            </a:xfrm>
            <a:prstGeom prst="rect">
              <a:avLst/>
            </a:prstGeom>
            <a:noFill/>
          </p:spPr>
          <p:txBody>
            <a:bodyPr wrap="square">
              <a:spAutoFit/>
            </a:bodyPr>
            <a:lstStyle/>
            <a:p>
              <a:r>
                <a:rPr lang="en-US" sz="2400" b="1" i="0" u="sng" dirty="0">
                  <a:solidFill>
                    <a:srgbClr val="222222"/>
                  </a:solidFill>
                  <a:effectLst/>
                  <a:latin typeface="Times New Roman" panose="02020603050405020304" pitchFamily="18" charset="0"/>
                  <a:cs typeface="Times New Roman" panose="02020603050405020304" pitchFamily="18" charset="0"/>
                </a:rPr>
                <a:t>TRAINING OF THE MODEL</a:t>
              </a:r>
              <a:endParaRPr lang="en-IN" sz="24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F484EE-7731-2493-73DC-CAC455EA8B86}"/>
                </a:ext>
              </a:extLst>
            </p:cNvPr>
            <p:cNvSpPr txBox="1"/>
            <p:nvPr/>
          </p:nvSpPr>
          <p:spPr>
            <a:xfrm>
              <a:off x="598714" y="1206864"/>
              <a:ext cx="8632372" cy="830997"/>
            </a:xfrm>
            <a:prstGeom prst="rect">
              <a:avLst/>
            </a:prstGeom>
            <a:noFill/>
          </p:spPr>
          <p:txBody>
            <a:bodyPr wrap="square">
              <a:spAutoFit/>
            </a:bodyPr>
            <a:lstStyle/>
            <a:p>
              <a:r>
                <a:rPr lang="en-IN" sz="2400" b="0" i="0" dirty="0" err="1">
                  <a:solidFill>
                    <a:srgbClr val="000000"/>
                  </a:solidFill>
                  <a:effectLst/>
                  <a:latin typeface="Times New Roman" panose="02020603050405020304" pitchFamily="18" charset="0"/>
                  <a:cs typeface="Times New Roman" panose="02020603050405020304" pitchFamily="18" charset="0"/>
                </a:rPr>
                <a:t>model.compile</a:t>
              </a:r>
              <a:r>
                <a:rPr lang="en-IN" sz="2400" b="0" i="0" dirty="0">
                  <a:solidFill>
                    <a:srgbClr val="000000"/>
                  </a:solidFill>
                  <a:effectLst/>
                  <a:latin typeface="Times New Roman" panose="02020603050405020304" pitchFamily="18" charset="0"/>
                  <a:cs typeface="Times New Roman" panose="02020603050405020304" pitchFamily="18" charset="0"/>
                </a:rPr>
                <a:t>(optimizer</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err="1">
                  <a:solidFill>
                    <a:srgbClr val="BA2121"/>
                  </a:solidFill>
                  <a:effectLst/>
                  <a:latin typeface="Times New Roman" panose="02020603050405020304" pitchFamily="18" charset="0"/>
                  <a:cs typeface="Times New Roman" panose="02020603050405020304" pitchFamily="18" charset="0"/>
                </a:rPr>
                <a:t>adam</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a:solidFill>
                    <a:srgbClr val="000000"/>
                  </a:solidFill>
                  <a:effectLst/>
                  <a:latin typeface="Times New Roman" panose="02020603050405020304" pitchFamily="18" charset="0"/>
                  <a:cs typeface="Times New Roman" panose="02020603050405020304" pitchFamily="18" charset="0"/>
                </a:rPr>
                <a:t>, loss</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err="1">
                  <a:solidFill>
                    <a:srgbClr val="BA2121"/>
                  </a:solidFill>
                  <a:effectLst/>
                  <a:latin typeface="Times New Roman" panose="02020603050405020304" pitchFamily="18" charset="0"/>
                  <a:cs typeface="Times New Roman" panose="02020603050405020304" pitchFamily="18" charset="0"/>
                </a:rPr>
                <a:t>mean_squared_error</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b="0" i="0" dirty="0" err="1">
                  <a:solidFill>
                    <a:srgbClr val="000000"/>
                  </a:solidFill>
                  <a:effectLst/>
                  <a:latin typeface="Times New Roman" panose="02020603050405020304" pitchFamily="18" charset="0"/>
                  <a:cs typeface="Times New Roman" panose="02020603050405020304" pitchFamily="18" charset="0"/>
                </a:rPr>
                <a:t>model.fit</a:t>
              </a:r>
              <a:r>
                <a:rPr lang="en-IN" sz="2400" b="0" i="0" dirty="0">
                  <a:solidFill>
                    <a:srgbClr val="000000"/>
                  </a:solidFill>
                  <a:effectLst/>
                  <a:latin typeface="Times New Roman" panose="02020603050405020304" pitchFamily="18" charset="0"/>
                  <a:cs typeface="Times New Roman" panose="02020603050405020304" pitchFamily="18" charset="0"/>
                </a:rPr>
                <a:t>(</a:t>
              </a:r>
              <a:r>
                <a:rPr lang="en-IN" sz="2400" b="0" i="0" dirty="0" err="1">
                  <a:solidFill>
                    <a:srgbClr val="000000"/>
                  </a:solidFill>
                  <a:effectLst/>
                  <a:latin typeface="Times New Roman" panose="02020603050405020304" pitchFamily="18" charset="0"/>
                  <a:cs typeface="Times New Roman" panose="02020603050405020304" pitchFamily="18" charset="0"/>
                </a:rPr>
                <a:t>xtrain</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err="1">
                  <a:solidFill>
                    <a:srgbClr val="000000"/>
                  </a:solidFill>
                  <a:effectLst/>
                  <a:latin typeface="Times New Roman" panose="02020603050405020304" pitchFamily="18" charset="0"/>
                  <a:cs typeface="Times New Roman" panose="02020603050405020304" pitchFamily="18" charset="0"/>
                </a:rPr>
                <a:t>ytrain</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err="1">
                  <a:solidFill>
                    <a:srgbClr val="000000"/>
                  </a:solidFill>
                  <a:effectLst/>
                  <a:latin typeface="Times New Roman" panose="02020603050405020304" pitchFamily="18" charset="0"/>
                  <a:cs typeface="Times New Roman" panose="02020603050405020304" pitchFamily="18" charset="0"/>
                </a:rPr>
                <a:t>batch_size</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008800"/>
                  </a:solidFill>
                  <a:effectLst/>
                  <a:latin typeface="Times New Roman" panose="02020603050405020304" pitchFamily="18" charset="0"/>
                  <a:cs typeface="Times New Roman" panose="02020603050405020304" pitchFamily="18" charset="0"/>
                </a:rPr>
                <a:t>1</a:t>
              </a:r>
              <a:r>
                <a:rPr lang="en-IN" sz="2400" b="0" i="0" dirty="0">
                  <a:solidFill>
                    <a:srgbClr val="000000"/>
                  </a:solidFill>
                  <a:effectLst/>
                  <a:latin typeface="Times New Roman" panose="02020603050405020304" pitchFamily="18" charset="0"/>
                  <a:cs typeface="Times New Roman" panose="02020603050405020304" pitchFamily="18" charset="0"/>
                </a:rPr>
                <a:t>, epochs</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008800"/>
                  </a:solidFill>
                  <a:effectLst/>
                  <a:latin typeface="Times New Roman" panose="02020603050405020304" pitchFamily="18" charset="0"/>
                  <a:cs typeface="Times New Roman" panose="02020603050405020304" pitchFamily="18" charset="0"/>
                </a:rPr>
                <a:t>9</a:t>
              </a:r>
              <a:r>
                <a:rPr lang="en-IN"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C26C25D-22FF-78D1-0722-C863E7E00E5A}"/>
                </a:ext>
              </a:extLst>
            </p:cNvPr>
            <p:cNvPicPr>
              <a:picLocks noChangeAspect="1"/>
            </p:cNvPicPr>
            <p:nvPr/>
          </p:nvPicPr>
          <p:blipFill>
            <a:blip r:embed="rId2"/>
            <a:stretch>
              <a:fillRect/>
            </a:stretch>
          </p:blipFill>
          <p:spPr>
            <a:xfrm>
              <a:off x="381000" y="2286001"/>
              <a:ext cx="5993900" cy="3365136"/>
            </a:xfrm>
            <a:prstGeom prst="rect">
              <a:avLst/>
            </a:prstGeom>
          </p:spPr>
        </p:pic>
        <p:sp>
          <p:nvSpPr>
            <p:cNvPr id="10" name="TextBox 9">
              <a:extLst>
                <a:ext uri="{FF2B5EF4-FFF2-40B4-BE49-F238E27FC236}">
                  <a16:creationId xmlns:a16="http://schemas.microsoft.com/office/drawing/2014/main" id="{0A6020EB-ADA3-02DA-CD9B-C163B1F1A4B2}"/>
                </a:ext>
              </a:extLst>
            </p:cNvPr>
            <p:cNvSpPr txBox="1"/>
            <p:nvPr/>
          </p:nvSpPr>
          <p:spPr>
            <a:xfrm>
              <a:off x="6477000" y="2308076"/>
              <a:ext cx="5257800" cy="378565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a:t>
              </a:r>
              <a:r>
                <a:rPr lang="en-US" sz="2000" b="0" i="0" dirty="0" err="1">
                  <a:solidFill>
                    <a:srgbClr val="222222"/>
                  </a:solidFill>
                  <a:effectLst/>
                  <a:latin typeface="Times New Roman" panose="02020603050405020304" pitchFamily="18" charset="0"/>
                  <a:cs typeface="Times New Roman" panose="02020603050405020304" pitchFamily="18" charset="0"/>
                </a:rPr>
                <a:t>adam</a:t>
              </a:r>
              <a:r>
                <a:rPr lang="en-US" sz="2000" b="0" i="0" dirty="0">
                  <a:solidFill>
                    <a:srgbClr val="222222"/>
                  </a:solidFill>
                  <a:effectLst/>
                  <a:latin typeface="Times New Roman" panose="02020603050405020304" pitchFamily="18" charset="0"/>
                  <a:cs typeface="Times New Roman" panose="02020603050405020304" pitchFamily="18" charset="0"/>
                </a:rPr>
                <a:t>’ parameter is a popular optimization algorithm for deep learning models, and the ‘</a:t>
              </a:r>
              <a:r>
                <a:rPr lang="en-US" sz="2000" b="0" i="0" dirty="0" err="1">
                  <a:solidFill>
                    <a:srgbClr val="222222"/>
                  </a:solidFill>
                  <a:effectLst/>
                  <a:latin typeface="Times New Roman" panose="02020603050405020304" pitchFamily="18" charset="0"/>
                  <a:cs typeface="Times New Roman" panose="02020603050405020304" pitchFamily="18" charset="0"/>
                </a:rPr>
                <a:t>mean_squared_error</a:t>
              </a:r>
              <a:r>
                <a:rPr lang="en-US" sz="2000" b="0" i="0" dirty="0">
                  <a:solidFill>
                    <a:srgbClr val="222222"/>
                  </a:solidFill>
                  <a:effectLst/>
                  <a:latin typeface="Times New Roman" panose="02020603050405020304" pitchFamily="18" charset="0"/>
                  <a:cs typeface="Times New Roman" panose="02020603050405020304" pitchFamily="18" charset="0"/>
                </a:rPr>
                <a:t>’ parameter is a common loss function used in regression problems. </a:t>
              </a:r>
            </a:p>
            <a:p>
              <a:pPr marL="285750" indent="-285750">
                <a:buFont typeface="Arial" panose="020B0604020202020204" pitchFamily="34" charset="0"/>
                <a:buChar char="•"/>
              </a:pPr>
              <a:endParaRPr lang="en-US" sz="2000"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parameter </a:t>
              </a:r>
              <a:r>
                <a:rPr lang="en-US" sz="2000" b="0" i="0" dirty="0" err="1">
                  <a:solidFill>
                    <a:srgbClr val="222222"/>
                  </a:solidFill>
                  <a:effectLst/>
                  <a:latin typeface="Times New Roman" panose="02020603050405020304" pitchFamily="18" charset="0"/>
                  <a:cs typeface="Times New Roman" panose="02020603050405020304" pitchFamily="18" charset="0"/>
                </a:rPr>
                <a:t>batch_size</a:t>
              </a:r>
              <a:r>
                <a:rPr lang="en-US" sz="2000" b="0" i="0" dirty="0">
                  <a:solidFill>
                    <a:srgbClr val="222222"/>
                  </a:solidFill>
                  <a:effectLst/>
                  <a:latin typeface="Times New Roman" panose="02020603050405020304" pitchFamily="18" charset="0"/>
                  <a:cs typeface="Times New Roman" panose="02020603050405020304" pitchFamily="18" charset="0"/>
                </a:rPr>
                <a:t> = 1 means that the model will update its weights after each sample is processed during training. The epochs parameter is set to 9, meaning the model will be trained on the entire dataset for nine iterations.</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E536246-881C-9968-439A-FF9CC6DCF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314131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CF07D68-8C0B-EAD4-C25D-A8BD7F59E330}"/>
              </a:ext>
            </a:extLst>
          </p:cNvPr>
          <p:cNvGrpSpPr/>
          <p:nvPr/>
        </p:nvGrpSpPr>
        <p:grpSpPr>
          <a:xfrm>
            <a:off x="1006928" y="0"/>
            <a:ext cx="11185072" cy="4706272"/>
            <a:chOff x="1006928" y="0"/>
            <a:chExt cx="11185072" cy="4706272"/>
          </a:xfrm>
        </p:grpSpPr>
        <p:sp>
          <p:nvSpPr>
            <p:cNvPr id="3" name="TextBox 2">
              <a:extLst>
                <a:ext uri="{FF2B5EF4-FFF2-40B4-BE49-F238E27FC236}">
                  <a16:creationId xmlns:a16="http://schemas.microsoft.com/office/drawing/2014/main" id="{0644741E-96BC-5BDE-64ED-A452AFA7F669}"/>
                </a:ext>
              </a:extLst>
            </p:cNvPr>
            <p:cNvSpPr txBox="1"/>
            <p:nvPr/>
          </p:nvSpPr>
          <p:spPr>
            <a:xfrm>
              <a:off x="1006928" y="2151727"/>
              <a:ext cx="10178143" cy="2554545"/>
            </a:xfrm>
            <a:prstGeom prst="rect">
              <a:avLst/>
            </a:prstGeom>
            <a:noFill/>
          </p:spPr>
          <p:txBody>
            <a:bodyPr wrap="square" anchor="ctr">
              <a:spAutoFit/>
            </a:bodyPr>
            <a:lstStyle/>
            <a:p>
              <a:pPr algn="ctr"/>
              <a:r>
                <a:rPr lang="en-US" sz="3200" b="0" i="0" dirty="0">
                  <a:solidFill>
                    <a:srgbClr val="222222"/>
                  </a:solidFill>
                  <a:effectLst/>
                  <a:latin typeface="Times New Roman" panose="02020603050405020304" pitchFamily="18" charset="0"/>
                  <a:cs typeface="Times New Roman" panose="02020603050405020304" pitchFamily="18" charset="0"/>
                </a:rPr>
                <a:t>FINALLY, LET’S TEST THE MODEL’S PERFORMANCE FOR PREDICTING FOOD DELIVERY TIMES GIVEN THREE INPUT PARAMETERS </a:t>
              </a:r>
            </a:p>
            <a:p>
              <a:pPr algn="ctr"/>
              <a:r>
                <a:rPr lang="en-US" sz="3200" b="0" i="0" dirty="0">
                  <a:solidFill>
                    <a:srgbClr val="222222"/>
                  </a:solidFill>
                  <a:effectLst/>
                  <a:latin typeface="Times New Roman" panose="02020603050405020304" pitchFamily="18" charset="0"/>
                  <a:cs typeface="Times New Roman" panose="02020603050405020304" pitchFamily="18" charset="0"/>
                </a:rPr>
                <a:t>(DELIVERY PARTNER AGE, DELIVERY RATING, AND DISTANCE)</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A3475A-7210-FCA9-7057-E1C345F0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2933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B522C08-ACA9-E307-75C1-2C6DF011DFD8}"/>
              </a:ext>
            </a:extLst>
          </p:cNvPr>
          <p:cNvGrpSpPr/>
          <p:nvPr/>
        </p:nvGrpSpPr>
        <p:grpSpPr>
          <a:xfrm>
            <a:off x="0" y="0"/>
            <a:ext cx="12192000" cy="6221151"/>
            <a:chOff x="0" y="0"/>
            <a:chExt cx="12192000" cy="6221151"/>
          </a:xfrm>
        </p:grpSpPr>
        <p:sp>
          <p:nvSpPr>
            <p:cNvPr id="4" name="Rectangle 3">
              <a:extLst>
                <a:ext uri="{FF2B5EF4-FFF2-40B4-BE49-F238E27FC236}">
                  <a16:creationId xmlns:a16="http://schemas.microsoft.com/office/drawing/2014/main" id="{41728BDD-8402-751B-D231-210BCFC5F31C}"/>
                </a:ext>
              </a:extLst>
            </p:cNvPr>
            <p:cNvSpPr/>
            <p:nvPr/>
          </p:nvSpPr>
          <p:spPr>
            <a:xfrm>
              <a:off x="317792" y="310067"/>
              <a:ext cx="7748522" cy="2592556"/>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0128643-84D6-03FB-4202-A08A2429805D}"/>
                </a:ext>
              </a:extLst>
            </p:cNvPr>
            <p:cNvSpPr txBox="1"/>
            <p:nvPr/>
          </p:nvSpPr>
          <p:spPr>
            <a:xfrm>
              <a:off x="424541" y="636849"/>
              <a:ext cx="7870373" cy="1938992"/>
            </a:xfrm>
            <a:prstGeom prst="rect">
              <a:avLst/>
            </a:prstGeom>
            <a:noFill/>
          </p:spPr>
          <p:txBody>
            <a:bodyPr wrap="square">
              <a:spAutoFit/>
            </a:bodyPr>
            <a:lstStyle/>
            <a:p>
              <a:r>
                <a:rPr lang="en-US" sz="2000" b="0" i="0" dirty="0">
                  <a:solidFill>
                    <a:srgbClr val="008000"/>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"Food Delivery Time Prediction using LSTM"</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"Delivery Partner Age: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b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float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"Previous Delivery Ratings: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c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"Total Distance: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features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np.array</a:t>
              </a:r>
              <a:r>
                <a:rPr lang="en-US" sz="2000" b="0" i="0" dirty="0">
                  <a:solidFill>
                    <a:srgbClr val="000000"/>
                  </a:solidFill>
                  <a:effectLst/>
                  <a:latin typeface="Times New Roman" panose="02020603050405020304" pitchFamily="18" charset="0"/>
                  <a:cs typeface="Times New Roman" panose="02020603050405020304" pitchFamily="18" charset="0"/>
                </a:rPr>
                <a:t>([[a, b, c]])</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8000"/>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"Delivery Time Prediction in Minutes =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model.predict</a:t>
              </a:r>
              <a:r>
                <a:rPr lang="en-US" sz="2000" b="0" i="0" dirty="0">
                  <a:solidFill>
                    <a:srgbClr val="000000"/>
                  </a:solidFill>
                  <a:effectLst/>
                  <a:latin typeface="Times New Roman" panose="02020603050405020304" pitchFamily="18" charset="0"/>
                  <a:cs typeface="Times New Roman" panose="02020603050405020304" pitchFamily="18" charset="0"/>
                </a:rPr>
                <a:t>(features))</a:t>
              </a:r>
              <a:endParaRPr lang="en-US" sz="2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326F28C-D27E-D3F5-4036-EA24D8B9EAB3}"/>
                </a:ext>
              </a:extLst>
            </p:cNvPr>
            <p:cNvGrpSpPr/>
            <p:nvPr/>
          </p:nvGrpSpPr>
          <p:grpSpPr>
            <a:xfrm>
              <a:off x="0" y="3126411"/>
              <a:ext cx="6564088" cy="3094740"/>
              <a:chOff x="803910" y="1203960"/>
              <a:chExt cx="7915116" cy="2735580"/>
            </a:xfrm>
          </p:grpSpPr>
          <p:pic>
            <p:nvPicPr>
              <p:cNvPr id="6" name="Picture 5">
                <a:extLst>
                  <a:ext uri="{FF2B5EF4-FFF2-40B4-BE49-F238E27FC236}">
                    <a16:creationId xmlns:a16="http://schemas.microsoft.com/office/drawing/2014/main" id="{C14DE3BB-C6C5-C8B7-736A-E48DFE73BAAF}"/>
                  </a:ext>
                </a:extLst>
              </p:cNvPr>
              <p:cNvPicPr>
                <a:picLocks noChangeAspect="1"/>
              </p:cNvPicPr>
              <p:nvPr/>
            </p:nvPicPr>
            <p:blipFill>
              <a:blip r:embed="rId2"/>
              <a:stretch>
                <a:fillRect/>
              </a:stretch>
            </p:blipFill>
            <p:spPr>
              <a:xfrm>
                <a:off x="803910" y="1884163"/>
                <a:ext cx="7915116" cy="2055377"/>
              </a:xfrm>
              <a:prstGeom prst="rect">
                <a:avLst/>
              </a:prstGeom>
            </p:spPr>
          </p:pic>
          <p:sp>
            <p:nvSpPr>
              <p:cNvPr id="7" name="TextBox 6">
                <a:extLst>
                  <a:ext uri="{FF2B5EF4-FFF2-40B4-BE49-F238E27FC236}">
                    <a16:creationId xmlns:a16="http://schemas.microsoft.com/office/drawing/2014/main" id="{27C06472-D267-906C-4F76-474993A0933B}"/>
                  </a:ext>
                </a:extLst>
              </p:cNvPr>
              <p:cNvSpPr txBox="1"/>
              <p:nvPr/>
            </p:nvSpPr>
            <p:spPr>
              <a:xfrm>
                <a:off x="1101090" y="1203960"/>
                <a:ext cx="5387340" cy="422183"/>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The Final Result : </a:t>
                </a:r>
              </a:p>
            </p:txBody>
          </p:sp>
        </p:grpSp>
        <p:pic>
          <p:nvPicPr>
            <p:cNvPr id="8" name="Picture 7">
              <a:extLst>
                <a:ext uri="{FF2B5EF4-FFF2-40B4-BE49-F238E27FC236}">
                  <a16:creationId xmlns:a16="http://schemas.microsoft.com/office/drawing/2014/main" id="{6B5CCFEF-E222-C772-239F-0752F1D4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99622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C44F50C-28F5-9F21-0FDC-458F8BE9FCC6}"/>
              </a:ext>
            </a:extLst>
          </p:cNvPr>
          <p:cNvGrpSpPr/>
          <p:nvPr/>
        </p:nvGrpSpPr>
        <p:grpSpPr>
          <a:xfrm>
            <a:off x="745695" y="-246045"/>
            <a:ext cx="10923349" cy="7110604"/>
            <a:chOff x="796412" y="0"/>
            <a:chExt cx="10923349" cy="7110604"/>
          </a:xfrm>
        </p:grpSpPr>
        <p:grpSp>
          <p:nvGrpSpPr>
            <p:cNvPr id="144" name="Group 143">
              <a:extLst>
                <a:ext uri="{FF2B5EF4-FFF2-40B4-BE49-F238E27FC236}">
                  <a16:creationId xmlns:a16="http://schemas.microsoft.com/office/drawing/2014/main" id="{FD0ED847-0AB1-3FF4-F568-DAF69E050F1E}"/>
                </a:ext>
              </a:extLst>
            </p:cNvPr>
            <p:cNvGrpSpPr/>
            <p:nvPr/>
          </p:nvGrpSpPr>
          <p:grpSpPr>
            <a:xfrm>
              <a:off x="796412" y="0"/>
              <a:ext cx="10923349" cy="7110604"/>
              <a:chOff x="796412" y="0"/>
              <a:chExt cx="10923349" cy="7110604"/>
            </a:xfrm>
          </p:grpSpPr>
          <p:grpSp>
            <p:nvGrpSpPr>
              <p:cNvPr id="75" name="Group 74">
                <a:extLst>
                  <a:ext uri="{FF2B5EF4-FFF2-40B4-BE49-F238E27FC236}">
                    <a16:creationId xmlns:a16="http://schemas.microsoft.com/office/drawing/2014/main" id="{BF7B23F3-1FB4-4A7F-1EB1-BD5EA94898E8}"/>
                  </a:ext>
                </a:extLst>
              </p:cNvPr>
              <p:cNvGrpSpPr/>
              <p:nvPr/>
            </p:nvGrpSpPr>
            <p:grpSpPr>
              <a:xfrm>
                <a:off x="796412" y="0"/>
                <a:ext cx="2140974" cy="3730113"/>
                <a:chOff x="179439" y="1638300"/>
                <a:chExt cx="2868562" cy="4367980"/>
              </a:xfrm>
            </p:grpSpPr>
            <p:grpSp>
              <p:nvGrpSpPr>
                <p:cNvPr id="19" name="Group 18">
                  <a:extLst>
                    <a:ext uri="{FF2B5EF4-FFF2-40B4-BE49-F238E27FC236}">
                      <a16:creationId xmlns:a16="http://schemas.microsoft.com/office/drawing/2014/main" id="{EFDD96A1-8D83-A919-4E1C-AA3BBE7BBD12}"/>
                    </a:ext>
                  </a:extLst>
                </p:cNvPr>
                <p:cNvGrpSpPr/>
                <p:nvPr/>
              </p:nvGrpSpPr>
              <p:grpSpPr>
                <a:xfrm>
                  <a:off x="179439" y="1638300"/>
                  <a:ext cx="2868562" cy="4367980"/>
                  <a:chOff x="484239" y="1579307"/>
                  <a:chExt cx="2868562" cy="4367980"/>
                </a:xfrm>
              </p:grpSpPr>
              <p:grpSp>
                <p:nvGrpSpPr>
                  <p:cNvPr id="17" name="Group 16">
                    <a:extLst>
                      <a:ext uri="{FF2B5EF4-FFF2-40B4-BE49-F238E27FC236}">
                        <a16:creationId xmlns:a16="http://schemas.microsoft.com/office/drawing/2014/main" id="{681E8E30-F466-0CFB-1AFE-76417AF90D78}"/>
                      </a:ext>
                    </a:extLst>
                  </p:cNvPr>
                  <p:cNvGrpSpPr/>
                  <p:nvPr/>
                </p:nvGrpSpPr>
                <p:grpSpPr>
                  <a:xfrm>
                    <a:off x="484239" y="1579307"/>
                    <a:ext cx="2868562" cy="4367980"/>
                    <a:chOff x="1782096" y="1392494"/>
                    <a:chExt cx="3701845" cy="4367980"/>
                  </a:xfrm>
                </p:grpSpPr>
                <p:grpSp>
                  <p:nvGrpSpPr>
                    <p:cNvPr id="14" name="Group 13">
                      <a:extLst>
                        <a:ext uri="{FF2B5EF4-FFF2-40B4-BE49-F238E27FC236}">
                          <a16:creationId xmlns:a16="http://schemas.microsoft.com/office/drawing/2014/main" id="{6A3A6831-3BB2-C5A9-7E1C-C1FABB83DA20}"/>
                        </a:ext>
                      </a:extLst>
                    </p:cNvPr>
                    <p:cNvGrpSpPr/>
                    <p:nvPr/>
                  </p:nvGrpSpPr>
                  <p:grpSpPr>
                    <a:xfrm>
                      <a:off x="1782096" y="1392494"/>
                      <a:ext cx="3701845" cy="4367980"/>
                      <a:chOff x="-46704" y="1245010"/>
                      <a:chExt cx="3701845" cy="4367980"/>
                    </a:xfrm>
                  </p:grpSpPr>
                  <p:sp>
                    <p:nvSpPr>
                      <p:cNvPr id="13" name="Rectangle 12">
                        <a:extLst>
                          <a:ext uri="{FF2B5EF4-FFF2-40B4-BE49-F238E27FC236}">
                            <a16:creationId xmlns:a16="http://schemas.microsoft.com/office/drawing/2014/main" id="{AB5A2224-1B7E-4419-2CA2-048114975316}"/>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F979A97-4B50-A9ED-E088-B61534BC2854}"/>
                          </a:ext>
                        </a:extLst>
                      </p:cNvPr>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ight Triangle 15">
                      <a:extLst>
                        <a:ext uri="{FF2B5EF4-FFF2-40B4-BE49-F238E27FC236}">
                          <a16:creationId xmlns:a16="http://schemas.microsoft.com/office/drawing/2014/main" id="{E927E73E-BD4D-D713-8F09-A4C039C80909}"/>
                        </a:ext>
                      </a:extLst>
                    </p:cNvPr>
                    <p:cNvSpPr/>
                    <p:nvPr/>
                  </p:nvSpPr>
                  <p:spPr>
                    <a:xfrm flipH="1" flipV="1">
                      <a:off x="1887794" y="2831690"/>
                      <a:ext cx="471947" cy="487925"/>
                    </a:xfrm>
                    <a:prstGeom prst="rtTriangle">
                      <a:avLst/>
                    </a:prstGeom>
                    <a:solidFill>
                      <a:srgbClr val="D0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49B74F18-ED70-F32D-B7F3-9B2CAA1E9CCB}"/>
                        </a:ext>
                      </a:extLst>
                    </p:cNvPr>
                    <p:cNvSpPr/>
                    <p:nvPr/>
                  </p:nvSpPr>
                  <p:spPr>
                    <a:xfrm>
                      <a:off x="1887794" y="2133600"/>
                      <a:ext cx="2172929" cy="6980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Box 17">
                    <a:extLst>
                      <a:ext uri="{FF2B5EF4-FFF2-40B4-BE49-F238E27FC236}">
                        <a16:creationId xmlns:a16="http://schemas.microsoft.com/office/drawing/2014/main" id="{86AF4BAD-F556-447A-DAEA-6F02F047AA43}"/>
                      </a:ext>
                    </a:extLst>
                  </p:cNvPr>
                  <p:cNvSpPr txBox="1"/>
                  <p:nvPr/>
                </p:nvSpPr>
                <p:spPr>
                  <a:xfrm>
                    <a:off x="1151152" y="2309382"/>
                    <a:ext cx="953729" cy="646331"/>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01</a:t>
                    </a:r>
                  </a:p>
                </p:txBody>
              </p:sp>
            </p:grpSp>
            <p:sp>
              <p:nvSpPr>
                <p:cNvPr id="20" name="TextBox 19">
                  <a:extLst>
                    <a:ext uri="{FF2B5EF4-FFF2-40B4-BE49-F238E27FC236}">
                      <a16:creationId xmlns:a16="http://schemas.microsoft.com/office/drawing/2014/main" id="{CD168822-632F-177B-B354-63302006C457}"/>
                    </a:ext>
                  </a:extLst>
                </p:cNvPr>
                <p:cNvSpPr txBox="1"/>
                <p:nvPr/>
              </p:nvSpPr>
              <p:spPr>
                <a:xfrm>
                  <a:off x="747252" y="3321458"/>
                  <a:ext cx="1683803" cy="864979"/>
                </a:xfrm>
                <a:prstGeom prst="rect">
                  <a:avLst/>
                </a:prstGeom>
                <a:noFill/>
              </p:spPr>
              <p:txBody>
                <a:bodyPr wrap="square" rtlCol="0">
                  <a:spAutoFit/>
                </a:bodyPr>
                <a:lstStyle/>
                <a:p>
                  <a:pPr algn="ctr"/>
                  <a:r>
                    <a:rPr lang="en-IN" sz="1400" b="1" dirty="0">
                      <a:latin typeface="Montserrat" panose="00000500000000000000" pitchFamily="2" charset="0"/>
                    </a:rPr>
                    <a:t>OBJECTIVE</a:t>
                  </a:r>
                </a:p>
                <a:p>
                  <a:pPr algn="ctr"/>
                  <a:r>
                    <a:rPr lang="en-IN" sz="1400" b="1" dirty="0">
                      <a:latin typeface="Montserrat" panose="00000500000000000000" pitchFamily="2" charset="0"/>
                    </a:rPr>
                    <a:t>OF THE  </a:t>
                  </a:r>
                </a:p>
                <a:p>
                  <a:pPr algn="ctr"/>
                  <a:r>
                    <a:rPr lang="en-IN" sz="1400" b="1" dirty="0">
                      <a:latin typeface="Montserrat" panose="00000500000000000000" pitchFamily="2" charset="0"/>
                    </a:rPr>
                    <a:t>PROJECT</a:t>
                  </a:r>
                </a:p>
              </p:txBody>
            </p:sp>
          </p:grpSp>
          <p:grpSp>
            <p:nvGrpSpPr>
              <p:cNvPr id="88" name="Group 87">
                <a:extLst>
                  <a:ext uri="{FF2B5EF4-FFF2-40B4-BE49-F238E27FC236}">
                    <a16:creationId xmlns:a16="http://schemas.microsoft.com/office/drawing/2014/main" id="{C32E6192-D280-667F-40C0-E1F13A6853BB}"/>
                  </a:ext>
                </a:extLst>
              </p:cNvPr>
              <p:cNvGrpSpPr/>
              <p:nvPr/>
            </p:nvGrpSpPr>
            <p:grpSpPr>
              <a:xfrm>
                <a:off x="2564315" y="623460"/>
                <a:ext cx="2140974" cy="3730113"/>
                <a:chOff x="484239" y="1579307"/>
                <a:chExt cx="2868562" cy="4367980"/>
              </a:xfrm>
            </p:grpSpPr>
            <p:grpSp>
              <p:nvGrpSpPr>
                <p:cNvPr id="91" name="Group 90">
                  <a:extLst>
                    <a:ext uri="{FF2B5EF4-FFF2-40B4-BE49-F238E27FC236}">
                      <a16:creationId xmlns:a16="http://schemas.microsoft.com/office/drawing/2014/main" id="{531E8BE5-5E5E-6849-26C5-D8CDCCFA0043}"/>
                    </a:ext>
                  </a:extLst>
                </p:cNvPr>
                <p:cNvGrpSpPr/>
                <p:nvPr/>
              </p:nvGrpSpPr>
              <p:grpSpPr>
                <a:xfrm>
                  <a:off x="484239" y="1579307"/>
                  <a:ext cx="2868562" cy="4367980"/>
                  <a:chOff x="1782096" y="1392494"/>
                  <a:chExt cx="3701845" cy="4367980"/>
                </a:xfrm>
              </p:grpSpPr>
              <p:grpSp>
                <p:nvGrpSpPr>
                  <p:cNvPr id="93" name="Group 92">
                    <a:extLst>
                      <a:ext uri="{FF2B5EF4-FFF2-40B4-BE49-F238E27FC236}">
                        <a16:creationId xmlns:a16="http://schemas.microsoft.com/office/drawing/2014/main" id="{F5C4BD08-86A3-8D7A-FCFB-69EFC99CBFDD}"/>
                      </a:ext>
                    </a:extLst>
                  </p:cNvPr>
                  <p:cNvGrpSpPr/>
                  <p:nvPr/>
                </p:nvGrpSpPr>
                <p:grpSpPr>
                  <a:xfrm>
                    <a:off x="1782096" y="1392494"/>
                    <a:ext cx="3701845" cy="4367980"/>
                    <a:chOff x="-46704" y="1245010"/>
                    <a:chExt cx="3701845" cy="4367980"/>
                  </a:xfrm>
                </p:grpSpPr>
                <p:sp>
                  <p:nvSpPr>
                    <p:cNvPr id="96" name="Rectangle 95">
                      <a:extLst>
                        <a:ext uri="{FF2B5EF4-FFF2-40B4-BE49-F238E27FC236}">
                          <a16:creationId xmlns:a16="http://schemas.microsoft.com/office/drawing/2014/main" id="{08C14909-5F1C-3589-974C-2380550CBD68}"/>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F7E9CC0E-4CD2-D2E6-B873-74292E67F374}"/>
                        </a:ext>
                      </a:extLst>
                    </p:cNvPr>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4" name="Right Triangle 93">
                    <a:extLst>
                      <a:ext uri="{FF2B5EF4-FFF2-40B4-BE49-F238E27FC236}">
                        <a16:creationId xmlns:a16="http://schemas.microsoft.com/office/drawing/2014/main" id="{DCCFEBBB-1787-AC04-C914-3282A63880EA}"/>
                      </a:ext>
                    </a:extLst>
                  </p:cNvPr>
                  <p:cNvSpPr/>
                  <p:nvPr/>
                </p:nvSpPr>
                <p:spPr>
                  <a:xfrm flipH="1" flipV="1">
                    <a:off x="1887794" y="2831690"/>
                    <a:ext cx="471947" cy="487925"/>
                  </a:xfrm>
                  <a:prstGeom prst="rtTriangle">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AEB84330-B05D-CD07-A6D3-0CA97A66D87F}"/>
                      </a:ext>
                    </a:extLst>
                  </p:cNvPr>
                  <p:cNvSpPr/>
                  <p:nvPr/>
                </p:nvSpPr>
                <p:spPr>
                  <a:xfrm>
                    <a:off x="1887794" y="2133600"/>
                    <a:ext cx="2172929" cy="698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grpSp>
            <p:sp>
              <p:nvSpPr>
                <p:cNvPr id="92" name="TextBox 91">
                  <a:extLst>
                    <a:ext uri="{FF2B5EF4-FFF2-40B4-BE49-F238E27FC236}">
                      <a16:creationId xmlns:a16="http://schemas.microsoft.com/office/drawing/2014/main" id="{1CBEBF48-0835-9D1F-7442-B9A30666BA14}"/>
                    </a:ext>
                  </a:extLst>
                </p:cNvPr>
                <p:cNvSpPr txBox="1"/>
                <p:nvPr/>
              </p:nvSpPr>
              <p:spPr>
                <a:xfrm>
                  <a:off x="1000126" y="2277317"/>
                  <a:ext cx="1064465"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02</a:t>
                  </a:r>
                </a:p>
              </p:txBody>
            </p:sp>
          </p:grpSp>
          <p:sp>
            <p:nvSpPr>
              <p:cNvPr id="89" name="TextBox 88">
                <a:extLst>
                  <a:ext uri="{FF2B5EF4-FFF2-40B4-BE49-F238E27FC236}">
                    <a16:creationId xmlns:a16="http://schemas.microsoft.com/office/drawing/2014/main" id="{38DEB382-C6E6-EAAD-D50C-264681270E0B}"/>
                  </a:ext>
                </a:extLst>
              </p:cNvPr>
              <p:cNvSpPr txBox="1"/>
              <p:nvPr/>
            </p:nvSpPr>
            <p:spPr>
              <a:xfrm>
                <a:off x="2980579" y="2115269"/>
                <a:ext cx="1256720" cy="307777"/>
              </a:xfrm>
              <a:prstGeom prst="rect">
                <a:avLst/>
              </a:prstGeom>
              <a:noFill/>
            </p:spPr>
            <p:txBody>
              <a:bodyPr wrap="square" rtlCol="0">
                <a:spAutoFit/>
              </a:bodyPr>
              <a:lstStyle/>
              <a:p>
                <a:pPr algn="ctr"/>
                <a:r>
                  <a:rPr lang="en-IN" sz="1400" b="1" dirty="0">
                    <a:latin typeface="Montserrat" panose="00000500000000000000" pitchFamily="2" charset="0"/>
                  </a:rPr>
                  <a:t>SCOPE</a:t>
                </a:r>
              </a:p>
            </p:txBody>
          </p:sp>
          <p:grpSp>
            <p:nvGrpSpPr>
              <p:cNvPr id="98" name="Group 97">
                <a:extLst>
                  <a:ext uri="{FF2B5EF4-FFF2-40B4-BE49-F238E27FC236}">
                    <a16:creationId xmlns:a16="http://schemas.microsoft.com/office/drawing/2014/main" id="{6CCDCDEC-0DA4-1560-AEC8-44237B279DA4}"/>
                  </a:ext>
                </a:extLst>
              </p:cNvPr>
              <p:cNvGrpSpPr/>
              <p:nvPr/>
            </p:nvGrpSpPr>
            <p:grpSpPr>
              <a:xfrm>
                <a:off x="4270359" y="1300541"/>
                <a:ext cx="2140974" cy="3730113"/>
                <a:chOff x="179439" y="1638300"/>
                <a:chExt cx="2868562" cy="4367980"/>
              </a:xfrm>
            </p:grpSpPr>
            <p:grpSp>
              <p:nvGrpSpPr>
                <p:cNvPr id="99" name="Group 98">
                  <a:extLst>
                    <a:ext uri="{FF2B5EF4-FFF2-40B4-BE49-F238E27FC236}">
                      <a16:creationId xmlns:a16="http://schemas.microsoft.com/office/drawing/2014/main" id="{2C9F720F-4B40-60D2-3398-3DF77D2E81EA}"/>
                    </a:ext>
                  </a:extLst>
                </p:cNvPr>
                <p:cNvGrpSpPr/>
                <p:nvPr/>
              </p:nvGrpSpPr>
              <p:grpSpPr>
                <a:xfrm>
                  <a:off x="179439" y="1638300"/>
                  <a:ext cx="2868562" cy="4367980"/>
                  <a:chOff x="484239" y="1579307"/>
                  <a:chExt cx="2868562" cy="4367980"/>
                </a:xfrm>
              </p:grpSpPr>
              <p:grpSp>
                <p:nvGrpSpPr>
                  <p:cNvPr id="102" name="Group 101">
                    <a:extLst>
                      <a:ext uri="{FF2B5EF4-FFF2-40B4-BE49-F238E27FC236}">
                        <a16:creationId xmlns:a16="http://schemas.microsoft.com/office/drawing/2014/main" id="{8D18E26D-E6E0-16CC-4BBA-F7B89F9FFCED}"/>
                      </a:ext>
                    </a:extLst>
                  </p:cNvPr>
                  <p:cNvGrpSpPr/>
                  <p:nvPr/>
                </p:nvGrpSpPr>
                <p:grpSpPr>
                  <a:xfrm>
                    <a:off x="484239" y="1579307"/>
                    <a:ext cx="2868562" cy="4367980"/>
                    <a:chOff x="1782096" y="1392494"/>
                    <a:chExt cx="3701845" cy="4367980"/>
                  </a:xfrm>
                </p:grpSpPr>
                <p:grpSp>
                  <p:nvGrpSpPr>
                    <p:cNvPr id="104" name="Group 103">
                      <a:extLst>
                        <a:ext uri="{FF2B5EF4-FFF2-40B4-BE49-F238E27FC236}">
                          <a16:creationId xmlns:a16="http://schemas.microsoft.com/office/drawing/2014/main" id="{1021D73A-FC04-6500-7892-476829FA59B1}"/>
                        </a:ext>
                      </a:extLst>
                    </p:cNvPr>
                    <p:cNvGrpSpPr/>
                    <p:nvPr/>
                  </p:nvGrpSpPr>
                  <p:grpSpPr>
                    <a:xfrm>
                      <a:off x="1782096" y="1392494"/>
                      <a:ext cx="3701845" cy="4367980"/>
                      <a:chOff x="-46704" y="1245010"/>
                      <a:chExt cx="3701845" cy="4367980"/>
                    </a:xfrm>
                  </p:grpSpPr>
                  <p:sp>
                    <p:nvSpPr>
                      <p:cNvPr id="107" name="Rectangle 106">
                        <a:extLst>
                          <a:ext uri="{FF2B5EF4-FFF2-40B4-BE49-F238E27FC236}">
                            <a16:creationId xmlns:a16="http://schemas.microsoft.com/office/drawing/2014/main" id="{3F1911AB-A4D3-AB9B-8CAD-10FF2448B88A}"/>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ectangle 107">
                        <a:extLst>
                          <a:ext uri="{FF2B5EF4-FFF2-40B4-BE49-F238E27FC236}">
                            <a16:creationId xmlns:a16="http://schemas.microsoft.com/office/drawing/2014/main" id="{0AF25FE8-F4FC-A8E9-0F7A-93F16D81465C}"/>
                          </a:ext>
                        </a:extLst>
                      </p:cNvPr>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5" name="Right Triangle 104">
                      <a:extLst>
                        <a:ext uri="{FF2B5EF4-FFF2-40B4-BE49-F238E27FC236}">
                          <a16:creationId xmlns:a16="http://schemas.microsoft.com/office/drawing/2014/main" id="{21055702-0E4A-A005-8183-515B238E2B9B}"/>
                        </a:ext>
                      </a:extLst>
                    </p:cNvPr>
                    <p:cNvSpPr/>
                    <p:nvPr/>
                  </p:nvSpPr>
                  <p:spPr>
                    <a:xfrm flipH="1" flipV="1">
                      <a:off x="1887794" y="2831690"/>
                      <a:ext cx="471947" cy="487925"/>
                    </a:xfrm>
                    <a:prstGeom prst="rtTriangle">
                      <a:avLst/>
                    </a:prstGeom>
                    <a:solidFill>
                      <a:srgbClr val="D0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Rectangle 105">
                      <a:extLst>
                        <a:ext uri="{FF2B5EF4-FFF2-40B4-BE49-F238E27FC236}">
                          <a16:creationId xmlns:a16="http://schemas.microsoft.com/office/drawing/2014/main" id="{F89CC280-1519-200A-5552-713D8EAF6CDD}"/>
                        </a:ext>
                      </a:extLst>
                    </p:cNvPr>
                    <p:cNvSpPr/>
                    <p:nvPr/>
                  </p:nvSpPr>
                  <p:spPr>
                    <a:xfrm>
                      <a:off x="1887794" y="2133600"/>
                      <a:ext cx="2172929" cy="698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 name="TextBox 102">
                    <a:extLst>
                      <a:ext uri="{FF2B5EF4-FFF2-40B4-BE49-F238E27FC236}">
                        <a16:creationId xmlns:a16="http://schemas.microsoft.com/office/drawing/2014/main" id="{D6624528-DE5D-8B9A-904E-863CEFC8E2FA}"/>
                      </a:ext>
                    </a:extLst>
                  </p:cNvPr>
                  <p:cNvSpPr txBox="1"/>
                  <p:nvPr/>
                </p:nvSpPr>
                <p:spPr>
                  <a:xfrm>
                    <a:off x="1000984" y="2320411"/>
                    <a:ext cx="1033725"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03</a:t>
                    </a:r>
                  </a:p>
                </p:txBody>
              </p:sp>
            </p:grpSp>
            <p:sp>
              <p:nvSpPr>
                <p:cNvPr id="100" name="TextBox 99">
                  <a:extLst>
                    <a:ext uri="{FF2B5EF4-FFF2-40B4-BE49-F238E27FC236}">
                      <a16:creationId xmlns:a16="http://schemas.microsoft.com/office/drawing/2014/main" id="{E1A9599C-F986-840C-1795-6846680AD416}"/>
                    </a:ext>
                  </a:extLst>
                </p:cNvPr>
                <p:cNvSpPr txBox="1"/>
                <p:nvPr/>
              </p:nvSpPr>
              <p:spPr>
                <a:xfrm>
                  <a:off x="726321" y="3389442"/>
                  <a:ext cx="1824357" cy="612693"/>
                </a:xfrm>
                <a:prstGeom prst="rect">
                  <a:avLst/>
                </a:prstGeom>
                <a:noFill/>
              </p:spPr>
              <p:txBody>
                <a:bodyPr wrap="square" rtlCol="0">
                  <a:spAutoFit/>
                </a:bodyPr>
                <a:lstStyle/>
                <a:p>
                  <a:pPr algn="ctr"/>
                  <a:r>
                    <a:rPr lang="en-IN" sz="1400" b="1" dirty="0">
                      <a:latin typeface="Montserrat" panose="00000500000000000000" pitchFamily="2" charset="0"/>
                    </a:rPr>
                    <a:t>ALGORITHM</a:t>
                  </a:r>
                </a:p>
                <a:p>
                  <a:pPr algn="ctr"/>
                  <a:r>
                    <a:rPr lang="en-IN" sz="1400" b="1" dirty="0">
                      <a:latin typeface="Montserrat" panose="00000500000000000000" pitchFamily="2" charset="0"/>
                    </a:rPr>
                    <a:t>USED</a:t>
                  </a:r>
                </a:p>
              </p:txBody>
            </p:sp>
          </p:grpSp>
          <p:grpSp>
            <p:nvGrpSpPr>
              <p:cNvPr id="109" name="Group 108">
                <a:extLst>
                  <a:ext uri="{FF2B5EF4-FFF2-40B4-BE49-F238E27FC236}">
                    <a16:creationId xmlns:a16="http://schemas.microsoft.com/office/drawing/2014/main" id="{A280B5C3-8C59-128D-681F-3CC3265FE859}"/>
                  </a:ext>
                </a:extLst>
              </p:cNvPr>
              <p:cNvGrpSpPr/>
              <p:nvPr/>
            </p:nvGrpSpPr>
            <p:grpSpPr>
              <a:xfrm>
                <a:off x="5961209" y="2060822"/>
                <a:ext cx="2140974" cy="3730113"/>
                <a:chOff x="179439" y="1638300"/>
                <a:chExt cx="2868562" cy="4367980"/>
              </a:xfrm>
            </p:grpSpPr>
            <p:grpSp>
              <p:nvGrpSpPr>
                <p:cNvPr id="110" name="Group 109">
                  <a:extLst>
                    <a:ext uri="{FF2B5EF4-FFF2-40B4-BE49-F238E27FC236}">
                      <a16:creationId xmlns:a16="http://schemas.microsoft.com/office/drawing/2014/main" id="{D0A665E7-5AE9-C03F-9232-B02F1FAD70E9}"/>
                    </a:ext>
                  </a:extLst>
                </p:cNvPr>
                <p:cNvGrpSpPr/>
                <p:nvPr/>
              </p:nvGrpSpPr>
              <p:grpSpPr>
                <a:xfrm>
                  <a:off x="179439" y="1638300"/>
                  <a:ext cx="2868562" cy="4367980"/>
                  <a:chOff x="484239" y="1579307"/>
                  <a:chExt cx="2868562" cy="4367980"/>
                </a:xfrm>
              </p:grpSpPr>
              <p:grpSp>
                <p:nvGrpSpPr>
                  <p:cNvPr id="113" name="Group 112">
                    <a:extLst>
                      <a:ext uri="{FF2B5EF4-FFF2-40B4-BE49-F238E27FC236}">
                        <a16:creationId xmlns:a16="http://schemas.microsoft.com/office/drawing/2014/main" id="{430FEFB4-CF10-4422-F121-0C608755B7D2}"/>
                      </a:ext>
                    </a:extLst>
                  </p:cNvPr>
                  <p:cNvGrpSpPr/>
                  <p:nvPr/>
                </p:nvGrpSpPr>
                <p:grpSpPr>
                  <a:xfrm>
                    <a:off x="484239" y="1579307"/>
                    <a:ext cx="2868562" cy="4367980"/>
                    <a:chOff x="1782096" y="1392494"/>
                    <a:chExt cx="3701845" cy="4367980"/>
                  </a:xfrm>
                </p:grpSpPr>
                <p:grpSp>
                  <p:nvGrpSpPr>
                    <p:cNvPr id="115" name="Group 114">
                      <a:extLst>
                        <a:ext uri="{FF2B5EF4-FFF2-40B4-BE49-F238E27FC236}">
                          <a16:creationId xmlns:a16="http://schemas.microsoft.com/office/drawing/2014/main" id="{7C1ACA16-487B-6252-B4AD-70DADB73C3FF}"/>
                        </a:ext>
                      </a:extLst>
                    </p:cNvPr>
                    <p:cNvGrpSpPr/>
                    <p:nvPr/>
                  </p:nvGrpSpPr>
                  <p:grpSpPr>
                    <a:xfrm>
                      <a:off x="1782096" y="1392494"/>
                      <a:ext cx="3701845" cy="4367980"/>
                      <a:chOff x="-46704" y="1245010"/>
                      <a:chExt cx="3701845" cy="4367980"/>
                    </a:xfrm>
                  </p:grpSpPr>
                  <p:sp>
                    <p:nvSpPr>
                      <p:cNvPr id="118" name="Rectangle 117">
                        <a:extLst>
                          <a:ext uri="{FF2B5EF4-FFF2-40B4-BE49-F238E27FC236}">
                            <a16:creationId xmlns:a16="http://schemas.microsoft.com/office/drawing/2014/main" id="{6502B3FA-40A1-6DCA-85D2-317C0558265A}"/>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9B81E31C-A9A3-5401-8B7F-8A260958D2A2}"/>
                          </a:ext>
                        </a:extLst>
                      </p:cNvPr>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a:extLst>
                        <a:ext uri="{FF2B5EF4-FFF2-40B4-BE49-F238E27FC236}">
                          <a16:creationId xmlns:a16="http://schemas.microsoft.com/office/drawing/2014/main" id="{E1AC1E9F-96FB-D3FA-E725-87FB7E4A342E}"/>
                        </a:ext>
                      </a:extLst>
                    </p:cNvPr>
                    <p:cNvSpPr/>
                    <p:nvPr/>
                  </p:nvSpPr>
                  <p:spPr>
                    <a:xfrm flipH="1" flipV="1">
                      <a:off x="1887794" y="2831690"/>
                      <a:ext cx="471947" cy="487925"/>
                    </a:xfrm>
                    <a:prstGeom prst="rtTriangle">
                      <a:avLst/>
                    </a:prstGeom>
                    <a:solidFill>
                      <a:srgbClr val="BC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Rectangle 116">
                      <a:extLst>
                        <a:ext uri="{FF2B5EF4-FFF2-40B4-BE49-F238E27FC236}">
                          <a16:creationId xmlns:a16="http://schemas.microsoft.com/office/drawing/2014/main" id="{1ADD7F44-53A0-6FB0-3413-91D26C10E20B}"/>
                        </a:ext>
                      </a:extLst>
                    </p:cNvPr>
                    <p:cNvSpPr/>
                    <p:nvPr/>
                  </p:nvSpPr>
                  <p:spPr>
                    <a:xfrm>
                      <a:off x="1887794" y="2133600"/>
                      <a:ext cx="2172929" cy="698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4" name="TextBox 113">
                    <a:extLst>
                      <a:ext uri="{FF2B5EF4-FFF2-40B4-BE49-F238E27FC236}">
                        <a16:creationId xmlns:a16="http://schemas.microsoft.com/office/drawing/2014/main" id="{FE831047-5C9B-9098-F3FA-34F67F01F4A4}"/>
                      </a:ext>
                    </a:extLst>
                  </p:cNvPr>
                  <p:cNvSpPr txBox="1"/>
                  <p:nvPr/>
                </p:nvSpPr>
                <p:spPr>
                  <a:xfrm>
                    <a:off x="1005427" y="2292969"/>
                    <a:ext cx="1084808"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04</a:t>
                    </a:r>
                  </a:p>
                </p:txBody>
              </p:sp>
            </p:grpSp>
            <p:sp>
              <p:nvSpPr>
                <p:cNvPr id="111" name="TextBox 110">
                  <a:extLst>
                    <a:ext uri="{FF2B5EF4-FFF2-40B4-BE49-F238E27FC236}">
                      <a16:creationId xmlns:a16="http://schemas.microsoft.com/office/drawing/2014/main" id="{813E15D1-0657-C599-6D44-2899E20869E2}"/>
                    </a:ext>
                  </a:extLst>
                </p:cNvPr>
                <p:cNvSpPr txBox="1"/>
                <p:nvPr/>
              </p:nvSpPr>
              <p:spPr>
                <a:xfrm>
                  <a:off x="640908" y="3484048"/>
                  <a:ext cx="1819035" cy="864979"/>
                </a:xfrm>
                <a:prstGeom prst="rect">
                  <a:avLst/>
                </a:prstGeom>
                <a:noFill/>
              </p:spPr>
              <p:txBody>
                <a:bodyPr wrap="square" rtlCol="0">
                  <a:spAutoFit/>
                </a:bodyPr>
                <a:lstStyle/>
                <a:p>
                  <a:pPr algn="ctr"/>
                  <a:r>
                    <a:rPr lang="en-IN" sz="1400" b="1" dirty="0">
                      <a:latin typeface="Montserrat" panose="00000500000000000000" pitchFamily="2" charset="0"/>
                    </a:rPr>
                    <a:t>DATA</a:t>
                  </a:r>
                </a:p>
                <a:p>
                  <a:pPr algn="ctr"/>
                  <a:r>
                    <a:rPr lang="en-IN" sz="1400" b="1" dirty="0">
                      <a:latin typeface="Montserrat" panose="00000500000000000000" pitchFamily="2" charset="0"/>
                    </a:rPr>
                    <a:t>GRAPH PLOTINGS</a:t>
                  </a:r>
                </a:p>
              </p:txBody>
            </p:sp>
          </p:grpSp>
          <p:grpSp>
            <p:nvGrpSpPr>
              <p:cNvPr id="120" name="Group 119">
                <a:extLst>
                  <a:ext uri="{FF2B5EF4-FFF2-40B4-BE49-F238E27FC236}">
                    <a16:creationId xmlns:a16="http://schemas.microsoft.com/office/drawing/2014/main" id="{1DBAA701-C80A-0504-E297-9D52E18F7E04}"/>
                  </a:ext>
                </a:extLst>
              </p:cNvPr>
              <p:cNvGrpSpPr/>
              <p:nvPr/>
            </p:nvGrpSpPr>
            <p:grpSpPr>
              <a:xfrm>
                <a:off x="9578787" y="3380491"/>
                <a:ext cx="2140974" cy="3730113"/>
                <a:chOff x="179439" y="1638300"/>
                <a:chExt cx="2868562" cy="4367980"/>
              </a:xfrm>
            </p:grpSpPr>
            <p:grpSp>
              <p:nvGrpSpPr>
                <p:cNvPr id="121" name="Group 120">
                  <a:extLst>
                    <a:ext uri="{FF2B5EF4-FFF2-40B4-BE49-F238E27FC236}">
                      <a16:creationId xmlns:a16="http://schemas.microsoft.com/office/drawing/2014/main" id="{B96346E5-127B-3B0B-4C30-EDAEC1AEBDDB}"/>
                    </a:ext>
                  </a:extLst>
                </p:cNvPr>
                <p:cNvGrpSpPr/>
                <p:nvPr/>
              </p:nvGrpSpPr>
              <p:grpSpPr>
                <a:xfrm>
                  <a:off x="179439" y="1638300"/>
                  <a:ext cx="2868562" cy="4367980"/>
                  <a:chOff x="484239" y="1579307"/>
                  <a:chExt cx="2868562" cy="4367980"/>
                </a:xfrm>
              </p:grpSpPr>
              <p:grpSp>
                <p:nvGrpSpPr>
                  <p:cNvPr id="124" name="Group 123">
                    <a:extLst>
                      <a:ext uri="{FF2B5EF4-FFF2-40B4-BE49-F238E27FC236}">
                        <a16:creationId xmlns:a16="http://schemas.microsoft.com/office/drawing/2014/main" id="{4E650679-FE55-64C4-1798-E1DD182797A1}"/>
                      </a:ext>
                    </a:extLst>
                  </p:cNvPr>
                  <p:cNvGrpSpPr/>
                  <p:nvPr/>
                </p:nvGrpSpPr>
                <p:grpSpPr>
                  <a:xfrm>
                    <a:off x="484239" y="1579307"/>
                    <a:ext cx="2868562" cy="4367980"/>
                    <a:chOff x="1782096" y="1392494"/>
                    <a:chExt cx="3701845" cy="4367980"/>
                  </a:xfrm>
                </p:grpSpPr>
                <p:grpSp>
                  <p:nvGrpSpPr>
                    <p:cNvPr id="126" name="Group 125">
                      <a:extLst>
                        <a:ext uri="{FF2B5EF4-FFF2-40B4-BE49-F238E27FC236}">
                          <a16:creationId xmlns:a16="http://schemas.microsoft.com/office/drawing/2014/main" id="{B8734A3C-530F-EF4D-C3A7-D48EB434A885}"/>
                        </a:ext>
                      </a:extLst>
                    </p:cNvPr>
                    <p:cNvGrpSpPr/>
                    <p:nvPr/>
                  </p:nvGrpSpPr>
                  <p:grpSpPr>
                    <a:xfrm>
                      <a:off x="1782096" y="1392494"/>
                      <a:ext cx="3701845" cy="4367980"/>
                      <a:chOff x="-46704" y="1245010"/>
                      <a:chExt cx="3701845" cy="4367980"/>
                    </a:xfrm>
                  </p:grpSpPr>
                  <p:sp>
                    <p:nvSpPr>
                      <p:cNvPr id="129" name="Rectangle 128">
                        <a:extLst>
                          <a:ext uri="{FF2B5EF4-FFF2-40B4-BE49-F238E27FC236}">
                            <a16:creationId xmlns:a16="http://schemas.microsoft.com/office/drawing/2014/main" id="{B2D8A670-A238-C026-4F46-55769BC02224}"/>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a:extLst>
                          <a:ext uri="{FF2B5EF4-FFF2-40B4-BE49-F238E27FC236}">
                            <a16:creationId xmlns:a16="http://schemas.microsoft.com/office/drawing/2014/main" id="{749B3724-2FC2-B673-4AF6-10728968914B}"/>
                          </a:ext>
                        </a:extLst>
                      </p:cNvPr>
                      <p:cNvSpPr/>
                      <p:nvPr/>
                    </p:nvSpPr>
                    <p:spPr>
                      <a:xfrm>
                        <a:off x="530941" y="1732935"/>
                        <a:ext cx="2546554"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7" name="Right Triangle 126">
                      <a:extLst>
                        <a:ext uri="{FF2B5EF4-FFF2-40B4-BE49-F238E27FC236}">
                          <a16:creationId xmlns:a16="http://schemas.microsoft.com/office/drawing/2014/main" id="{B4FBA21E-0C53-035A-3C5D-DACCC9ACB9BE}"/>
                        </a:ext>
                      </a:extLst>
                    </p:cNvPr>
                    <p:cNvSpPr/>
                    <p:nvPr/>
                  </p:nvSpPr>
                  <p:spPr>
                    <a:xfrm flipH="1" flipV="1">
                      <a:off x="1887794" y="2831690"/>
                      <a:ext cx="471947" cy="487925"/>
                    </a:xfrm>
                    <a:prstGeom prst="rtTriangl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8" name="Rectangle 127">
                      <a:extLst>
                        <a:ext uri="{FF2B5EF4-FFF2-40B4-BE49-F238E27FC236}">
                          <a16:creationId xmlns:a16="http://schemas.microsoft.com/office/drawing/2014/main" id="{FDD2F6C2-273A-3300-077E-709E0A7FDD19}"/>
                        </a:ext>
                      </a:extLst>
                    </p:cNvPr>
                    <p:cNvSpPr/>
                    <p:nvPr/>
                  </p:nvSpPr>
                  <p:spPr>
                    <a:xfrm>
                      <a:off x="1887794" y="2133600"/>
                      <a:ext cx="2172929" cy="69809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5" name="TextBox 124">
                    <a:extLst>
                      <a:ext uri="{FF2B5EF4-FFF2-40B4-BE49-F238E27FC236}">
                        <a16:creationId xmlns:a16="http://schemas.microsoft.com/office/drawing/2014/main" id="{B563459E-810F-984D-D1EE-B3A94C3ACD25}"/>
                      </a:ext>
                    </a:extLst>
                  </p:cNvPr>
                  <p:cNvSpPr txBox="1"/>
                  <p:nvPr/>
                </p:nvSpPr>
                <p:spPr>
                  <a:xfrm>
                    <a:off x="968399" y="2340362"/>
                    <a:ext cx="1173929"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06</a:t>
                    </a:r>
                  </a:p>
                </p:txBody>
              </p:sp>
            </p:grpSp>
            <p:sp>
              <p:nvSpPr>
                <p:cNvPr id="122" name="TextBox 121">
                  <a:extLst>
                    <a:ext uri="{FF2B5EF4-FFF2-40B4-BE49-F238E27FC236}">
                      <a16:creationId xmlns:a16="http://schemas.microsoft.com/office/drawing/2014/main" id="{394DE1B4-C8CE-F568-AE86-E9E4FF342C8A}"/>
                    </a:ext>
                  </a:extLst>
                </p:cNvPr>
                <p:cNvSpPr txBox="1"/>
                <p:nvPr/>
              </p:nvSpPr>
              <p:spPr>
                <a:xfrm>
                  <a:off x="630149" y="3448975"/>
                  <a:ext cx="1973325" cy="360408"/>
                </a:xfrm>
                <a:prstGeom prst="rect">
                  <a:avLst/>
                </a:prstGeom>
                <a:noFill/>
              </p:spPr>
              <p:txBody>
                <a:bodyPr wrap="square" rtlCol="0">
                  <a:spAutoFit/>
                </a:bodyPr>
                <a:lstStyle/>
                <a:p>
                  <a:r>
                    <a:rPr lang="en-IN" sz="1400" b="1" dirty="0">
                      <a:latin typeface="Montserrat" panose="00000500000000000000" pitchFamily="2" charset="0"/>
                    </a:rPr>
                    <a:t>CONCLUSION</a:t>
                  </a:r>
                </a:p>
              </p:txBody>
            </p:sp>
          </p:grpSp>
          <p:grpSp>
            <p:nvGrpSpPr>
              <p:cNvPr id="131" name="Group 130">
                <a:extLst>
                  <a:ext uri="{FF2B5EF4-FFF2-40B4-BE49-F238E27FC236}">
                    <a16:creationId xmlns:a16="http://schemas.microsoft.com/office/drawing/2014/main" id="{1594E986-5181-BDC8-50D0-A8DAA490D4EC}"/>
                  </a:ext>
                </a:extLst>
              </p:cNvPr>
              <p:cNvGrpSpPr/>
              <p:nvPr/>
            </p:nvGrpSpPr>
            <p:grpSpPr>
              <a:xfrm>
                <a:off x="7771896" y="2712448"/>
                <a:ext cx="2140974" cy="3730113"/>
                <a:chOff x="179439" y="1638300"/>
                <a:chExt cx="2868562" cy="4367980"/>
              </a:xfrm>
            </p:grpSpPr>
            <p:grpSp>
              <p:nvGrpSpPr>
                <p:cNvPr id="132" name="Group 131">
                  <a:extLst>
                    <a:ext uri="{FF2B5EF4-FFF2-40B4-BE49-F238E27FC236}">
                      <a16:creationId xmlns:a16="http://schemas.microsoft.com/office/drawing/2014/main" id="{67619384-BAF3-D676-AFC7-D07EA52DA225}"/>
                    </a:ext>
                  </a:extLst>
                </p:cNvPr>
                <p:cNvGrpSpPr/>
                <p:nvPr/>
              </p:nvGrpSpPr>
              <p:grpSpPr>
                <a:xfrm>
                  <a:off x="179439" y="1638300"/>
                  <a:ext cx="2868562" cy="4367980"/>
                  <a:chOff x="484239" y="1579307"/>
                  <a:chExt cx="2868562" cy="4367980"/>
                </a:xfrm>
              </p:grpSpPr>
              <p:grpSp>
                <p:nvGrpSpPr>
                  <p:cNvPr id="135" name="Group 134">
                    <a:extLst>
                      <a:ext uri="{FF2B5EF4-FFF2-40B4-BE49-F238E27FC236}">
                        <a16:creationId xmlns:a16="http://schemas.microsoft.com/office/drawing/2014/main" id="{21A401E8-6546-7691-82A9-1A979BF199AD}"/>
                      </a:ext>
                    </a:extLst>
                  </p:cNvPr>
                  <p:cNvGrpSpPr/>
                  <p:nvPr/>
                </p:nvGrpSpPr>
                <p:grpSpPr>
                  <a:xfrm>
                    <a:off x="484239" y="1579307"/>
                    <a:ext cx="2868562" cy="4367980"/>
                    <a:chOff x="1782096" y="1392494"/>
                    <a:chExt cx="3701845" cy="4367980"/>
                  </a:xfrm>
                </p:grpSpPr>
                <p:grpSp>
                  <p:nvGrpSpPr>
                    <p:cNvPr id="137" name="Group 136">
                      <a:extLst>
                        <a:ext uri="{FF2B5EF4-FFF2-40B4-BE49-F238E27FC236}">
                          <a16:creationId xmlns:a16="http://schemas.microsoft.com/office/drawing/2014/main" id="{F7837EA5-6AE7-2718-84F5-DB671757E318}"/>
                        </a:ext>
                      </a:extLst>
                    </p:cNvPr>
                    <p:cNvGrpSpPr/>
                    <p:nvPr/>
                  </p:nvGrpSpPr>
                  <p:grpSpPr>
                    <a:xfrm>
                      <a:off x="1782096" y="1392494"/>
                      <a:ext cx="3701845" cy="4367980"/>
                      <a:chOff x="-46704" y="1245010"/>
                      <a:chExt cx="3701845" cy="4367980"/>
                    </a:xfrm>
                  </p:grpSpPr>
                  <p:sp>
                    <p:nvSpPr>
                      <p:cNvPr id="140" name="Rectangle 139">
                        <a:extLst>
                          <a:ext uri="{FF2B5EF4-FFF2-40B4-BE49-F238E27FC236}">
                            <a16:creationId xmlns:a16="http://schemas.microsoft.com/office/drawing/2014/main" id="{87DA110D-01A4-0467-4DCC-EDF5EFCF0B4C}"/>
                          </a:ext>
                        </a:extLst>
                      </p:cNvPr>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Rectangle 140">
                        <a:extLst>
                          <a:ext uri="{FF2B5EF4-FFF2-40B4-BE49-F238E27FC236}">
                            <a16:creationId xmlns:a16="http://schemas.microsoft.com/office/drawing/2014/main" id="{D2BC9FA3-075B-0B4A-6225-5E7343708FAF}"/>
                          </a:ext>
                        </a:extLst>
                      </p:cNvPr>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8" name="Right Triangle 137">
                      <a:extLst>
                        <a:ext uri="{FF2B5EF4-FFF2-40B4-BE49-F238E27FC236}">
                          <a16:creationId xmlns:a16="http://schemas.microsoft.com/office/drawing/2014/main" id="{470C79C8-A1AA-7F51-FF0D-FDCBD207E2E6}"/>
                        </a:ext>
                      </a:extLst>
                    </p:cNvPr>
                    <p:cNvSpPr/>
                    <p:nvPr/>
                  </p:nvSpPr>
                  <p:spPr>
                    <a:xfrm flipH="1" flipV="1">
                      <a:off x="1887794" y="2831690"/>
                      <a:ext cx="471947" cy="487925"/>
                    </a:xfrm>
                    <a:prstGeom prst="rtTriangle">
                      <a:avLst/>
                    </a:pr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Rectangle 138">
                      <a:extLst>
                        <a:ext uri="{FF2B5EF4-FFF2-40B4-BE49-F238E27FC236}">
                          <a16:creationId xmlns:a16="http://schemas.microsoft.com/office/drawing/2014/main" id="{F82B1335-9157-8F0C-0664-F3891F9E69FB}"/>
                        </a:ext>
                      </a:extLst>
                    </p:cNvPr>
                    <p:cNvSpPr/>
                    <p:nvPr/>
                  </p:nvSpPr>
                  <p:spPr>
                    <a:xfrm>
                      <a:off x="1887794" y="2133600"/>
                      <a:ext cx="2172929" cy="69809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6" name="TextBox 135">
                    <a:extLst>
                      <a:ext uri="{FF2B5EF4-FFF2-40B4-BE49-F238E27FC236}">
                        <a16:creationId xmlns:a16="http://schemas.microsoft.com/office/drawing/2014/main" id="{1BB059C1-ED17-6FC2-DA34-3C289A550AEF}"/>
                      </a:ext>
                    </a:extLst>
                  </p:cNvPr>
                  <p:cNvSpPr txBox="1"/>
                  <p:nvPr/>
                </p:nvSpPr>
                <p:spPr>
                  <a:xfrm>
                    <a:off x="1031164" y="2328495"/>
                    <a:ext cx="1073257"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05</a:t>
                    </a:r>
                  </a:p>
                </p:txBody>
              </p:sp>
            </p:grpSp>
            <p:sp>
              <p:nvSpPr>
                <p:cNvPr id="133" name="TextBox 132">
                  <a:extLst>
                    <a:ext uri="{FF2B5EF4-FFF2-40B4-BE49-F238E27FC236}">
                      <a16:creationId xmlns:a16="http://schemas.microsoft.com/office/drawing/2014/main" id="{D01705FF-34BB-667F-E59F-9AAD6BEE57C8}"/>
                    </a:ext>
                  </a:extLst>
                </p:cNvPr>
                <p:cNvSpPr txBox="1"/>
                <p:nvPr/>
              </p:nvSpPr>
              <p:spPr>
                <a:xfrm>
                  <a:off x="746964" y="3352628"/>
                  <a:ext cx="1683803" cy="864979"/>
                </a:xfrm>
                <a:prstGeom prst="rect">
                  <a:avLst/>
                </a:prstGeom>
                <a:noFill/>
              </p:spPr>
              <p:txBody>
                <a:bodyPr wrap="square" rtlCol="0">
                  <a:spAutoFit/>
                </a:bodyPr>
                <a:lstStyle/>
                <a:p>
                  <a:pPr algn="ctr"/>
                  <a:r>
                    <a:rPr lang="en-IN" sz="1400" b="1" dirty="0">
                      <a:latin typeface="Montserrat" panose="00000500000000000000" pitchFamily="2" charset="0"/>
                    </a:rPr>
                    <a:t>LSTM</a:t>
                  </a:r>
                </a:p>
                <a:p>
                  <a:pPr algn="ctr"/>
                  <a:r>
                    <a:rPr lang="en-IN" sz="1400" b="1" dirty="0">
                      <a:latin typeface="Montserrat" panose="00000500000000000000" pitchFamily="2" charset="0"/>
                    </a:rPr>
                    <a:t>MODEL</a:t>
                  </a:r>
                </a:p>
                <a:p>
                  <a:pPr algn="ctr"/>
                  <a:r>
                    <a:rPr lang="en-IN" sz="1400" b="1" dirty="0">
                      <a:latin typeface="Montserrat" panose="00000500000000000000" pitchFamily="2" charset="0"/>
                    </a:rPr>
                    <a:t>BUILDING</a:t>
                  </a:r>
                </a:p>
              </p:txBody>
            </p:sp>
          </p:grpSp>
        </p:grpSp>
        <p:pic>
          <p:nvPicPr>
            <p:cNvPr id="10" name="Graphic 9" descr="Bar graph with upward trend with solid fill">
              <a:extLst>
                <a:ext uri="{FF2B5EF4-FFF2-40B4-BE49-F238E27FC236}">
                  <a16:creationId xmlns:a16="http://schemas.microsoft.com/office/drawing/2014/main" id="{880FF203-0F1B-8ED8-9797-3FDDF84043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0674" y="4457404"/>
              <a:ext cx="914400" cy="914400"/>
            </a:xfrm>
            <a:prstGeom prst="rect">
              <a:avLst/>
            </a:prstGeom>
          </p:spPr>
        </p:pic>
        <p:pic>
          <p:nvPicPr>
            <p:cNvPr id="12" name="Graphic 11" descr="Brain in head with solid fill">
              <a:extLst>
                <a:ext uri="{FF2B5EF4-FFF2-40B4-BE49-F238E27FC236}">
                  <a16:creationId xmlns:a16="http://schemas.microsoft.com/office/drawing/2014/main" id="{E5E13E41-CE2E-D93F-DCC7-97F3DABFE7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1135" y="2256585"/>
              <a:ext cx="914400" cy="914400"/>
            </a:xfrm>
            <a:prstGeom prst="rect">
              <a:avLst/>
            </a:prstGeom>
          </p:spPr>
        </p:pic>
        <p:pic>
          <p:nvPicPr>
            <p:cNvPr id="22" name="Graphic 21" descr="Bullseye with solid fill">
              <a:extLst>
                <a:ext uri="{FF2B5EF4-FFF2-40B4-BE49-F238E27FC236}">
                  <a16:creationId xmlns:a16="http://schemas.microsoft.com/office/drawing/2014/main" id="{EE96EDD7-94C0-C44F-D646-678D0CA58D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933" y="2804835"/>
              <a:ext cx="914400" cy="914400"/>
            </a:xfrm>
            <a:prstGeom prst="rect">
              <a:avLst/>
            </a:prstGeom>
          </p:spPr>
        </p:pic>
        <p:pic>
          <p:nvPicPr>
            <p:cNvPr id="24" name="Graphic 23" descr="Clock with solid fill">
              <a:extLst>
                <a:ext uri="{FF2B5EF4-FFF2-40B4-BE49-F238E27FC236}">
                  <a16:creationId xmlns:a16="http://schemas.microsoft.com/office/drawing/2014/main" id="{5808326A-54F9-CD5C-09F5-13DD9FDFD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92074" y="5528161"/>
              <a:ext cx="914400" cy="914400"/>
            </a:xfrm>
            <a:prstGeom prst="rect">
              <a:avLst/>
            </a:prstGeom>
          </p:spPr>
        </p:pic>
        <p:pic>
          <p:nvPicPr>
            <p:cNvPr id="26" name="Graphic 25" descr="Books with solid fill">
              <a:extLst>
                <a:ext uri="{FF2B5EF4-FFF2-40B4-BE49-F238E27FC236}">
                  <a16:creationId xmlns:a16="http://schemas.microsoft.com/office/drawing/2014/main" id="{47635EDB-EFE5-B532-FECD-BA8CD6C92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52713" y="3556171"/>
              <a:ext cx="914400" cy="914400"/>
            </a:xfrm>
            <a:prstGeom prst="rect">
              <a:avLst/>
            </a:prstGeom>
          </p:spPr>
        </p:pic>
        <p:pic>
          <p:nvPicPr>
            <p:cNvPr id="28" name="Graphic 27" descr="Lightbulb and gear with solid fill">
              <a:extLst>
                <a:ext uri="{FF2B5EF4-FFF2-40B4-BE49-F238E27FC236}">
                  <a16:creationId xmlns:a16="http://schemas.microsoft.com/office/drawing/2014/main" id="{9B22EA0D-D283-161F-401F-18001A2F3E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73075" y="4988782"/>
              <a:ext cx="914400" cy="914400"/>
            </a:xfrm>
            <a:prstGeom prst="rect">
              <a:avLst/>
            </a:prstGeom>
          </p:spPr>
        </p:pic>
      </p:grpSp>
      <p:pic>
        <p:nvPicPr>
          <p:cNvPr id="29" name="Picture 28">
            <a:extLst>
              <a:ext uri="{FF2B5EF4-FFF2-40B4-BE49-F238E27FC236}">
                <a16:creationId xmlns:a16="http://schemas.microsoft.com/office/drawing/2014/main" id="{056216CD-6805-F3C2-18C3-D194568BC92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91823" y="-95213"/>
            <a:ext cx="1101854" cy="1740412"/>
          </a:xfrm>
          <a:prstGeom prst="rect">
            <a:avLst/>
          </a:prstGeom>
        </p:spPr>
      </p:pic>
      <p:sp>
        <p:nvSpPr>
          <p:cNvPr id="30" name="Rectangle 29">
            <a:extLst>
              <a:ext uri="{FF2B5EF4-FFF2-40B4-BE49-F238E27FC236}">
                <a16:creationId xmlns:a16="http://schemas.microsoft.com/office/drawing/2014/main" id="{25ECDA11-D302-D460-DF8A-ED8F9A47A590}"/>
              </a:ext>
            </a:extLst>
          </p:cNvPr>
          <p:cNvSpPr/>
          <p:nvPr/>
        </p:nvSpPr>
        <p:spPr>
          <a:xfrm>
            <a:off x="6487431" y="364437"/>
            <a:ext cx="4170309" cy="1200329"/>
          </a:xfrm>
          <a:prstGeom prst="rect">
            <a:avLst/>
          </a:prstGeom>
          <a:noFill/>
        </p:spPr>
        <p:txBody>
          <a:bodyPr wrap="square" lIns="91440" tIns="45720" rIns="91440" bIns="45720">
            <a:spAutoFit/>
          </a:bodyPr>
          <a:lstStyle/>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CONTENT</a:t>
            </a:r>
          </a:p>
        </p:txBody>
      </p:sp>
    </p:spTree>
    <p:extLst>
      <p:ext uri="{BB962C8B-B14F-4D97-AF65-F5344CB8AC3E}">
        <p14:creationId xmlns:p14="http://schemas.microsoft.com/office/powerpoint/2010/main" val="252804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08E2E34-7F36-5CC4-6BB2-E571D6FDE6D6}"/>
              </a:ext>
            </a:extLst>
          </p:cNvPr>
          <p:cNvGrpSpPr/>
          <p:nvPr/>
        </p:nvGrpSpPr>
        <p:grpSpPr>
          <a:xfrm>
            <a:off x="1433430" y="0"/>
            <a:ext cx="10758570" cy="6385374"/>
            <a:chOff x="1433430" y="0"/>
            <a:chExt cx="10758570" cy="6385374"/>
          </a:xfrm>
        </p:grpSpPr>
        <p:sp>
          <p:nvSpPr>
            <p:cNvPr id="2" name="TextBox 1">
              <a:extLst>
                <a:ext uri="{FF2B5EF4-FFF2-40B4-BE49-F238E27FC236}">
                  <a16:creationId xmlns:a16="http://schemas.microsoft.com/office/drawing/2014/main" id="{5AEB0392-15AE-DC01-8B08-F5BEB1E6C485}"/>
                </a:ext>
              </a:extLst>
            </p:cNvPr>
            <p:cNvSpPr txBox="1"/>
            <p:nvPr/>
          </p:nvSpPr>
          <p:spPr>
            <a:xfrm>
              <a:off x="1433430" y="1122395"/>
              <a:ext cx="9325140" cy="5262979"/>
            </a:xfrm>
            <a:prstGeom prst="rect">
              <a:avLst/>
            </a:prstGeom>
            <a:noFill/>
          </p:spPr>
          <p:txBody>
            <a:bodyPr wrap="square">
              <a:spAutoFit/>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The given result is a prediction of the delivery time for a hypothetical food delivery order based on the trained </a:t>
              </a:r>
              <a:r>
                <a:rPr lang="en-US" sz="2400" b="0" i="0" dirty="0">
                  <a:solidFill>
                    <a:srgbClr val="222222"/>
                  </a:solidFill>
                  <a:effectLst/>
                  <a:latin typeface="Times New Roman" panose="02020603050405020304" pitchFamily="18" charset="0"/>
                  <a:cs typeface="Times New Roman" panose="02020603050405020304" pitchFamily="18" charset="0"/>
                  <a:hlinkClick r:id="rId2" action="ppaction://hlinksldjump"/>
                </a:rPr>
                <a:t>LSTM neural network model </a:t>
              </a:r>
              <a:r>
                <a:rPr lang="en-US" sz="2400" b="0" i="0" dirty="0">
                  <a:solidFill>
                    <a:srgbClr val="222222"/>
                  </a:solidFill>
                  <a:effectLst/>
                  <a:latin typeface="Times New Roman" panose="02020603050405020304" pitchFamily="18" charset="0"/>
                  <a:cs typeface="Times New Roman" panose="02020603050405020304" pitchFamily="18" charset="0"/>
                </a:rPr>
                <a:t>using the following input features:</a:t>
              </a:r>
            </a:p>
            <a:p>
              <a:pPr algn="just"/>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Delivery Partner’s Age: </a:t>
              </a:r>
              <a:r>
                <a:rPr lang="en-US" sz="2400" dirty="0">
                  <a:solidFill>
                    <a:srgbClr val="222222"/>
                  </a:solidFill>
                  <a:latin typeface="Times New Roman" panose="02020603050405020304" pitchFamily="18" charset="0"/>
                  <a:cs typeface="Times New Roman" panose="02020603050405020304" pitchFamily="18" charset="0"/>
                </a:rPr>
                <a:t>25</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Previous Delivery Ratings: 4.8</a:t>
              </a: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Total distance: </a:t>
              </a:r>
              <a:r>
                <a:rPr lang="en-US" sz="2400" dirty="0">
                  <a:solidFill>
                    <a:srgbClr val="222222"/>
                  </a:solidFill>
                  <a:latin typeface="Times New Roman" panose="02020603050405020304" pitchFamily="18" charset="0"/>
                  <a:cs typeface="Times New Roman" panose="02020603050405020304" pitchFamily="18" charset="0"/>
                </a:rPr>
                <a:t>2</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The output of the prediction is shown as “Delivery Time Prediction in Minutes = [[17.455685]],” which means that the model has estimated that the food delivery will take approximately </a:t>
              </a:r>
              <a:r>
                <a:rPr lang="en-US" sz="2400" dirty="0">
                  <a:solidFill>
                    <a:srgbClr val="222222"/>
                  </a:solidFill>
                  <a:latin typeface="Times New Roman" panose="02020603050405020304" pitchFamily="18" charset="0"/>
                  <a:cs typeface="Times New Roman" panose="02020603050405020304" pitchFamily="18" charset="0"/>
                </a:rPr>
                <a:t>17.50</a:t>
              </a:r>
              <a:r>
                <a:rPr lang="en-US" sz="2400" b="0" i="0" dirty="0">
                  <a:solidFill>
                    <a:srgbClr val="222222"/>
                  </a:solidFill>
                  <a:effectLst/>
                  <a:latin typeface="Times New Roman" panose="02020603050405020304" pitchFamily="18" charset="0"/>
                  <a:cs typeface="Times New Roman" panose="02020603050405020304" pitchFamily="18" charset="0"/>
                </a:rPr>
                <a:t> minutes to reach the destination.</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6E810D-AB65-C4BE-7AD2-9E88475BB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extLst>
      <p:ext uri="{BB962C8B-B14F-4D97-AF65-F5344CB8AC3E}">
        <p14:creationId xmlns:p14="http://schemas.microsoft.com/office/powerpoint/2010/main" val="2815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D5E0606-ED24-A16D-A94E-B0021C1D788E}"/>
              </a:ext>
            </a:extLst>
          </p:cNvPr>
          <p:cNvGrpSpPr/>
          <p:nvPr/>
        </p:nvGrpSpPr>
        <p:grpSpPr>
          <a:xfrm>
            <a:off x="-60328" y="3"/>
            <a:ext cx="12160176" cy="6858000"/>
            <a:chOff x="-60328" y="3"/>
            <a:chExt cx="12160176" cy="6858000"/>
          </a:xfrm>
        </p:grpSpPr>
        <p:grpSp>
          <p:nvGrpSpPr>
            <p:cNvPr id="4" name="Group 3">
              <a:extLst>
                <a:ext uri="{FF2B5EF4-FFF2-40B4-BE49-F238E27FC236}">
                  <a16:creationId xmlns:a16="http://schemas.microsoft.com/office/drawing/2014/main" id="{7D59E30E-698D-08A8-9231-269CE0057863}"/>
                </a:ext>
              </a:extLst>
            </p:cNvPr>
            <p:cNvGrpSpPr/>
            <p:nvPr/>
          </p:nvGrpSpPr>
          <p:grpSpPr>
            <a:xfrm>
              <a:off x="-60328" y="3"/>
              <a:ext cx="5881026" cy="6858000"/>
              <a:chOff x="-60328" y="-9829"/>
              <a:chExt cx="6100916" cy="6858000"/>
            </a:xfrm>
          </p:grpSpPr>
          <p:sp>
            <p:nvSpPr>
              <p:cNvPr id="10" name="Freeform: Shape 9">
                <a:extLst>
                  <a:ext uri="{FF2B5EF4-FFF2-40B4-BE49-F238E27FC236}">
                    <a16:creationId xmlns:a16="http://schemas.microsoft.com/office/drawing/2014/main" id="{F8F790EC-C402-F443-73CF-519D2EA5FFA0}"/>
                  </a:ext>
                </a:extLst>
              </p:cNvPr>
              <p:cNvSpPr/>
              <p:nvPr/>
            </p:nvSpPr>
            <p:spPr>
              <a:xfrm>
                <a:off x="-11572" y="-9829"/>
                <a:ext cx="6003403" cy="6858000"/>
              </a:xfrm>
              <a:prstGeom prst="rect">
                <a:avLst/>
              </a:prstGeom>
              <a:solidFill>
                <a:schemeClr val="tx1">
                  <a:lumMod val="50000"/>
                  <a:lumOff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9AF23315-07AC-C2BE-23BC-B5353491C5D3}"/>
                  </a:ext>
                </a:extLst>
              </p:cNvPr>
              <p:cNvSpPr txBox="1"/>
              <p:nvPr/>
            </p:nvSpPr>
            <p:spPr>
              <a:xfrm>
                <a:off x="-60328" y="2660762"/>
                <a:ext cx="6100916" cy="1107996"/>
              </a:xfrm>
              <a:prstGeom prst="rect">
                <a:avLst/>
              </a:prstGeom>
              <a:noFill/>
            </p:spPr>
            <p:txBody>
              <a:bodyPr wrap="square">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p>
            </p:txBody>
          </p:sp>
        </p:grpSp>
        <p:pic>
          <p:nvPicPr>
            <p:cNvPr id="5" name="Picture 4">
              <a:extLst>
                <a:ext uri="{FF2B5EF4-FFF2-40B4-BE49-F238E27FC236}">
                  <a16:creationId xmlns:a16="http://schemas.microsoft.com/office/drawing/2014/main" id="{9918F57D-E9C2-1970-801F-9C76D468D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994" y="21406"/>
              <a:ext cx="1101854" cy="1740412"/>
            </a:xfrm>
            <a:prstGeom prst="rect">
              <a:avLst/>
            </a:prstGeom>
          </p:spPr>
        </p:pic>
        <p:sp>
          <p:nvSpPr>
            <p:cNvPr id="11" name="TextBox 10">
              <a:extLst>
                <a:ext uri="{FF2B5EF4-FFF2-40B4-BE49-F238E27FC236}">
                  <a16:creationId xmlns:a16="http://schemas.microsoft.com/office/drawing/2014/main" id="{6A0830E3-DF90-A7FC-17C7-2B2423159E21}"/>
                </a:ext>
              </a:extLst>
            </p:cNvPr>
            <p:cNvSpPr txBox="1"/>
            <p:nvPr/>
          </p:nvSpPr>
          <p:spPr>
            <a:xfrm>
              <a:off x="5867697" y="508769"/>
              <a:ext cx="4321484" cy="400110"/>
            </a:xfrm>
            <a:prstGeom prst="rect">
              <a:avLst/>
            </a:prstGeom>
            <a:noFill/>
          </p:spPr>
          <p:txBody>
            <a:bodyPr wrap="square">
              <a:spAutoFit/>
            </a:bodyPr>
            <a:lstStyle/>
            <a:p>
              <a:pPr algn="just"/>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6116DC0-CBEB-864A-FEB2-5DEE1C70B75A}"/>
                </a:ext>
              </a:extLst>
            </p:cNvPr>
            <p:cNvSpPr txBox="1"/>
            <p:nvPr/>
          </p:nvSpPr>
          <p:spPr>
            <a:xfrm>
              <a:off x="5759542" y="5177557"/>
              <a:ext cx="4537794" cy="400110"/>
            </a:xfrm>
            <a:prstGeom prst="rect">
              <a:avLst/>
            </a:prstGeom>
            <a:noFill/>
          </p:spPr>
          <p:txBody>
            <a:bodyPr wrap="square">
              <a:spAutoFit/>
            </a:bodyPr>
            <a:lstStyle/>
            <a:p>
              <a:pPr marL="139700" algn="just"/>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87AFA794-18E1-0033-E9AB-25353E7FD73B}"/>
                </a:ext>
              </a:extLst>
            </p:cNvPr>
            <p:cNvSpPr/>
            <p:nvPr/>
          </p:nvSpPr>
          <p:spPr>
            <a:xfrm>
              <a:off x="5647932" y="4357410"/>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5D1696C1-FF62-340C-E338-AA2024C37BB2}"/>
                </a:ext>
              </a:extLst>
            </p:cNvPr>
            <p:cNvSpPr txBox="1"/>
            <p:nvPr/>
          </p:nvSpPr>
          <p:spPr>
            <a:xfrm>
              <a:off x="5773699" y="3052638"/>
              <a:ext cx="4523637" cy="400110"/>
            </a:xfrm>
            <a:prstGeom prst="rect">
              <a:avLst/>
            </a:prstGeom>
            <a:noFill/>
          </p:spPr>
          <p:txBody>
            <a:bodyPr wrap="square">
              <a:spAutoFit/>
            </a:bodyPr>
            <a:lstStyle/>
            <a:p>
              <a:pPr marL="139700" algn="just"/>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D9EC869B-7561-0570-592A-A2FE98C1C987}"/>
                </a:ext>
              </a:extLst>
            </p:cNvPr>
            <p:cNvSpPr/>
            <p:nvPr/>
          </p:nvSpPr>
          <p:spPr>
            <a:xfrm>
              <a:off x="5651387" y="1816264"/>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6AAB3862-E244-2975-6329-9D7D47338948}"/>
                </a:ext>
              </a:extLst>
            </p:cNvPr>
            <p:cNvSpPr txBox="1"/>
            <p:nvPr/>
          </p:nvSpPr>
          <p:spPr>
            <a:xfrm>
              <a:off x="5839310" y="1710313"/>
              <a:ext cx="5158684"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redicting food delivery times is an important problem that can be solved using a combination of data preprocessing, feature engineering, exploratory data analysis, model selection, training and validation, hyperparameter tuning, model evaluation, and deployment.</a:t>
              </a:r>
            </a:p>
            <a:p>
              <a:endParaRPr lang="en-US"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B9C4000-892E-B86D-1FCA-A0F3C2A94C7E}"/>
                </a:ext>
              </a:extLst>
            </p:cNvPr>
            <p:cNvSpPr txBox="1"/>
            <p:nvPr/>
          </p:nvSpPr>
          <p:spPr>
            <a:xfrm>
              <a:off x="5839310" y="4286979"/>
              <a:ext cx="5026802" cy="1631216"/>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By following these steps, we can build an accurate and reliable food delivery time prediction model that can help improve customer satisfaction and increase business revenue.</a:t>
              </a:r>
            </a:p>
          </p:txBody>
        </p:sp>
      </p:grpSp>
    </p:spTree>
    <p:extLst>
      <p:ext uri="{BB962C8B-B14F-4D97-AF65-F5344CB8AC3E}">
        <p14:creationId xmlns:p14="http://schemas.microsoft.com/office/powerpoint/2010/main" val="579468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0F7D6BE-D471-976B-F34A-BF64F2C7673A}"/>
              </a:ext>
            </a:extLst>
          </p:cNvPr>
          <p:cNvGrpSpPr/>
          <p:nvPr/>
        </p:nvGrpSpPr>
        <p:grpSpPr>
          <a:xfrm>
            <a:off x="187197" y="24530"/>
            <a:ext cx="11906480" cy="6612637"/>
            <a:chOff x="187197" y="24530"/>
            <a:chExt cx="11906480" cy="6612637"/>
          </a:xfrm>
        </p:grpSpPr>
        <p:pic>
          <p:nvPicPr>
            <p:cNvPr id="8" name="Picture 7">
              <a:extLst>
                <a:ext uri="{FF2B5EF4-FFF2-40B4-BE49-F238E27FC236}">
                  <a16:creationId xmlns:a16="http://schemas.microsoft.com/office/drawing/2014/main" id="{9D4C411D-50AD-9080-2CA4-675B82A85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
          <p:nvSpPr>
            <p:cNvPr id="9" name="Rectangle 8">
              <a:extLst>
                <a:ext uri="{FF2B5EF4-FFF2-40B4-BE49-F238E27FC236}">
                  <a16:creationId xmlns:a16="http://schemas.microsoft.com/office/drawing/2014/main" id="{C02E8AB0-F00E-C528-0C3F-C1B37BD3F1D2}"/>
                </a:ext>
              </a:extLst>
            </p:cNvPr>
            <p:cNvSpPr/>
            <p:nvPr/>
          </p:nvSpPr>
          <p:spPr>
            <a:xfrm>
              <a:off x="1428139" y="593403"/>
              <a:ext cx="8933196" cy="2308324"/>
            </a:xfrm>
            <a:prstGeom prst="rect">
              <a:avLst/>
            </a:prstGeom>
            <a:noFill/>
          </p:spPr>
          <p:txBody>
            <a:bodyPr wrap="square" lIns="91440" tIns="45720" rIns="91440" bIns="45720">
              <a:spAutoFit/>
            </a:bodyPr>
            <a:lstStyle/>
            <a:p>
              <a:pPr algn="ctr"/>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WE </a:t>
              </a:r>
            </a:p>
            <a:p>
              <a:pPr algn="ctr"/>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HAVE BEEN </a:t>
              </a:r>
            </a:p>
            <a:p>
              <a:pPr algn="ctr"/>
              <a:endPar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Rectangle: Rounded Corners 1">
              <a:extLst>
                <a:ext uri="{FF2B5EF4-FFF2-40B4-BE49-F238E27FC236}">
                  <a16:creationId xmlns:a16="http://schemas.microsoft.com/office/drawing/2014/main" id="{E4913557-12A3-1D4D-7C3A-4FBACF5F2E48}"/>
                </a:ext>
              </a:extLst>
            </p:cNvPr>
            <p:cNvSpPr/>
            <p:nvPr/>
          </p:nvSpPr>
          <p:spPr>
            <a:xfrm>
              <a:off x="222603" y="1764942"/>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740CA45-FB37-4F11-4D18-8E574FBC336A}"/>
                </a:ext>
              </a:extLst>
            </p:cNvPr>
            <p:cNvSpPr/>
            <p:nvPr/>
          </p:nvSpPr>
          <p:spPr>
            <a:xfrm>
              <a:off x="2396924" y="2732708"/>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11" name="Group 10">
              <a:extLst>
                <a:ext uri="{FF2B5EF4-FFF2-40B4-BE49-F238E27FC236}">
                  <a16:creationId xmlns:a16="http://schemas.microsoft.com/office/drawing/2014/main" id="{DF6A5AA5-250E-3164-5B5C-E05C6D973D34}"/>
                </a:ext>
              </a:extLst>
            </p:cNvPr>
            <p:cNvGrpSpPr/>
            <p:nvPr/>
          </p:nvGrpSpPr>
          <p:grpSpPr>
            <a:xfrm>
              <a:off x="2407507" y="2841049"/>
              <a:ext cx="4996179" cy="2066864"/>
              <a:chOff x="3852853" y="2800104"/>
              <a:chExt cx="4996179" cy="2066864"/>
            </a:xfrm>
          </p:grpSpPr>
          <p:sp>
            <p:nvSpPr>
              <p:cNvPr id="4" name="Rectangle: Rounded Corners 3">
                <a:extLst>
                  <a:ext uri="{FF2B5EF4-FFF2-40B4-BE49-F238E27FC236}">
                    <a16:creationId xmlns:a16="http://schemas.microsoft.com/office/drawing/2014/main" id="{B9D4578A-DE04-639B-3505-8B15BC284B6A}"/>
                  </a:ext>
                </a:extLst>
              </p:cNvPr>
              <p:cNvSpPr/>
              <p:nvPr/>
            </p:nvSpPr>
            <p:spPr>
              <a:xfrm>
                <a:off x="6027174" y="3603522"/>
                <a:ext cx="2821858" cy="1263446"/>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59554474-8EEF-8A1D-2559-C65B5AF8631E}"/>
                  </a:ext>
                </a:extLst>
              </p:cNvPr>
              <p:cNvSpPr txBox="1"/>
              <p:nvPr/>
            </p:nvSpPr>
            <p:spPr>
              <a:xfrm>
                <a:off x="3852853" y="2800104"/>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DATA VISUALISATION</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grpSp>
          <p:nvGrpSpPr>
            <p:cNvPr id="13" name="Group 12">
              <a:extLst>
                <a:ext uri="{FF2B5EF4-FFF2-40B4-BE49-F238E27FC236}">
                  <a16:creationId xmlns:a16="http://schemas.microsoft.com/office/drawing/2014/main" id="{2B043B09-43E4-46F5-C1DA-B5BA6CD3F1D1}"/>
                </a:ext>
              </a:extLst>
            </p:cNvPr>
            <p:cNvGrpSpPr/>
            <p:nvPr/>
          </p:nvGrpSpPr>
          <p:grpSpPr>
            <a:xfrm>
              <a:off x="6960883" y="4620966"/>
              <a:ext cx="2767780" cy="1179871"/>
              <a:chOff x="9065342" y="4783393"/>
              <a:chExt cx="2767780" cy="1179871"/>
            </a:xfrm>
          </p:grpSpPr>
          <p:sp>
            <p:nvSpPr>
              <p:cNvPr id="5" name="Rectangle: Rounded Corners 4">
                <a:extLst>
                  <a:ext uri="{FF2B5EF4-FFF2-40B4-BE49-F238E27FC236}">
                    <a16:creationId xmlns:a16="http://schemas.microsoft.com/office/drawing/2014/main" id="{C572826C-BB98-4FA5-DDBC-6BFF7C13EB15}"/>
                  </a:ext>
                </a:extLst>
              </p:cNvPr>
              <p:cNvSpPr/>
              <p:nvPr/>
            </p:nvSpPr>
            <p:spPr>
              <a:xfrm>
                <a:off x="9065342" y="4783393"/>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BF01463D-B5E2-CDA7-DE0D-1DD5EAD5F195}"/>
                  </a:ext>
                </a:extLst>
              </p:cNvPr>
              <p:cNvSpPr txBox="1"/>
              <p:nvPr/>
            </p:nvSpPr>
            <p:spPr>
              <a:xfrm>
                <a:off x="9148915" y="4948803"/>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FEATURES</a:t>
                </a:r>
              </a:p>
              <a:p>
                <a:pPr algn="ctr"/>
                <a:r>
                  <a:rPr lang="en-US" sz="2400" b="1" dirty="0">
                    <a:effectLst>
                      <a:outerShdw blurRad="38100" dist="38100" dir="2700000" algn="tl">
                        <a:srgbClr val="000000">
                          <a:alpha val="43137"/>
                        </a:srgbClr>
                      </a:outerShdw>
                    </a:effectLst>
                    <a:latin typeface="Montserrat" panose="00000500000000000000" pitchFamily="2" charset="0"/>
                  </a:rPr>
                  <a:t>AFFECTED</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grpSp>
          <p:nvGrpSpPr>
            <p:cNvPr id="14" name="Group 13">
              <a:extLst>
                <a:ext uri="{FF2B5EF4-FFF2-40B4-BE49-F238E27FC236}">
                  <a16:creationId xmlns:a16="http://schemas.microsoft.com/office/drawing/2014/main" id="{DF7411D7-F71D-60F7-09B6-7EABC4F103CC}"/>
                </a:ext>
              </a:extLst>
            </p:cNvPr>
            <p:cNvGrpSpPr/>
            <p:nvPr/>
          </p:nvGrpSpPr>
          <p:grpSpPr>
            <a:xfrm>
              <a:off x="9282353" y="5457296"/>
              <a:ext cx="2767780" cy="1179871"/>
              <a:chOff x="9065342" y="4783393"/>
              <a:chExt cx="2767780" cy="1179871"/>
            </a:xfrm>
          </p:grpSpPr>
          <p:sp>
            <p:nvSpPr>
              <p:cNvPr id="18" name="Rectangle: Rounded Corners 17">
                <a:extLst>
                  <a:ext uri="{FF2B5EF4-FFF2-40B4-BE49-F238E27FC236}">
                    <a16:creationId xmlns:a16="http://schemas.microsoft.com/office/drawing/2014/main" id="{B4EA8332-4BB8-7B60-97EF-75DDDB755CE1}"/>
                  </a:ext>
                </a:extLst>
              </p:cNvPr>
              <p:cNvSpPr/>
              <p:nvPr/>
            </p:nvSpPr>
            <p:spPr>
              <a:xfrm>
                <a:off x="9065342" y="4783393"/>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0CD939F8-B346-C195-153B-1590EDE00B3A}"/>
                  </a:ext>
                </a:extLst>
              </p:cNvPr>
              <p:cNvSpPr txBox="1"/>
              <p:nvPr/>
            </p:nvSpPr>
            <p:spPr>
              <a:xfrm>
                <a:off x="9148915" y="4948803"/>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MADE A </a:t>
                </a:r>
              </a:p>
              <a:p>
                <a:pPr algn="ctr"/>
                <a:r>
                  <a:rPr lang="en-US" sz="2400" b="1" dirty="0">
                    <a:effectLst>
                      <a:outerShdw blurRad="38100" dist="38100" dir="2700000" algn="tl">
                        <a:srgbClr val="000000">
                          <a:alpha val="43137"/>
                        </a:srgbClr>
                      </a:outerShdw>
                    </a:effectLst>
                    <a:latin typeface="Montserrat" panose="00000500000000000000" pitchFamily="2" charset="0"/>
                  </a:rPr>
                  <a:t>LSTM MODEL</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sp>
          <p:nvSpPr>
            <p:cNvPr id="21" name="TextBox 20">
              <a:extLst>
                <a:ext uri="{FF2B5EF4-FFF2-40B4-BE49-F238E27FC236}">
                  <a16:creationId xmlns:a16="http://schemas.microsoft.com/office/drawing/2014/main" id="{DBA40649-2728-BD9E-0A0A-BE40BBF56097}"/>
                </a:ext>
              </a:extLst>
            </p:cNvPr>
            <p:cNvSpPr txBox="1"/>
            <p:nvPr/>
          </p:nvSpPr>
          <p:spPr>
            <a:xfrm>
              <a:off x="5446750" y="2025146"/>
              <a:ext cx="6096000" cy="769441"/>
            </a:xfrm>
            <a:prstGeom prst="rect">
              <a:avLst/>
            </a:prstGeom>
            <a:noFill/>
          </p:spPr>
          <p:txBody>
            <a:bodyPr wrap="square">
              <a:spAutoFit/>
            </a:bodyPr>
            <a:lstStyle/>
            <a:p>
              <a:pPr algn="ct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WORKING ON??</a:t>
              </a:r>
            </a:p>
          </p:txBody>
        </p:sp>
        <p:sp>
          <p:nvSpPr>
            <p:cNvPr id="22" name="TextBox 21">
              <a:extLst>
                <a:ext uri="{FF2B5EF4-FFF2-40B4-BE49-F238E27FC236}">
                  <a16:creationId xmlns:a16="http://schemas.microsoft.com/office/drawing/2014/main" id="{2473D898-F8ED-05AB-9C22-E6474AC68667}"/>
                </a:ext>
              </a:extLst>
            </p:cNvPr>
            <p:cNvSpPr txBox="1"/>
            <p:nvPr/>
          </p:nvSpPr>
          <p:spPr>
            <a:xfrm>
              <a:off x="187197" y="1939378"/>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READ </a:t>
              </a:r>
            </a:p>
            <a:p>
              <a:pPr algn="ctr"/>
              <a:r>
                <a:rPr lang="en-US" sz="2400" b="1" dirty="0">
                  <a:effectLst>
                    <a:outerShdw blurRad="38100" dist="38100" dir="2700000" algn="tl">
                      <a:srgbClr val="000000">
                        <a:alpha val="43137"/>
                      </a:srgbClr>
                    </a:outerShdw>
                  </a:effectLst>
                  <a:latin typeface="Montserrat" panose="00000500000000000000" pitchFamily="2" charset="0"/>
                </a:rPr>
                <a:t>THE DATA</a:t>
              </a:r>
              <a:endParaRPr lang="en-IN" sz="2400" b="1" dirty="0">
                <a:effectLst>
                  <a:outerShdw blurRad="38100" dist="38100" dir="2700000" algn="tl">
                    <a:srgbClr val="000000">
                      <a:alpha val="43137"/>
                    </a:srgbClr>
                  </a:outerShdw>
                </a:effectLst>
                <a:latin typeface="Montserrat" panose="00000500000000000000" pitchFamily="2" charset="0"/>
              </a:endParaRPr>
            </a:p>
          </p:txBody>
        </p:sp>
        <p:sp>
          <p:nvSpPr>
            <p:cNvPr id="23" name="TextBox 22">
              <a:extLst>
                <a:ext uri="{FF2B5EF4-FFF2-40B4-BE49-F238E27FC236}">
                  <a16:creationId xmlns:a16="http://schemas.microsoft.com/office/drawing/2014/main" id="{8D7A17BF-9F18-3904-6BF1-BE8841312ABD}"/>
                </a:ext>
              </a:extLst>
            </p:cNvPr>
            <p:cNvSpPr txBox="1"/>
            <p:nvPr/>
          </p:nvSpPr>
          <p:spPr>
            <a:xfrm>
              <a:off x="4650653" y="3810831"/>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DISTANCE</a:t>
              </a:r>
            </a:p>
            <a:p>
              <a:pPr algn="ctr"/>
              <a:r>
                <a:rPr lang="en-US" sz="2400" b="1" dirty="0">
                  <a:effectLst>
                    <a:outerShdw blurRad="38100" dist="38100" dir="2700000" algn="tl">
                      <a:srgbClr val="000000">
                        <a:alpha val="43137"/>
                      </a:srgbClr>
                    </a:outerShdw>
                  </a:effectLst>
                  <a:latin typeface="Montserrat" panose="00000500000000000000" pitchFamily="2" charset="0"/>
                </a:rPr>
                <a:t>CALCULATION</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spTree>
    <p:extLst>
      <p:ext uri="{BB962C8B-B14F-4D97-AF65-F5344CB8AC3E}">
        <p14:creationId xmlns:p14="http://schemas.microsoft.com/office/powerpoint/2010/main" val="3868817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ADA7D13A-327E-3CBE-9F72-1C6C2548A733}"/>
              </a:ext>
            </a:extLst>
          </p:cNvPr>
          <p:cNvGrpSpPr/>
          <p:nvPr/>
        </p:nvGrpSpPr>
        <p:grpSpPr>
          <a:xfrm>
            <a:off x="0" y="-1952018"/>
            <a:ext cx="12290169" cy="6971294"/>
            <a:chOff x="0" y="-1952018"/>
            <a:chExt cx="12290169" cy="6971294"/>
          </a:xfrm>
        </p:grpSpPr>
        <p:grpSp>
          <p:nvGrpSpPr>
            <p:cNvPr id="41" name="Group 40">
              <a:extLst>
                <a:ext uri="{FF2B5EF4-FFF2-40B4-BE49-F238E27FC236}">
                  <a16:creationId xmlns:a16="http://schemas.microsoft.com/office/drawing/2014/main" id="{BC47C1CF-B3D7-E110-FE3E-D28A0D7E236D}"/>
                </a:ext>
              </a:extLst>
            </p:cNvPr>
            <p:cNvGrpSpPr/>
            <p:nvPr/>
          </p:nvGrpSpPr>
          <p:grpSpPr>
            <a:xfrm>
              <a:off x="0" y="2511706"/>
              <a:ext cx="6350400" cy="2507570"/>
              <a:chOff x="914400" y="2453832"/>
              <a:chExt cx="6350400" cy="2507570"/>
            </a:xfrm>
          </p:grpSpPr>
          <p:sp>
            <p:nvSpPr>
              <p:cNvPr id="37" name="TextBox 36">
                <a:extLst>
                  <a:ext uri="{FF2B5EF4-FFF2-40B4-BE49-F238E27FC236}">
                    <a16:creationId xmlns:a16="http://schemas.microsoft.com/office/drawing/2014/main" id="{DA321D56-336C-D4AD-18DA-8D1CDFB96CA9}"/>
                  </a:ext>
                </a:extLst>
              </p:cNvPr>
              <p:cNvSpPr txBox="1"/>
              <p:nvPr/>
            </p:nvSpPr>
            <p:spPr>
              <a:xfrm>
                <a:off x="914400" y="2453832"/>
                <a:ext cx="1655180" cy="1862048"/>
              </a:xfrm>
              <a:prstGeom prst="rect">
                <a:avLst/>
              </a:prstGeom>
              <a:noFill/>
            </p:spPr>
            <p:txBody>
              <a:bodyPr wrap="square" rtlCol="0">
                <a:spAutoFit/>
              </a:bodyPr>
              <a:lstStyle/>
              <a:p>
                <a:r>
                  <a:rPr lang="en-IN" sz="11500" b="1" dirty="0">
                    <a:solidFill>
                      <a:srgbClr val="960032"/>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T</a:t>
                </a:r>
              </a:p>
            </p:txBody>
          </p:sp>
          <p:sp>
            <p:nvSpPr>
              <p:cNvPr id="38" name="TextBox 37">
                <a:extLst>
                  <a:ext uri="{FF2B5EF4-FFF2-40B4-BE49-F238E27FC236}">
                    <a16:creationId xmlns:a16="http://schemas.microsoft.com/office/drawing/2014/main" id="{404EB928-CD73-AB55-E338-4761883E4019}"/>
                  </a:ext>
                </a:extLst>
              </p:cNvPr>
              <p:cNvSpPr txBox="1"/>
              <p:nvPr/>
            </p:nvSpPr>
            <p:spPr>
              <a:xfrm>
                <a:off x="2397889" y="2988196"/>
                <a:ext cx="1655180" cy="1862048"/>
              </a:xfrm>
              <a:prstGeom prst="rect">
                <a:avLst/>
              </a:prstGeom>
              <a:noFill/>
            </p:spPr>
            <p:txBody>
              <a:bodyPr wrap="square" rtlCol="0">
                <a:spAutoFit/>
              </a:bodyPr>
              <a:lstStyle/>
              <a:p>
                <a:r>
                  <a:rPr lang="en-IN" sz="11500" b="1" dirty="0">
                    <a:solidFill>
                      <a:srgbClr val="FF00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H</a:t>
                </a:r>
              </a:p>
            </p:txBody>
          </p:sp>
          <p:sp>
            <p:nvSpPr>
              <p:cNvPr id="39" name="TextBox 38">
                <a:extLst>
                  <a:ext uri="{FF2B5EF4-FFF2-40B4-BE49-F238E27FC236}">
                    <a16:creationId xmlns:a16="http://schemas.microsoft.com/office/drawing/2014/main" id="{1ECE68BC-A03C-B811-ACE0-0D16D98CCEA6}"/>
                  </a:ext>
                </a:extLst>
              </p:cNvPr>
              <p:cNvSpPr txBox="1"/>
              <p:nvPr/>
            </p:nvSpPr>
            <p:spPr>
              <a:xfrm>
                <a:off x="4053069" y="2453832"/>
                <a:ext cx="1655180" cy="1862048"/>
              </a:xfrm>
              <a:prstGeom prst="rect">
                <a:avLst/>
              </a:prstGeom>
              <a:noFill/>
            </p:spPr>
            <p:txBody>
              <a:bodyPr wrap="square" rtlCol="0">
                <a:spAutoFit/>
              </a:bodyPr>
              <a:lstStyle/>
              <a:p>
                <a:r>
                  <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A</a:t>
                </a:r>
              </a:p>
            </p:txBody>
          </p:sp>
          <p:sp>
            <p:nvSpPr>
              <p:cNvPr id="40" name="TextBox 39">
                <a:extLst>
                  <a:ext uri="{FF2B5EF4-FFF2-40B4-BE49-F238E27FC236}">
                    <a16:creationId xmlns:a16="http://schemas.microsoft.com/office/drawing/2014/main" id="{7CEEE88B-6907-1B13-8B8D-D01C7E69FF69}"/>
                  </a:ext>
                </a:extLst>
              </p:cNvPr>
              <p:cNvSpPr txBox="1"/>
              <p:nvPr/>
            </p:nvSpPr>
            <p:spPr>
              <a:xfrm rot="505266">
                <a:off x="5609620" y="3099354"/>
                <a:ext cx="1655180" cy="1862048"/>
              </a:xfrm>
              <a:prstGeom prst="rect">
                <a:avLst/>
              </a:prstGeom>
              <a:noFill/>
            </p:spPr>
            <p:txBody>
              <a:bodyPr wrap="square" rtlCol="0">
                <a:spAutoFit/>
              </a:bodyPr>
              <a:lstStyle/>
              <a:p>
                <a:r>
                  <a:rPr lang="en-IN" sz="11500" b="1" dirty="0">
                    <a:solidFill>
                      <a:srgbClr val="6BA42C"/>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N</a:t>
                </a:r>
              </a:p>
            </p:txBody>
          </p:sp>
        </p:grpSp>
        <p:grpSp>
          <p:nvGrpSpPr>
            <p:cNvPr id="57" name="Group 56">
              <a:extLst>
                <a:ext uri="{FF2B5EF4-FFF2-40B4-BE49-F238E27FC236}">
                  <a16:creationId xmlns:a16="http://schemas.microsoft.com/office/drawing/2014/main" id="{E61D3A86-EC0C-6F77-512B-0B9E82A399A1}"/>
                </a:ext>
              </a:extLst>
            </p:cNvPr>
            <p:cNvGrpSpPr/>
            <p:nvPr/>
          </p:nvGrpSpPr>
          <p:grpSpPr>
            <a:xfrm>
              <a:off x="6066069" y="2244524"/>
              <a:ext cx="6224100" cy="2463618"/>
              <a:chOff x="884469" y="2453832"/>
              <a:chExt cx="6224100" cy="2463618"/>
            </a:xfrm>
          </p:grpSpPr>
          <p:sp>
            <p:nvSpPr>
              <p:cNvPr id="58" name="TextBox 57">
                <a:extLst>
                  <a:ext uri="{FF2B5EF4-FFF2-40B4-BE49-F238E27FC236}">
                    <a16:creationId xmlns:a16="http://schemas.microsoft.com/office/drawing/2014/main" id="{665E1390-BC8D-E376-0638-D38AD682EF9D}"/>
                  </a:ext>
                </a:extLst>
              </p:cNvPr>
              <p:cNvSpPr txBox="1"/>
              <p:nvPr/>
            </p:nvSpPr>
            <p:spPr>
              <a:xfrm rot="630328">
                <a:off x="884469" y="2812586"/>
                <a:ext cx="1655180" cy="1862048"/>
              </a:xfrm>
              <a:prstGeom prst="rect">
                <a:avLst/>
              </a:prstGeom>
              <a:noFill/>
            </p:spPr>
            <p:txBody>
              <a:bodyPr wrap="square" rtlCol="0">
                <a:spAutoFit/>
              </a:bodyPr>
              <a:lstStyle/>
              <a:p>
                <a:r>
                  <a:rPr lang="en-IN" sz="11500" b="1" dirty="0">
                    <a:solidFill>
                      <a:srgbClr val="00206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K</a:t>
                </a:r>
              </a:p>
            </p:txBody>
          </p:sp>
          <p:sp>
            <p:nvSpPr>
              <p:cNvPr id="59" name="TextBox 58">
                <a:extLst>
                  <a:ext uri="{FF2B5EF4-FFF2-40B4-BE49-F238E27FC236}">
                    <a16:creationId xmlns:a16="http://schemas.microsoft.com/office/drawing/2014/main" id="{FD9E2581-8454-3799-7C01-FBAFC65EAD7B}"/>
                  </a:ext>
                </a:extLst>
              </p:cNvPr>
              <p:cNvSpPr txBox="1"/>
              <p:nvPr/>
            </p:nvSpPr>
            <p:spPr>
              <a:xfrm>
                <a:off x="2397889" y="2988196"/>
                <a:ext cx="1655180" cy="1862048"/>
              </a:xfrm>
              <a:prstGeom prst="rect">
                <a:avLst/>
              </a:prstGeom>
              <a:noFill/>
            </p:spPr>
            <p:txBody>
              <a:bodyPr wrap="square" rtlCol="0">
                <a:spAutoFit/>
              </a:bodyPr>
              <a:lstStyle/>
              <a:p>
                <a:r>
                  <a:rPr lang="en-IN" sz="11500" b="1" dirty="0">
                    <a:solidFill>
                      <a:srgbClr val="00B05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Y</a:t>
                </a:r>
              </a:p>
            </p:txBody>
          </p:sp>
          <p:sp>
            <p:nvSpPr>
              <p:cNvPr id="60" name="TextBox 59">
                <a:extLst>
                  <a:ext uri="{FF2B5EF4-FFF2-40B4-BE49-F238E27FC236}">
                    <a16:creationId xmlns:a16="http://schemas.microsoft.com/office/drawing/2014/main" id="{D238D078-13BB-83C7-C17A-BB9F527137A2}"/>
                  </a:ext>
                </a:extLst>
              </p:cNvPr>
              <p:cNvSpPr txBox="1"/>
              <p:nvPr/>
            </p:nvSpPr>
            <p:spPr>
              <a:xfrm>
                <a:off x="3881378" y="2453832"/>
                <a:ext cx="1655180" cy="1862048"/>
              </a:xfrm>
              <a:prstGeom prst="rect">
                <a:avLst/>
              </a:prstGeom>
              <a:noFill/>
            </p:spPr>
            <p:txBody>
              <a:bodyPr wrap="square" rtlCol="0">
                <a:spAutoFit/>
              </a:bodyPr>
              <a:lstStyle/>
              <a:p>
                <a:r>
                  <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O</a:t>
                </a:r>
              </a:p>
            </p:txBody>
          </p:sp>
          <p:sp>
            <p:nvSpPr>
              <p:cNvPr id="61" name="TextBox 60">
                <a:extLst>
                  <a:ext uri="{FF2B5EF4-FFF2-40B4-BE49-F238E27FC236}">
                    <a16:creationId xmlns:a16="http://schemas.microsoft.com/office/drawing/2014/main" id="{331DC3EA-6053-E954-9737-55AAC67F8681}"/>
                  </a:ext>
                </a:extLst>
              </p:cNvPr>
              <p:cNvSpPr txBox="1"/>
              <p:nvPr/>
            </p:nvSpPr>
            <p:spPr>
              <a:xfrm rot="21107290">
                <a:off x="5453389" y="3055402"/>
                <a:ext cx="1655180" cy="1862048"/>
              </a:xfrm>
              <a:prstGeom prst="rect">
                <a:avLst/>
              </a:prstGeom>
              <a:noFill/>
            </p:spPr>
            <p:txBody>
              <a:bodyPr wrap="square" rtlCol="0">
                <a:spAutoFit/>
              </a:bodyPr>
              <a:lstStyle/>
              <a:p>
                <a:r>
                  <a:rPr lang="en-IN" sz="11500" b="1" dirty="0">
                    <a:solidFill>
                      <a:srgbClr val="B8003D"/>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U</a:t>
                </a:r>
              </a:p>
            </p:txBody>
          </p:sp>
        </p:grpSp>
        <p:sp>
          <p:nvSpPr>
            <p:cNvPr id="62" name="Oval 61">
              <a:extLst>
                <a:ext uri="{FF2B5EF4-FFF2-40B4-BE49-F238E27FC236}">
                  <a16:creationId xmlns:a16="http://schemas.microsoft.com/office/drawing/2014/main" id="{73F24BE3-F72E-8213-62C4-5E4C54051D56}"/>
                </a:ext>
              </a:extLst>
            </p:cNvPr>
            <p:cNvSpPr/>
            <p:nvPr/>
          </p:nvSpPr>
          <p:spPr>
            <a:xfrm rot="19816583">
              <a:off x="517002" y="2963120"/>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36C72F79-20E9-D179-8135-7FA2855253CC}"/>
                </a:ext>
              </a:extLst>
            </p:cNvPr>
            <p:cNvSpPr/>
            <p:nvPr/>
          </p:nvSpPr>
          <p:spPr>
            <a:xfrm rot="19816583">
              <a:off x="2103916" y="3833345"/>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4580B29A-547C-23CD-3F70-786E931CE07E}"/>
                </a:ext>
              </a:extLst>
            </p:cNvPr>
            <p:cNvSpPr/>
            <p:nvPr/>
          </p:nvSpPr>
          <p:spPr>
            <a:xfrm rot="19816583">
              <a:off x="3724155" y="2982408"/>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3DCF111E-4C23-9321-E062-1A703FD3BDD9}"/>
                </a:ext>
              </a:extLst>
            </p:cNvPr>
            <p:cNvSpPr/>
            <p:nvPr/>
          </p:nvSpPr>
          <p:spPr>
            <a:xfrm rot="19816583">
              <a:off x="5059318" y="3558447"/>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D11C7AE9-0D08-615C-55AD-8C0A7B93C138}"/>
                </a:ext>
              </a:extLst>
            </p:cNvPr>
            <p:cNvSpPr/>
            <p:nvPr/>
          </p:nvSpPr>
          <p:spPr>
            <a:xfrm rot="19816583">
              <a:off x="6413127" y="2963119"/>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5BBCFE9B-60CB-5EE5-B155-2A349C4A66D2}"/>
                </a:ext>
              </a:extLst>
            </p:cNvPr>
            <p:cNvSpPr/>
            <p:nvPr/>
          </p:nvSpPr>
          <p:spPr>
            <a:xfrm rot="19816583">
              <a:off x="8164443" y="3536682"/>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D664A580-89D7-D653-C8FE-CA47AFAD5D25}"/>
                </a:ext>
              </a:extLst>
            </p:cNvPr>
            <p:cNvSpPr/>
            <p:nvPr/>
          </p:nvSpPr>
          <p:spPr>
            <a:xfrm rot="19816583">
              <a:off x="9647930" y="2651702"/>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E2C24F6C-3AE9-C360-FC6D-23770AA2D239}"/>
                </a:ext>
              </a:extLst>
            </p:cNvPr>
            <p:cNvSpPr/>
            <p:nvPr/>
          </p:nvSpPr>
          <p:spPr>
            <a:xfrm rot="19816583">
              <a:off x="11531813" y="3231657"/>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0" name="Group 69">
              <a:extLst>
                <a:ext uri="{FF2B5EF4-FFF2-40B4-BE49-F238E27FC236}">
                  <a16:creationId xmlns:a16="http://schemas.microsoft.com/office/drawing/2014/main" id="{16CFF78D-E328-14B4-8BDE-CF9A2A399B57}"/>
                </a:ext>
              </a:extLst>
            </p:cNvPr>
            <p:cNvGrpSpPr/>
            <p:nvPr/>
          </p:nvGrpSpPr>
          <p:grpSpPr>
            <a:xfrm>
              <a:off x="579695" y="-1621014"/>
              <a:ext cx="166612" cy="4599239"/>
              <a:chOff x="6295148" y="625033"/>
              <a:chExt cx="166612" cy="4599239"/>
            </a:xfrm>
          </p:grpSpPr>
          <p:cxnSp>
            <p:nvCxnSpPr>
              <p:cNvPr id="71" name="Straight Connector 70">
                <a:extLst>
                  <a:ext uri="{FF2B5EF4-FFF2-40B4-BE49-F238E27FC236}">
                    <a16:creationId xmlns:a16="http://schemas.microsoft.com/office/drawing/2014/main" id="{DF6445C0-910E-140C-0318-384193D2A468}"/>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2" name="Freeform: Shape 71">
                <a:extLst>
                  <a:ext uri="{FF2B5EF4-FFF2-40B4-BE49-F238E27FC236}">
                    <a16:creationId xmlns:a16="http://schemas.microsoft.com/office/drawing/2014/main" id="{2E832173-AF43-1D0C-F8C3-816472B2C4AA}"/>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3" name="Group 72">
              <a:extLst>
                <a:ext uri="{FF2B5EF4-FFF2-40B4-BE49-F238E27FC236}">
                  <a16:creationId xmlns:a16="http://schemas.microsoft.com/office/drawing/2014/main" id="{4B7B5C8B-3208-BCA3-5E14-C74EBF855BCA}"/>
                </a:ext>
              </a:extLst>
            </p:cNvPr>
            <p:cNvGrpSpPr/>
            <p:nvPr/>
          </p:nvGrpSpPr>
          <p:grpSpPr>
            <a:xfrm>
              <a:off x="2153557" y="-770375"/>
              <a:ext cx="166612" cy="4599239"/>
              <a:chOff x="6295148" y="625033"/>
              <a:chExt cx="166612" cy="4599239"/>
            </a:xfrm>
          </p:grpSpPr>
          <p:cxnSp>
            <p:nvCxnSpPr>
              <p:cNvPr id="74" name="Straight Connector 73">
                <a:extLst>
                  <a:ext uri="{FF2B5EF4-FFF2-40B4-BE49-F238E27FC236}">
                    <a16:creationId xmlns:a16="http://schemas.microsoft.com/office/drawing/2014/main" id="{6B75A2AF-8E77-FC6E-5C73-B69ADF4A7959}"/>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5" name="Freeform: Shape 74">
                <a:extLst>
                  <a:ext uri="{FF2B5EF4-FFF2-40B4-BE49-F238E27FC236}">
                    <a16:creationId xmlns:a16="http://schemas.microsoft.com/office/drawing/2014/main" id="{3FD30DFC-F771-B693-5F8C-D28F9201B4A4}"/>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6" name="Group 75">
              <a:extLst>
                <a:ext uri="{FF2B5EF4-FFF2-40B4-BE49-F238E27FC236}">
                  <a16:creationId xmlns:a16="http://schemas.microsoft.com/office/drawing/2014/main" id="{A575D774-1F72-B7BC-FFF5-E6E300C0FAA7}"/>
                </a:ext>
              </a:extLst>
            </p:cNvPr>
            <p:cNvGrpSpPr/>
            <p:nvPr/>
          </p:nvGrpSpPr>
          <p:grpSpPr>
            <a:xfrm>
              <a:off x="3784430" y="-1612470"/>
              <a:ext cx="166612" cy="4599239"/>
              <a:chOff x="6295148" y="625033"/>
              <a:chExt cx="166612" cy="4599239"/>
            </a:xfrm>
          </p:grpSpPr>
          <p:cxnSp>
            <p:nvCxnSpPr>
              <p:cNvPr id="77" name="Straight Connector 76">
                <a:extLst>
                  <a:ext uri="{FF2B5EF4-FFF2-40B4-BE49-F238E27FC236}">
                    <a16:creationId xmlns:a16="http://schemas.microsoft.com/office/drawing/2014/main" id="{457ABBA8-7667-B19E-B626-CEF4ABC9CEA7}"/>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8" name="Freeform: Shape 77">
                <a:extLst>
                  <a:ext uri="{FF2B5EF4-FFF2-40B4-BE49-F238E27FC236}">
                    <a16:creationId xmlns:a16="http://schemas.microsoft.com/office/drawing/2014/main" id="{7D9A69DC-1B5F-CC3C-D9F1-02112D01F9F0}"/>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493EB093-9638-7034-BC17-C75E157C2169}"/>
                </a:ext>
              </a:extLst>
            </p:cNvPr>
            <p:cNvGrpSpPr/>
            <p:nvPr/>
          </p:nvGrpSpPr>
          <p:grpSpPr>
            <a:xfrm>
              <a:off x="5108727" y="-1028393"/>
              <a:ext cx="166612" cy="4599239"/>
              <a:chOff x="6295148" y="625033"/>
              <a:chExt cx="166612" cy="4599239"/>
            </a:xfrm>
          </p:grpSpPr>
          <p:cxnSp>
            <p:nvCxnSpPr>
              <p:cNvPr id="80" name="Straight Connector 79">
                <a:extLst>
                  <a:ext uri="{FF2B5EF4-FFF2-40B4-BE49-F238E27FC236}">
                    <a16:creationId xmlns:a16="http://schemas.microsoft.com/office/drawing/2014/main" id="{EB6ACFD6-3D37-EE3A-29D8-6DB8AC0124E5}"/>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1" name="Freeform: Shape 80">
                <a:extLst>
                  <a:ext uri="{FF2B5EF4-FFF2-40B4-BE49-F238E27FC236}">
                    <a16:creationId xmlns:a16="http://schemas.microsoft.com/office/drawing/2014/main" id="{FC310397-477F-120E-5627-2B5D3C85FBB7}"/>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D0698A0B-870F-3D2B-87EB-41CCC0D10BCC}"/>
                </a:ext>
              </a:extLst>
            </p:cNvPr>
            <p:cNvGrpSpPr/>
            <p:nvPr/>
          </p:nvGrpSpPr>
          <p:grpSpPr>
            <a:xfrm>
              <a:off x="6467414" y="-1632134"/>
              <a:ext cx="166612" cy="4599239"/>
              <a:chOff x="6295148" y="625033"/>
              <a:chExt cx="166612" cy="4599239"/>
            </a:xfrm>
          </p:grpSpPr>
          <p:cxnSp>
            <p:nvCxnSpPr>
              <p:cNvPr id="83" name="Straight Connector 82">
                <a:extLst>
                  <a:ext uri="{FF2B5EF4-FFF2-40B4-BE49-F238E27FC236}">
                    <a16:creationId xmlns:a16="http://schemas.microsoft.com/office/drawing/2014/main" id="{CCF7915C-E09A-F098-CE50-9ECB806F723A}"/>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4" name="Freeform: Shape 83">
                <a:extLst>
                  <a:ext uri="{FF2B5EF4-FFF2-40B4-BE49-F238E27FC236}">
                    <a16:creationId xmlns:a16="http://schemas.microsoft.com/office/drawing/2014/main" id="{635DE80B-77F9-55F6-DD53-99BC27171207}"/>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5" name="Group 84">
              <a:extLst>
                <a:ext uri="{FF2B5EF4-FFF2-40B4-BE49-F238E27FC236}">
                  <a16:creationId xmlns:a16="http://schemas.microsoft.com/office/drawing/2014/main" id="{8F70EFBF-C5B8-6CB5-1F08-07A591E6C475}"/>
                </a:ext>
              </a:extLst>
            </p:cNvPr>
            <p:cNvGrpSpPr/>
            <p:nvPr/>
          </p:nvGrpSpPr>
          <p:grpSpPr>
            <a:xfrm>
              <a:off x="8218591" y="-1048739"/>
              <a:ext cx="166612" cy="4599239"/>
              <a:chOff x="6295148" y="625033"/>
              <a:chExt cx="166612" cy="4599239"/>
            </a:xfrm>
          </p:grpSpPr>
          <p:cxnSp>
            <p:nvCxnSpPr>
              <p:cNvPr id="86" name="Straight Connector 85">
                <a:extLst>
                  <a:ext uri="{FF2B5EF4-FFF2-40B4-BE49-F238E27FC236}">
                    <a16:creationId xmlns:a16="http://schemas.microsoft.com/office/drawing/2014/main" id="{4BA68E73-4F1A-526A-A75E-4D9D56FEECFA}"/>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7" name="Freeform: Shape 86">
                <a:extLst>
                  <a:ext uri="{FF2B5EF4-FFF2-40B4-BE49-F238E27FC236}">
                    <a16:creationId xmlns:a16="http://schemas.microsoft.com/office/drawing/2014/main" id="{30C7CDE6-317B-2C82-A09A-4BA7AEDF184A}"/>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8" name="Group 87">
              <a:extLst>
                <a:ext uri="{FF2B5EF4-FFF2-40B4-BE49-F238E27FC236}">
                  <a16:creationId xmlns:a16="http://schemas.microsoft.com/office/drawing/2014/main" id="{CC0FB33C-2994-BC17-6641-1DB561D07DED}"/>
                </a:ext>
              </a:extLst>
            </p:cNvPr>
            <p:cNvGrpSpPr/>
            <p:nvPr/>
          </p:nvGrpSpPr>
          <p:grpSpPr>
            <a:xfrm>
              <a:off x="9704292" y="-1952018"/>
              <a:ext cx="166612" cy="4599239"/>
              <a:chOff x="6295148" y="625033"/>
              <a:chExt cx="166612" cy="4599239"/>
            </a:xfrm>
          </p:grpSpPr>
          <p:cxnSp>
            <p:nvCxnSpPr>
              <p:cNvPr id="89" name="Straight Connector 88">
                <a:extLst>
                  <a:ext uri="{FF2B5EF4-FFF2-40B4-BE49-F238E27FC236}">
                    <a16:creationId xmlns:a16="http://schemas.microsoft.com/office/drawing/2014/main" id="{188B8380-824A-3BFA-F53A-CB69A5A4E913}"/>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90" name="Freeform: Shape 89">
                <a:extLst>
                  <a:ext uri="{FF2B5EF4-FFF2-40B4-BE49-F238E27FC236}">
                    <a16:creationId xmlns:a16="http://schemas.microsoft.com/office/drawing/2014/main" id="{9897E098-D200-8D1F-A84E-FD21D90D3428}"/>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91" name="Group 90">
              <a:extLst>
                <a:ext uri="{FF2B5EF4-FFF2-40B4-BE49-F238E27FC236}">
                  <a16:creationId xmlns:a16="http://schemas.microsoft.com/office/drawing/2014/main" id="{5D84109C-6864-209C-DDEE-789BAC28C50D}"/>
                </a:ext>
              </a:extLst>
            </p:cNvPr>
            <p:cNvGrpSpPr/>
            <p:nvPr/>
          </p:nvGrpSpPr>
          <p:grpSpPr>
            <a:xfrm>
              <a:off x="11578985" y="-1353082"/>
              <a:ext cx="166612" cy="4599239"/>
              <a:chOff x="6295148" y="625033"/>
              <a:chExt cx="166612" cy="4599239"/>
            </a:xfrm>
          </p:grpSpPr>
          <p:cxnSp>
            <p:nvCxnSpPr>
              <p:cNvPr id="92" name="Straight Connector 91">
                <a:extLst>
                  <a:ext uri="{FF2B5EF4-FFF2-40B4-BE49-F238E27FC236}">
                    <a16:creationId xmlns:a16="http://schemas.microsoft.com/office/drawing/2014/main" id="{A7E79E55-3892-35F6-4876-48020E4450D1}"/>
                  </a:ext>
                </a:extLst>
              </p:cNvPr>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93" name="Freeform: Shape 92">
                <a:extLst>
                  <a:ext uri="{FF2B5EF4-FFF2-40B4-BE49-F238E27FC236}">
                    <a16:creationId xmlns:a16="http://schemas.microsoft.com/office/drawing/2014/main" id="{3FEDE292-5027-BC84-4BED-F2C5CD844484}"/>
                  </a:ext>
                </a:extLst>
              </p:cNvPr>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spTree>
    <p:extLst>
      <p:ext uri="{BB962C8B-B14F-4D97-AF65-F5344CB8AC3E}">
        <p14:creationId xmlns:p14="http://schemas.microsoft.com/office/powerpoint/2010/main" val="157883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BB886DE-6337-6AE9-4068-A79440B034BF}"/>
              </a:ext>
            </a:extLst>
          </p:cNvPr>
          <p:cNvGrpSpPr/>
          <p:nvPr/>
        </p:nvGrpSpPr>
        <p:grpSpPr>
          <a:xfrm>
            <a:off x="-9739759" y="14482"/>
            <a:ext cx="12191999" cy="6858000"/>
            <a:chOff x="1" y="0"/>
            <a:chExt cx="12191999" cy="6858000"/>
          </a:xfrm>
        </p:grpSpPr>
        <p:grpSp>
          <p:nvGrpSpPr>
            <p:cNvPr id="7" name="Group 6">
              <a:extLst>
                <a:ext uri="{FF2B5EF4-FFF2-40B4-BE49-F238E27FC236}">
                  <a16:creationId xmlns:a16="http://schemas.microsoft.com/office/drawing/2014/main" id="{081477DE-D32B-08D3-0E59-3272A2048FC9}"/>
                </a:ext>
              </a:extLst>
            </p:cNvPr>
            <p:cNvGrpSpPr/>
            <p:nvPr/>
          </p:nvGrpSpPr>
          <p:grpSpPr>
            <a:xfrm>
              <a:off x="1" y="0"/>
              <a:ext cx="12191999" cy="6858000"/>
              <a:chOff x="1129427" y="0"/>
              <a:chExt cx="10835148" cy="6858000"/>
            </a:xfrm>
          </p:grpSpPr>
          <p:sp>
            <p:nvSpPr>
              <p:cNvPr id="2" name="Rectangle 1">
                <a:extLst>
                  <a:ext uri="{FF2B5EF4-FFF2-40B4-BE49-F238E27FC236}">
                    <a16:creationId xmlns:a16="http://schemas.microsoft.com/office/drawing/2014/main" id="{83A6756D-2F05-66EE-039E-A37DAA0F6535}"/>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0D753F9A-53C1-5ADC-5310-4B02F9F1205B}"/>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a:extLst>
                <a:ext uri="{FF2B5EF4-FFF2-40B4-BE49-F238E27FC236}">
                  <a16:creationId xmlns:a16="http://schemas.microsoft.com/office/drawing/2014/main" id="{5BC80743-3C41-395D-F4C7-568AC077F7D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p>
          </p:txBody>
        </p:sp>
        <p:pic>
          <p:nvPicPr>
            <p:cNvPr id="9" name="Graphic 8" descr="Brain in head with solid fill">
              <a:extLst>
                <a:ext uri="{FF2B5EF4-FFF2-40B4-BE49-F238E27FC236}">
                  <a16:creationId xmlns:a16="http://schemas.microsoft.com/office/drawing/2014/main" id="{170687FC-BF60-3844-C298-930E77795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286890" y="3288931"/>
              <a:ext cx="535776" cy="535776"/>
            </a:xfrm>
            <a:prstGeom prst="rect">
              <a:avLst/>
            </a:prstGeom>
          </p:spPr>
        </p:pic>
      </p:grpSp>
      <p:grpSp>
        <p:nvGrpSpPr>
          <p:cNvPr id="11" name="Group 10">
            <a:extLst>
              <a:ext uri="{FF2B5EF4-FFF2-40B4-BE49-F238E27FC236}">
                <a16:creationId xmlns:a16="http://schemas.microsoft.com/office/drawing/2014/main" id="{F8CFACEB-95E3-EEA3-5E76-B0B0CE540D79}"/>
              </a:ext>
            </a:extLst>
          </p:cNvPr>
          <p:cNvGrpSpPr/>
          <p:nvPr/>
        </p:nvGrpSpPr>
        <p:grpSpPr>
          <a:xfrm>
            <a:off x="-10337189" y="24313"/>
            <a:ext cx="12191999" cy="6858000"/>
            <a:chOff x="1" y="0"/>
            <a:chExt cx="12191999" cy="6858000"/>
          </a:xfrm>
        </p:grpSpPr>
        <p:grpSp>
          <p:nvGrpSpPr>
            <p:cNvPr id="12" name="Group 11">
              <a:extLst>
                <a:ext uri="{FF2B5EF4-FFF2-40B4-BE49-F238E27FC236}">
                  <a16:creationId xmlns:a16="http://schemas.microsoft.com/office/drawing/2014/main" id="{F15A2E33-1E8C-BD1E-3941-AEBE5D335516}"/>
                </a:ext>
              </a:extLst>
            </p:cNvPr>
            <p:cNvGrpSpPr/>
            <p:nvPr/>
          </p:nvGrpSpPr>
          <p:grpSpPr>
            <a:xfrm>
              <a:off x="1" y="0"/>
              <a:ext cx="12191999" cy="6858000"/>
              <a:chOff x="1" y="0"/>
              <a:chExt cx="12191999" cy="6858000"/>
            </a:xfrm>
          </p:grpSpPr>
          <p:grpSp>
            <p:nvGrpSpPr>
              <p:cNvPr id="14" name="Group 13">
                <a:extLst>
                  <a:ext uri="{FF2B5EF4-FFF2-40B4-BE49-F238E27FC236}">
                    <a16:creationId xmlns:a16="http://schemas.microsoft.com/office/drawing/2014/main" id="{E06C7E00-1A23-2B94-8DFC-7C6D38005C45}"/>
                  </a:ext>
                </a:extLst>
              </p:cNvPr>
              <p:cNvGrpSpPr/>
              <p:nvPr/>
            </p:nvGrpSpPr>
            <p:grpSpPr>
              <a:xfrm>
                <a:off x="1" y="0"/>
                <a:ext cx="12191999" cy="6858000"/>
                <a:chOff x="1129427" y="0"/>
                <a:chExt cx="10835148" cy="6858000"/>
              </a:xfrm>
            </p:grpSpPr>
            <p:sp>
              <p:nvSpPr>
                <p:cNvPr id="16" name="Rectangle 15">
                  <a:extLst>
                    <a:ext uri="{FF2B5EF4-FFF2-40B4-BE49-F238E27FC236}">
                      <a16:creationId xmlns:a16="http://schemas.microsoft.com/office/drawing/2014/main" id="{0A5CAD1F-1CE0-25FD-92CC-C6CB63675096}"/>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Freeform: Shape 16">
                  <a:extLst>
                    <a:ext uri="{FF2B5EF4-FFF2-40B4-BE49-F238E27FC236}">
                      <a16:creationId xmlns:a16="http://schemas.microsoft.com/office/drawing/2014/main" id="{9CF62776-0BE2-7930-484A-F8FED696E40D}"/>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a:extLst>
                  <a:ext uri="{FF2B5EF4-FFF2-40B4-BE49-F238E27FC236}">
                    <a16:creationId xmlns:a16="http://schemas.microsoft.com/office/drawing/2014/main" id="{4E13DD46-AC55-167E-3AB1-2B871568720D}"/>
                  </a:ext>
                </a:extLst>
              </p:cNvPr>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p>
            </p:txBody>
          </p:sp>
        </p:grpSp>
        <p:pic>
          <p:nvPicPr>
            <p:cNvPr id="13" name="Graphic 12" descr="Fireworks with solid fill">
              <a:extLst>
                <a:ext uri="{FF2B5EF4-FFF2-40B4-BE49-F238E27FC236}">
                  <a16:creationId xmlns:a16="http://schemas.microsoft.com/office/drawing/2014/main" id="{A3F5BF11-7A5D-A45A-CD98-D7D41278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178085" y="3229895"/>
              <a:ext cx="653845" cy="653845"/>
            </a:xfrm>
            <a:prstGeom prst="rect">
              <a:avLst/>
            </a:prstGeom>
          </p:spPr>
        </p:pic>
      </p:grpSp>
      <p:grpSp>
        <p:nvGrpSpPr>
          <p:cNvPr id="18" name="Group 17">
            <a:extLst>
              <a:ext uri="{FF2B5EF4-FFF2-40B4-BE49-F238E27FC236}">
                <a16:creationId xmlns:a16="http://schemas.microsoft.com/office/drawing/2014/main" id="{02673BDC-D156-85A8-0859-7C66098FFFEB}"/>
              </a:ext>
            </a:extLst>
          </p:cNvPr>
          <p:cNvGrpSpPr/>
          <p:nvPr/>
        </p:nvGrpSpPr>
        <p:grpSpPr>
          <a:xfrm>
            <a:off x="-10934619" y="24313"/>
            <a:ext cx="12191999" cy="6858000"/>
            <a:chOff x="1" y="0"/>
            <a:chExt cx="12191999" cy="6858000"/>
          </a:xfrm>
        </p:grpSpPr>
        <p:grpSp>
          <p:nvGrpSpPr>
            <p:cNvPr id="19" name="Group 18">
              <a:extLst>
                <a:ext uri="{FF2B5EF4-FFF2-40B4-BE49-F238E27FC236}">
                  <a16:creationId xmlns:a16="http://schemas.microsoft.com/office/drawing/2014/main" id="{AC272FF6-2C80-AD8E-CAF2-CEF8D5EFE3C9}"/>
                </a:ext>
              </a:extLst>
            </p:cNvPr>
            <p:cNvGrpSpPr/>
            <p:nvPr/>
          </p:nvGrpSpPr>
          <p:grpSpPr>
            <a:xfrm>
              <a:off x="1" y="0"/>
              <a:ext cx="12191999" cy="6858000"/>
              <a:chOff x="1" y="0"/>
              <a:chExt cx="12191999" cy="6858000"/>
            </a:xfrm>
          </p:grpSpPr>
          <p:grpSp>
            <p:nvGrpSpPr>
              <p:cNvPr id="21" name="Group 20">
                <a:extLst>
                  <a:ext uri="{FF2B5EF4-FFF2-40B4-BE49-F238E27FC236}">
                    <a16:creationId xmlns:a16="http://schemas.microsoft.com/office/drawing/2014/main" id="{E1370579-824F-5505-BC85-3EA4CA279CF4}"/>
                  </a:ext>
                </a:extLst>
              </p:cNvPr>
              <p:cNvGrpSpPr/>
              <p:nvPr/>
            </p:nvGrpSpPr>
            <p:grpSpPr>
              <a:xfrm>
                <a:off x="1" y="0"/>
                <a:ext cx="12191999" cy="6858000"/>
                <a:chOff x="1129427" y="0"/>
                <a:chExt cx="10835148" cy="6858000"/>
              </a:xfrm>
            </p:grpSpPr>
            <p:sp>
              <p:nvSpPr>
                <p:cNvPr id="23" name="Rectangle 22">
                  <a:extLst>
                    <a:ext uri="{FF2B5EF4-FFF2-40B4-BE49-F238E27FC236}">
                      <a16:creationId xmlns:a16="http://schemas.microsoft.com/office/drawing/2014/main" id="{283CC3B1-AC72-6FD3-86F7-8684CFFF187A}"/>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a:extLst>
                    <a:ext uri="{FF2B5EF4-FFF2-40B4-BE49-F238E27FC236}">
                      <a16:creationId xmlns:a16="http://schemas.microsoft.com/office/drawing/2014/main" id="{CA3A00BF-8830-52D5-914C-17BDA13CB347}"/>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a:extLst>
                  <a:ext uri="{FF2B5EF4-FFF2-40B4-BE49-F238E27FC236}">
                    <a16:creationId xmlns:a16="http://schemas.microsoft.com/office/drawing/2014/main" id="{940527F7-6F9D-9512-0769-489142B5CD3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p>
            </p:txBody>
          </p:sp>
        </p:grpSp>
        <p:pic>
          <p:nvPicPr>
            <p:cNvPr id="20" name="Graphic 19" descr="Bullseye with solid fill">
              <a:extLst>
                <a:ext uri="{FF2B5EF4-FFF2-40B4-BE49-F238E27FC236}">
                  <a16:creationId xmlns:a16="http://schemas.microsoft.com/office/drawing/2014/main" id="{C5070A8D-91C8-0E0E-B241-B5FF42AA7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299034" y="3261283"/>
              <a:ext cx="591072" cy="591072"/>
            </a:xfrm>
            <a:prstGeom prst="rect">
              <a:avLst/>
            </a:prstGeom>
          </p:spPr>
        </p:pic>
      </p:grpSp>
      <p:grpSp>
        <p:nvGrpSpPr>
          <p:cNvPr id="25" name="Group 24">
            <a:extLst>
              <a:ext uri="{FF2B5EF4-FFF2-40B4-BE49-F238E27FC236}">
                <a16:creationId xmlns:a16="http://schemas.microsoft.com/office/drawing/2014/main" id="{667509D1-C613-7B96-6215-4B0949D1E25C}"/>
              </a:ext>
            </a:extLst>
          </p:cNvPr>
          <p:cNvGrpSpPr/>
          <p:nvPr/>
        </p:nvGrpSpPr>
        <p:grpSpPr>
          <a:xfrm>
            <a:off x="-11469784" y="31988"/>
            <a:ext cx="12191999" cy="6858000"/>
            <a:chOff x="1" y="0"/>
            <a:chExt cx="12191999" cy="6858000"/>
          </a:xfrm>
        </p:grpSpPr>
        <p:grpSp>
          <p:nvGrpSpPr>
            <p:cNvPr id="26" name="Group 25">
              <a:extLst>
                <a:ext uri="{FF2B5EF4-FFF2-40B4-BE49-F238E27FC236}">
                  <a16:creationId xmlns:a16="http://schemas.microsoft.com/office/drawing/2014/main" id="{16FDC38B-93E0-DED7-DB55-F14B659333A1}"/>
                </a:ext>
              </a:extLst>
            </p:cNvPr>
            <p:cNvGrpSpPr/>
            <p:nvPr/>
          </p:nvGrpSpPr>
          <p:grpSpPr>
            <a:xfrm>
              <a:off x="1" y="0"/>
              <a:ext cx="12191999" cy="6858000"/>
              <a:chOff x="1" y="0"/>
              <a:chExt cx="12191999" cy="6858000"/>
            </a:xfrm>
          </p:grpSpPr>
          <p:grpSp>
            <p:nvGrpSpPr>
              <p:cNvPr id="28" name="Group 27">
                <a:extLst>
                  <a:ext uri="{FF2B5EF4-FFF2-40B4-BE49-F238E27FC236}">
                    <a16:creationId xmlns:a16="http://schemas.microsoft.com/office/drawing/2014/main" id="{36C6EAFE-438C-B7E5-87D8-A0FA4EA90033}"/>
                  </a:ext>
                </a:extLst>
              </p:cNvPr>
              <p:cNvGrpSpPr/>
              <p:nvPr/>
            </p:nvGrpSpPr>
            <p:grpSpPr>
              <a:xfrm>
                <a:off x="1" y="0"/>
                <a:ext cx="12191999" cy="6858000"/>
                <a:chOff x="1129427" y="0"/>
                <a:chExt cx="10835148" cy="6858000"/>
              </a:xfrm>
            </p:grpSpPr>
            <p:sp>
              <p:nvSpPr>
                <p:cNvPr id="30" name="Rectangle 29">
                  <a:extLst>
                    <a:ext uri="{FF2B5EF4-FFF2-40B4-BE49-F238E27FC236}">
                      <a16:creationId xmlns:a16="http://schemas.microsoft.com/office/drawing/2014/main" id="{4BC6B3C1-02BD-794A-A881-3DE28B7EE6BD}"/>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Freeform: Shape 30">
                  <a:extLst>
                    <a:ext uri="{FF2B5EF4-FFF2-40B4-BE49-F238E27FC236}">
                      <a16:creationId xmlns:a16="http://schemas.microsoft.com/office/drawing/2014/main" id="{DE40AFC7-255A-665C-9DF3-511A5AFA7146}"/>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a:extLst>
                  <a:ext uri="{FF2B5EF4-FFF2-40B4-BE49-F238E27FC236}">
                    <a16:creationId xmlns:a16="http://schemas.microsoft.com/office/drawing/2014/main" id="{25C876D8-0945-A7C9-72D1-ACE91E5276B0}"/>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p>
            </p:txBody>
          </p:sp>
        </p:grpSp>
        <p:pic>
          <p:nvPicPr>
            <p:cNvPr id="27" name="Graphic 26" descr="Open book with solid fill">
              <a:extLst>
                <a:ext uri="{FF2B5EF4-FFF2-40B4-BE49-F238E27FC236}">
                  <a16:creationId xmlns:a16="http://schemas.microsoft.com/office/drawing/2014/main" id="{7F7C2166-CF86-B3F8-7CCC-973A8F72FC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1058208" y="3174590"/>
              <a:ext cx="764458" cy="764458"/>
            </a:xfrm>
            <a:prstGeom prst="rect">
              <a:avLst/>
            </a:prstGeom>
          </p:spPr>
        </p:pic>
      </p:grpSp>
      <p:sp>
        <p:nvSpPr>
          <p:cNvPr id="42" name="TextBox 41">
            <a:extLst>
              <a:ext uri="{FF2B5EF4-FFF2-40B4-BE49-F238E27FC236}">
                <a16:creationId xmlns:a16="http://schemas.microsoft.com/office/drawing/2014/main" id="{1709EEF4-550A-FBD2-8881-362703622C25}"/>
              </a:ext>
            </a:extLst>
          </p:cNvPr>
          <p:cNvSpPr txBox="1"/>
          <p:nvPr/>
        </p:nvSpPr>
        <p:spPr>
          <a:xfrm>
            <a:off x="5053818" y="1524253"/>
            <a:ext cx="5593977" cy="4339650"/>
          </a:xfrm>
          <a:prstGeom prst="rect">
            <a:avLst/>
          </a:prstGeom>
          <a:noFill/>
        </p:spPr>
        <p:txBody>
          <a:bodyPr wrap="square">
            <a:spAutoFit/>
          </a:bodyPr>
          <a:lstStyle/>
          <a:p>
            <a:pPr algn="ctr"/>
            <a:r>
              <a:rPr lang="en-U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LET’S </a:t>
            </a:r>
          </a:p>
          <a:p>
            <a:pPr algn="ctr"/>
            <a:r>
              <a:rPr lang="en-U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STARTS</a:t>
            </a:r>
            <a:endParaRPr lang="en-US" sz="19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Picture 2">
            <a:extLst>
              <a:ext uri="{FF2B5EF4-FFF2-40B4-BE49-F238E27FC236}">
                <a16:creationId xmlns:a16="http://schemas.microsoft.com/office/drawing/2014/main" id="{154607DF-B704-B350-5224-439745B849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Tree>
    <p:extLst>
      <p:ext uri="{BB962C8B-B14F-4D97-AF65-F5344CB8AC3E}">
        <p14:creationId xmlns:p14="http://schemas.microsoft.com/office/powerpoint/2010/main" val="1364608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BB886DE-6337-6AE9-4068-A79440B034BF}"/>
              </a:ext>
            </a:extLst>
          </p:cNvPr>
          <p:cNvGrpSpPr/>
          <p:nvPr/>
        </p:nvGrpSpPr>
        <p:grpSpPr>
          <a:xfrm>
            <a:off x="148349" y="9831"/>
            <a:ext cx="12043651" cy="6858000"/>
            <a:chOff x="1" y="0"/>
            <a:chExt cx="12191999" cy="6858000"/>
          </a:xfrm>
        </p:grpSpPr>
        <p:grpSp>
          <p:nvGrpSpPr>
            <p:cNvPr id="7" name="Group 6">
              <a:extLst>
                <a:ext uri="{FF2B5EF4-FFF2-40B4-BE49-F238E27FC236}">
                  <a16:creationId xmlns:a16="http://schemas.microsoft.com/office/drawing/2014/main" id="{081477DE-D32B-08D3-0E59-3272A2048FC9}"/>
                </a:ext>
              </a:extLst>
            </p:cNvPr>
            <p:cNvGrpSpPr/>
            <p:nvPr/>
          </p:nvGrpSpPr>
          <p:grpSpPr>
            <a:xfrm>
              <a:off x="1" y="0"/>
              <a:ext cx="12191999" cy="6858000"/>
              <a:chOff x="1129427" y="0"/>
              <a:chExt cx="10835148" cy="6858000"/>
            </a:xfrm>
          </p:grpSpPr>
          <p:sp>
            <p:nvSpPr>
              <p:cNvPr id="2" name="Rectangle 1">
                <a:extLst>
                  <a:ext uri="{FF2B5EF4-FFF2-40B4-BE49-F238E27FC236}">
                    <a16:creationId xmlns:a16="http://schemas.microsoft.com/office/drawing/2014/main" id="{83A6756D-2F05-66EE-039E-A37DAA0F6535}"/>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0D753F9A-53C1-5ADC-5310-4B02F9F1205B}"/>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a:extLst>
                <a:ext uri="{FF2B5EF4-FFF2-40B4-BE49-F238E27FC236}">
                  <a16:creationId xmlns:a16="http://schemas.microsoft.com/office/drawing/2014/main" id="{5BC80743-3C41-395D-F4C7-568AC077F7D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p>
          </p:txBody>
        </p:sp>
        <p:pic>
          <p:nvPicPr>
            <p:cNvPr id="9" name="Graphic 8" descr="Brain in head with solid fill">
              <a:extLst>
                <a:ext uri="{FF2B5EF4-FFF2-40B4-BE49-F238E27FC236}">
                  <a16:creationId xmlns:a16="http://schemas.microsoft.com/office/drawing/2014/main" id="{170687FC-BF60-3844-C298-930E77795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286890" y="3288931"/>
              <a:ext cx="535776" cy="535776"/>
            </a:xfrm>
            <a:prstGeom prst="rect">
              <a:avLst/>
            </a:prstGeom>
          </p:spPr>
        </p:pic>
      </p:grpSp>
      <p:grpSp>
        <p:nvGrpSpPr>
          <p:cNvPr id="11" name="Group 10">
            <a:extLst>
              <a:ext uri="{FF2B5EF4-FFF2-40B4-BE49-F238E27FC236}">
                <a16:creationId xmlns:a16="http://schemas.microsoft.com/office/drawing/2014/main" id="{F8CFACEB-95E3-EEA3-5E76-B0B0CE540D79}"/>
              </a:ext>
            </a:extLst>
          </p:cNvPr>
          <p:cNvGrpSpPr/>
          <p:nvPr/>
        </p:nvGrpSpPr>
        <p:grpSpPr>
          <a:xfrm>
            <a:off x="-9814675" y="24530"/>
            <a:ext cx="12191999" cy="6858000"/>
            <a:chOff x="1" y="0"/>
            <a:chExt cx="12191999" cy="6858000"/>
          </a:xfrm>
        </p:grpSpPr>
        <p:grpSp>
          <p:nvGrpSpPr>
            <p:cNvPr id="12" name="Group 11">
              <a:extLst>
                <a:ext uri="{FF2B5EF4-FFF2-40B4-BE49-F238E27FC236}">
                  <a16:creationId xmlns:a16="http://schemas.microsoft.com/office/drawing/2014/main" id="{F15A2E33-1E8C-BD1E-3941-AEBE5D335516}"/>
                </a:ext>
              </a:extLst>
            </p:cNvPr>
            <p:cNvGrpSpPr/>
            <p:nvPr/>
          </p:nvGrpSpPr>
          <p:grpSpPr>
            <a:xfrm>
              <a:off x="1" y="0"/>
              <a:ext cx="12191999" cy="6858000"/>
              <a:chOff x="1" y="0"/>
              <a:chExt cx="12191999" cy="6858000"/>
            </a:xfrm>
          </p:grpSpPr>
          <p:grpSp>
            <p:nvGrpSpPr>
              <p:cNvPr id="14" name="Group 13">
                <a:extLst>
                  <a:ext uri="{FF2B5EF4-FFF2-40B4-BE49-F238E27FC236}">
                    <a16:creationId xmlns:a16="http://schemas.microsoft.com/office/drawing/2014/main" id="{E06C7E00-1A23-2B94-8DFC-7C6D38005C45}"/>
                  </a:ext>
                </a:extLst>
              </p:cNvPr>
              <p:cNvGrpSpPr/>
              <p:nvPr/>
            </p:nvGrpSpPr>
            <p:grpSpPr>
              <a:xfrm>
                <a:off x="1" y="0"/>
                <a:ext cx="12191999" cy="6858000"/>
                <a:chOff x="1129427" y="0"/>
                <a:chExt cx="10835148" cy="6858000"/>
              </a:xfrm>
            </p:grpSpPr>
            <p:sp>
              <p:nvSpPr>
                <p:cNvPr id="16" name="Rectangle 15">
                  <a:extLst>
                    <a:ext uri="{FF2B5EF4-FFF2-40B4-BE49-F238E27FC236}">
                      <a16:creationId xmlns:a16="http://schemas.microsoft.com/office/drawing/2014/main" id="{0A5CAD1F-1CE0-25FD-92CC-C6CB63675096}"/>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9CF62776-0BE2-7930-484A-F8FED696E40D}"/>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a:extLst>
                  <a:ext uri="{FF2B5EF4-FFF2-40B4-BE49-F238E27FC236}">
                    <a16:creationId xmlns:a16="http://schemas.microsoft.com/office/drawing/2014/main" id="{4E13DD46-AC55-167E-3AB1-2B871568720D}"/>
                  </a:ext>
                </a:extLst>
              </p:cNvPr>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p>
            </p:txBody>
          </p:sp>
        </p:grpSp>
        <p:pic>
          <p:nvPicPr>
            <p:cNvPr id="13" name="Graphic 12" descr="Fireworks with solid fill">
              <a:extLst>
                <a:ext uri="{FF2B5EF4-FFF2-40B4-BE49-F238E27FC236}">
                  <a16:creationId xmlns:a16="http://schemas.microsoft.com/office/drawing/2014/main" id="{A3F5BF11-7A5D-A45A-CD98-D7D41278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178085" y="3229895"/>
              <a:ext cx="653845" cy="653845"/>
            </a:xfrm>
            <a:prstGeom prst="rect">
              <a:avLst/>
            </a:prstGeom>
          </p:spPr>
        </p:pic>
      </p:grpSp>
      <p:grpSp>
        <p:nvGrpSpPr>
          <p:cNvPr id="18" name="Group 17">
            <a:extLst>
              <a:ext uri="{FF2B5EF4-FFF2-40B4-BE49-F238E27FC236}">
                <a16:creationId xmlns:a16="http://schemas.microsoft.com/office/drawing/2014/main" id="{02673BDC-D156-85A8-0859-7C66098FFFEB}"/>
              </a:ext>
            </a:extLst>
          </p:cNvPr>
          <p:cNvGrpSpPr/>
          <p:nvPr/>
        </p:nvGrpSpPr>
        <p:grpSpPr>
          <a:xfrm>
            <a:off x="-10412105" y="24530"/>
            <a:ext cx="12191999" cy="6858000"/>
            <a:chOff x="1" y="0"/>
            <a:chExt cx="12191999" cy="6858000"/>
          </a:xfrm>
        </p:grpSpPr>
        <p:grpSp>
          <p:nvGrpSpPr>
            <p:cNvPr id="19" name="Group 18">
              <a:extLst>
                <a:ext uri="{FF2B5EF4-FFF2-40B4-BE49-F238E27FC236}">
                  <a16:creationId xmlns:a16="http://schemas.microsoft.com/office/drawing/2014/main" id="{AC272FF6-2C80-AD8E-CAF2-CEF8D5EFE3C9}"/>
                </a:ext>
              </a:extLst>
            </p:cNvPr>
            <p:cNvGrpSpPr/>
            <p:nvPr/>
          </p:nvGrpSpPr>
          <p:grpSpPr>
            <a:xfrm>
              <a:off x="1" y="0"/>
              <a:ext cx="12191999" cy="6858000"/>
              <a:chOff x="1" y="0"/>
              <a:chExt cx="12191999" cy="6858000"/>
            </a:xfrm>
          </p:grpSpPr>
          <p:grpSp>
            <p:nvGrpSpPr>
              <p:cNvPr id="21" name="Group 20">
                <a:extLst>
                  <a:ext uri="{FF2B5EF4-FFF2-40B4-BE49-F238E27FC236}">
                    <a16:creationId xmlns:a16="http://schemas.microsoft.com/office/drawing/2014/main" id="{E1370579-824F-5505-BC85-3EA4CA279CF4}"/>
                  </a:ext>
                </a:extLst>
              </p:cNvPr>
              <p:cNvGrpSpPr/>
              <p:nvPr/>
            </p:nvGrpSpPr>
            <p:grpSpPr>
              <a:xfrm>
                <a:off x="1" y="0"/>
                <a:ext cx="12191999" cy="6858000"/>
                <a:chOff x="1129427" y="0"/>
                <a:chExt cx="10835148" cy="6858000"/>
              </a:xfrm>
            </p:grpSpPr>
            <p:sp>
              <p:nvSpPr>
                <p:cNvPr id="23" name="Rectangle 22">
                  <a:extLst>
                    <a:ext uri="{FF2B5EF4-FFF2-40B4-BE49-F238E27FC236}">
                      <a16:creationId xmlns:a16="http://schemas.microsoft.com/office/drawing/2014/main" id="{283CC3B1-AC72-6FD3-86F7-8684CFFF187A}"/>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a:extLst>
                    <a:ext uri="{FF2B5EF4-FFF2-40B4-BE49-F238E27FC236}">
                      <a16:creationId xmlns:a16="http://schemas.microsoft.com/office/drawing/2014/main" id="{CA3A00BF-8830-52D5-914C-17BDA13CB347}"/>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a:extLst>
                  <a:ext uri="{FF2B5EF4-FFF2-40B4-BE49-F238E27FC236}">
                    <a16:creationId xmlns:a16="http://schemas.microsoft.com/office/drawing/2014/main" id="{940527F7-6F9D-9512-0769-489142B5CD3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p>
            </p:txBody>
          </p:sp>
        </p:grpSp>
        <p:pic>
          <p:nvPicPr>
            <p:cNvPr id="20" name="Graphic 19" descr="Bullseye with solid fill">
              <a:extLst>
                <a:ext uri="{FF2B5EF4-FFF2-40B4-BE49-F238E27FC236}">
                  <a16:creationId xmlns:a16="http://schemas.microsoft.com/office/drawing/2014/main" id="{C5070A8D-91C8-0E0E-B241-B5FF42AA7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299034" y="3261283"/>
              <a:ext cx="591072" cy="591072"/>
            </a:xfrm>
            <a:prstGeom prst="rect">
              <a:avLst/>
            </a:prstGeom>
          </p:spPr>
        </p:pic>
      </p:grpSp>
      <p:grpSp>
        <p:nvGrpSpPr>
          <p:cNvPr id="25" name="Group 24">
            <a:extLst>
              <a:ext uri="{FF2B5EF4-FFF2-40B4-BE49-F238E27FC236}">
                <a16:creationId xmlns:a16="http://schemas.microsoft.com/office/drawing/2014/main" id="{667509D1-C613-7B96-6215-4B0949D1E25C}"/>
              </a:ext>
            </a:extLst>
          </p:cNvPr>
          <p:cNvGrpSpPr/>
          <p:nvPr/>
        </p:nvGrpSpPr>
        <p:grpSpPr>
          <a:xfrm>
            <a:off x="-10947270" y="32205"/>
            <a:ext cx="12191999" cy="6858000"/>
            <a:chOff x="1" y="0"/>
            <a:chExt cx="12191999" cy="6858000"/>
          </a:xfrm>
        </p:grpSpPr>
        <p:grpSp>
          <p:nvGrpSpPr>
            <p:cNvPr id="26" name="Group 25">
              <a:extLst>
                <a:ext uri="{FF2B5EF4-FFF2-40B4-BE49-F238E27FC236}">
                  <a16:creationId xmlns:a16="http://schemas.microsoft.com/office/drawing/2014/main" id="{16FDC38B-93E0-DED7-DB55-F14B659333A1}"/>
                </a:ext>
              </a:extLst>
            </p:cNvPr>
            <p:cNvGrpSpPr/>
            <p:nvPr/>
          </p:nvGrpSpPr>
          <p:grpSpPr>
            <a:xfrm>
              <a:off x="1" y="0"/>
              <a:ext cx="12191999" cy="6858000"/>
              <a:chOff x="1" y="0"/>
              <a:chExt cx="12191999" cy="6858000"/>
            </a:xfrm>
          </p:grpSpPr>
          <p:grpSp>
            <p:nvGrpSpPr>
              <p:cNvPr id="28" name="Group 27">
                <a:extLst>
                  <a:ext uri="{FF2B5EF4-FFF2-40B4-BE49-F238E27FC236}">
                    <a16:creationId xmlns:a16="http://schemas.microsoft.com/office/drawing/2014/main" id="{36C6EAFE-438C-B7E5-87D8-A0FA4EA90033}"/>
                  </a:ext>
                </a:extLst>
              </p:cNvPr>
              <p:cNvGrpSpPr/>
              <p:nvPr/>
            </p:nvGrpSpPr>
            <p:grpSpPr>
              <a:xfrm>
                <a:off x="1" y="0"/>
                <a:ext cx="12191999" cy="6858000"/>
                <a:chOff x="1129427" y="0"/>
                <a:chExt cx="10835148" cy="6858000"/>
              </a:xfrm>
            </p:grpSpPr>
            <p:sp>
              <p:nvSpPr>
                <p:cNvPr id="30" name="Rectangle 29">
                  <a:extLst>
                    <a:ext uri="{FF2B5EF4-FFF2-40B4-BE49-F238E27FC236}">
                      <a16:creationId xmlns:a16="http://schemas.microsoft.com/office/drawing/2014/main" id="{4BC6B3C1-02BD-794A-A881-3DE28B7EE6BD}"/>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a:extLst>
                    <a:ext uri="{FF2B5EF4-FFF2-40B4-BE49-F238E27FC236}">
                      <a16:creationId xmlns:a16="http://schemas.microsoft.com/office/drawing/2014/main" id="{DE40AFC7-255A-665C-9DF3-511A5AFA7146}"/>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a:extLst>
                  <a:ext uri="{FF2B5EF4-FFF2-40B4-BE49-F238E27FC236}">
                    <a16:creationId xmlns:a16="http://schemas.microsoft.com/office/drawing/2014/main" id="{25C876D8-0945-A7C9-72D1-ACE91E5276B0}"/>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p>
            </p:txBody>
          </p:sp>
        </p:grpSp>
        <p:pic>
          <p:nvPicPr>
            <p:cNvPr id="27" name="Graphic 26" descr="Open book with solid fill">
              <a:extLst>
                <a:ext uri="{FF2B5EF4-FFF2-40B4-BE49-F238E27FC236}">
                  <a16:creationId xmlns:a16="http://schemas.microsoft.com/office/drawing/2014/main" id="{7F7C2166-CF86-B3F8-7CCC-973A8F72FC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1058208" y="3174590"/>
              <a:ext cx="764458" cy="764458"/>
            </a:xfrm>
            <a:prstGeom prst="rect">
              <a:avLst/>
            </a:prstGeom>
          </p:spPr>
        </p:pic>
      </p:grpSp>
      <p:sp>
        <p:nvSpPr>
          <p:cNvPr id="3" name="TextBox 2">
            <a:extLst>
              <a:ext uri="{FF2B5EF4-FFF2-40B4-BE49-F238E27FC236}">
                <a16:creationId xmlns:a16="http://schemas.microsoft.com/office/drawing/2014/main" id="{D5251956-C11A-013F-4245-CB33553001F6}"/>
              </a:ext>
            </a:extLst>
          </p:cNvPr>
          <p:cNvSpPr txBox="1"/>
          <p:nvPr/>
        </p:nvSpPr>
        <p:spPr>
          <a:xfrm>
            <a:off x="3181336" y="693432"/>
            <a:ext cx="7472516" cy="6555641"/>
          </a:xfrm>
          <a:prstGeom prst="rect">
            <a:avLst/>
          </a:prstGeom>
          <a:noFill/>
        </p:spPr>
        <p:txBody>
          <a:bodyPr wrap="square" rtlCol="0">
            <a:spAutoFit/>
          </a:bodyPr>
          <a:lstStyle/>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Make an accurate estimate of when the food will arrive, thus increasing customer satisfaction.</a:t>
            </a: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Plan delivery routes and driver schedules more efficiently by predicting how many orders will arrive so that delivery providers can use their resources better.</a:t>
            </a: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Make deliveries faster by looking at past delivery data and determining the attributes that affect them.</a:t>
            </a: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Grow business because of buyer satisfaction with the speed of delivery.</a:t>
            </a: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Based on these goals, we will use the LSTM Neural Network to develop a model that can estimate the delivery time of orders accurately based on the age of the delivery partner, the partner’s rating, and the distance between the restaurant and the buyer’s place.</a:t>
            </a:r>
            <a:endParaRPr lang="en-IN" sz="2000" dirty="0">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DAD676-B9F1-0F91-225A-5D5FB578AA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Tree>
    <p:extLst>
      <p:ext uri="{BB962C8B-B14F-4D97-AF65-F5344CB8AC3E}">
        <p14:creationId xmlns:p14="http://schemas.microsoft.com/office/powerpoint/2010/main" val="3393642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BB886DE-6337-6AE9-4068-A79440B034BF}"/>
              </a:ext>
            </a:extLst>
          </p:cNvPr>
          <p:cNvGrpSpPr/>
          <p:nvPr/>
        </p:nvGrpSpPr>
        <p:grpSpPr>
          <a:xfrm>
            <a:off x="148349" y="9831"/>
            <a:ext cx="12191999" cy="6858000"/>
            <a:chOff x="1" y="0"/>
            <a:chExt cx="12191999" cy="6858000"/>
          </a:xfrm>
        </p:grpSpPr>
        <p:grpSp>
          <p:nvGrpSpPr>
            <p:cNvPr id="7" name="Group 6">
              <a:extLst>
                <a:ext uri="{FF2B5EF4-FFF2-40B4-BE49-F238E27FC236}">
                  <a16:creationId xmlns:a16="http://schemas.microsoft.com/office/drawing/2014/main" id="{081477DE-D32B-08D3-0E59-3272A2048FC9}"/>
                </a:ext>
              </a:extLst>
            </p:cNvPr>
            <p:cNvGrpSpPr/>
            <p:nvPr/>
          </p:nvGrpSpPr>
          <p:grpSpPr>
            <a:xfrm>
              <a:off x="1" y="0"/>
              <a:ext cx="12191999" cy="6858000"/>
              <a:chOff x="1129427" y="0"/>
              <a:chExt cx="10835148" cy="6858000"/>
            </a:xfrm>
          </p:grpSpPr>
          <p:sp>
            <p:nvSpPr>
              <p:cNvPr id="2" name="Rectangle 1">
                <a:extLst>
                  <a:ext uri="{FF2B5EF4-FFF2-40B4-BE49-F238E27FC236}">
                    <a16:creationId xmlns:a16="http://schemas.microsoft.com/office/drawing/2014/main" id="{83A6756D-2F05-66EE-039E-A37DAA0F6535}"/>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0D753F9A-53C1-5ADC-5310-4B02F9F1205B}"/>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a:extLst>
                <a:ext uri="{FF2B5EF4-FFF2-40B4-BE49-F238E27FC236}">
                  <a16:creationId xmlns:a16="http://schemas.microsoft.com/office/drawing/2014/main" id="{5BC80743-3C41-395D-F4C7-568AC077F7D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p>
          </p:txBody>
        </p:sp>
        <p:pic>
          <p:nvPicPr>
            <p:cNvPr id="9" name="Graphic 8" descr="Brain in head with solid fill">
              <a:extLst>
                <a:ext uri="{FF2B5EF4-FFF2-40B4-BE49-F238E27FC236}">
                  <a16:creationId xmlns:a16="http://schemas.microsoft.com/office/drawing/2014/main" id="{170687FC-BF60-3844-C298-930E77795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286890" y="3288931"/>
              <a:ext cx="535776" cy="535776"/>
            </a:xfrm>
            <a:prstGeom prst="rect">
              <a:avLst/>
            </a:prstGeom>
          </p:spPr>
        </p:pic>
      </p:grpSp>
      <p:grpSp>
        <p:nvGrpSpPr>
          <p:cNvPr id="11" name="Group 10">
            <a:extLst>
              <a:ext uri="{FF2B5EF4-FFF2-40B4-BE49-F238E27FC236}">
                <a16:creationId xmlns:a16="http://schemas.microsoft.com/office/drawing/2014/main" id="{F8CFACEB-95E3-EEA3-5E76-B0B0CE540D79}"/>
              </a:ext>
            </a:extLst>
          </p:cNvPr>
          <p:cNvGrpSpPr/>
          <p:nvPr/>
        </p:nvGrpSpPr>
        <p:grpSpPr>
          <a:xfrm>
            <a:off x="-220984" y="16818"/>
            <a:ext cx="12026168" cy="6858000"/>
            <a:chOff x="1" y="0"/>
            <a:chExt cx="12191999" cy="6858000"/>
          </a:xfrm>
        </p:grpSpPr>
        <p:grpSp>
          <p:nvGrpSpPr>
            <p:cNvPr id="12" name="Group 11">
              <a:extLst>
                <a:ext uri="{FF2B5EF4-FFF2-40B4-BE49-F238E27FC236}">
                  <a16:creationId xmlns:a16="http://schemas.microsoft.com/office/drawing/2014/main" id="{F15A2E33-1E8C-BD1E-3941-AEBE5D335516}"/>
                </a:ext>
              </a:extLst>
            </p:cNvPr>
            <p:cNvGrpSpPr/>
            <p:nvPr/>
          </p:nvGrpSpPr>
          <p:grpSpPr>
            <a:xfrm>
              <a:off x="1" y="0"/>
              <a:ext cx="12191999" cy="6858000"/>
              <a:chOff x="1" y="0"/>
              <a:chExt cx="12191999" cy="6858000"/>
            </a:xfrm>
          </p:grpSpPr>
          <p:grpSp>
            <p:nvGrpSpPr>
              <p:cNvPr id="14" name="Group 13">
                <a:extLst>
                  <a:ext uri="{FF2B5EF4-FFF2-40B4-BE49-F238E27FC236}">
                    <a16:creationId xmlns:a16="http://schemas.microsoft.com/office/drawing/2014/main" id="{E06C7E00-1A23-2B94-8DFC-7C6D38005C45}"/>
                  </a:ext>
                </a:extLst>
              </p:cNvPr>
              <p:cNvGrpSpPr/>
              <p:nvPr/>
            </p:nvGrpSpPr>
            <p:grpSpPr>
              <a:xfrm>
                <a:off x="1" y="0"/>
                <a:ext cx="12191999" cy="6858000"/>
                <a:chOff x="1129427" y="0"/>
                <a:chExt cx="10835148" cy="6858000"/>
              </a:xfrm>
            </p:grpSpPr>
            <p:sp>
              <p:nvSpPr>
                <p:cNvPr id="16" name="Rectangle 15">
                  <a:extLst>
                    <a:ext uri="{FF2B5EF4-FFF2-40B4-BE49-F238E27FC236}">
                      <a16:creationId xmlns:a16="http://schemas.microsoft.com/office/drawing/2014/main" id="{0A5CAD1F-1CE0-25FD-92CC-C6CB63675096}"/>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9CF62776-0BE2-7930-484A-F8FED696E40D}"/>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a:extLst>
                  <a:ext uri="{FF2B5EF4-FFF2-40B4-BE49-F238E27FC236}">
                    <a16:creationId xmlns:a16="http://schemas.microsoft.com/office/drawing/2014/main" id="{4E13DD46-AC55-167E-3AB1-2B871568720D}"/>
                  </a:ext>
                </a:extLst>
              </p:cNvPr>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p>
            </p:txBody>
          </p:sp>
        </p:grpSp>
        <p:pic>
          <p:nvPicPr>
            <p:cNvPr id="13" name="Graphic 12" descr="Fireworks with solid fill">
              <a:extLst>
                <a:ext uri="{FF2B5EF4-FFF2-40B4-BE49-F238E27FC236}">
                  <a16:creationId xmlns:a16="http://schemas.microsoft.com/office/drawing/2014/main" id="{A3F5BF11-7A5D-A45A-CD98-D7D41278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178085" y="3229895"/>
              <a:ext cx="653845" cy="653845"/>
            </a:xfrm>
            <a:prstGeom prst="rect">
              <a:avLst/>
            </a:prstGeom>
          </p:spPr>
        </p:pic>
      </p:grpSp>
      <p:grpSp>
        <p:nvGrpSpPr>
          <p:cNvPr id="18" name="Group 17">
            <a:extLst>
              <a:ext uri="{FF2B5EF4-FFF2-40B4-BE49-F238E27FC236}">
                <a16:creationId xmlns:a16="http://schemas.microsoft.com/office/drawing/2014/main" id="{02673BDC-D156-85A8-0859-7C66098FFFEB}"/>
              </a:ext>
            </a:extLst>
          </p:cNvPr>
          <p:cNvGrpSpPr/>
          <p:nvPr/>
        </p:nvGrpSpPr>
        <p:grpSpPr>
          <a:xfrm>
            <a:off x="-10663542" y="-17506"/>
            <a:ext cx="12191999" cy="6858000"/>
            <a:chOff x="1" y="0"/>
            <a:chExt cx="12191999" cy="6858000"/>
          </a:xfrm>
        </p:grpSpPr>
        <p:grpSp>
          <p:nvGrpSpPr>
            <p:cNvPr id="19" name="Group 18">
              <a:extLst>
                <a:ext uri="{FF2B5EF4-FFF2-40B4-BE49-F238E27FC236}">
                  <a16:creationId xmlns:a16="http://schemas.microsoft.com/office/drawing/2014/main" id="{AC272FF6-2C80-AD8E-CAF2-CEF8D5EFE3C9}"/>
                </a:ext>
              </a:extLst>
            </p:cNvPr>
            <p:cNvGrpSpPr/>
            <p:nvPr/>
          </p:nvGrpSpPr>
          <p:grpSpPr>
            <a:xfrm>
              <a:off x="1" y="0"/>
              <a:ext cx="12191999" cy="6858000"/>
              <a:chOff x="1" y="0"/>
              <a:chExt cx="12191999" cy="6858000"/>
            </a:xfrm>
          </p:grpSpPr>
          <p:grpSp>
            <p:nvGrpSpPr>
              <p:cNvPr id="21" name="Group 20">
                <a:extLst>
                  <a:ext uri="{FF2B5EF4-FFF2-40B4-BE49-F238E27FC236}">
                    <a16:creationId xmlns:a16="http://schemas.microsoft.com/office/drawing/2014/main" id="{E1370579-824F-5505-BC85-3EA4CA279CF4}"/>
                  </a:ext>
                </a:extLst>
              </p:cNvPr>
              <p:cNvGrpSpPr/>
              <p:nvPr/>
            </p:nvGrpSpPr>
            <p:grpSpPr>
              <a:xfrm>
                <a:off x="1" y="0"/>
                <a:ext cx="12191999" cy="6858000"/>
                <a:chOff x="1129427" y="0"/>
                <a:chExt cx="10835148" cy="6858000"/>
              </a:xfrm>
            </p:grpSpPr>
            <p:sp>
              <p:nvSpPr>
                <p:cNvPr id="23" name="Rectangle 22">
                  <a:extLst>
                    <a:ext uri="{FF2B5EF4-FFF2-40B4-BE49-F238E27FC236}">
                      <a16:creationId xmlns:a16="http://schemas.microsoft.com/office/drawing/2014/main" id="{283CC3B1-AC72-6FD3-86F7-8684CFFF187A}"/>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a:extLst>
                    <a:ext uri="{FF2B5EF4-FFF2-40B4-BE49-F238E27FC236}">
                      <a16:creationId xmlns:a16="http://schemas.microsoft.com/office/drawing/2014/main" id="{CA3A00BF-8830-52D5-914C-17BDA13CB347}"/>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a:extLst>
                  <a:ext uri="{FF2B5EF4-FFF2-40B4-BE49-F238E27FC236}">
                    <a16:creationId xmlns:a16="http://schemas.microsoft.com/office/drawing/2014/main" id="{940527F7-6F9D-9512-0769-489142B5CD3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p>
            </p:txBody>
          </p:sp>
        </p:grpSp>
        <p:pic>
          <p:nvPicPr>
            <p:cNvPr id="20" name="Graphic 19" descr="Bullseye with solid fill">
              <a:extLst>
                <a:ext uri="{FF2B5EF4-FFF2-40B4-BE49-F238E27FC236}">
                  <a16:creationId xmlns:a16="http://schemas.microsoft.com/office/drawing/2014/main" id="{C5070A8D-91C8-0E0E-B241-B5FF42AA7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299034" y="3261283"/>
              <a:ext cx="591072" cy="591072"/>
            </a:xfrm>
            <a:prstGeom prst="rect">
              <a:avLst/>
            </a:prstGeom>
          </p:spPr>
        </p:pic>
      </p:grpSp>
      <p:grpSp>
        <p:nvGrpSpPr>
          <p:cNvPr id="25" name="Group 24">
            <a:extLst>
              <a:ext uri="{FF2B5EF4-FFF2-40B4-BE49-F238E27FC236}">
                <a16:creationId xmlns:a16="http://schemas.microsoft.com/office/drawing/2014/main" id="{667509D1-C613-7B96-6215-4B0949D1E25C}"/>
              </a:ext>
            </a:extLst>
          </p:cNvPr>
          <p:cNvGrpSpPr/>
          <p:nvPr/>
        </p:nvGrpSpPr>
        <p:grpSpPr>
          <a:xfrm>
            <a:off x="-11198707" y="-9831"/>
            <a:ext cx="12191999" cy="6858000"/>
            <a:chOff x="1" y="0"/>
            <a:chExt cx="12191999" cy="6858000"/>
          </a:xfrm>
        </p:grpSpPr>
        <p:grpSp>
          <p:nvGrpSpPr>
            <p:cNvPr id="26" name="Group 25">
              <a:extLst>
                <a:ext uri="{FF2B5EF4-FFF2-40B4-BE49-F238E27FC236}">
                  <a16:creationId xmlns:a16="http://schemas.microsoft.com/office/drawing/2014/main" id="{16FDC38B-93E0-DED7-DB55-F14B659333A1}"/>
                </a:ext>
              </a:extLst>
            </p:cNvPr>
            <p:cNvGrpSpPr/>
            <p:nvPr/>
          </p:nvGrpSpPr>
          <p:grpSpPr>
            <a:xfrm>
              <a:off x="1" y="0"/>
              <a:ext cx="12191999" cy="6858000"/>
              <a:chOff x="1" y="0"/>
              <a:chExt cx="12191999" cy="6858000"/>
            </a:xfrm>
          </p:grpSpPr>
          <p:grpSp>
            <p:nvGrpSpPr>
              <p:cNvPr id="28" name="Group 27">
                <a:extLst>
                  <a:ext uri="{FF2B5EF4-FFF2-40B4-BE49-F238E27FC236}">
                    <a16:creationId xmlns:a16="http://schemas.microsoft.com/office/drawing/2014/main" id="{36C6EAFE-438C-B7E5-87D8-A0FA4EA90033}"/>
                  </a:ext>
                </a:extLst>
              </p:cNvPr>
              <p:cNvGrpSpPr/>
              <p:nvPr/>
            </p:nvGrpSpPr>
            <p:grpSpPr>
              <a:xfrm>
                <a:off x="1" y="0"/>
                <a:ext cx="12191999" cy="6858000"/>
                <a:chOff x="1129427" y="0"/>
                <a:chExt cx="10835148" cy="6858000"/>
              </a:xfrm>
            </p:grpSpPr>
            <p:sp>
              <p:nvSpPr>
                <p:cNvPr id="30" name="Rectangle 29">
                  <a:extLst>
                    <a:ext uri="{FF2B5EF4-FFF2-40B4-BE49-F238E27FC236}">
                      <a16:creationId xmlns:a16="http://schemas.microsoft.com/office/drawing/2014/main" id="{4BC6B3C1-02BD-794A-A881-3DE28B7EE6BD}"/>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a:extLst>
                    <a:ext uri="{FF2B5EF4-FFF2-40B4-BE49-F238E27FC236}">
                      <a16:creationId xmlns:a16="http://schemas.microsoft.com/office/drawing/2014/main" id="{DE40AFC7-255A-665C-9DF3-511A5AFA7146}"/>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a:extLst>
                  <a:ext uri="{FF2B5EF4-FFF2-40B4-BE49-F238E27FC236}">
                    <a16:creationId xmlns:a16="http://schemas.microsoft.com/office/drawing/2014/main" id="{25C876D8-0945-A7C9-72D1-ACE91E5276B0}"/>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p>
            </p:txBody>
          </p:sp>
        </p:grpSp>
        <p:pic>
          <p:nvPicPr>
            <p:cNvPr id="27" name="Graphic 26" descr="Open book with solid fill">
              <a:extLst>
                <a:ext uri="{FF2B5EF4-FFF2-40B4-BE49-F238E27FC236}">
                  <a16:creationId xmlns:a16="http://schemas.microsoft.com/office/drawing/2014/main" id="{7F7C2166-CF86-B3F8-7CCC-973A8F72FC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1058208" y="3174590"/>
              <a:ext cx="764458" cy="764458"/>
            </a:xfrm>
            <a:prstGeom prst="rect">
              <a:avLst/>
            </a:prstGeom>
          </p:spPr>
        </p:pic>
      </p:grpSp>
      <p:sp>
        <p:nvSpPr>
          <p:cNvPr id="5" name="TextBox 4">
            <a:extLst>
              <a:ext uri="{FF2B5EF4-FFF2-40B4-BE49-F238E27FC236}">
                <a16:creationId xmlns:a16="http://schemas.microsoft.com/office/drawing/2014/main" id="{EC6D5D6E-A856-0153-22BF-48C515EE0C6A}"/>
              </a:ext>
            </a:extLst>
          </p:cNvPr>
          <p:cNvSpPr txBox="1"/>
          <p:nvPr/>
        </p:nvSpPr>
        <p:spPr>
          <a:xfrm>
            <a:off x="2329481" y="1941712"/>
            <a:ext cx="7496071" cy="3785652"/>
          </a:xfrm>
          <a:prstGeom prst="rect">
            <a:avLst/>
          </a:prstGeom>
          <a:noFill/>
        </p:spPr>
        <p:txBody>
          <a:bodyPr wrap="square" rtlCol="0">
            <a:spAutoFit/>
          </a:bodyPr>
          <a:lstStyle/>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More businesses are moving online these days, and consumers are ordering online instead of traveling to the store to buy.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Zomato and </a:t>
            </a:r>
            <a:r>
              <a:rPr lang="en-US" sz="2000" i="0" dirty="0" err="1">
                <a:effectLst/>
                <a:latin typeface="Times New Roman" panose="02020603050405020304" pitchFamily="18" charset="0"/>
                <a:cs typeface="Times New Roman" panose="02020603050405020304" pitchFamily="18" charset="0"/>
              </a:rPr>
              <a:t>Swiggy</a:t>
            </a:r>
            <a:r>
              <a:rPr lang="en-US" sz="2000" i="0" dirty="0">
                <a:effectLst/>
                <a:latin typeface="Times New Roman" panose="02020603050405020304" pitchFamily="18" charset="0"/>
                <a:cs typeface="Times New Roman" panose="02020603050405020304" pitchFamily="18" charset="0"/>
              </a:rPr>
              <a:t> are popular online platforms for ordering food products.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In online food-ordering businesses, delivery time is critical. </a:t>
            </a:r>
          </a:p>
          <a:p>
            <a:pPr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As a result, estimated food delivery time prediction to reach the buyer’s location is critical.</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10FA33-5D23-8A0B-8CE4-74559712E8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68477" y="16818"/>
            <a:ext cx="1101854" cy="1740412"/>
          </a:xfrm>
          <a:prstGeom prst="rect">
            <a:avLst/>
          </a:prstGeom>
        </p:spPr>
      </p:pic>
    </p:spTree>
    <p:extLst>
      <p:ext uri="{BB962C8B-B14F-4D97-AF65-F5344CB8AC3E}">
        <p14:creationId xmlns:p14="http://schemas.microsoft.com/office/powerpoint/2010/main" val="39749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BB886DE-6337-6AE9-4068-A79440B034BF}"/>
              </a:ext>
            </a:extLst>
          </p:cNvPr>
          <p:cNvGrpSpPr/>
          <p:nvPr/>
        </p:nvGrpSpPr>
        <p:grpSpPr>
          <a:xfrm>
            <a:off x="148349" y="9831"/>
            <a:ext cx="12191999" cy="6858000"/>
            <a:chOff x="1" y="0"/>
            <a:chExt cx="12191999" cy="6858000"/>
          </a:xfrm>
        </p:grpSpPr>
        <p:grpSp>
          <p:nvGrpSpPr>
            <p:cNvPr id="7" name="Group 6">
              <a:extLst>
                <a:ext uri="{FF2B5EF4-FFF2-40B4-BE49-F238E27FC236}">
                  <a16:creationId xmlns:a16="http://schemas.microsoft.com/office/drawing/2014/main" id="{081477DE-D32B-08D3-0E59-3272A2048FC9}"/>
                </a:ext>
              </a:extLst>
            </p:cNvPr>
            <p:cNvGrpSpPr/>
            <p:nvPr/>
          </p:nvGrpSpPr>
          <p:grpSpPr>
            <a:xfrm>
              <a:off x="1" y="0"/>
              <a:ext cx="12191999" cy="6858000"/>
              <a:chOff x="1129427" y="0"/>
              <a:chExt cx="10835148" cy="6858000"/>
            </a:xfrm>
          </p:grpSpPr>
          <p:sp>
            <p:nvSpPr>
              <p:cNvPr id="2" name="Rectangle 1">
                <a:extLst>
                  <a:ext uri="{FF2B5EF4-FFF2-40B4-BE49-F238E27FC236}">
                    <a16:creationId xmlns:a16="http://schemas.microsoft.com/office/drawing/2014/main" id="{83A6756D-2F05-66EE-039E-A37DAA0F6535}"/>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0D753F9A-53C1-5ADC-5310-4B02F9F1205B}"/>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a:extLst>
                <a:ext uri="{FF2B5EF4-FFF2-40B4-BE49-F238E27FC236}">
                  <a16:creationId xmlns:a16="http://schemas.microsoft.com/office/drawing/2014/main" id="{5BC80743-3C41-395D-F4C7-568AC077F7D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p>
          </p:txBody>
        </p:sp>
        <p:pic>
          <p:nvPicPr>
            <p:cNvPr id="9" name="Graphic 8" descr="Brain in head with solid fill">
              <a:extLst>
                <a:ext uri="{FF2B5EF4-FFF2-40B4-BE49-F238E27FC236}">
                  <a16:creationId xmlns:a16="http://schemas.microsoft.com/office/drawing/2014/main" id="{170687FC-BF60-3844-C298-930E77795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286890" y="3288931"/>
              <a:ext cx="535776" cy="535776"/>
            </a:xfrm>
            <a:prstGeom prst="rect">
              <a:avLst/>
            </a:prstGeom>
          </p:spPr>
        </p:pic>
      </p:grpSp>
      <p:grpSp>
        <p:nvGrpSpPr>
          <p:cNvPr id="11" name="Group 10">
            <a:extLst>
              <a:ext uri="{FF2B5EF4-FFF2-40B4-BE49-F238E27FC236}">
                <a16:creationId xmlns:a16="http://schemas.microsoft.com/office/drawing/2014/main" id="{F8CFACEB-95E3-EEA3-5E76-B0B0CE540D79}"/>
              </a:ext>
            </a:extLst>
          </p:cNvPr>
          <p:cNvGrpSpPr/>
          <p:nvPr/>
        </p:nvGrpSpPr>
        <p:grpSpPr>
          <a:xfrm>
            <a:off x="-220985" y="16818"/>
            <a:ext cx="12191999" cy="6858000"/>
            <a:chOff x="1" y="0"/>
            <a:chExt cx="12191999" cy="6858000"/>
          </a:xfrm>
        </p:grpSpPr>
        <p:grpSp>
          <p:nvGrpSpPr>
            <p:cNvPr id="12" name="Group 11">
              <a:extLst>
                <a:ext uri="{FF2B5EF4-FFF2-40B4-BE49-F238E27FC236}">
                  <a16:creationId xmlns:a16="http://schemas.microsoft.com/office/drawing/2014/main" id="{F15A2E33-1E8C-BD1E-3941-AEBE5D335516}"/>
                </a:ext>
              </a:extLst>
            </p:cNvPr>
            <p:cNvGrpSpPr/>
            <p:nvPr/>
          </p:nvGrpSpPr>
          <p:grpSpPr>
            <a:xfrm>
              <a:off x="1" y="0"/>
              <a:ext cx="12191999" cy="6858000"/>
              <a:chOff x="1" y="0"/>
              <a:chExt cx="12191999" cy="6858000"/>
            </a:xfrm>
          </p:grpSpPr>
          <p:grpSp>
            <p:nvGrpSpPr>
              <p:cNvPr id="14" name="Group 13">
                <a:extLst>
                  <a:ext uri="{FF2B5EF4-FFF2-40B4-BE49-F238E27FC236}">
                    <a16:creationId xmlns:a16="http://schemas.microsoft.com/office/drawing/2014/main" id="{E06C7E00-1A23-2B94-8DFC-7C6D38005C45}"/>
                  </a:ext>
                </a:extLst>
              </p:cNvPr>
              <p:cNvGrpSpPr/>
              <p:nvPr/>
            </p:nvGrpSpPr>
            <p:grpSpPr>
              <a:xfrm>
                <a:off x="1" y="0"/>
                <a:ext cx="12191999" cy="6858000"/>
                <a:chOff x="1129427" y="0"/>
                <a:chExt cx="10835148" cy="6858000"/>
              </a:xfrm>
            </p:grpSpPr>
            <p:sp>
              <p:nvSpPr>
                <p:cNvPr id="16" name="Rectangle 15">
                  <a:extLst>
                    <a:ext uri="{FF2B5EF4-FFF2-40B4-BE49-F238E27FC236}">
                      <a16:creationId xmlns:a16="http://schemas.microsoft.com/office/drawing/2014/main" id="{0A5CAD1F-1CE0-25FD-92CC-C6CB63675096}"/>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9CF62776-0BE2-7930-484A-F8FED696E40D}"/>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a:extLst>
                  <a:ext uri="{FF2B5EF4-FFF2-40B4-BE49-F238E27FC236}">
                    <a16:creationId xmlns:a16="http://schemas.microsoft.com/office/drawing/2014/main" id="{4E13DD46-AC55-167E-3AB1-2B871568720D}"/>
                  </a:ext>
                </a:extLst>
              </p:cNvPr>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p>
            </p:txBody>
          </p:sp>
        </p:grpSp>
        <p:pic>
          <p:nvPicPr>
            <p:cNvPr id="13" name="Graphic 12" descr="Fireworks with solid fill">
              <a:extLst>
                <a:ext uri="{FF2B5EF4-FFF2-40B4-BE49-F238E27FC236}">
                  <a16:creationId xmlns:a16="http://schemas.microsoft.com/office/drawing/2014/main" id="{A3F5BF11-7A5D-A45A-CD98-D7D41278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178085" y="3229895"/>
              <a:ext cx="653845" cy="653845"/>
            </a:xfrm>
            <a:prstGeom prst="rect">
              <a:avLst/>
            </a:prstGeom>
          </p:spPr>
        </p:pic>
      </p:grpSp>
      <p:grpSp>
        <p:nvGrpSpPr>
          <p:cNvPr id="18" name="Group 17">
            <a:extLst>
              <a:ext uri="{FF2B5EF4-FFF2-40B4-BE49-F238E27FC236}">
                <a16:creationId xmlns:a16="http://schemas.microsoft.com/office/drawing/2014/main" id="{02673BDC-D156-85A8-0859-7C66098FFFEB}"/>
              </a:ext>
            </a:extLst>
          </p:cNvPr>
          <p:cNvGrpSpPr/>
          <p:nvPr/>
        </p:nvGrpSpPr>
        <p:grpSpPr>
          <a:xfrm>
            <a:off x="-734717" y="33419"/>
            <a:ext cx="12191999" cy="6858000"/>
            <a:chOff x="1" y="0"/>
            <a:chExt cx="12191999" cy="6858000"/>
          </a:xfrm>
        </p:grpSpPr>
        <p:grpSp>
          <p:nvGrpSpPr>
            <p:cNvPr id="19" name="Group 18">
              <a:extLst>
                <a:ext uri="{FF2B5EF4-FFF2-40B4-BE49-F238E27FC236}">
                  <a16:creationId xmlns:a16="http://schemas.microsoft.com/office/drawing/2014/main" id="{AC272FF6-2C80-AD8E-CAF2-CEF8D5EFE3C9}"/>
                </a:ext>
              </a:extLst>
            </p:cNvPr>
            <p:cNvGrpSpPr/>
            <p:nvPr/>
          </p:nvGrpSpPr>
          <p:grpSpPr>
            <a:xfrm>
              <a:off x="1" y="0"/>
              <a:ext cx="12191999" cy="6858000"/>
              <a:chOff x="1" y="0"/>
              <a:chExt cx="12191999" cy="6858000"/>
            </a:xfrm>
          </p:grpSpPr>
          <p:grpSp>
            <p:nvGrpSpPr>
              <p:cNvPr id="21" name="Group 20">
                <a:extLst>
                  <a:ext uri="{FF2B5EF4-FFF2-40B4-BE49-F238E27FC236}">
                    <a16:creationId xmlns:a16="http://schemas.microsoft.com/office/drawing/2014/main" id="{E1370579-824F-5505-BC85-3EA4CA279CF4}"/>
                  </a:ext>
                </a:extLst>
              </p:cNvPr>
              <p:cNvGrpSpPr/>
              <p:nvPr/>
            </p:nvGrpSpPr>
            <p:grpSpPr>
              <a:xfrm>
                <a:off x="1" y="0"/>
                <a:ext cx="12191999" cy="6858000"/>
                <a:chOff x="1129427" y="0"/>
                <a:chExt cx="10835148" cy="6858000"/>
              </a:xfrm>
            </p:grpSpPr>
            <p:sp>
              <p:nvSpPr>
                <p:cNvPr id="23" name="Rectangle 22">
                  <a:extLst>
                    <a:ext uri="{FF2B5EF4-FFF2-40B4-BE49-F238E27FC236}">
                      <a16:creationId xmlns:a16="http://schemas.microsoft.com/office/drawing/2014/main" id="{283CC3B1-AC72-6FD3-86F7-8684CFFF187A}"/>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a:extLst>
                    <a:ext uri="{FF2B5EF4-FFF2-40B4-BE49-F238E27FC236}">
                      <a16:creationId xmlns:a16="http://schemas.microsoft.com/office/drawing/2014/main" id="{CA3A00BF-8830-52D5-914C-17BDA13CB347}"/>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a:extLst>
                  <a:ext uri="{FF2B5EF4-FFF2-40B4-BE49-F238E27FC236}">
                    <a16:creationId xmlns:a16="http://schemas.microsoft.com/office/drawing/2014/main" id="{940527F7-6F9D-9512-0769-489142B5CD3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p>
            </p:txBody>
          </p:sp>
        </p:grpSp>
        <p:pic>
          <p:nvPicPr>
            <p:cNvPr id="20" name="Graphic 19" descr="Bullseye with solid fill">
              <a:extLst>
                <a:ext uri="{FF2B5EF4-FFF2-40B4-BE49-F238E27FC236}">
                  <a16:creationId xmlns:a16="http://schemas.microsoft.com/office/drawing/2014/main" id="{C5070A8D-91C8-0E0E-B241-B5FF42AA7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299034" y="3261283"/>
              <a:ext cx="591072" cy="591072"/>
            </a:xfrm>
            <a:prstGeom prst="rect">
              <a:avLst/>
            </a:prstGeom>
          </p:spPr>
        </p:pic>
      </p:grpSp>
      <p:grpSp>
        <p:nvGrpSpPr>
          <p:cNvPr id="25" name="Group 24">
            <a:extLst>
              <a:ext uri="{FF2B5EF4-FFF2-40B4-BE49-F238E27FC236}">
                <a16:creationId xmlns:a16="http://schemas.microsoft.com/office/drawing/2014/main" id="{667509D1-C613-7B96-6215-4B0949D1E25C}"/>
              </a:ext>
            </a:extLst>
          </p:cNvPr>
          <p:cNvGrpSpPr/>
          <p:nvPr/>
        </p:nvGrpSpPr>
        <p:grpSpPr>
          <a:xfrm>
            <a:off x="-11087947" y="217"/>
            <a:ext cx="12191999" cy="6858000"/>
            <a:chOff x="1" y="0"/>
            <a:chExt cx="12191999" cy="6858000"/>
          </a:xfrm>
        </p:grpSpPr>
        <p:grpSp>
          <p:nvGrpSpPr>
            <p:cNvPr id="26" name="Group 25">
              <a:extLst>
                <a:ext uri="{FF2B5EF4-FFF2-40B4-BE49-F238E27FC236}">
                  <a16:creationId xmlns:a16="http://schemas.microsoft.com/office/drawing/2014/main" id="{16FDC38B-93E0-DED7-DB55-F14B659333A1}"/>
                </a:ext>
              </a:extLst>
            </p:cNvPr>
            <p:cNvGrpSpPr/>
            <p:nvPr/>
          </p:nvGrpSpPr>
          <p:grpSpPr>
            <a:xfrm>
              <a:off x="1" y="0"/>
              <a:ext cx="12191999" cy="6858000"/>
              <a:chOff x="1" y="0"/>
              <a:chExt cx="12191999" cy="6858000"/>
            </a:xfrm>
          </p:grpSpPr>
          <p:grpSp>
            <p:nvGrpSpPr>
              <p:cNvPr id="28" name="Group 27">
                <a:extLst>
                  <a:ext uri="{FF2B5EF4-FFF2-40B4-BE49-F238E27FC236}">
                    <a16:creationId xmlns:a16="http://schemas.microsoft.com/office/drawing/2014/main" id="{36C6EAFE-438C-B7E5-87D8-A0FA4EA90033}"/>
                  </a:ext>
                </a:extLst>
              </p:cNvPr>
              <p:cNvGrpSpPr/>
              <p:nvPr/>
            </p:nvGrpSpPr>
            <p:grpSpPr>
              <a:xfrm>
                <a:off x="1" y="0"/>
                <a:ext cx="12191999" cy="6858000"/>
                <a:chOff x="1129427" y="0"/>
                <a:chExt cx="10835148" cy="6858000"/>
              </a:xfrm>
            </p:grpSpPr>
            <p:sp>
              <p:nvSpPr>
                <p:cNvPr id="30" name="Rectangle 29">
                  <a:extLst>
                    <a:ext uri="{FF2B5EF4-FFF2-40B4-BE49-F238E27FC236}">
                      <a16:creationId xmlns:a16="http://schemas.microsoft.com/office/drawing/2014/main" id="{4BC6B3C1-02BD-794A-A881-3DE28B7EE6BD}"/>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Freeform: Shape 30">
                  <a:extLst>
                    <a:ext uri="{FF2B5EF4-FFF2-40B4-BE49-F238E27FC236}">
                      <a16:creationId xmlns:a16="http://schemas.microsoft.com/office/drawing/2014/main" id="{DE40AFC7-255A-665C-9DF3-511A5AFA7146}"/>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a:extLst>
                  <a:ext uri="{FF2B5EF4-FFF2-40B4-BE49-F238E27FC236}">
                    <a16:creationId xmlns:a16="http://schemas.microsoft.com/office/drawing/2014/main" id="{25C876D8-0945-A7C9-72D1-ACE91E5276B0}"/>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p>
            </p:txBody>
          </p:sp>
        </p:grpSp>
        <p:pic>
          <p:nvPicPr>
            <p:cNvPr id="27" name="Graphic 26" descr="Open book with solid fill">
              <a:extLst>
                <a:ext uri="{FF2B5EF4-FFF2-40B4-BE49-F238E27FC236}">
                  <a16:creationId xmlns:a16="http://schemas.microsoft.com/office/drawing/2014/main" id="{7F7C2166-CF86-B3F8-7CCC-973A8F72FC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1058208" y="3174590"/>
              <a:ext cx="764458" cy="764458"/>
            </a:xfrm>
            <a:prstGeom prst="rect">
              <a:avLst/>
            </a:prstGeom>
          </p:spPr>
        </p:pic>
      </p:grpSp>
      <p:sp>
        <p:nvSpPr>
          <p:cNvPr id="5" name="TextBox 4">
            <a:extLst>
              <a:ext uri="{FF2B5EF4-FFF2-40B4-BE49-F238E27FC236}">
                <a16:creationId xmlns:a16="http://schemas.microsoft.com/office/drawing/2014/main" id="{87CE7B91-DA85-92B2-9C8D-F5586E5B86E2}"/>
              </a:ext>
            </a:extLst>
          </p:cNvPr>
          <p:cNvSpPr txBox="1"/>
          <p:nvPr/>
        </p:nvSpPr>
        <p:spPr>
          <a:xfrm>
            <a:off x="2321169" y="1366576"/>
            <a:ext cx="745587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the project "Online Food Delivery Time Prediction using Machine Learning" is to create a predictive model that predicts how long it will take to deliver food using an online ordering system.</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on the delivery time, including the distance between the restaurant and the delivery site, traffic conditions, and order preparation time, would need to be gathered and processed for the project.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Platforms for ordering food online, location-based services, and traffic monitoring systems all have APIs that can be used to acquire the data.</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9D0179-03FA-B57D-953C-817A88156B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08925" y="114370"/>
            <a:ext cx="1101854" cy="1740412"/>
          </a:xfrm>
          <a:prstGeom prst="rect">
            <a:avLst/>
          </a:prstGeom>
        </p:spPr>
      </p:pic>
    </p:spTree>
    <p:extLst>
      <p:ext uri="{BB962C8B-B14F-4D97-AF65-F5344CB8AC3E}">
        <p14:creationId xmlns:p14="http://schemas.microsoft.com/office/powerpoint/2010/main" val="4202905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BB886DE-6337-6AE9-4068-A79440B034BF}"/>
              </a:ext>
            </a:extLst>
          </p:cNvPr>
          <p:cNvGrpSpPr/>
          <p:nvPr/>
        </p:nvGrpSpPr>
        <p:grpSpPr>
          <a:xfrm>
            <a:off x="148349" y="9831"/>
            <a:ext cx="12191999" cy="6858000"/>
            <a:chOff x="1" y="0"/>
            <a:chExt cx="12191999" cy="6858000"/>
          </a:xfrm>
        </p:grpSpPr>
        <p:grpSp>
          <p:nvGrpSpPr>
            <p:cNvPr id="7" name="Group 6">
              <a:extLst>
                <a:ext uri="{FF2B5EF4-FFF2-40B4-BE49-F238E27FC236}">
                  <a16:creationId xmlns:a16="http://schemas.microsoft.com/office/drawing/2014/main" id="{081477DE-D32B-08D3-0E59-3272A2048FC9}"/>
                </a:ext>
              </a:extLst>
            </p:cNvPr>
            <p:cNvGrpSpPr/>
            <p:nvPr/>
          </p:nvGrpSpPr>
          <p:grpSpPr>
            <a:xfrm>
              <a:off x="1" y="0"/>
              <a:ext cx="12191999" cy="6858000"/>
              <a:chOff x="1129427" y="0"/>
              <a:chExt cx="10835148" cy="6858000"/>
            </a:xfrm>
          </p:grpSpPr>
          <p:sp>
            <p:nvSpPr>
              <p:cNvPr id="2" name="Rectangle 1">
                <a:extLst>
                  <a:ext uri="{FF2B5EF4-FFF2-40B4-BE49-F238E27FC236}">
                    <a16:creationId xmlns:a16="http://schemas.microsoft.com/office/drawing/2014/main" id="{83A6756D-2F05-66EE-039E-A37DAA0F6535}"/>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0D753F9A-53C1-5ADC-5310-4B02F9F1205B}"/>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a:extLst>
                <a:ext uri="{FF2B5EF4-FFF2-40B4-BE49-F238E27FC236}">
                  <a16:creationId xmlns:a16="http://schemas.microsoft.com/office/drawing/2014/main" id="{5BC80743-3C41-395D-F4C7-568AC077F7D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p>
          </p:txBody>
        </p:sp>
        <p:pic>
          <p:nvPicPr>
            <p:cNvPr id="9" name="Graphic 8" descr="Brain in head with solid fill">
              <a:extLst>
                <a:ext uri="{FF2B5EF4-FFF2-40B4-BE49-F238E27FC236}">
                  <a16:creationId xmlns:a16="http://schemas.microsoft.com/office/drawing/2014/main" id="{170687FC-BF60-3844-C298-930E77795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286890" y="3288931"/>
              <a:ext cx="535776" cy="535776"/>
            </a:xfrm>
            <a:prstGeom prst="rect">
              <a:avLst/>
            </a:prstGeom>
          </p:spPr>
        </p:pic>
      </p:grpSp>
      <p:grpSp>
        <p:nvGrpSpPr>
          <p:cNvPr id="11" name="Group 10">
            <a:extLst>
              <a:ext uri="{FF2B5EF4-FFF2-40B4-BE49-F238E27FC236}">
                <a16:creationId xmlns:a16="http://schemas.microsoft.com/office/drawing/2014/main" id="{F8CFACEB-95E3-EEA3-5E76-B0B0CE540D79}"/>
              </a:ext>
            </a:extLst>
          </p:cNvPr>
          <p:cNvGrpSpPr/>
          <p:nvPr/>
        </p:nvGrpSpPr>
        <p:grpSpPr>
          <a:xfrm>
            <a:off x="-220985" y="16818"/>
            <a:ext cx="12191999" cy="6858000"/>
            <a:chOff x="1" y="0"/>
            <a:chExt cx="12191999" cy="6858000"/>
          </a:xfrm>
        </p:grpSpPr>
        <p:grpSp>
          <p:nvGrpSpPr>
            <p:cNvPr id="12" name="Group 11">
              <a:extLst>
                <a:ext uri="{FF2B5EF4-FFF2-40B4-BE49-F238E27FC236}">
                  <a16:creationId xmlns:a16="http://schemas.microsoft.com/office/drawing/2014/main" id="{F15A2E33-1E8C-BD1E-3941-AEBE5D335516}"/>
                </a:ext>
              </a:extLst>
            </p:cNvPr>
            <p:cNvGrpSpPr/>
            <p:nvPr/>
          </p:nvGrpSpPr>
          <p:grpSpPr>
            <a:xfrm>
              <a:off x="1" y="0"/>
              <a:ext cx="12191999" cy="6858000"/>
              <a:chOff x="1" y="0"/>
              <a:chExt cx="12191999" cy="6858000"/>
            </a:xfrm>
          </p:grpSpPr>
          <p:grpSp>
            <p:nvGrpSpPr>
              <p:cNvPr id="14" name="Group 13">
                <a:extLst>
                  <a:ext uri="{FF2B5EF4-FFF2-40B4-BE49-F238E27FC236}">
                    <a16:creationId xmlns:a16="http://schemas.microsoft.com/office/drawing/2014/main" id="{E06C7E00-1A23-2B94-8DFC-7C6D38005C45}"/>
                  </a:ext>
                </a:extLst>
              </p:cNvPr>
              <p:cNvGrpSpPr/>
              <p:nvPr/>
            </p:nvGrpSpPr>
            <p:grpSpPr>
              <a:xfrm>
                <a:off x="1" y="0"/>
                <a:ext cx="12191999" cy="6858000"/>
                <a:chOff x="1129427" y="0"/>
                <a:chExt cx="10835148" cy="6858000"/>
              </a:xfrm>
            </p:grpSpPr>
            <p:sp>
              <p:nvSpPr>
                <p:cNvPr id="16" name="Rectangle 15">
                  <a:extLst>
                    <a:ext uri="{FF2B5EF4-FFF2-40B4-BE49-F238E27FC236}">
                      <a16:creationId xmlns:a16="http://schemas.microsoft.com/office/drawing/2014/main" id="{0A5CAD1F-1CE0-25FD-92CC-C6CB63675096}"/>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9CF62776-0BE2-7930-484A-F8FED696E40D}"/>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a:extLst>
                  <a:ext uri="{FF2B5EF4-FFF2-40B4-BE49-F238E27FC236}">
                    <a16:creationId xmlns:a16="http://schemas.microsoft.com/office/drawing/2014/main" id="{4E13DD46-AC55-167E-3AB1-2B871568720D}"/>
                  </a:ext>
                </a:extLst>
              </p:cNvPr>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p>
            </p:txBody>
          </p:sp>
        </p:grpSp>
        <p:pic>
          <p:nvPicPr>
            <p:cNvPr id="13" name="Graphic 12" descr="Fireworks with solid fill">
              <a:extLst>
                <a:ext uri="{FF2B5EF4-FFF2-40B4-BE49-F238E27FC236}">
                  <a16:creationId xmlns:a16="http://schemas.microsoft.com/office/drawing/2014/main" id="{A3F5BF11-7A5D-A45A-CD98-D7D41278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178085" y="3229895"/>
              <a:ext cx="653845" cy="653845"/>
            </a:xfrm>
            <a:prstGeom prst="rect">
              <a:avLst/>
            </a:prstGeom>
          </p:spPr>
        </p:pic>
      </p:grpSp>
      <p:grpSp>
        <p:nvGrpSpPr>
          <p:cNvPr id="18" name="Group 17">
            <a:extLst>
              <a:ext uri="{FF2B5EF4-FFF2-40B4-BE49-F238E27FC236}">
                <a16:creationId xmlns:a16="http://schemas.microsoft.com/office/drawing/2014/main" id="{02673BDC-D156-85A8-0859-7C66098FFFEB}"/>
              </a:ext>
            </a:extLst>
          </p:cNvPr>
          <p:cNvGrpSpPr/>
          <p:nvPr/>
        </p:nvGrpSpPr>
        <p:grpSpPr>
          <a:xfrm>
            <a:off x="-590319" y="24059"/>
            <a:ext cx="12191999" cy="6858000"/>
            <a:chOff x="1" y="0"/>
            <a:chExt cx="12191999" cy="6858000"/>
          </a:xfrm>
        </p:grpSpPr>
        <p:grpSp>
          <p:nvGrpSpPr>
            <p:cNvPr id="19" name="Group 18">
              <a:extLst>
                <a:ext uri="{FF2B5EF4-FFF2-40B4-BE49-F238E27FC236}">
                  <a16:creationId xmlns:a16="http://schemas.microsoft.com/office/drawing/2014/main" id="{AC272FF6-2C80-AD8E-CAF2-CEF8D5EFE3C9}"/>
                </a:ext>
              </a:extLst>
            </p:cNvPr>
            <p:cNvGrpSpPr/>
            <p:nvPr/>
          </p:nvGrpSpPr>
          <p:grpSpPr>
            <a:xfrm>
              <a:off x="1" y="0"/>
              <a:ext cx="12191999" cy="6858000"/>
              <a:chOff x="1" y="0"/>
              <a:chExt cx="12191999" cy="6858000"/>
            </a:xfrm>
          </p:grpSpPr>
          <p:grpSp>
            <p:nvGrpSpPr>
              <p:cNvPr id="21" name="Group 20">
                <a:extLst>
                  <a:ext uri="{FF2B5EF4-FFF2-40B4-BE49-F238E27FC236}">
                    <a16:creationId xmlns:a16="http://schemas.microsoft.com/office/drawing/2014/main" id="{E1370579-824F-5505-BC85-3EA4CA279CF4}"/>
                  </a:ext>
                </a:extLst>
              </p:cNvPr>
              <p:cNvGrpSpPr/>
              <p:nvPr/>
            </p:nvGrpSpPr>
            <p:grpSpPr>
              <a:xfrm>
                <a:off x="1" y="0"/>
                <a:ext cx="12191999" cy="6858000"/>
                <a:chOff x="1129427" y="0"/>
                <a:chExt cx="10835148" cy="6858000"/>
              </a:xfrm>
            </p:grpSpPr>
            <p:sp>
              <p:nvSpPr>
                <p:cNvPr id="23" name="Rectangle 22">
                  <a:extLst>
                    <a:ext uri="{FF2B5EF4-FFF2-40B4-BE49-F238E27FC236}">
                      <a16:creationId xmlns:a16="http://schemas.microsoft.com/office/drawing/2014/main" id="{283CC3B1-AC72-6FD3-86F7-8684CFFF187A}"/>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a:extLst>
                    <a:ext uri="{FF2B5EF4-FFF2-40B4-BE49-F238E27FC236}">
                      <a16:creationId xmlns:a16="http://schemas.microsoft.com/office/drawing/2014/main" id="{CA3A00BF-8830-52D5-914C-17BDA13CB347}"/>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a:extLst>
                  <a:ext uri="{FF2B5EF4-FFF2-40B4-BE49-F238E27FC236}">
                    <a16:creationId xmlns:a16="http://schemas.microsoft.com/office/drawing/2014/main" id="{940527F7-6F9D-9512-0769-489142B5CD3A}"/>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p>
            </p:txBody>
          </p:sp>
        </p:grpSp>
        <p:pic>
          <p:nvPicPr>
            <p:cNvPr id="20" name="Graphic 19" descr="Bullseye with solid fill">
              <a:extLst>
                <a:ext uri="{FF2B5EF4-FFF2-40B4-BE49-F238E27FC236}">
                  <a16:creationId xmlns:a16="http://schemas.microsoft.com/office/drawing/2014/main" id="{C5070A8D-91C8-0E0E-B241-B5FF42AA7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1299034" y="3261283"/>
              <a:ext cx="591072" cy="591072"/>
            </a:xfrm>
            <a:prstGeom prst="rect">
              <a:avLst/>
            </a:prstGeom>
          </p:spPr>
        </p:pic>
      </p:grpSp>
      <p:grpSp>
        <p:nvGrpSpPr>
          <p:cNvPr id="25" name="Group 24">
            <a:extLst>
              <a:ext uri="{FF2B5EF4-FFF2-40B4-BE49-F238E27FC236}">
                <a16:creationId xmlns:a16="http://schemas.microsoft.com/office/drawing/2014/main" id="{667509D1-C613-7B96-6215-4B0949D1E25C}"/>
              </a:ext>
            </a:extLst>
          </p:cNvPr>
          <p:cNvGrpSpPr/>
          <p:nvPr/>
        </p:nvGrpSpPr>
        <p:grpSpPr>
          <a:xfrm>
            <a:off x="-928874" y="21254"/>
            <a:ext cx="12191999" cy="6858000"/>
            <a:chOff x="1" y="0"/>
            <a:chExt cx="12191999" cy="6858000"/>
          </a:xfrm>
        </p:grpSpPr>
        <p:grpSp>
          <p:nvGrpSpPr>
            <p:cNvPr id="26" name="Group 25">
              <a:extLst>
                <a:ext uri="{FF2B5EF4-FFF2-40B4-BE49-F238E27FC236}">
                  <a16:creationId xmlns:a16="http://schemas.microsoft.com/office/drawing/2014/main" id="{16FDC38B-93E0-DED7-DB55-F14B659333A1}"/>
                </a:ext>
              </a:extLst>
            </p:cNvPr>
            <p:cNvGrpSpPr/>
            <p:nvPr/>
          </p:nvGrpSpPr>
          <p:grpSpPr>
            <a:xfrm>
              <a:off x="1" y="0"/>
              <a:ext cx="12191999" cy="6858000"/>
              <a:chOff x="1" y="0"/>
              <a:chExt cx="12191999" cy="6858000"/>
            </a:xfrm>
          </p:grpSpPr>
          <p:grpSp>
            <p:nvGrpSpPr>
              <p:cNvPr id="28" name="Group 27">
                <a:extLst>
                  <a:ext uri="{FF2B5EF4-FFF2-40B4-BE49-F238E27FC236}">
                    <a16:creationId xmlns:a16="http://schemas.microsoft.com/office/drawing/2014/main" id="{36C6EAFE-438C-B7E5-87D8-A0FA4EA90033}"/>
                  </a:ext>
                </a:extLst>
              </p:cNvPr>
              <p:cNvGrpSpPr/>
              <p:nvPr/>
            </p:nvGrpSpPr>
            <p:grpSpPr>
              <a:xfrm>
                <a:off x="1" y="0"/>
                <a:ext cx="12191999" cy="6858000"/>
                <a:chOff x="1129427" y="0"/>
                <a:chExt cx="10835148" cy="6858000"/>
              </a:xfrm>
            </p:grpSpPr>
            <p:sp>
              <p:nvSpPr>
                <p:cNvPr id="30" name="Rectangle 29">
                  <a:extLst>
                    <a:ext uri="{FF2B5EF4-FFF2-40B4-BE49-F238E27FC236}">
                      <a16:creationId xmlns:a16="http://schemas.microsoft.com/office/drawing/2014/main" id="{4BC6B3C1-02BD-794A-A881-3DE28B7EE6BD}"/>
                    </a:ext>
                  </a:extLst>
                </p:cNvPr>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a:extLst>
                    <a:ext uri="{FF2B5EF4-FFF2-40B4-BE49-F238E27FC236}">
                      <a16:creationId xmlns:a16="http://schemas.microsoft.com/office/drawing/2014/main" id="{DE40AFC7-255A-665C-9DF3-511A5AFA7146}"/>
                    </a:ext>
                  </a:extLst>
                </p:cNvPr>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a:extLst>
                  <a:ext uri="{FF2B5EF4-FFF2-40B4-BE49-F238E27FC236}">
                    <a16:creationId xmlns:a16="http://schemas.microsoft.com/office/drawing/2014/main" id="{25C876D8-0945-A7C9-72D1-ACE91E5276B0}"/>
                  </a:ext>
                </a:extLst>
              </p:cNvPr>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p>
            </p:txBody>
          </p:sp>
        </p:grpSp>
        <p:pic>
          <p:nvPicPr>
            <p:cNvPr id="27" name="Graphic 26" descr="Open book with solid fill">
              <a:extLst>
                <a:ext uri="{FF2B5EF4-FFF2-40B4-BE49-F238E27FC236}">
                  <a16:creationId xmlns:a16="http://schemas.microsoft.com/office/drawing/2014/main" id="{7F7C2166-CF86-B3F8-7CCC-973A8F72FC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1058208" y="3174590"/>
              <a:ext cx="764458" cy="764458"/>
            </a:xfrm>
            <a:prstGeom prst="rect">
              <a:avLst/>
            </a:prstGeom>
          </p:spPr>
        </p:pic>
      </p:grpSp>
      <p:sp>
        <p:nvSpPr>
          <p:cNvPr id="4" name="TextBox 3">
            <a:extLst>
              <a:ext uri="{FF2B5EF4-FFF2-40B4-BE49-F238E27FC236}">
                <a16:creationId xmlns:a16="http://schemas.microsoft.com/office/drawing/2014/main" id="{A9563275-23C8-3518-3ABC-E02539DFFFEF}"/>
              </a:ext>
            </a:extLst>
          </p:cNvPr>
          <p:cNvSpPr txBox="1"/>
          <p:nvPr/>
        </p:nvSpPr>
        <p:spPr>
          <a:xfrm>
            <a:off x="1607358" y="1072499"/>
            <a:ext cx="8034068" cy="4093428"/>
          </a:xfrm>
          <a:prstGeom prst="rect">
            <a:avLst/>
          </a:prstGeom>
          <a:noFill/>
        </p:spPr>
        <p:txBody>
          <a:bodyPr wrap="square" rtlCol="0">
            <a:spAutoFit/>
          </a:bodyPr>
          <a:lstStyle/>
          <a:p>
            <a:pPr marL="285750" indent="-285750">
              <a:buFont typeface="Arial" panose="020B0604020202020204" pitchFamily="34" charset="0"/>
              <a:buChar char="•"/>
            </a:pPr>
            <a:r>
              <a:rPr lang="en-US" sz="2000" i="0" u="sng" dirty="0">
                <a:effectLst/>
                <a:latin typeface="Times New Roman" panose="02020603050405020304" pitchFamily="18" charset="0"/>
                <a:cs typeface="Times New Roman" panose="02020603050405020304" pitchFamily="18" charset="0"/>
              </a:rPr>
              <a:t>NumPy</a:t>
            </a:r>
            <a:r>
              <a:rPr lang="en-US" sz="2000" i="0" dirty="0">
                <a:effectLst/>
                <a:latin typeface="Times New Roman" panose="02020603050405020304" pitchFamily="18" charset="0"/>
                <a:cs typeface="Times New Roman" panose="02020603050405020304" pitchFamily="18" charset="0"/>
              </a:rPr>
              <a:t> provides fast mathematical functions for multidimensional arrays, while </a:t>
            </a:r>
            <a:r>
              <a:rPr lang="en-US" sz="2000" i="0" u="sng" dirty="0">
                <a:effectLst/>
                <a:latin typeface="Times New Roman" panose="02020603050405020304" pitchFamily="18" charset="0"/>
                <a:cs typeface="Times New Roman" panose="02020603050405020304" pitchFamily="18" charset="0"/>
              </a:rPr>
              <a:t>Pandas</a:t>
            </a:r>
            <a:r>
              <a:rPr lang="en-US" sz="2000" i="0" dirty="0">
                <a:effectLst/>
                <a:latin typeface="Times New Roman" panose="02020603050405020304" pitchFamily="18" charset="0"/>
                <a:cs typeface="Times New Roman" panose="02020603050405020304" pitchFamily="18" charset="0"/>
              </a:rPr>
              <a:t> makes it easier to analyze and manipulate data with more complex data structures like Data Frames and Series.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Meanwhile, the </a:t>
            </a:r>
            <a:r>
              <a:rPr lang="en-US" sz="2000" i="0" u="none" strike="noStrike" dirty="0" err="1">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Plotly</a:t>
            </a:r>
            <a:r>
              <a:rPr lang="en-US" sz="2000" i="0" dirty="0">
                <a:effectLst/>
                <a:latin typeface="Times New Roman" panose="02020603050405020304" pitchFamily="18" charset="0"/>
                <a:cs typeface="Times New Roman" panose="02020603050405020304" pitchFamily="18" charset="0"/>
              </a:rPr>
              <a:t> Express library makes it easy for users to create interactive visualizations in Python. It can use minimal code to create various charts, such as scatter plots, line charts, bar charts, and maps.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 Sequential class is a type of model in </a:t>
            </a:r>
            <a:r>
              <a:rPr lang="en-US" sz="2000" i="0" u="none" strike="noStrike" dirty="0" err="1">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Keras</a:t>
            </a:r>
            <a:r>
              <a:rPr lang="en-US" sz="2000" i="0" dirty="0">
                <a:effectLst/>
                <a:latin typeface="Times New Roman" panose="02020603050405020304" pitchFamily="18" charset="0"/>
                <a:cs typeface="Times New Roman" panose="02020603050405020304" pitchFamily="18" charset="0"/>
              </a:rPr>
              <a:t> that allows users to create a neural network by adding layers to it in sequential order.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Then, Dense and </a:t>
            </a:r>
            <a:r>
              <a:rPr lang="en-US" sz="2000" i="0" u="none" strike="noStrike" dirty="0">
                <a:effectLst/>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LSTM</a:t>
            </a:r>
            <a:r>
              <a:rPr lang="en-US" sz="2000" i="0" dirty="0">
                <a:effectLst/>
                <a:latin typeface="Times New Roman" panose="02020603050405020304" pitchFamily="18" charset="0"/>
                <a:cs typeface="Times New Roman" panose="02020603050405020304" pitchFamily="18" charset="0"/>
              </a:rPr>
              <a:t> are to create layers in the </a:t>
            </a:r>
            <a:r>
              <a:rPr lang="en-US" sz="2000" i="0" dirty="0" err="1">
                <a:effectLst/>
                <a:latin typeface="Times New Roman" panose="02020603050405020304" pitchFamily="18" charset="0"/>
                <a:cs typeface="Times New Roman" panose="02020603050405020304" pitchFamily="18" charset="0"/>
              </a:rPr>
              <a:t>Keras</a:t>
            </a:r>
            <a:r>
              <a:rPr lang="en-US" sz="2000" i="0" dirty="0">
                <a:effectLst/>
                <a:latin typeface="Times New Roman" panose="02020603050405020304" pitchFamily="18" charset="0"/>
                <a:cs typeface="Times New Roman" panose="02020603050405020304" pitchFamily="18" charset="0"/>
              </a:rPr>
              <a:t> model and also customize their configurations.</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6C1A570-37F4-8976-AEAA-56A5E5E31D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8176" y="14666"/>
            <a:ext cx="1101854" cy="1740412"/>
          </a:xfrm>
          <a:prstGeom prst="rect">
            <a:avLst/>
          </a:prstGeom>
        </p:spPr>
      </p:pic>
    </p:spTree>
    <p:extLst>
      <p:ext uri="{BB962C8B-B14F-4D97-AF65-F5344CB8AC3E}">
        <p14:creationId xmlns:p14="http://schemas.microsoft.com/office/powerpoint/2010/main" val="1615974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ADA8700-B29C-E26D-447D-225A00E54B02}"/>
              </a:ext>
            </a:extLst>
          </p:cNvPr>
          <p:cNvGrpSpPr/>
          <p:nvPr/>
        </p:nvGrpSpPr>
        <p:grpSpPr>
          <a:xfrm>
            <a:off x="18184" y="-34464"/>
            <a:ext cx="12075493" cy="6527441"/>
            <a:chOff x="18184" y="-34464"/>
            <a:chExt cx="12075493" cy="6527441"/>
          </a:xfrm>
        </p:grpSpPr>
        <p:grpSp>
          <p:nvGrpSpPr>
            <p:cNvPr id="5" name="Group 4">
              <a:extLst>
                <a:ext uri="{FF2B5EF4-FFF2-40B4-BE49-F238E27FC236}">
                  <a16:creationId xmlns:a16="http://schemas.microsoft.com/office/drawing/2014/main" id="{4F61DA6D-D5AB-1F45-36C0-0A1BD3D27966}"/>
                </a:ext>
              </a:extLst>
            </p:cNvPr>
            <p:cNvGrpSpPr/>
            <p:nvPr/>
          </p:nvGrpSpPr>
          <p:grpSpPr>
            <a:xfrm>
              <a:off x="2464934" y="-34464"/>
              <a:ext cx="9628743" cy="4793279"/>
              <a:chOff x="2464934" y="-34464"/>
              <a:chExt cx="9628743" cy="4793279"/>
            </a:xfrm>
          </p:grpSpPr>
          <p:sp>
            <p:nvSpPr>
              <p:cNvPr id="4" name="Rectangle 3">
                <a:extLst>
                  <a:ext uri="{FF2B5EF4-FFF2-40B4-BE49-F238E27FC236}">
                    <a16:creationId xmlns:a16="http://schemas.microsoft.com/office/drawing/2014/main" id="{4C28228B-537F-2801-9C83-B3865C31637F}"/>
                  </a:ext>
                </a:extLst>
              </p:cNvPr>
              <p:cNvSpPr/>
              <p:nvPr/>
            </p:nvSpPr>
            <p:spPr>
              <a:xfrm>
                <a:off x="2533761" y="2045112"/>
                <a:ext cx="5627013" cy="2713703"/>
              </a:xfrm>
              <a:prstGeom prst="rect">
                <a:avLst/>
              </a:prstGeom>
              <a:solidFill>
                <a:schemeClr val="bg1">
                  <a:lumMod val="95000"/>
                </a:schemeClr>
              </a:solidFill>
              <a:ln>
                <a:noFill/>
              </a:ln>
              <a:effectLst>
                <a:outerShdw blurRad="50800" dist="38100" dir="16200000" rotWithShape="0">
                  <a:prstClr val="black">
                    <a:alpha val="40000"/>
                  </a:prstClr>
                </a:outerShdw>
                <a:reflection blurRad="6350" stA="50000" endA="300" endPos="55500" dist="508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 name="Picture 1">
                <a:extLst>
                  <a:ext uri="{FF2B5EF4-FFF2-40B4-BE49-F238E27FC236}">
                    <a16:creationId xmlns:a16="http://schemas.microsoft.com/office/drawing/2014/main" id="{014F2272-CF37-3673-D2CD-425AD6C1C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23" y="-34464"/>
                <a:ext cx="1101854" cy="1740412"/>
              </a:xfrm>
              <a:prstGeom prst="rect">
                <a:avLst/>
              </a:prstGeom>
            </p:spPr>
          </p:pic>
          <p:sp>
            <p:nvSpPr>
              <p:cNvPr id="3" name="Rectangle 2">
                <a:extLst>
                  <a:ext uri="{FF2B5EF4-FFF2-40B4-BE49-F238E27FC236}">
                    <a16:creationId xmlns:a16="http://schemas.microsoft.com/office/drawing/2014/main" id="{AFFD384C-8176-D0C5-5F3C-A06E783E7004}"/>
                  </a:ext>
                </a:extLst>
              </p:cNvPr>
              <p:cNvSpPr/>
              <p:nvPr/>
            </p:nvSpPr>
            <p:spPr>
              <a:xfrm>
                <a:off x="2464934" y="2274838"/>
                <a:ext cx="5764666" cy="2308324"/>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ALGORITHMS</a:t>
                </a:r>
              </a:p>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D3FF14F2-C854-AC84-817A-B8C2FA8BDCA3}"/>
                    </a:ext>
                  </a:extLst>
                </p:cNvPr>
                <p:cNvGraphicFramePr>
                  <a:graphicFrameLocks noChangeAspect="1"/>
                </p:cNvGraphicFramePr>
                <p:nvPr>
                  <p:extLst>
                    <p:ext uri="{D42A27DB-BD31-4B8C-83A1-F6EECF244321}">
                      <p14:modId xmlns:p14="http://schemas.microsoft.com/office/powerpoint/2010/main" val="1280766508"/>
                    </p:ext>
                  </p:extLst>
                </p:nvPr>
              </p:nvGraphicFramePr>
              <p:xfrm>
                <a:off x="98323" y="350274"/>
                <a:ext cx="3048000" cy="1714500"/>
              </p:xfrm>
              <a:graphic>
                <a:graphicData uri="http://schemas.microsoft.com/office/powerpoint/2016/slidezoom">
                  <pslz:sldZm>
                    <pslz:sldZmObj sldId="273" cId="1297589024">
                      <pslz:zmPr id="{B0E83A0E-56E0-4F71-9064-CA3F92DB0337}"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4" action="ppaction://hlinksldjump"/>
                  <a:extLst>
                    <a:ext uri="{FF2B5EF4-FFF2-40B4-BE49-F238E27FC236}">
                      <a16:creationId xmlns:a16="http://schemas.microsoft.com/office/drawing/2014/main" id="{D3FF14F2-C854-AC84-817A-B8C2FA8BDCA3}"/>
                    </a:ext>
                  </a:extLst>
                </p:cNvPr>
                <p:cNvPicPr>
                  <a:picLocks noGrp="1" noRot="1" noChangeAspect="1" noMove="1" noResize="1" noEditPoints="1" noAdjustHandles="1" noChangeArrowheads="1" noChangeShapeType="1"/>
                </p:cNvPicPr>
                <p:nvPr/>
              </p:nvPicPr>
              <p:blipFill>
                <a:blip r:embed="rId5"/>
                <a:stretch>
                  <a:fillRect/>
                </a:stretch>
              </p:blipFill>
              <p:spPr>
                <a:xfrm>
                  <a:off x="98323" y="35027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D35ADFD-E651-66B7-9367-401C472CB958}"/>
                    </a:ext>
                  </a:extLst>
                </p:cNvPr>
                <p:cNvGraphicFramePr>
                  <a:graphicFrameLocks noChangeAspect="1"/>
                </p:cNvGraphicFramePr>
                <p:nvPr>
                  <p:extLst>
                    <p:ext uri="{D42A27DB-BD31-4B8C-83A1-F6EECF244321}">
                      <p14:modId xmlns:p14="http://schemas.microsoft.com/office/powerpoint/2010/main" val="4141773873"/>
                    </p:ext>
                  </p:extLst>
                </p:nvPr>
              </p:nvGraphicFramePr>
              <p:xfrm>
                <a:off x="18184" y="4778477"/>
                <a:ext cx="3048000" cy="1714500"/>
              </p:xfrm>
              <a:graphic>
                <a:graphicData uri="http://schemas.microsoft.com/office/powerpoint/2016/slidezoom">
                  <pslz:sldZm>
                    <pslz:sldZmObj sldId="279" cId="2367480252">
                      <pslz:zmPr id="{2E56105C-727D-4E17-84DD-4370EC602879}"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7" action="ppaction://hlinksldjump"/>
                  <a:extLst>
                    <a:ext uri="{FF2B5EF4-FFF2-40B4-BE49-F238E27FC236}">
                      <a16:creationId xmlns:a16="http://schemas.microsoft.com/office/drawing/2014/main" id="{2D35ADFD-E651-66B7-9367-401C472CB958}"/>
                    </a:ext>
                  </a:extLst>
                </p:cNvPr>
                <p:cNvPicPr>
                  <a:picLocks noGrp="1" noRot="1" noChangeAspect="1" noMove="1" noResize="1" noEditPoints="1" noAdjustHandles="1" noChangeArrowheads="1" noChangeShapeType="1"/>
                </p:cNvPicPr>
                <p:nvPr/>
              </p:nvPicPr>
              <p:blipFill>
                <a:blip r:embed="rId8"/>
                <a:stretch>
                  <a:fillRect/>
                </a:stretch>
              </p:blipFill>
              <p:spPr>
                <a:xfrm>
                  <a:off x="18184" y="4778477"/>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E051EBA9-8562-10BD-3011-DD4D251E1A4E}"/>
                    </a:ext>
                  </a:extLst>
                </p:cNvPr>
                <p:cNvGraphicFramePr>
                  <a:graphicFrameLocks noChangeAspect="1"/>
                </p:cNvGraphicFramePr>
                <p:nvPr>
                  <p:extLst>
                    <p:ext uri="{D42A27DB-BD31-4B8C-83A1-F6EECF244321}">
                      <p14:modId xmlns:p14="http://schemas.microsoft.com/office/powerpoint/2010/main" val="1454410195"/>
                    </p:ext>
                  </p:extLst>
                </p:nvPr>
              </p:nvGraphicFramePr>
              <p:xfrm>
                <a:off x="7777316" y="310950"/>
                <a:ext cx="3048000" cy="1714500"/>
              </p:xfrm>
              <a:graphic>
                <a:graphicData uri="http://schemas.microsoft.com/office/powerpoint/2016/slidezoom">
                  <pslz:sldZm>
                    <pslz:sldZmObj sldId="280" cId="842302772">
                      <pslz:zmPr id="{A2321FA7-D2AF-479C-9AE1-22B793B83923}"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10" action="ppaction://hlinksldjump"/>
                  <a:extLst>
                    <a:ext uri="{FF2B5EF4-FFF2-40B4-BE49-F238E27FC236}">
                      <a16:creationId xmlns:a16="http://schemas.microsoft.com/office/drawing/2014/main" id="{E051EBA9-8562-10BD-3011-DD4D251E1A4E}"/>
                    </a:ext>
                  </a:extLst>
                </p:cNvPr>
                <p:cNvPicPr>
                  <a:picLocks noGrp="1" noRot="1" noChangeAspect="1" noMove="1" noResize="1" noEditPoints="1" noAdjustHandles="1" noChangeArrowheads="1" noChangeShapeType="1"/>
                </p:cNvPicPr>
                <p:nvPr/>
              </p:nvPicPr>
              <p:blipFill>
                <a:blip r:embed="rId11"/>
                <a:stretch>
                  <a:fillRect/>
                </a:stretch>
              </p:blipFill>
              <p:spPr>
                <a:xfrm>
                  <a:off x="7777316" y="31095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57ECF838-C838-1D46-37E3-37B3EE59BFA8}"/>
                    </a:ext>
                  </a:extLst>
                </p:cNvPr>
                <p:cNvGraphicFramePr>
                  <a:graphicFrameLocks noChangeAspect="1"/>
                </p:cNvGraphicFramePr>
                <p:nvPr>
                  <p:extLst>
                    <p:ext uri="{D42A27DB-BD31-4B8C-83A1-F6EECF244321}">
                      <p14:modId xmlns:p14="http://schemas.microsoft.com/office/powerpoint/2010/main" val="195412308"/>
                    </p:ext>
                  </p:extLst>
                </p:nvPr>
              </p:nvGraphicFramePr>
              <p:xfrm>
                <a:off x="7777316" y="4758815"/>
                <a:ext cx="3048000" cy="1714500"/>
              </p:xfrm>
              <a:graphic>
                <a:graphicData uri="http://schemas.microsoft.com/office/powerpoint/2016/slidezoom">
                  <pslz:sldZm>
                    <pslz:sldZmObj sldId="281" cId="3148639425">
                      <pslz:zmPr id="{AB226EF3-60BC-41F1-AB0A-D3D128147468}"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hlinkClick r:id="rId13" action="ppaction://hlinksldjump"/>
                  <a:extLst>
                    <a:ext uri="{FF2B5EF4-FFF2-40B4-BE49-F238E27FC236}">
                      <a16:creationId xmlns:a16="http://schemas.microsoft.com/office/drawing/2014/main" id="{57ECF838-C838-1D46-37E3-37B3EE59BFA8}"/>
                    </a:ext>
                  </a:extLst>
                </p:cNvPr>
                <p:cNvPicPr>
                  <a:picLocks noGrp="1" noRot="1" noChangeAspect="1" noMove="1" noResize="1" noEditPoints="1" noAdjustHandles="1" noChangeArrowheads="1" noChangeShapeType="1"/>
                </p:cNvPicPr>
                <p:nvPr/>
              </p:nvPicPr>
              <p:blipFill>
                <a:blip r:embed="rId14"/>
                <a:stretch>
                  <a:fillRect/>
                </a:stretch>
              </p:blipFill>
              <p:spPr>
                <a:xfrm>
                  <a:off x="7777316" y="4758815"/>
                  <a:ext cx="3048000" cy="1714500"/>
                </a:xfrm>
                <a:prstGeom prst="rect">
                  <a:avLst/>
                </a:prstGeom>
                <a:ln w="3175">
                  <a:solidFill>
                    <a:prstClr val="ltGray"/>
                  </a:solidFill>
                </a:ln>
              </p:spPr>
            </p:pic>
          </mc:Fallback>
        </mc:AlternateContent>
      </p:grpSp>
    </p:spTree>
    <p:extLst>
      <p:ext uri="{BB962C8B-B14F-4D97-AF65-F5344CB8AC3E}">
        <p14:creationId xmlns:p14="http://schemas.microsoft.com/office/powerpoint/2010/main" val="1536442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583</TotalTime>
  <Words>2099</Words>
  <Application>Microsoft Office PowerPoint</Application>
  <PresentationFormat>Widescreen</PresentationFormat>
  <Paragraphs>260</Paragraphs>
  <Slides>33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Calibri Light</vt:lpstr>
      <vt:lpstr>Cambria Math</vt:lpstr>
      <vt:lpstr>Montserrat</vt:lpstr>
      <vt:lpstr>Montserrat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Himansu Bansal</dc:creator>
  <cp:lastModifiedBy>Himansu Bansal</cp:lastModifiedBy>
  <cp:revision>21</cp:revision>
  <dcterms:created xsi:type="dcterms:W3CDTF">2023-05-08T09:11:50Z</dcterms:created>
  <dcterms:modified xsi:type="dcterms:W3CDTF">2023-05-10T13:32:46Z</dcterms:modified>
</cp:coreProperties>
</file>