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9160B6"/>
            </a:gs>
            <a:gs pos="49000">
              <a:schemeClr val="tx1">
                <a:lumMod val="75000"/>
              </a:schemeClr>
            </a:gs>
            <a:gs pos="0">
              <a:srgbClr val="7030A0"/>
            </a:gs>
            <a:gs pos="93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CA7E-21A0-5B8B-D1E9-0797B7733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7029" y="2059518"/>
            <a:ext cx="7134971" cy="2421464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gradFill>
                  <a:gsLst>
                    <a:gs pos="20000">
                      <a:srgbClr val="9160B6"/>
                    </a:gs>
                    <a:gs pos="0">
                      <a:srgbClr val="7030A0"/>
                    </a:gs>
                    <a:gs pos="47000">
                      <a:schemeClr val="accent1">
                        <a:lumMod val="0"/>
                        <a:lumOff val="100000"/>
                      </a:schemeClr>
                    </a:gs>
                    <a:gs pos="69000">
                      <a:srgbClr val="0070C0"/>
                    </a:gs>
                  </a:gsLst>
                  <a:lin ang="27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en-GB" b="1" dirty="0" err="1">
                <a:gradFill>
                  <a:gsLst>
                    <a:gs pos="9000">
                      <a:srgbClr val="9160B6"/>
                    </a:gs>
                    <a:gs pos="0">
                      <a:srgbClr val="7030A0"/>
                    </a:gs>
                    <a:gs pos="49000">
                      <a:schemeClr val="accent1">
                        <a:lumMod val="0"/>
                        <a:lumOff val="100000"/>
                      </a:schemeClr>
                    </a:gs>
                    <a:gs pos="89000">
                      <a:srgbClr val="00B0F0"/>
                    </a:gs>
                  </a:gsLst>
                  <a:lin ang="27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tliq</a:t>
            </a:r>
            <a:br>
              <a:rPr lang="en-GB" sz="4800" b="1" dirty="0">
                <a:gradFill>
                  <a:gsLst>
                    <a:gs pos="9000">
                      <a:srgbClr val="9160B6"/>
                    </a:gs>
                    <a:gs pos="0">
                      <a:srgbClr val="7030A0"/>
                    </a:gs>
                    <a:gs pos="49000">
                      <a:schemeClr val="accent1">
                        <a:lumMod val="0"/>
                        <a:lumOff val="100000"/>
                      </a:schemeClr>
                    </a:gs>
                    <a:gs pos="89000">
                      <a:srgbClr val="00B0F0"/>
                    </a:gs>
                  </a:gsLst>
                  <a:lin ang="27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4800" b="1" dirty="0">
                <a:gradFill>
                  <a:gsLst>
                    <a:gs pos="9000">
                      <a:srgbClr val="9160B6"/>
                    </a:gs>
                    <a:gs pos="0">
                      <a:srgbClr val="7030A0"/>
                    </a:gs>
                    <a:gs pos="49000">
                      <a:schemeClr val="accent1">
                        <a:lumMod val="0"/>
                        <a:lumOff val="100000"/>
                      </a:schemeClr>
                    </a:gs>
                    <a:gs pos="89000">
                      <a:srgbClr val="00B0F0"/>
                    </a:gs>
                  </a:gsLst>
                  <a:lin ang="27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Business </a:t>
            </a:r>
            <a:br>
              <a:rPr lang="en-GB" sz="4800" b="1" dirty="0">
                <a:gradFill>
                  <a:gsLst>
                    <a:gs pos="9000">
                      <a:srgbClr val="9160B6"/>
                    </a:gs>
                    <a:gs pos="0">
                      <a:srgbClr val="7030A0"/>
                    </a:gs>
                    <a:gs pos="49000">
                      <a:schemeClr val="accent1">
                        <a:lumMod val="0"/>
                        <a:lumOff val="100000"/>
                      </a:schemeClr>
                    </a:gs>
                    <a:gs pos="89000">
                      <a:srgbClr val="00B0F0"/>
                    </a:gs>
                  </a:gsLst>
                  <a:lin ang="27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4800" b="1" dirty="0">
                <a:gradFill>
                  <a:gsLst>
                    <a:gs pos="9000">
                      <a:srgbClr val="9160B6"/>
                    </a:gs>
                    <a:gs pos="0">
                      <a:srgbClr val="7030A0"/>
                    </a:gs>
                    <a:gs pos="49000">
                      <a:schemeClr val="accent1">
                        <a:lumMod val="0"/>
                        <a:lumOff val="100000"/>
                      </a:schemeClr>
                    </a:gs>
                    <a:gs pos="89000">
                      <a:srgbClr val="00B0F0"/>
                    </a:gs>
                  </a:gsLst>
                  <a:lin ang="27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Insights 360</a:t>
            </a:r>
            <a:endParaRPr lang="en-IN" dirty="0">
              <a:gradFill>
                <a:gsLst>
                  <a:gs pos="9000">
                    <a:srgbClr val="9160B6"/>
                  </a:gs>
                  <a:gs pos="0">
                    <a:srgbClr val="7030A0"/>
                  </a:gs>
                  <a:gs pos="49000">
                    <a:schemeClr val="accent1">
                      <a:lumMod val="0"/>
                      <a:lumOff val="100000"/>
                    </a:schemeClr>
                  </a:gs>
                  <a:gs pos="89000">
                    <a:srgbClr val="00B0F0"/>
                  </a:gs>
                </a:gsLst>
                <a:lin ang="2700000" scaled="1"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DBE89-D313-C6D6-F6D2-E1071B414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0644" y="4480982"/>
            <a:ext cx="4371976" cy="281518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IN" sz="900" dirty="0">
                <a:ln w="0"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transformative journey leveraging Power BI for data analytics.</a:t>
            </a:r>
            <a:endParaRPr lang="en-IN" sz="900" dirty="0">
              <a:ln w="0">
                <a:noFill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20836-FC2E-38EA-660E-13CC8BF4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89" y="1666316"/>
            <a:ext cx="1218066" cy="119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46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FAB09D9-4071-5D9B-3202-8DD04BE761F5}"/>
              </a:ext>
            </a:extLst>
          </p:cNvPr>
          <p:cNvSpPr/>
          <p:nvPr/>
        </p:nvSpPr>
        <p:spPr>
          <a:xfrm>
            <a:off x="719530" y="0"/>
            <a:ext cx="4657725" cy="6858000"/>
          </a:xfrm>
          <a:prstGeom prst="parallelogram">
            <a:avLst/>
          </a:prstGeom>
          <a:gradFill flip="none" rotWithShape="1">
            <a:gsLst>
              <a:gs pos="58000">
                <a:srgbClr val="9160B6"/>
              </a:gs>
              <a:gs pos="0">
                <a:srgbClr val="7030A0"/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53140DA-C319-FB4A-1593-B6A98D17E195}"/>
              </a:ext>
            </a:extLst>
          </p:cNvPr>
          <p:cNvGrpSpPr/>
          <p:nvPr/>
        </p:nvGrpSpPr>
        <p:grpSpPr>
          <a:xfrm>
            <a:off x="1520935" y="2809924"/>
            <a:ext cx="3164487" cy="1258222"/>
            <a:chOff x="2139425" y="2309857"/>
            <a:chExt cx="3164487" cy="1258222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C907936-96BD-7806-44BA-C0C06A6E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434" y="2309857"/>
              <a:ext cx="98753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08 </a:t>
              </a:r>
              <a:endParaRPr lang="ko-KR" altLang="en-US" sz="32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F872742B-E16A-8B4D-64A1-84B913B73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425" y="3321858"/>
              <a:ext cx="31644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0F5283A-A574-152E-7EA6-ADB8E7E9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4" y="2584953"/>
            <a:ext cx="663646" cy="670803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F9C2A7-04AE-647C-A6F9-87BB2C2521F9}"/>
              </a:ext>
            </a:extLst>
          </p:cNvPr>
          <p:cNvSpPr txBox="1"/>
          <p:nvPr/>
        </p:nvSpPr>
        <p:spPr>
          <a:xfrm>
            <a:off x="5450648" y="1399818"/>
            <a:ext cx="6615846" cy="2900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Navigating the Supply Chain</a:t>
            </a:r>
            <a:endParaRPr lang="en-IN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Offering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closer look at the intricate processes that drive the business.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Forecast accuracy positive trend for customers is 81.17%, from 80.21% from previous year.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net error is -$3.47 million, which means that the team is under-forecasting by this amount.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supply chain team can use this dashboard: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the information to identify areas where they can improve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develop targeted inventory management strategies</a:t>
            </a:r>
            <a:r>
              <a:rPr lang="en-IN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3D54672B-366A-9EE8-3AE5-4CB04B765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542" y="3499203"/>
            <a:ext cx="32757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SUPPLY CHAIN VIEW</a:t>
            </a:r>
            <a:endParaRPr lang="en-US" altLang="ko-KR" sz="2400" b="1" dirty="0"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5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FAB09D9-4071-5D9B-3202-8DD04BE761F5}"/>
              </a:ext>
            </a:extLst>
          </p:cNvPr>
          <p:cNvSpPr/>
          <p:nvPr/>
        </p:nvSpPr>
        <p:spPr>
          <a:xfrm>
            <a:off x="719530" y="0"/>
            <a:ext cx="4657725" cy="6858000"/>
          </a:xfrm>
          <a:prstGeom prst="parallelogram">
            <a:avLst/>
          </a:prstGeom>
          <a:gradFill flip="none" rotWithShape="1">
            <a:gsLst>
              <a:gs pos="58000">
                <a:srgbClr val="9160B6"/>
              </a:gs>
              <a:gs pos="0">
                <a:srgbClr val="7030A0"/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53140DA-C319-FB4A-1593-B6A98D17E195}"/>
              </a:ext>
            </a:extLst>
          </p:cNvPr>
          <p:cNvGrpSpPr/>
          <p:nvPr/>
        </p:nvGrpSpPr>
        <p:grpSpPr>
          <a:xfrm>
            <a:off x="1520935" y="2809924"/>
            <a:ext cx="3164487" cy="1258222"/>
            <a:chOff x="2139425" y="2309857"/>
            <a:chExt cx="3164487" cy="1258222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C907936-96BD-7806-44BA-C0C06A6E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434" y="2309857"/>
              <a:ext cx="98753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09 </a:t>
              </a:r>
              <a:endParaRPr lang="ko-KR" altLang="en-US" sz="32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F872742B-E16A-8B4D-64A1-84B913B73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425" y="3321858"/>
              <a:ext cx="31644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0F5283A-A574-152E-7EA6-ADB8E7E9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4" y="2584953"/>
            <a:ext cx="663646" cy="670803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F9C2A7-04AE-647C-A6F9-87BB2C2521F9}"/>
              </a:ext>
            </a:extLst>
          </p:cNvPr>
          <p:cNvSpPr txBox="1"/>
          <p:nvPr/>
        </p:nvSpPr>
        <p:spPr>
          <a:xfrm>
            <a:off x="5567082" y="1399818"/>
            <a:ext cx="6499412" cy="3385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Insights for Leadership</a:t>
            </a:r>
            <a:endParaRPr lang="en-IN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8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offering insights into revenue by division, channel, annual trends, market shares, top customers, and top products.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ts val="18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Provides insights of major KPIs.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executive team can use this dashboard -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3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identify areas where they can improve and they may want to ask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14550" lvl="4" indent="-28575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What are the reasons for the low net profit margin?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14550" lvl="4" indent="-28575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What is being done to improve forecast accuracy?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track progress over time and measure the effectiveness of the actions taken.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communicate the plan to all employees and stakeholders.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Ensuring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working towards the same goals.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4A7DDC9A-2CA8-FBA1-0BCD-1F99672E3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372" y="3485880"/>
            <a:ext cx="2686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EXECUTIVE VIEW</a:t>
            </a:r>
            <a:endParaRPr lang="en-US" altLang="ko-KR" sz="2400" b="1" dirty="0"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94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4">
            <a:extLst>
              <a:ext uri="{FF2B5EF4-FFF2-40B4-BE49-F238E27FC236}">
                <a16:creationId xmlns:a16="http://schemas.microsoft.com/office/drawing/2014/main" id="{59533C0A-0750-0932-F68D-4773B7ECD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9372" y="1611161"/>
            <a:ext cx="2392299" cy="2317720"/>
          </a:xfrm>
        </p:spPr>
        <p:txBody>
          <a:bodyPr/>
          <a:lstStyle/>
          <a:p>
            <a:pPr algn="l"/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THANK</a:t>
            </a:r>
            <a:b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endParaRPr lang="ko-KR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310FB-C4A3-0D4E-5C77-A40895F3B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418" y="5677145"/>
            <a:ext cx="894487" cy="904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1622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FAB09D9-4071-5D9B-3202-8DD04BE761F5}"/>
              </a:ext>
            </a:extLst>
          </p:cNvPr>
          <p:cNvSpPr/>
          <p:nvPr/>
        </p:nvSpPr>
        <p:spPr>
          <a:xfrm>
            <a:off x="719530" y="0"/>
            <a:ext cx="4657725" cy="6858000"/>
          </a:xfrm>
          <a:prstGeom prst="parallelogram">
            <a:avLst/>
          </a:prstGeom>
          <a:gradFill flip="none" rotWithShape="1">
            <a:gsLst>
              <a:gs pos="58000">
                <a:srgbClr val="9160B6"/>
              </a:gs>
              <a:gs pos="0">
                <a:srgbClr val="7030A0"/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53140DA-C319-FB4A-1593-B6A98D17E195}"/>
              </a:ext>
            </a:extLst>
          </p:cNvPr>
          <p:cNvGrpSpPr/>
          <p:nvPr/>
        </p:nvGrpSpPr>
        <p:grpSpPr>
          <a:xfrm>
            <a:off x="1718043" y="2801005"/>
            <a:ext cx="3164487" cy="1276060"/>
            <a:chOff x="2139425" y="2292019"/>
            <a:chExt cx="3164487" cy="1276060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C907936-96BD-7806-44BA-C0C06A6E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1225" y="2292019"/>
              <a:ext cx="98753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01 </a:t>
              </a:r>
              <a:endParaRPr lang="ko-KR" altLang="en-US" sz="32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F872742B-E16A-8B4D-64A1-84B913B73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425" y="3321858"/>
              <a:ext cx="31644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3D54672B-366A-9EE8-3AE5-4CB04B765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133" y="2963234"/>
              <a:ext cx="273630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4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INTRODUCTION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0F5283A-A574-152E-7EA6-ADB8E7E9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4" y="2584953"/>
            <a:ext cx="663646" cy="670803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24BA3A4-512D-CFE4-C2A8-9155997C3105}"/>
              </a:ext>
            </a:extLst>
          </p:cNvPr>
          <p:cNvSpPr txBox="1"/>
          <p:nvPr/>
        </p:nvSpPr>
        <p:spPr>
          <a:xfrm>
            <a:off x="5477435" y="3703052"/>
            <a:ext cx="645197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Journey</a:t>
            </a:r>
            <a:endParaRPr lang="en-IN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Guided by “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codebasics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mentors Dhaval Patel and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Hemanand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Vadival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 skills gained–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Query, ETL methodology, DAX, measures.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Creative use of Buttons, Parameters, Bookmarks.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navigation with hovering effect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titles based on applied filters.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Distinct KPI indicators.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Creative conditional formatting using icons or background colours.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F9C2A7-04AE-647C-A6F9-87BB2C2521F9}"/>
              </a:ext>
            </a:extLst>
          </p:cNvPr>
          <p:cNvSpPr txBox="1"/>
          <p:nvPr/>
        </p:nvSpPr>
        <p:spPr>
          <a:xfrm>
            <a:off x="5477435" y="1754564"/>
            <a:ext cx="5895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Insights 360</a:t>
            </a:r>
          </a:p>
          <a:p>
            <a:endParaRPr lang="en-IN" sz="1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transformative journey leveraging Power BI for data analytics. </a:t>
            </a:r>
          </a:p>
          <a:p>
            <a:pPr lvl="1"/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initiative, we explore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Hardware's global operations, aiming to extract meaningful insights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will drive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985395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FAB09D9-4071-5D9B-3202-8DD04BE761F5}"/>
              </a:ext>
            </a:extLst>
          </p:cNvPr>
          <p:cNvSpPr/>
          <p:nvPr/>
        </p:nvSpPr>
        <p:spPr>
          <a:xfrm>
            <a:off x="719530" y="0"/>
            <a:ext cx="4657725" cy="6858000"/>
          </a:xfrm>
          <a:prstGeom prst="parallelogram">
            <a:avLst/>
          </a:prstGeom>
          <a:gradFill flip="none" rotWithShape="1">
            <a:gsLst>
              <a:gs pos="58000">
                <a:srgbClr val="9160B6"/>
              </a:gs>
              <a:gs pos="0">
                <a:srgbClr val="7030A0"/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53140DA-C319-FB4A-1593-B6A98D17E195}"/>
              </a:ext>
            </a:extLst>
          </p:cNvPr>
          <p:cNvGrpSpPr/>
          <p:nvPr/>
        </p:nvGrpSpPr>
        <p:grpSpPr>
          <a:xfrm>
            <a:off x="1411361" y="2809924"/>
            <a:ext cx="3274061" cy="1258222"/>
            <a:chOff x="2029851" y="2309857"/>
            <a:chExt cx="3274061" cy="1258222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C907936-96BD-7806-44BA-C0C06A6E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434" y="2309857"/>
              <a:ext cx="98753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02 </a:t>
              </a:r>
              <a:endParaRPr lang="ko-KR" altLang="en-US" sz="32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F872742B-E16A-8B4D-64A1-84B913B73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425" y="3321858"/>
              <a:ext cx="31644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3D54672B-366A-9EE8-3AE5-4CB04B765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9851" y="2963234"/>
              <a:ext cx="31845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IN" sz="2400" b="1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PROJECT OVERVIEW</a:t>
              </a:r>
              <a:endParaRPr lang="en-US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0F5283A-A574-152E-7EA6-ADB8E7E90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4" y="2584953"/>
            <a:ext cx="663646" cy="670803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F9C2A7-04AE-647C-A6F9-87BB2C2521F9}"/>
              </a:ext>
            </a:extLst>
          </p:cNvPr>
          <p:cNvSpPr txBox="1"/>
          <p:nvPr/>
        </p:nvSpPr>
        <p:spPr>
          <a:xfrm>
            <a:off x="5661894" y="422691"/>
            <a:ext cx="63328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Introducing </a:t>
            </a:r>
            <a:r>
              <a:rPr lang="en-IN" sz="1600" b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IN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Hardware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significant player in the electronics market.</a:t>
            </a:r>
          </a:p>
          <a:p>
            <a:pPr lvl="1"/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Senior executives of this company wants invest in a data analytics project.</a:t>
            </a:r>
          </a:p>
          <a:p>
            <a:pPr lvl="1"/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ims to enhance decision-making processes, ensuring a more resilient and competitive position in the industry.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6234A-17B0-37C7-2506-28C3ADDD5527}"/>
              </a:ext>
            </a:extLst>
          </p:cNvPr>
          <p:cNvSpPr txBox="1"/>
          <p:nvPr/>
        </p:nvSpPr>
        <p:spPr>
          <a:xfrm>
            <a:off x="5661894" y="2770803"/>
            <a:ext cx="64404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Sets Details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Foundation: Dimension and Fact Tables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Dimension tables 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house static data  and</a:t>
            </a:r>
            <a:r>
              <a:rPr lang="en-IN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rovide context and descriptive information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Fact tables 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contain transactional data, capturing the details of various business transactions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65C2C-9BD8-1D9B-F4B5-06A4CB5C33DF}"/>
              </a:ext>
            </a:extLst>
          </p:cNvPr>
          <p:cNvSpPr txBox="1"/>
          <p:nvPr/>
        </p:nvSpPr>
        <p:spPr>
          <a:xfrm>
            <a:off x="5617060" y="4943147"/>
            <a:ext cx="648529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ETL Process</a:t>
            </a:r>
            <a:endParaRPr lang="en-IN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Extract, Transform, Load (ETL) process was paramount.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crafted a robust data model with multiple fact and dimension tables.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64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FAB09D9-4071-5D9B-3202-8DD04BE761F5}"/>
              </a:ext>
            </a:extLst>
          </p:cNvPr>
          <p:cNvSpPr/>
          <p:nvPr/>
        </p:nvSpPr>
        <p:spPr>
          <a:xfrm>
            <a:off x="719530" y="0"/>
            <a:ext cx="4657725" cy="6858000"/>
          </a:xfrm>
          <a:prstGeom prst="parallelogram">
            <a:avLst/>
          </a:prstGeom>
          <a:gradFill flip="none" rotWithShape="1">
            <a:gsLst>
              <a:gs pos="58000">
                <a:srgbClr val="9160B6"/>
              </a:gs>
              <a:gs pos="0">
                <a:srgbClr val="7030A0"/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53140DA-C319-FB4A-1593-B6A98D17E195}"/>
              </a:ext>
            </a:extLst>
          </p:cNvPr>
          <p:cNvGrpSpPr/>
          <p:nvPr/>
        </p:nvGrpSpPr>
        <p:grpSpPr>
          <a:xfrm>
            <a:off x="1520935" y="2809924"/>
            <a:ext cx="3164487" cy="1258222"/>
            <a:chOff x="2139425" y="2309857"/>
            <a:chExt cx="3164487" cy="1258222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C907936-96BD-7806-44BA-C0C06A6E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434" y="2309857"/>
              <a:ext cx="98753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03 </a:t>
              </a:r>
              <a:endParaRPr lang="ko-KR" altLang="en-US" sz="32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F872742B-E16A-8B4D-64A1-84B913B73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425" y="3321858"/>
              <a:ext cx="31644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3D54672B-366A-9EE8-3AE5-4CB04B765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6889" y="2963234"/>
              <a:ext cx="215754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altLang="ko-KR" sz="24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</a:t>
              </a:r>
              <a:r>
                <a:rPr lang="en-IN" altLang="ko-KR" sz="24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ATA MODEL</a:t>
              </a:r>
              <a:endParaRPr lang="en-US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0F5283A-A574-152E-7EA6-ADB8E7E9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4" y="2584953"/>
            <a:ext cx="663646" cy="670803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F9C2A7-04AE-647C-A6F9-87BB2C2521F9}"/>
              </a:ext>
            </a:extLst>
          </p:cNvPr>
          <p:cNvSpPr txBox="1"/>
          <p:nvPr/>
        </p:nvSpPr>
        <p:spPr>
          <a:xfrm>
            <a:off x="5661894" y="1553901"/>
            <a:ext cx="662535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Snowflake schema</a:t>
            </a:r>
            <a:endParaRPr lang="en-IN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structured data </a:t>
            </a:r>
            <a:r>
              <a:rPr lang="en-IN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modeling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method with a hierarchical tree-like structure</a:t>
            </a:r>
            <a:r>
              <a:rPr lang="en-IN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Emphasizes data normalization.</a:t>
            </a:r>
          </a:p>
          <a:p>
            <a:pPr lvl="1"/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Enhances data integrity, ensuring our information is accurate and reliable.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4080C-461E-6796-28B8-736CDE759EB0}"/>
              </a:ext>
            </a:extLst>
          </p:cNvPr>
          <p:cNvSpPr txBox="1"/>
          <p:nvPr/>
        </p:nvSpPr>
        <p:spPr>
          <a:xfrm>
            <a:off x="5661894" y="4068146"/>
            <a:ext cx="6625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Navigating Data </a:t>
            </a:r>
            <a:endParaRPr lang="en-IN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/>
              <a:t>A landscape involved Project Planning, a kick off session, applying project management skills, crafting over 60 key </a:t>
            </a:r>
            <a:r>
              <a:rPr lang="en-IN" sz="1400" dirty="0" err="1"/>
              <a:t>dax</a:t>
            </a:r>
            <a:r>
              <a:rPr lang="en-IN" sz="1400" dirty="0"/>
              <a:t> measures, Stakeholder Mapping and quick fixes.</a:t>
            </a:r>
          </a:p>
          <a:p>
            <a:pPr lvl="1"/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78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9160B6"/>
            </a:gs>
            <a:gs pos="49000">
              <a:schemeClr val="tx1">
                <a:lumMod val="75000"/>
              </a:schemeClr>
            </a:gs>
            <a:gs pos="0">
              <a:srgbClr val="7030A0"/>
            </a:gs>
            <a:gs pos="93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95B8AF-150B-0BE1-AE2D-75155A799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4" t="19305" r="58593" b="20833"/>
          <a:stretch/>
        </p:blipFill>
        <p:spPr>
          <a:xfrm>
            <a:off x="4307590" y="417761"/>
            <a:ext cx="7179560" cy="6236970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3456E998-F8A2-4D23-CF67-37A5CE4C2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36" y="6273176"/>
            <a:ext cx="37416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D</a:t>
            </a:r>
            <a:r>
              <a:rPr lang="en-IN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ATA MODEL DIAGRAM</a:t>
            </a:r>
            <a:endParaRPr lang="en-US" altLang="ko-KR" sz="2400" b="1" dirty="0"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15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FAB09D9-4071-5D9B-3202-8DD04BE761F5}"/>
              </a:ext>
            </a:extLst>
          </p:cNvPr>
          <p:cNvSpPr/>
          <p:nvPr/>
        </p:nvSpPr>
        <p:spPr>
          <a:xfrm>
            <a:off x="719530" y="0"/>
            <a:ext cx="4657725" cy="6858000"/>
          </a:xfrm>
          <a:prstGeom prst="parallelogram">
            <a:avLst/>
          </a:prstGeom>
          <a:gradFill flip="none" rotWithShape="1">
            <a:gsLst>
              <a:gs pos="58000">
                <a:srgbClr val="9160B6"/>
              </a:gs>
              <a:gs pos="0">
                <a:srgbClr val="7030A0"/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53140DA-C319-FB4A-1593-B6A98D17E195}"/>
              </a:ext>
            </a:extLst>
          </p:cNvPr>
          <p:cNvGrpSpPr/>
          <p:nvPr/>
        </p:nvGrpSpPr>
        <p:grpSpPr>
          <a:xfrm>
            <a:off x="1258522" y="2809924"/>
            <a:ext cx="3579739" cy="1258222"/>
            <a:chOff x="1877012" y="2309857"/>
            <a:chExt cx="3579739" cy="1258222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C907936-96BD-7806-44BA-C0C06A6E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434" y="2309857"/>
              <a:ext cx="98753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04 </a:t>
              </a:r>
              <a:endParaRPr lang="ko-KR" altLang="en-US" sz="32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F872742B-E16A-8B4D-64A1-84B913B73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425" y="3321858"/>
              <a:ext cx="31644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3D54672B-366A-9EE8-3AE5-4CB04B765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7012" y="2963235"/>
              <a:ext cx="357973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altLang="ko-KR" sz="24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REPORTING OVERVIEW</a:t>
              </a:r>
              <a:endParaRPr lang="en-US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0F5283A-A574-152E-7EA6-ADB8E7E9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4" y="2584953"/>
            <a:ext cx="663646" cy="670803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F9C2A7-04AE-647C-A6F9-87BB2C2521F9}"/>
              </a:ext>
            </a:extLst>
          </p:cNvPr>
          <p:cNvSpPr txBox="1"/>
          <p:nvPr/>
        </p:nvSpPr>
        <p:spPr>
          <a:xfrm>
            <a:off x="5664631" y="1209485"/>
            <a:ext cx="639005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Crafting Interactive Reports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user-friendly home page and dedicated sections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help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Finance, Sales, Marketing, Supply Chain, and Executive Team.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reporting structure ensures a holistic view of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Hardware's performance.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sales data is up-to-date as of December 21st.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Report was last Refreshed with new data on Date: 05 November 2023"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Currency is in INR.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4080C-461E-6796-28B8-736CDE759EB0}"/>
              </a:ext>
            </a:extLst>
          </p:cNvPr>
          <p:cNvSpPr txBox="1"/>
          <p:nvPr/>
        </p:nvSpPr>
        <p:spPr>
          <a:xfrm>
            <a:off x="5661894" y="4017300"/>
            <a:ext cx="639005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Interactive Features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 seamless navigation with interactive features and filters that enhance user engagement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Providing a dynamic and personalized analysis experience.</a:t>
            </a:r>
          </a:p>
          <a:p>
            <a:pPr lvl="1"/>
            <a:endParaRPr lang="en-IN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47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FAB09D9-4071-5D9B-3202-8DD04BE761F5}"/>
              </a:ext>
            </a:extLst>
          </p:cNvPr>
          <p:cNvSpPr/>
          <p:nvPr/>
        </p:nvSpPr>
        <p:spPr>
          <a:xfrm>
            <a:off x="719530" y="0"/>
            <a:ext cx="4657725" cy="6858000"/>
          </a:xfrm>
          <a:prstGeom prst="parallelogram">
            <a:avLst/>
          </a:prstGeom>
          <a:gradFill flip="none" rotWithShape="1">
            <a:gsLst>
              <a:gs pos="58000">
                <a:srgbClr val="9160B6"/>
              </a:gs>
              <a:gs pos="0">
                <a:srgbClr val="7030A0"/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53140DA-C319-FB4A-1593-B6A98D17E195}"/>
              </a:ext>
            </a:extLst>
          </p:cNvPr>
          <p:cNvGrpSpPr/>
          <p:nvPr/>
        </p:nvGrpSpPr>
        <p:grpSpPr>
          <a:xfrm>
            <a:off x="1520935" y="2809924"/>
            <a:ext cx="3164487" cy="1258222"/>
            <a:chOff x="2139425" y="2309857"/>
            <a:chExt cx="3164487" cy="1258222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C907936-96BD-7806-44BA-C0C06A6E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434" y="2309857"/>
              <a:ext cx="98753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05 </a:t>
              </a:r>
              <a:endParaRPr lang="ko-KR" altLang="en-US" sz="32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F872742B-E16A-8B4D-64A1-84B913B73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425" y="3321858"/>
              <a:ext cx="31644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3D54672B-366A-9EE8-3AE5-4CB04B765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380" y="2963235"/>
              <a:ext cx="253553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altLang="ko-KR" sz="24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FINANCE VIEW</a:t>
              </a:r>
              <a:endParaRPr lang="en-US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0F5283A-A574-152E-7EA6-ADB8E7E9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4" y="2584953"/>
            <a:ext cx="663646" cy="670803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F9C2A7-04AE-647C-A6F9-87BB2C2521F9}"/>
              </a:ext>
            </a:extLst>
          </p:cNvPr>
          <p:cNvSpPr txBox="1"/>
          <p:nvPr/>
        </p:nvSpPr>
        <p:spPr>
          <a:xfrm>
            <a:off x="5776475" y="1917371"/>
            <a:ext cx="60726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Insights</a:t>
            </a:r>
          </a:p>
          <a:p>
            <a:endParaRPr lang="en-IN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dashboard offers -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and loss statements, key metrics (Net sales, gross margin, net profit), performance trend and benchmarks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visuals assist the finance team with -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clear and actionable snapshot of the company's financial health,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Empowering them to make data-driven decisions, optimize resources, and collaborate effectively.</a:t>
            </a:r>
            <a:endParaRPr lang="en-IN" sz="1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evealing profitability, cost drivers, sales trends, and historical data,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them to understand the present, forecast the future, and make strategic decisions for sustainable growth.</a:t>
            </a:r>
            <a:endParaRPr lang="en-IN" sz="1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588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FAB09D9-4071-5D9B-3202-8DD04BE761F5}"/>
              </a:ext>
            </a:extLst>
          </p:cNvPr>
          <p:cNvSpPr/>
          <p:nvPr/>
        </p:nvSpPr>
        <p:spPr>
          <a:xfrm>
            <a:off x="719530" y="0"/>
            <a:ext cx="4657725" cy="6858000"/>
          </a:xfrm>
          <a:prstGeom prst="parallelogram">
            <a:avLst/>
          </a:prstGeom>
          <a:gradFill flip="none" rotWithShape="1">
            <a:gsLst>
              <a:gs pos="58000">
                <a:srgbClr val="9160B6"/>
              </a:gs>
              <a:gs pos="0">
                <a:srgbClr val="7030A0"/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53140DA-C319-FB4A-1593-B6A98D17E195}"/>
              </a:ext>
            </a:extLst>
          </p:cNvPr>
          <p:cNvGrpSpPr/>
          <p:nvPr/>
        </p:nvGrpSpPr>
        <p:grpSpPr>
          <a:xfrm>
            <a:off x="1520935" y="2809924"/>
            <a:ext cx="3630652" cy="1258222"/>
            <a:chOff x="2139425" y="2309857"/>
            <a:chExt cx="3630652" cy="1258222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C907936-96BD-7806-44BA-C0C06A6E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434" y="2309857"/>
              <a:ext cx="98753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06</a:t>
              </a:r>
              <a:endParaRPr lang="ko-KR" altLang="en-US" sz="32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F872742B-E16A-8B4D-64A1-84B913B73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425" y="3321858"/>
              <a:ext cx="31644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3D54672B-366A-9EE8-3AE5-4CB04B765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4545" y="2952082"/>
              <a:ext cx="253553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altLang="ko-KR" sz="24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SALES VIEW</a:t>
              </a:r>
              <a:endParaRPr lang="en-US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0F5283A-A574-152E-7EA6-ADB8E7E9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4" y="2584953"/>
            <a:ext cx="663646" cy="670803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F9C2A7-04AE-647C-A6F9-87BB2C2521F9}"/>
              </a:ext>
            </a:extLst>
          </p:cNvPr>
          <p:cNvSpPr txBox="1"/>
          <p:nvPr/>
        </p:nvSpPr>
        <p:spPr>
          <a:xfrm>
            <a:off x="5377255" y="1971160"/>
            <a:ext cx="6626486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Performance Unleashed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a granular understanding of </a:t>
            </a:r>
            <a:r>
              <a:rPr lang="en-IN" sz="1400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IN" sz="1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Hardware's sales dynamics like -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Reports on net sales, gross margin of top-performing products, customer net sales performance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dashboard can assist the sales team by - </a:t>
            </a:r>
          </a:p>
          <a:p>
            <a:pPr marL="1257300" lvl="2" indent="-342900">
              <a:spcBef>
                <a:spcPts val="120"/>
              </a:spcBef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Tracking sales vs targets and identify areas of improvement.</a:t>
            </a:r>
          </a:p>
          <a:p>
            <a:pPr marL="1257300" lvl="2" indent="-342900">
              <a:spcBef>
                <a:spcPts val="120"/>
              </a:spcBef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new sales strategies such as offering discounts or promotions to certain customer segments.</a:t>
            </a:r>
          </a:p>
          <a:p>
            <a:pPr marL="1257300" lvl="2" indent="-342900">
              <a:spcBef>
                <a:spcPts val="120"/>
              </a:spcBef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Identifying products and customers have the highest margins and net profits. </a:t>
            </a:r>
          </a:p>
          <a:p>
            <a:pPr marL="1257300" lvl="2" indent="-342900">
              <a:spcBef>
                <a:spcPts val="120"/>
              </a:spcBef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efforts on acquiring and retaining customers in these areas.</a:t>
            </a:r>
          </a:p>
          <a:p>
            <a:pPr lvl="1"/>
            <a:endParaRPr lang="en-IN" sz="1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71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FAB09D9-4071-5D9B-3202-8DD04BE761F5}"/>
              </a:ext>
            </a:extLst>
          </p:cNvPr>
          <p:cNvSpPr/>
          <p:nvPr/>
        </p:nvSpPr>
        <p:spPr>
          <a:xfrm>
            <a:off x="719530" y="0"/>
            <a:ext cx="4657725" cy="6858000"/>
          </a:xfrm>
          <a:prstGeom prst="parallelogram">
            <a:avLst/>
          </a:prstGeom>
          <a:gradFill flip="none" rotWithShape="1">
            <a:gsLst>
              <a:gs pos="58000">
                <a:srgbClr val="9160B6"/>
              </a:gs>
              <a:gs pos="0">
                <a:srgbClr val="7030A0"/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53140DA-C319-FB4A-1593-B6A98D17E195}"/>
              </a:ext>
            </a:extLst>
          </p:cNvPr>
          <p:cNvGrpSpPr/>
          <p:nvPr/>
        </p:nvGrpSpPr>
        <p:grpSpPr>
          <a:xfrm>
            <a:off x="1520935" y="2809924"/>
            <a:ext cx="3164487" cy="1258222"/>
            <a:chOff x="2139425" y="2309857"/>
            <a:chExt cx="3164487" cy="1258222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C907936-96BD-7806-44BA-C0C06A6E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434" y="2309857"/>
              <a:ext cx="98753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07 </a:t>
              </a:r>
              <a:endParaRPr lang="ko-KR" altLang="en-US" sz="32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F872742B-E16A-8B4D-64A1-84B913B73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425" y="3321858"/>
              <a:ext cx="31644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3D54672B-366A-9EE8-3AE5-4CB04B765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140" y="2963235"/>
              <a:ext cx="29137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altLang="ko-KR" sz="24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MARKETING VIEW</a:t>
              </a:r>
              <a:endParaRPr lang="en-US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0F5283A-A574-152E-7EA6-ADB8E7E9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4" y="2584953"/>
            <a:ext cx="663646" cy="670803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F9C2A7-04AE-647C-A6F9-87BB2C2521F9}"/>
              </a:ext>
            </a:extLst>
          </p:cNvPr>
          <p:cNvSpPr txBox="1"/>
          <p:nvPr/>
        </p:nvSpPr>
        <p:spPr>
          <a:xfrm>
            <a:off x="5377256" y="1708975"/>
            <a:ext cx="681474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Unveiled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 insights into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Hardware's marketing strategies and performance metrics.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marketing team can use these visuals -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information to identify areas where the segment is underperforming. </a:t>
            </a:r>
          </a:p>
          <a:p>
            <a:pPr lvl="3"/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allocate resources to the most profitable products and channels. </a:t>
            </a:r>
          </a:p>
          <a:p>
            <a:pPr lvl="3"/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develop targeted marketing campaigns for different products and channels. </a:t>
            </a:r>
          </a:p>
        </p:txBody>
      </p:sp>
    </p:spTree>
    <p:extLst>
      <p:ext uri="{BB962C8B-B14F-4D97-AF65-F5344CB8AC3E}">
        <p14:creationId xmlns:p14="http://schemas.microsoft.com/office/powerpoint/2010/main" val="200179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815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Wingdings</vt:lpstr>
      <vt:lpstr>Celestial</vt:lpstr>
      <vt:lpstr>       tliq Business  Insights 360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yadav</dc:creator>
  <cp:lastModifiedBy>himanshu yadav</cp:lastModifiedBy>
  <cp:revision>23</cp:revision>
  <dcterms:created xsi:type="dcterms:W3CDTF">2024-01-12T19:53:44Z</dcterms:created>
  <dcterms:modified xsi:type="dcterms:W3CDTF">2024-01-15T10:42:13Z</dcterms:modified>
</cp:coreProperties>
</file>