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rgbClr val="9160B6"/>
            </a:gs>
            <a:gs pos="49000">
              <a:schemeClr val="tx1">
                <a:lumMod val="75000"/>
              </a:schemeClr>
            </a:gs>
            <a:gs pos="0">
              <a:srgbClr val="7030A0"/>
            </a:gs>
            <a:gs pos="93000">
              <a:srgbClr val="0070C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CA7E-21A0-5B8B-D1E9-0797B7733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7029" y="2059518"/>
            <a:ext cx="7134971" cy="2421464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gradFill>
                  <a:gsLst>
                    <a:gs pos="20000">
                      <a:srgbClr val="9160B6"/>
                    </a:gs>
                    <a:gs pos="0">
                      <a:srgbClr val="7030A0"/>
                    </a:gs>
                    <a:gs pos="47000">
                      <a:schemeClr val="accent1">
                        <a:lumMod val="0"/>
                        <a:lumOff val="100000"/>
                      </a:schemeClr>
                    </a:gs>
                    <a:gs pos="69000">
                      <a:srgbClr val="0070C0"/>
                    </a:gs>
                  </a:gsLst>
                  <a:lin ang="2700000" scaled="1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      </a:t>
            </a:r>
            <a:r>
              <a:rPr lang="en-GB" b="1" dirty="0" err="1">
                <a:gradFill>
                  <a:gsLst>
                    <a:gs pos="9000">
                      <a:srgbClr val="9160B6"/>
                    </a:gs>
                    <a:gs pos="0">
                      <a:srgbClr val="7030A0"/>
                    </a:gs>
                    <a:gs pos="49000">
                      <a:schemeClr val="accent1">
                        <a:lumMod val="0"/>
                        <a:lumOff val="100000"/>
                      </a:schemeClr>
                    </a:gs>
                    <a:gs pos="89000">
                      <a:srgbClr val="00B0F0"/>
                    </a:gs>
                  </a:gsLst>
                  <a:lin ang="2700000" scaled="1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tliq</a:t>
            </a:r>
            <a:br>
              <a:rPr lang="en-GB" sz="4800" b="1" dirty="0">
                <a:gradFill>
                  <a:gsLst>
                    <a:gs pos="9000">
                      <a:srgbClr val="9160B6"/>
                    </a:gs>
                    <a:gs pos="0">
                      <a:srgbClr val="7030A0"/>
                    </a:gs>
                    <a:gs pos="49000">
                      <a:schemeClr val="accent1">
                        <a:lumMod val="0"/>
                        <a:lumOff val="100000"/>
                      </a:schemeClr>
                    </a:gs>
                    <a:gs pos="89000">
                      <a:srgbClr val="00B0F0"/>
                    </a:gs>
                  </a:gsLst>
                  <a:lin ang="2700000" scaled="1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4800" b="1" dirty="0">
                <a:gradFill>
                  <a:gsLst>
                    <a:gs pos="9000">
                      <a:srgbClr val="9160B6"/>
                    </a:gs>
                    <a:gs pos="0">
                      <a:srgbClr val="7030A0"/>
                    </a:gs>
                    <a:gs pos="49000">
                      <a:schemeClr val="accent1">
                        <a:lumMod val="0"/>
                        <a:lumOff val="100000"/>
                      </a:schemeClr>
                    </a:gs>
                    <a:gs pos="89000">
                      <a:srgbClr val="00B0F0"/>
                    </a:gs>
                  </a:gsLst>
                  <a:lin ang="2700000" scaled="1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Business </a:t>
            </a:r>
            <a:br>
              <a:rPr lang="en-GB" sz="4800" b="1" dirty="0">
                <a:gradFill>
                  <a:gsLst>
                    <a:gs pos="9000">
                      <a:srgbClr val="9160B6"/>
                    </a:gs>
                    <a:gs pos="0">
                      <a:srgbClr val="7030A0"/>
                    </a:gs>
                    <a:gs pos="49000">
                      <a:schemeClr val="accent1">
                        <a:lumMod val="0"/>
                        <a:lumOff val="100000"/>
                      </a:schemeClr>
                    </a:gs>
                    <a:gs pos="89000">
                      <a:srgbClr val="00B0F0"/>
                    </a:gs>
                  </a:gsLst>
                  <a:lin ang="2700000" scaled="1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4800" b="1" dirty="0">
                <a:gradFill>
                  <a:gsLst>
                    <a:gs pos="9000">
                      <a:srgbClr val="9160B6"/>
                    </a:gs>
                    <a:gs pos="0">
                      <a:srgbClr val="7030A0"/>
                    </a:gs>
                    <a:gs pos="49000">
                      <a:schemeClr val="accent1">
                        <a:lumMod val="0"/>
                        <a:lumOff val="100000"/>
                      </a:schemeClr>
                    </a:gs>
                    <a:gs pos="89000">
                      <a:srgbClr val="00B0F0"/>
                    </a:gs>
                  </a:gsLst>
                  <a:lin ang="2700000" scaled="1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Insights 360</a:t>
            </a:r>
            <a:endParaRPr lang="en-IN" dirty="0">
              <a:gradFill>
                <a:gsLst>
                  <a:gs pos="9000">
                    <a:srgbClr val="9160B6"/>
                  </a:gs>
                  <a:gs pos="0">
                    <a:srgbClr val="7030A0"/>
                  </a:gs>
                  <a:gs pos="49000">
                    <a:schemeClr val="accent1">
                      <a:lumMod val="0"/>
                      <a:lumOff val="100000"/>
                    </a:schemeClr>
                  </a:gs>
                  <a:gs pos="89000">
                    <a:srgbClr val="00B0F0"/>
                  </a:gs>
                </a:gsLst>
                <a:lin ang="2700000" scaled="1"/>
              </a:gra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DBE89-D313-C6D6-F6D2-E1071B414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0644" y="4480982"/>
            <a:ext cx="4371976" cy="281518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IN" sz="900" dirty="0">
                <a:ln w="0"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transformative journey leveraging Power BI for data analytics.</a:t>
            </a:r>
            <a:endParaRPr lang="en-IN" sz="900" dirty="0">
              <a:ln w="0">
                <a:noFill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20836-FC2E-38EA-660E-13CC8BF46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689" y="1666316"/>
            <a:ext cx="1218066" cy="119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46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rgbClr val="9160B6"/>
            </a:gs>
            <a:gs pos="39000">
              <a:schemeClr val="tx1">
                <a:lumMod val="75000"/>
              </a:schemeClr>
            </a:gs>
            <a:gs pos="9000">
              <a:srgbClr val="7030A0"/>
            </a:gs>
            <a:gs pos="79000">
              <a:srgbClr val="0070C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>
            <a:extLst>
              <a:ext uri="{FF2B5EF4-FFF2-40B4-BE49-F238E27FC236}">
                <a16:creationId xmlns:a16="http://schemas.microsoft.com/office/drawing/2014/main" id="{9FAB09D9-4071-5D9B-3202-8DD04BE761F5}"/>
              </a:ext>
            </a:extLst>
          </p:cNvPr>
          <p:cNvSpPr/>
          <p:nvPr/>
        </p:nvSpPr>
        <p:spPr>
          <a:xfrm>
            <a:off x="719530" y="0"/>
            <a:ext cx="4657725" cy="6858000"/>
          </a:xfrm>
          <a:prstGeom prst="parallelogram">
            <a:avLst/>
          </a:prstGeom>
          <a:gradFill flip="none" rotWithShape="1">
            <a:gsLst>
              <a:gs pos="58000">
                <a:srgbClr val="9160B6"/>
              </a:gs>
              <a:gs pos="0">
                <a:srgbClr val="7030A0"/>
              </a:gs>
              <a:gs pos="93000">
                <a:schemeClr val="accent2">
                  <a:lumMod val="40000"/>
                  <a:lumOff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5" name="그룹 1">
            <a:extLst>
              <a:ext uri="{FF2B5EF4-FFF2-40B4-BE49-F238E27FC236}">
                <a16:creationId xmlns:a16="http://schemas.microsoft.com/office/drawing/2014/main" id="{E53140DA-C319-FB4A-1593-B6A98D17E195}"/>
              </a:ext>
            </a:extLst>
          </p:cNvPr>
          <p:cNvGrpSpPr/>
          <p:nvPr/>
        </p:nvGrpSpPr>
        <p:grpSpPr>
          <a:xfrm>
            <a:off x="1520935" y="2809924"/>
            <a:ext cx="3164487" cy="1258222"/>
            <a:chOff x="2139425" y="2309857"/>
            <a:chExt cx="3164487" cy="1258222"/>
          </a:xfrm>
        </p:grpSpPr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EC907936-96BD-7806-44BA-C0C06A6E9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434" y="2309857"/>
              <a:ext cx="98753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3200" b="1" dirty="0"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08 </a:t>
              </a:r>
              <a:endParaRPr lang="ko-KR" altLang="en-US" sz="3200" b="1" dirty="0"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F872742B-E16A-8B4D-64A1-84B913B73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9425" y="3321858"/>
              <a:ext cx="316448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20F5283A-A574-152E-7EA6-ADB8E7E90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054" y="2584953"/>
            <a:ext cx="663646" cy="670803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0F9C2A7-04AE-647C-A6F9-87BB2C2521F9}"/>
              </a:ext>
            </a:extLst>
          </p:cNvPr>
          <p:cNvSpPr txBox="1"/>
          <p:nvPr/>
        </p:nvSpPr>
        <p:spPr>
          <a:xfrm>
            <a:off x="5450648" y="1399818"/>
            <a:ext cx="6615846" cy="435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Navigating the Supply Chain</a:t>
            </a:r>
            <a:endParaRPr lang="en-IN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Offering 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closer look at the intricate processes that drive the business.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Forecast accuracy for customers is 81.17%, from 80.21% from previous year. A positive trend, in predicting customer demand.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net error is -$3.47 million, which means that the team is under-forecasting by this amount.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supply chain team can use this dashboard: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the information to identify areas where they can improve their forecasting accuracy. 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example, focus on improving their forecasting accuracy for Acclaimed Stores or the Storage segment.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They can also use this information to develop targeted inventory management strategies for different customers and products. 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example, hold more inventory for Amazon or Networking products, and less inventory for Acclaimed Stores or Storage products.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3D54672B-366A-9EE8-3AE5-4CB04B765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542" y="3499203"/>
            <a:ext cx="32757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altLang="ko-KR" sz="2400" b="1" dirty="0"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SUPPLY CHAIN VIEW</a:t>
            </a:r>
            <a:endParaRPr lang="en-US" altLang="ko-KR" sz="2400" b="1" dirty="0"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95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rgbClr val="9160B6"/>
            </a:gs>
            <a:gs pos="39000">
              <a:schemeClr val="tx1">
                <a:lumMod val="75000"/>
              </a:schemeClr>
            </a:gs>
            <a:gs pos="9000">
              <a:srgbClr val="7030A0"/>
            </a:gs>
            <a:gs pos="79000">
              <a:srgbClr val="0070C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>
            <a:extLst>
              <a:ext uri="{FF2B5EF4-FFF2-40B4-BE49-F238E27FC236}">
                <a16:creationId xmlns:a16="http://schemas.microsoft.com/office/drawing/2014/main" id="{9FAB09D9-4071-5D9B-3202-8DD04BE761F5}"/>
              </a:ext>
            </a:extLst>
          </p:cNvPr>
          <p:cNvSpPr/>
          <p:nvPr/>
        </p:nvSpPr>
        <p:spPr>
          <a:xfrm>
            <a:off x="719530" y="0"/>
            <a:ext cx="4657725" cy="6858000"/>
          </a:xfrm>
          <a:prstGeom prst="parallelogram">
            <a:avLst/>
          </a:prstGeom>
          <a:gradFill flip="none" rotWithShape="1">
            <a:gsLst>
              <a:gs pos="58000">
                <a:srgbClr val="9160B6"/>
              </a:gs>
              <a:gs pos="0">
                <a:srgbClr val="7030A0"/>
              </a:gs>
              <a:gs pos="93000">
                <a:schemeClr val="accent2">
                  <a:lumMod val="40000"/>
                  <a:lumOff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5" name="그룹 1">
            <a:extLst>
              <a:ext uri="{FF2B5EF4-FFF2-40B4-BE49-F238E27FC236}">
                <a16:creationId xmlns:a16="http://schemas.microsoft.com/office/drawing/2014/main" id="{E53140DA-C319-FB4A-1593-B6A98D17E195}"/>
              </a:ext>
            </a:extLst>
          </p:cNvPr>
          <p:cNvGrpSpPr/>
          <p:nvPr/>
        </p:nvGrpSpPr>
        <p:grpSpPr>
          <a:xfrm>
            <a:off x="1520935" y="2809924"/>
            <a:ext cx="3164487" cy="1258222"/>
            <a:chOff x="2139425" y="2309857"/>
            <a:chExt cx="3164487" cy="1258222"/>
          </a:xfrm>
        </p:grpSpPr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EC907936-96BD-7806-44BA-C0C06A6E9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434" y="2309857"/>
              <a:ext cx="98753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3200" b="1" dirty="0"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09 </a:t>
              </a:r>
              <a:endParaRPr lang="ko-KR" altLang="en-US" sz="3200" b="1" dirty="0"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F872742B-E16A-8B4D-64A1-84B913B73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9425" y="3321858"/>
              <a:ext cx="316448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20F5283A-A574-152E-7EA6-ADB8E7E90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054" y="2584953"/>
            <a:ext cx="663646" cy="670803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0F9C2A7-04AE-647C-A6F9-87BB2C2521F9}"/>
              </a:ext>
            </a:extLst>
          </p:cNvPr>
          <p:cNvSpPr txBox="1"/>
          <p:nvPr/>
        </p:nvSpPr>
        <p:spPr>
          <a:xfrm>
            <a:off x="5567082" y="1399818"/>
            <a:ext cx="6499412" cy="4534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Insights for Leadership</a:t>
            </a:r>
            <a:endParaRPr lang="en-IN" sz="16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18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 offering insights into revenue by division, channel, annual trends, market shares, top customers, and top products.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ts val="18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Provides insights of major KPIs –</a:t>
            </a:r>
            <a:r>
              <a:rPr lang="en-IN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00150" lvl="2" indent="-285750">
              <a:lnSpc>
                <a:spcPts val="18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Revenue, Gross margin, Net profit margin are slightly below target.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07000"/>
              </a:lnSpc>
              <a:spcAft>
                <a:spcPts val="2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Forecast accuracy: 81.17%, which is good but there is still room for improvement.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07000"/>
              </a:lnSpc>
              <a:spcAft>
                <a:spcPts val="2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Net profit margin has been declining year-over-year.</a:t>
            </a:r>
            <a:endParaRPr lang="en-IN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07000"/>
              </a:lnSpc>
              <a:spcAft>
                <a:spcPts val="2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Retailer channel is performing well.</a:t>
            </a:r>
          </a:p>
          <a:p>
            <a:pPr lvl="2">
              <a:lnSpc>
                <a:spcPct val="107000"/>
              </a:lnSpc>
              <a:spcAft>
                <a:spcPts val="200"/>
              </a:spcAft>
              <a:buSzPts val="1000"/>
              <a:tabLst>
                <a:tab pos="457200" algn="l"/>
              </a:tabLst>
            </a:pP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executive team can use this dashboard -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 identify areas where they can improve and they may want to ask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57350" lvl="3" indent="-285750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What are the reasons for the low net profit margin?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57350" lvl="3" indent="-285750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What is being done to improve forecast accuracy?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track progress over time and measure the effectiveness of the actions taken by the executive team.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communicate the plan to all employees and stakeholders.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Ensuring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everyone is on the same page and working towards the same goals.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4A7DDC9A-2CA8-FBA1-0BCD-1F99672E3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9372" y="3485880"/>
            <a:ext cx="26860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altLang="ko-KR" sz="2400" b="1" dirty="0"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EXECUTIVE VIEW</a:t>
            </a:r>
            <a:endParaRPr lang="en-US" altLang="ko-KR" sz="2400" b="1" dirty="0"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994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rgbClr val="9160B6"/>
            </a:gs>
            <a:gs pos="39000">
              <a:schemeClr val="tx1">
                <a:lumMod val="75000"/>
              </a:schemeClr>
            </a:gs>
            <a:gs pos="9000">
              <a:srgbClr val="7030A0"/>
            </a:gs>
            <a:gs pos="79000">
              <a:srgbClr val="0070C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4">
            <a:extLst>
              <a:ext uri="{FF2B5EF4-FFF2-40B4-BE49-F238E27FC236}">
                <a16:creationId xmlns:a16="http://schemas.microsoft.com/office/drawing/2014/main" id="{59533C0A-0750-0932-F68D-4773B7ECD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9372" y="1611161"/>
            <a:ext cx="2392299" cy="2317720"/>
          </a:xfrm>
        </p:spPr>
        <p:txBody>
          <a:bodyPr/>
          <a:lstStyle/>
          <a:p>
            <a:pPr algn="l"/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THANK</a:t>
            </a:r>
            <a:b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YOU</a:t>
            </a:r>
            <a:endParaRPr lang="ko-KR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310FB-C4A3-0D4E-5C77-A40895F3B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418" y="5677145"/>
            <a:ext cx="894487" cy="9041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16223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rgbClr val="9160B6"/>
            </a:gs>
            <a:gs pos="39000">
              <a:schemeClr val="tx1">
                <a:lumMod val="75000"/>
              </a:schemeClr>
            </a:gs>
            <a:gs pos="9000">
              <a:srgbClr val="7030A0"/>
            </a:gs>
            <a:gs pos="79000">
              <a:srgbClr val="0070C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>
            <a:extLst>
              <a:ext uri="{FF2B5EF4-FFF2-40B4-BE49-F238E27FC236}">
                <a16:creationId xmlns:a16="http://schemas.microsoft.com/office/drawing/2014/main" id="{9FAB09D9-4071-5D9B-3202-8DD04BE761F5}"/>
              </a:ext>
            </a:extLst>
          </p:cNvPr>
          <p:cNvSpPr/>
          <p:nvPr/>
        </p:nvSpPr>
        <p:spPr>
          <a:xfrm>
            <a:off x="719530" y="0"/>
            <a:ext cx="4657725" cy="6858000"/>
          </a:xfrm>
          <a:prstGeom prst="parallelogram">
            <a:avLst/>
          </a:prstGeom>
          <a:gradFill flip="none" rotWithShape="1">
            <a:gsLst>
              <a:gs pos="58000">
                <a:srgbClr val="9160B6"/>
              </a:gs>
              <a:gs pos="0">
                <a:srgbClr val="7030A0"/>
              </a:gs>
              <a:gs pos="93000">
                <a:schemeClr val="accent2">
                  <a:lumMod val="40000"/>
                  <a:lumOff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5" name="그룹 1">
            <a:extLst>
              <a:ext uri="{FF2B5EF4-FFF2-40B4-BE49-F238E27FC236}">
                <a16:creationId xmlns:a16="http://schemas.microsoft.com/office/drawing/2014/main" id="{E53140DA-C319-FB4A-1593-B6A98D17E195}"/>
              </a:ext>
            </a:extLst>
          </p:cNvPr>
          <p:cNvGrpSpPr/>
          <p:nvPr/>
        </p:nvGrpSpPr>
        <p:grpSpPr>
          <a:xfrm>
            <a:off x="1718043" y="2801005"/>
            <a:ext cx="3164487" cy="1276060"/>
            <a:chOff x="2139425" y="2292019"/>
            <a:chExt cx="3164487" cy="1276060"/>
          </a:xfrm>
        </p:grpSpPr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EC907936-96BD-7806-44BA-C0C06A6E9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1225" y="2292019"/>
              <a:ext cx="98753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3200" b="1" dirty="0"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01 </a:t>
              </a:r>
              <a:endParaRPr lang="ko-KR" altLang="en-US" sz="3200" b="1" dirty="0"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F872742B-E16A-8B4D-64A1-84B913B73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9425" y="3321858"/>
              <a:ext cx="316448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3D54672B-366A-9EE8-3AE5-4CB04B765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8133" y="2963234"/>
              <a:ext cx="273630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400" b="1" dirty="0"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INTRODUCTION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20F5283A-A574-152E-7EA6-ADB8E7E90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054" y="2584953"/>
            <a:ext cx="663646" cy="670803"/>
          </a:xfrm>
          <a:prstGeom prst="rect">
            <a:avLst/>
          </a:prstGeom>
          <a:noFill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24BA3A4-512D-CFE4-C2A8-9155997C3105}"/>
              </a:ext>
            </a:extLst>
          </p:cNvPr>
          <p:cNvSpPr txBox="1"/>
          <p:nvPr/>
        </p:nvSpPr>
        <p:spPr>
          <a:xfrm>
            <a:off x="5477435" y="3429000"/>
            <a:ext cx="645197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 Journey</a:t>
            </a:r>
            <a:endParaRPr lang="en-IN" sz="16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Guided by “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codebasics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mentors Dhaval Patel and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Hemanand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Vadival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Specific skills gained during this project – 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Query, ETL methodology, DAX, measures.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Creative use of Buttons, Parameters, Bookmarks.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 navigation with hovering effect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titles based on applied filters.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Distinct KPI indicators.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Creative conditional formatting using icons or background colours.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validation strategies that align with our unique business needs.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Comprehensive Power Bi services integration And much more..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F9C2A7-04AE-647C-A6F9-87BB2C2521F9}"/>
              </a:ext>
            </a:extLst>
          </p:cNvPr>
          <p:cNvSpPr txBox="1"/>
          <p:nvPr/>
        </p:nvSpPr>
        <p:spPr>
          <a:xfrm>
            <a:off x="5477435" y="1754564"/>
            <a:ext cx="58959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Insights 360</a:t>
            </a:r>
          </a:p>
          <a:p>
            <a:endParaRPr lang="en-IN" sz="1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transformative journey leveraging Power BI for data analytics. </a:t>
            </a:r>
          </a:p>
          <a:p>
            <a:pPr lvl="1"/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initiative, we explore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Hardware's global operations, aiming to extract meaningful insights 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will drive informed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1985395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rgbClr val="9160B6"/>
            </a:gs>
            <a:gs pos="39000">
              <a:schemeClr val="tx1">
                <a:lumMod val="75000"/>
              </a:schemeClr>
            </a:gs>
            <a:gs pos="9000">
              <a:srgbClr val="7030A0"/>
            </a:gs>
            <a:gs pos="79000">
              <a:srgbClr val="0070C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>
            <a:extLst>
              <a:ext uri="{FF2B5EF4-FFF2-40B4-BE49-F238E27FC236}">
                <a16:creationId xmlns:a16="http://schemas.microsoft.com/office/drawing/2014/main" id="{9FAB09D9-4071-5D9B-3202-8DD04BE761F5}"/>
              </a:ext>
            </a:extLst>
          </p:cNvPr>
          <p:cNvSpPr/>
          <p:nvPr/>
        </p:nvSpPr>
        <p:spPr>
          <a:xfrm>
            <a:off x="719530" y="0"/>
            <a:ext cx="4657725" cy="6858000"/>
          </a:xfrm>
          <a:prstGeom prst="parallelogram">
            <a:avLst/>
          </a:prstGeom>
          <a:gradFill flip="none" rotWithShape="1">
            <a:gsLst>
              <a:gs pos="58000">
                <a:srgbClr val="9160B6"/>
              </a:gs>
              <a:gs pos="0">
                <a:srgbClr val="7030A0"/>
              </a:gs>
              <a:gs pos="93000">
                <a:schemeClr val="accent2">
                  <a:lumMod val="40000"/>
                  <a:lumOff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5" name="그룹 1">
            <a:extLst>
              <a:ext uri="{FF2B5EF4-FFF2-40B4-BE49-F238E27FC236}">
                <a16:creationId xmlns:a16="http://schemas.microsoft.com/office/drawing/2014/main" id="{E53140DA-C319-FB4A-1593-B6A98D17E195}"/>
              </a:ext>
            </a:extLst>
          </p:cNvPr>
          <p:cNvGrpSpPr/>
          <p:nvPr/>
        </p:nvGrpSpPr>
        <p:grpSpPr>
          <a:xfrm>
            <a:off x="1411361" y="2809924"/>
            <a:ext cx="3274061" cy="1258222"/>
            <a:chOff x="2029851" y="2309857"/>
            <a:chExt cx="3274061" cy="1258222"/>
          </a:xfrm>
        </p:grpSpPr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EC907936-96BD-7806-44BA-C0C06A6E9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434" y="2309857"/>
              <a:ext cx="98753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3200" b="1" dirty="0"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02 </a:t>
              </a:r>
              <a:endParaRPr lang="ko-KR" altLang="en-US" sz="3200" b="1" dirty="0"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F872742B-E16A-8B4D-64A1-84B913B73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9425" y="3321858"/>
              <a:ext cx="316448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3D54672B-366A-9EE8-3AE5-4CB04B765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9851" y="2963234"/>
              <a:ext cx="318458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IN" sz="2400" b="1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PROJECT OVERVIEW</a:t>
              </a:r>
              <a:endParaRPr lang="en-US" altLang="ko-KR" sz="2400" b="1" dirty="0"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20F5283A-A574-152E-7EA6-ADB8E7E90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054" y="2584953"/>
            <a:ext cx="663646" cy="670803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0F9C2A7-04AE-647C-A6F9-87BB2C2521F9}"/>
              </a:ext>
            </a:extLst>
          </p:cNvPr>
          <p:cNvSpPr txBox="1"/>
          <p:nvPr/>
        </p:nvSpPr>
        <p:spPr>
          <a:xfrm>
            <a:off x="5661894" y="422691"/>
            <a:ext cx="633288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Introducing </a:t>
            </a:r>
            <a:r>
              <a:rPr lang="en-IN" sz="1600" b="1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</a:t>
            </a:r>
            <a:r>
              <a:rPr lang="en-IN" sz="1600" b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Hardware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significant player in the electronics market, operates globally, catering to retailers, distributors, and internal channels.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ims to enhance decision-making processes, ensuring a more resilient and competitive position in the industry.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86234A-17B0-37C7-2506-28C3ADDD5527}"/>
              </a:ext>
            </a:extLst>
          </p:cNvPr>
          <p:cNvSpPr txBox="1"/>
          <p:nvPr/>
        </p:nvSpPr>
        <p:spPr>
          <a:xfrm>
            <a:off x="5661894" y="2543313"/>
            <a:ext cx="64404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Sets Details</a:t>
            </a:r>
          </a:p>
          <a:p>
            <a:pPr lvl="1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Foundation: Dimension and Fact Tables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Dimension tables </a:t>
            </a: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house static data  and</a:t>
            </a:r>
            <a:r>
              <a:rPr lang="en-IN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rovide context and descriptive information 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- (dim customer, market, product, date)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Fact tables </a:t>
            </a: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contain transactional data, capturing the details of various business transactions - 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(sales monthly, forecast monthly, operation expenses).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65C2C-9BD8-1D9B-F4B5-06A4CB5C33DF}"/>
              </a:ext>
            </a:extLst>
          </p:cNvPr>
          <p:cNvSpPr txBox="1"/>
          <p:nvPr/>
        </p:nvSpPr>
        <p:spPr>
          <a:xfrm>
            <a:off x="5617060" y="4943147"/>
            <a:ext cx="648529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ETL Process</a:t>
            </a:r>
            <a:endParaRPr lang="en-IN" sz="16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Extract, Transform, Load (ETL) process was paramount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wiith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meticulous extraction and transformation using Power Query in Power BI from SQL server.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crafted a robust data model with multiple fact and dimension tables. 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664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rgbClr val="9160B6"/>
            </a:gs>
            <a:gs pos="39000">
              <a:schemeClr val="tx1">
                <a:lumMod val="75000"/>
              </a:schemeClr>
            </a:gs>
            <a:gs pos="9000">
              <a:srgbClr val="7030A0"/>
            </a:gs>
            <a:gs pos="79000">
              <a:srgbClr val="0070C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>
            <a:extLst>
              <a:ext uri="{FF2B5EF4-FFF2-40B4-BE49-F238E27FC236}">
                <a16:creationId xmlns:a16="http://schemas.microsoft.com/office/drawing/2014/main" id="{9FAB09D9-4071-5D9B-3202-8DD04BE761F5}"/>
              </a:ext>
            </a:extLst>
          </p:cNvPr>
          <p:cNvSpPr/>
          <p:nvPr/>
        </p:nvSpPr>
        <p:spPr>
          <a:xfrm>
            <a:off x="719530" y="0"/>
            <a:ext cx="4657725" cy="6858000"/>
          </a:xfrm>
          <a:prstGeom prst="parallelogram">
            <a:avLst/>
          </a:prstGeom>
          <a:gradFill flip="none" rotWithShape="1">
            <a:gsLst>
              <a:gs pos="58000">
                <a:srgbClr val="9160B6"/>
              </a:gs>
              <a:gs pos="0">
                <a:srgbClr val="7030A0"/>
              </a:gs>
              <a:gs pos="93000">
                <a:schemeClr val="accent2">
                  <a:lumMod val="40000"/>
                  <a:lumOff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5" name="그룹 1">
            <a:extLst>
              <a:ext uri="{FF2B5EF4-FFF2-40B4-BE49-F238E27FC236}">
                <a16:creationId xmlns:a16="http://schemas.microsoft.com/office/drawing/2014/main" id="{E53140DA-C319-FB4A-1593-B6A98D17E195}"/>
              </a:ext>
            </a:extLst>
          </p:cNvPr>
          <p:cNvGrpSpPr/>
          <p:nvPr/>
        </p:nvGrpSpPr>
        <p:grpSpPr>
          <a:xfrm>
            <a:off x="1520935" y="2809924"/>
            <a:ext cx="3164487" cy="1258222"/>
            <a:chOff x="2139425" y="2309857"/>
            <a:chExt cx="3164487" cy="1258222"/>
          </a:xfrm>
        </p:grpSpPr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EC907936-96BD-7806-44BA-C0C06A6E9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434" y="2309857"/>
              <a:ext cx="98753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3200" b="1" dirty="0"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03 </a:t>
              </a:r>
              <a:endParaRPr lang="ko-KR" altLang="en-US" sz="3200" b="1" dirty="0"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F872742B-E16A-8B4D-64A1-84B913B73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9425" y="3321858"/>
              <a:ext cx="316448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3D54672B-366A-9EE8-3AE5-4CB04B765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6889" y="2963234"/>
              <a:ext cx="215754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GB" altLang="ko-KR" sz="2400" b="1" dirty="0"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D</a:t>
              </a:r>
              <a:r>
                <a:rPr lang="en-IN" altLang="ko-KR" sz="2400" b="1" dirty="0"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ATA MODEL</a:t>
              </a:r>
              <a:endParaRPr lang="en-US" altLang="ko-KR" sz="2400" b="1" dirty="0"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20F5283A-A574-152E-7EA6-ADB8E7E90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054" y="2584953"/>
            <a:ext cx="663646" cy="670803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0F9C2A7-04AE-647C-A6F9-87BB2C2521F9}"/>
              </a:ext>
            </a:extLst>
          </p:cNvPr>
          <p:cNvSpPr txBox="1"/>
          <p:nvPr/>
        </p:nvSpPr>
        <p:spPr>
          <a:xfrm>
            <a:off x="5661894" y="1553901"/>
            <a:ext cx="662535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Snowflake schema</a:t>
            </a:r>
            <a:endParaRPr lang="en-IN" sz="16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structured data </a:t>
            </a:r>
            <a:r>
              <a:rPr lang="en-IN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modeling</a:t>
            </a: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method with a hierarchical tree-like structure, with fact tables at the centre of numerical data and dimension tables branching out to provide contextual details.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Emphasizes data normalization by breaking down tables into smaller, related tables.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This method enhances data integrity, ensuring our information is accurate and reliable.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4080C-461E-6796-28B8-736CDE759EB0}"/>
              </a:ext>
            </a:extLst>
          </p:cNvPr>
          <p:cNvSpPr txBox="1"/>
          <p:nvPr/>
        </p:nvSpPr>
        <p:spPr>
          <a:xfrm>
            <a:off x="5661894" y="4457698"/>
            <a:ext cx="6625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Unveiling Key Measures</a:t>
            </a:r>
            <a:endParaRPr lang="en-IN" sz="16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60 key measures have been crafted to provide a nuanced understanding of the data.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measures serve as crucial metrics for insightful analysis, effective reporting.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2785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rgbClr val="9160B6"/>
            </a:gs>
            <a:gs pos="49000">
              <a:schemeClr val="tx1">
                <a:lumMod val="75000"/>
              </a:schemeClr>
            </a:gs>
            <a:gs pos="0">
              <a:srgbClr val="7030A0"/>
            </a:gs>
            <a:gs pos="93000">
              <a:srgbClr val="0070C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95B8AF-150B-0BE1-AE2D-75155A799D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4" t="19305" r="58593" b="20833"/>
          <a:stretch/>
        </p:blipFill>
        <p:spPr>
          <a:xfrm>
            <a:off x="4307590" y="417761"/>
            <a:ext cx="7179560" cy="6236970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3456E998-F8A2-4D23-CF67-37A5CE4C2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336" y="6273176"/>
            <a:ext cx="37416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altLang="ko-KR" sz="2400" b="1" dirty="0"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D</a:t>
            </a:r>
            <a:r>
              <a:rPr lang="en-IN" altLang="ko-KR" sz="2400" b="1" dirty="0"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ATA MODEL DIAGRAM</a:t>
            </a:r>
            <a:endParaRPr lang="en-US" altLang="ko-KR" sz="2400" b="1" dirty="0"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615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rgbClr val="9160B6"/>
            </a:gs>
            <a:gs pos="39000">
              <a:schemeClr val="tx1">
                <a:lumMod val="75000"/>
              </a:schemeClr>
            </a:gs>
            <a:gs pos="9000">
              <a:srgbClr val="7030A0"/>
            </a:gs>
            <a:gs pos="79000">
              <a:srgbClr val="0070C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>
            <a:extLst>
              <a:ext uri="{FF2B5EF4-FFF2-40B4-BE49-F238E27FC236}">
                <a16:creationId xmlns:a16="http://schemas.microsoft.com/office/drawing/2014/main" id="{9FAB09D9-4071-5D9B-3202-8DD04BE761F5}"/>
              </a:ext>
            </a:extLst>
          </p:cNvPr>
          <p:cNvSpPr/>
          <p:nvPr/>
        </p:nvSpPr>
        <p:spPr>
          <a:xfrm>
            <a:off x="719530" y="0"/>
            <a:ext cx="4657725" cy="6858000"/>
          </a:xfrm>
          <a:prstGeom prst="parallelogram">
            <a:avLst/>
          </a:prstGeom>
          <a:gradFill flip="none" rotWithShape="1">
            <a:gsLst>
              <a:gs pos="58000">
                <a:srgbClr val="9160B6"/>
              </a:gs>
              <a:gs pos="0">
                <a:srgbClr val="7030A0"/>
              </a:gs>
              <a:gs pos="93000">
                <a:schemeClr val="accent2">
                  <a:lumMod val="40000"/>
                  <a:lumOff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5" name="그룹 1">
            <a:extLst>
              <a:ext uri="{FF2B5EF4-FFF2-40B4-BE49-F238E27FC236}">
                <a16:creationId xmlns:a16="http://schemas.microsoft.com/office/drawing/2014/main" id="{E53140DA-C319-FB4A-1593-B6A98D17E195}"/>
              </a:ext>
            </a:extLst>
          </p:cNvPr>
          <p:cNvGrpSpPr/>
          <p:nvPr/>
        </p:nvGrpSpPr>
        <p:grpSpPr>
          <a:xfrm>
            <a:off x="1258522" y="2809924"/>
            <a:ext cx="3579739" cy="1258222"/>
            <a:chOff x="1877012" y="2309857"/>
            <a:chExt cx="3579739" cy="1258222"/>
          </a:xfrm>
        </p:grpSpPr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EC907936-96BD-7806-44BA-C0C06A6E9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434" y="2309857"/>
              <a:ext cx="98753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3200" b="1" dirty="0"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04 </a:t>
              </a:r>
              <a:endParaRPr lang="ko-KR" altLang="en-US" sz="3200" b="1" dirty="0"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F872742B-E16A-8B4D-64A1-84B913B73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9425" y="3321858"/>
              <a:ext cx="316448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3D54672B-366A-9EE8-3AE5-4CB04B765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7012" y="2963235"/>
              <a:ext cx="357973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GB" altLang="ko-KR" sz="2400" b="1" dirty="0"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REPORTING OVERVIEW</a:t>
              </a:r>
              <a:endParaRPr lang="en-US" altLang="ko-KR" sz="2400" b="1" dirty="0"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20F5283A-A574-152E-7EA6-ADB8E7E90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054" y="2584953"/>
            <a:ext cx="663646" cy="670803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0F9C2A7-04AE-647C-A6F9-87BB2C2521F9}"/>
              </a:ext>
            </a:extLst>
          </p:cNvPr>
          <p:cNvSpPr txBox="1"/>
          <p:nvPr/>
        </p:nvSpPr>
        <p:spPr>
          <a:xfrm>
            <a:off x="5664631" y="1209485"/>
            <a:ext cx="639005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Crafting Interactive Reports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ive dashboard features a user-friendly home page and dedicated sections for Finance, Sales, Marketing, Supply Chain, and Executive View.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Comprehensive reporting structure ensures a holistic view of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Hardware's performance.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sales data is up-to-date as of December 21st.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Report was last Refreshed with new data on Date: 05 November 2023"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Currency is in INR.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4080C-461E-6796-28B8-736CDE759EB0}"/>
              </a:ext>
            </a:extLst>
          </p:cNvPr>
          <p:cNvSpPr txBox="1"/>
          <p:nvPr/>
        </p:nvSpPr>
        <p:spPr>
          <a:xfrm>
            <a:off x="5661894" y="4017300"/>
            <a:ext cx="639005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Interactive Features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Experience seamless navigation with interactive features and filters that enhance user engagement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IN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Providing a dynamic and personalized analysis experience.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IN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Explore in Real-Time experience for comprehensive view of the analytical journey.</a:t>
            </a:r>
          </a:p>
        </p:txBody>
      </p:sp>
    </p:spTree>
    <p:extLst>
      <p:ext uri="{BB962C8B-B14F-4D97-AF65-F5344CB8AC3E}">
        <p14:creationId xmlns:p14="http://schemas.microsoft.com/office/powerpoint/2010/main" val="4012847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rgbClr val="9160B6"/>
            </a:gs>
            <a:gs pos="39000">
              <a:schemeClr val="tx1">
                <a:lumMod val="75000"/>
              </a:schemeClr>
            </a:gs>
            <a:gs pos="9000">
              <a:srgbClr val="7030A0"/>
            </a:gs>
            <a:gs pos="79000">
              <a:srgbClr val="0070C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>
            <a:extLst>
              <a:ext uri="{FF2B5EF4-FFF2-40B4-BE49-F238E27FC236}">
                <a16:creationId xmlns:a16="http://schemas.microsoft.com/office/drawing/2014/main" id="{9FAB09D9-4071-5D9B-3202-8DD04BE761F5}"/>
              </a:ext>
            </a:extLst>
          </p:cNvPr>
          <p:cNvSpPr/>
          <p:nvPr/>
        </p:nvSpPr>
        <p:spPr>
          <a:xfrm>
            <a:off x="719530" y="0"/>
            <a:ext cx="4657725" cy="6858000"/>
          </a:xfrm>
          <a:prstGeom prst="parallelogram">
            <a:avLst/>
          </a:prstGeom>
          <a:gradFill flip="none" rotWithShape="1">
            <a:gsLst>
              <a:gs pos="58000">
                <a:srgbClr val="9160B6"/>
              </a:gs>
              <a:gs pos="0">
                <a:srgbClr val="7030A0"/>
              </a:gs>
              <a:gs pos="93000">
                <a:schemeClr val="accent2">
                  <a:lumMod val="40000"/>
                  <a:lumOff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5" name="그룹 1">
            <a:extLst>
              <a:ext uri="{FF2B5EF4-FFF2-40B4-BE49-F238E27FC236}">
                <a16:creationId xmlns:a16="http://schemas.microsoft.com/office/drawing/2014/main" id="{E53140DA-C319-FB4A-1593-B6A98D17E195}"/>
              </a:ext>
            </a:extLst>
          </p:cNvPr>
          <p:cNvGrpSpPr/>
          <p:nvPr/>
        </p:nvGrpSpPr>
        <p:grpSpPr>
          <a:xfrm>
            <a:off x="1520935" y="2809924"/>
            <a:ext cx="3164487" cy="1258222"/>
            <a:chOff x="2139425" y="2309857"/>
            <a:chExt cx="3164487" cy="1258222"/>
          </a:xfrm>
        </p:grpSpPr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EC907936-96BD-7806-44BA-C0C06A6E9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434" y="2309857"/>
              <a:ext cx="98753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3200" b="1" dirty="0"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05 </a:t>
              </a:r>
              <a:endParaRPr lang="ko-KR" altLang="en-US" sz="3200" b="1" dirty="0"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F872742B-E16A-8B4D-64A1-84B913B73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9425" y="3321858"/>
              <a:ext cx="316448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3D54672B-366A-9EE8-3AE5-4CB04B765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8380" y="2963235"/>
              <a:ext cx="253553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GB" altLang="ko-KR" sz="2400" b="1" dirty="0"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FINANCE VIEW</a:t>
              </a:r>
              <a:endParaRPr lang="en-US" altLang="ko-KR" sz="2400" b="1" dirty="0"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20F5283A-A574-152E-7EA6-ADB8E7E90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054" y="2584953"/>
            <a:ext cx="663646" cy="670803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0F9C2A7-04AE-647C-A6F9-87BB2C2521F9}"/>
              </a:ext>
            </a:extLst>
          </p:cNvPr>
          <p:cNvSpPr txBox="1"/>
          <p:nvPr/>
        </p:nvSpPr>
        <p:spPr>
          <a:xfrm>
            <a:off x="5776475" y="1917371"/>
            <a:ext cx="607262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Financial Insights</a:t>
            </a:r>
          </a:p>
          <a:p>
            <a:endParaRPr lang="en-IN" sz="16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dashboard offers a detailed overview of </a:t>
            </a:r>
            <a:r>
              <a:rPr lang="en-IN" sz="1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</a:t>
            </a:r>
            <a:r>
              <a:rPr lang="en-IN" sz="1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Hardware's financial performance with -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sz="1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 and loss statements, key metrics (Net sales, gross margin, net profit), performance trend and benchmarks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IN" sz="1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visuals assist the finance team with - 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sz="1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N" sz="1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clear and actionable snapshot of the company's financial health, 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sz="1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Empowering them to make data-driven decisions, optimize resources, and collaborate effectively.</a:t>
            </a:r>
            <a:endParaRPr lang="en-IN" sz="1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sz="1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IN" sz="1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evealing profitability, cost drivers, sales trends, and historical data, 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sz="1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 them to understand the present, forecast the future, and make strategic decisions for sustainable growth.</a:t>
            </a:r>
            <a:endParaRPr lang="en-IN" sz="1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588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rgbClr val="9160B6"/>
            </a:gs>
            <a:gs pos="39000">
              <a:schemeClr val="tx1">
                <a:lumMod val="75000"/>
              </a:schemeClr>
            </a:gs>
            <a:gs pos="9000">
              <a:srgbClr val="7030A0"/>
            </a:gs>
            <a:gs pos="79000">
              <a:srgbClr val="0070C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>
            <a:extLst>
              <a:ext uri="{FF2B5EF4-FFF2-40B4-BE49-F238E27FC236}">
                <a16:creationId xmlns:a16="http://schemas.microsoft.com/office/drawing/2014/main" id="{9FAB09D9-4071-5D9B-3202-8DD04BE761F5}"/>
              </a:ext>
            </a:extLst>
          </p:cNvPr>
          <p:cNvSpPr/>
          <p:nvPr/>
        </p:nvSpPr>
        <p:spPr>
          <a:xfrm>
            <a:off x="719530" y="0"/>
            <a:ext cx="4657725" cy="6858000"/>
          </a:xfrm>
          <a:prstGeom prst="parallelogram">
            <a:avLst/>
          </a:prstGeom>
          <a:gradFill flip="none" rotWithShape="1">
            <a:gsLst>
              <a:gs pos="58000">
                <a:srgbClr val="9160B6"/>
              </a:gs>
              <a:gs pos="0">
                <a:srgbClr val="7030A0"/>
              </a:gs>
              <a:gs pos="93000">
                <a:schemeClr val="accent2">
                  <a:lumMod val="40000"/>
                  <a:lumOff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5" name="그룹 1">
            <a:extLst>
              <a:ext uri="{FF2B5EF4-FFF2-40B4-BE49-F238E27FC236}">
                <a16:creationId xmlns:a16="http://schemas.microsoft.com/office/drawing/2014/main" id="{E53140DA-C319-FB4A-1593-B6A98D17E195}"/>
              </a:ext>
            </a:extLst>
          </p:cNvPr>
          <p:cNvGrpSpPr/>
          <p:nvPr/>
        </p:nvGrpSpPr>
        <p:grpSpPr>
          <a:xfrm>
            <a:off x="1520935" y="2809924"/>
            <a:ext cx="3630652" cy="1258222"/>
            <a:chOff x="2139425" y="2309857"/>
            <a:chExt cx="3630652" cy="1258222"/>
          </a:xfrm>
        </p:grpSpPr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EC907936-96BD-7806-44BA-C0C06A6E9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434" y="2309857"/>
              <a:ext cx="98753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3200" b="1" dirty="0"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06</a:t>
              </a:r>
              <a:endParaRPr lang="ko-KR" altLang="en-US" sz="3200" b="1" dirty="0"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F872742B-E16A-8B4D-64A1-84B913B73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9425" y="3321858"/>
              <a:ext cx="316448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3D54672B-366A-9EE8-3AE5-4CB04B765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4545" y="2952082"/>
              <a:ext cx="253553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GB" altLang="ko-KR" sz="2400" b="1" dirty="0"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SALES VIEW</a:t>
              </a:r>
              <a:endParaRPr lang="en-US" altLang="ko-KR" sz="2400" b="1" dirty="0"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20F5283A-A574-152E-7EA6-ADB8E7E90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054" y="2584953"/>
            <a:ext cx="663646" cy="670803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0F9C2A7-04AE-647C-A6F9-87BB2C2521F9}"/>
              </a:ext>
            </a:extLst>
          </p:cNvPr>
          <p:cNvSpPr txBox="1"/>
          <p:nvPr/>
        </p:nvSpPr>
        <p:spPr>
          <a:xfrm>
            <a:off x="5377255" y="1971160"/>
            <a:ext cx="66264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 Performance Unleashed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a granular understanding of </a:t>
            </a:r>
            <a:r>
              <a:rPr lang="en-IN" sz="1400" dirty="0" err="1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AtliQ</a:t>
            </a:r>
            <a:r>
              <a:rPr lang="en-IN" sz="1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Hardware's sales dynamics like -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sz="1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Comprehensive report on net sales, gross margin of top-performing products, customer net sales performance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IN" sz="14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dashboard can assist the sales team by - 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IN" sz="1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Tracking their sales against their targets and identify areas where they need to improve, 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IN" sz="1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 new sales strategies such as offering discounts or promotions to certain customer segments.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IN" sz="1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Identifying products and customers have the highest margins and net profits. 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IN" sz="1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Focus efforts on acquiring and retaining customers in these areas.</a:t>
            </a:r>
          </a:p>
          <a:p>
            <a:pPr lvl="1"/>
            <a:endParaRPr lang="en-IN" sz="1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713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rgbClr val="9160B6"/>
            </a:gs>
            <a:gs pos="39000">
              <a:schemeClr val="tx1">
                <a:lumMod val="75000"/>
              </a:schemeClr>
            </a:gs>
            <a:gs pos="9000">
              <a:srgbClr val="7030A0"/>
            </a:gs>
            <a:gs pos="79000">
              <a:srgbClr val="0070C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>
            <a:extLst>
              <a:ext uri="{FF2B5EF4-FFF2-40B4-BE49-F238E27FC236}">
                <a16:creationId xmlns:a16="http://schemas.microsoft.com/office/drawing/2014/main" id="{9FAB09D9-4071-5D9B-3202-8DD04BE761F5}"/>
              </a:ext>
            </a:extLst>
          </p:cNvPr>
          <p:cNvSpPr/>
          <p:nvPr/>
        </p:nvSpPr>
        <p:spPr>
          <a:xfrm>
            <a:off x="719530" y="0"/>
            <a:ext cx="4657725" cy="6858000"/>
          </a:xfrm>
          <a:prstGeom prst="parallelogram">
            <a:avLst/>
          </a:prstGeom>
          <a:gradFill flip="none" rotWithShape="1">
            <a:gsLst>
              <a:gs pos="58000">
                <a:srgbClr val="9160B6"/>
              </a:gs>
              <a:gs pos="0">
                <a:srgbClr val="7030A0"/>
              </a:gs>
              <a:gs pos="93000">
                <a:schemeClr val="accent2">
                  <a:lumMod val="40000"/>
                  <a:lumOff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5" name="그룹 1">
            <a:extLst>
              <a:ext uri="{FF2B5EF4-FFF2-40B4-BE49-F238E27FC236}">
                <a16:creationId xmlns:a16="http://schemas.microsoft.com/office/drawing/2014/main" id="{E53140DA-C319-FB4A-1593-B6A98D17E195}"/>
              </a:ext>
            </a:extLst>
          </p:cNvPr>
          <p:cNvGrpSpPr/>
          <p:nvPr/>
        </p:nvGrpSpPr>
        <p:grpSpPr>
          <a:xfrm>
            <a:off x="1520935" y="2809924"/>
            <a:ext cx="3164487" cy="1258222"/>
            <a:chOff x="2139425" y="2309857"/>
            <a:chExt cx="3164487" cy="1258222"/>
          </a:xfrm>
        </p:grpSpPr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EC907936-96BD-7806-44BA-C0C06A6E9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434" y="2309857"/>
              <a:ext cx="98753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3200" b="1" dirty="0"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07 </a:t>
              </a:r>
              <a:endParaRPr lang="ko-KR" altLang="en-US" sz="3200" b="1" dirty="0"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F872742B-E16A-8B4D-64A1-84B913B73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9425" y="3321858"/>
              <a:ext cx="316448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endParaRPr lang="en-US" altLang="ko-KR" sz="1100" dirty="0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3D54672B-366A-9EE8-3AE5-4CB04B765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0140" y="2963235"/>
              <a:ext cx="29137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GB" altLang="ko-KR" sz="2400" b="1" dirty="0"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MARKETING VIEW</a:t>
              </a:r>
              <a:endParaRPr lang="en-US" altLang="ko-KR" sz="2400" b="1" dirty="0"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20F5283A-A574-152E-7EA6-ADB8E7E90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054" y="2584953"/>
            <a:ext cx="663646" cy="670803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0F9C2A7-04AE-647C-A6F9-87BB2C2521F9}"/>
              </a:ext>
            </a:extLst>
          </p:cNvPr>
          <p:cNvSpPr txBox="1"/>
          <p:nvPr/>
        </p:nvSpPr>
        <p:spPr>
          <a:xfrm>
            <a:off x="5377256" y="1708975"/>
            <a:ext cx="681474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Marketing Unveiled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Providing insights into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Hardware's marketing strategies and performance metrics.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marketing team can use these visuals -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information to identify areas where the segment is underperforming.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they may want to focus on improving the performance of the Networking product or the Notebook channel.</a:t>
            </a:r>
          </a:p>
          <a:p>
            <a:pPr lvl="3"/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allocate resources to the most profitable products and channels.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spend more marketing  by promoting the Notebook product or the Desktop channel.</a:t>
            </a:r>
          </a:p>
          <a:p>
            <a:pPr lvl="3"/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develop targeted marketing campaigns for different products and channels.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develop a campaign to promote the Notebook product to students or a campaign to promote the Desktop channel to businesses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93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1110</Words>
  <Application>Microsoft Office PowerPoint</Application>
  <PresentationFormat>Widescreen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Wingdings</vt:lpstr>
      <vt:lpstr>Celestial</vt:lpstr>
      <vt:lpstr>       tliq Business  Insights 360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yadav</dc:creator>
  <cp:lastModifiedBy>himanshu yadav</cp:lastModifiedBy>
  <cp:revision>16</cp:revision>
  <dcterms:created xsi:type="dcterms:W3CDTF">2024-01-12T19:53:44Z</dcterms:created>
  <dcterms:modified xsi:type="dcterms:W3CDTF">2024-01-13T09:44:20Z</dcterms:modified>
</cp:coreProperties>
</file>