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87" r:id="rId2"/>
    <p:sldId id="389" r:id="rId3"/>
    <p:sldId id="539" r:id="rId4"/>
    <p:sldId id="391" r:id="rId5"/>
    <p:sldId id="541" r:id="rId6"/>
    <p:sldId id="540" r:id="rId7"/>
    <p:sldId id="444" r:id="rId8"/>
    <p:sldId id="542" r:id="rId9"/>
    <p:sldId id="543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544" r:id="rId19"/>
    <p:sldId id="401" r:id="rId20"/>
    <p:sldId id="402" r:id="rId21"/>
    <p:sldId id="403" r:id="rId22"/>
    <p:sldId id="404" r:id="rId23"/>
    <p:sldId id="405" r:id="rId24"/>
    <p:sldId id="406" r:id="rId25"/>
    <p:sldId id="435" r:id="rId26"/>
    <p:sldId id="545" r:id="rId27"/>
    <p:sldId id="436" r:id="rId28"/>
    <p:sldId id="437" r:id="rId29"/>
    <p:sldId id="439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0000"/>
    <a:srgbClr val="FF0066"/>
    <a:srgbClr val="000000"/>
    <a:srgbClr val="003300"/>
    <a:srgbClr val="33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3929"/>
  </p:normalViewPr>
  <p:slideViewPr>
    <p:cSldViewPr showGuides="1">
      <p:cViewPr varScale="1">
        <p:scale>
          <a:sx n="43" d="100"/>
          <a:sy n="43" d="100"/>
        </p:scale>
        <p:origin x="14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28365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283652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37273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文本占位符 372738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 indent="0"/>
            <a:endParaRPr lang="zh-CN" altLang="zh-CN" dirty="0"/>
          </a:p>
        </p:txBody>
      </p:sp>
      <p:sp>
        <p:nvSpPr>
          <p:cNvPr id="3481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/>
              <a:t>25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37273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文本占位符 372738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 indent="0"/>
            <a:endParaRPr lang="zh-CN" altLang="zh-CN" dirty="0"/>
          </a:p>
        </p:txBody>
      </p:sp>
      <p:sp>
        <p:nvSpPr>
          <p:cNvPr id="3481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/>
              <a:t>26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3747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文本占位符 374786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 indent="0"/>
            <a:endParaRPr lang="zh-CN" altLang="zh-CN" dirty="0"/>
          </a:p>
        </p:txBody>
      </p:sp>
      <p:sp>
        <p:nvSpPr>
          <p:cNvPr id="3686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/>
              <a:t>27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3768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文本占位符 376834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 indent="0"/>
            <a:endParaRPr lang="zh-CN" altLang="zh-CN" dirty="0"/>
          </a:p>
        </p:txBody>
      </p:sp>
      <p:sp>
        <p:nvSpPr>
          <p:cNvPr id="3891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/>
              <a:t>28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3809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文本占位符 380930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 indent="0"/>
            <a:endParaRPr lang="zh-CN" altLang="zh-CN" dirty="0"/>
          </a:p>
        </p:txBody>
      </p:sp>
      <p:sp>
        <p:nvSpPr>
          <p:cNvPr id="4301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/>
              <a:t>29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1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2052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rect l="0" t="0" r="0" b="0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rect l="0" t="0" r="0" b="0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rect l="0" t="0" r="0" b="0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rect l="0" t="0" r="0" b="0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rect l="0" t="0" r="0" b="0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rect l="0" t="0" r="0" b="0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9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rect l="0" t="0" r="0" b="0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rect l="0" t="0" r="0" b="0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rect l="0" t="0" r="0" b="0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rect l="0" t="0" r="0" b="0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rect l="0" t="0" r="0" b="0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rect l="0" t="0" r="0" b="0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5" name="组合 195600"/>
            <p:cNvGrpSpPr/>
            <p:nvPr userDrawn="1"/>
          </p:nvGrpSpPr>
          <p:grpSpPr>
            <a:xfrm rot="3220060">
              <a:off x="2629" y="752"/>
              <a:ext cx="569" cy="637"/>
              <a:chOff x="1727" y="866"/>
              <a:chExt cx="129" cy="157"/>
            </a:xfrm>
          </p:grpSpPr>
          <p:sp>
            <p:nvSpPr>
              <p:cNvPr id="2066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9" name="组合 195604"/>
            <p:cNvGrpSpPr/>
            <p:nvPr userDrawn="1"/>
          </p:nvGrpSpPr>
          <p:grpSpPr>
            <a:xfrm rot="-6691250">
              <a:off x="3634" y="130"/>
              <a:ext cx="356" cy="607"/>
              <a:chOff x="1727" y="866"/>
              <a:chExt cx="129" cy="157"/>
            </a:xfrm>
          </p:grpSpPr>
          <p:sp>
            <p:nvSpPr>
              <p:cNvPr id="2070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73" name="组合 195608"/>
            <p:cNvGrpSpPr/>
            <p:nvPr userDrawn="1"/>
          </p:nvGrpSpPr>
          <p:grpSpPr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2074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77" name="组合 195612"/>
            <p:cNvGrpSpPr/>
            <p:nvPr userDrawn="1"/>
          </p:nvGrpSpPr>
          <p:grpSpPr>
            <a:xfrm rot="4106450" flipH="1">
              <a:off x="391" y="259"/>
              <a:ext cx="709" cy="892"/>
              <a:chOff x="1727" y="866"/>
              <a:chExt cx="129" cy="157"/>
            </a:xfrm>
          </p:grpSpPr>
          <p:sp>
            <p:nvSpPr>
              <p:cNvPr id="2078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0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81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082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3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4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85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rect l="0" t="0" r="0" b="0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任意多边形 195621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/>
              <a:rect l="0" t="0" r="0" b="0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任意多边形 195622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/>
              <a:rect l="0" t="0" r="0" b="0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任意多边形 195623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/>
              <a:rect l="0" t="0" r="0" b="0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rect l="0" t="0" r="0" b="0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任意多边形 195625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/>
              <a:rect l="0" t="0" r="0" b="0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rect l="0" t="0" r="0" b="0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27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rect l="0" t="0" r="0" b="0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2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rect l="0" t="0" r="0" b="0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rect l="0" t="0" r="0" b="0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rect l="0" t="0" r="0" b="0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rect l="0" t="0" r="0" b="0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rect l="0" t="0" r="0" b="0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rect l="0" t="0" r="0" b="0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9" name="组合 194574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任意多边形 194575"/>
                <p:cNvSpPr/>
                <p:nvPr userDrawn="1"/>
              </p:nvSpPr>
              <p:spPr>
                <a:xfrm rot="4200091">
                  <a:off x="-242" y="1804"/>
                  <a:ext cx="143" cy="3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" name="任意多边形 194576"/>
                <p:cNvSpPr/>
                <p:nvPr userDrawn="1"/>
              </p:nvSpPr>
              <p:spPr>
                <a:xfrm rot="4200091">
                  <a:off x="122" y="1758"/>
                  <a:ext cx="33" cy="1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任意多边形 194577"/>
                <p:cNvSpPr/>
                <p:nvPr userDrawn="1"/>
              </p:nvSpPr>
              <p:spPr>
                <a:xfrm rot="4200091">
                  <a:off x="196" y="1718"/>
                  <a:ext cx="60" cy="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3" name="组合 194578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51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5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rect l="0" t="0" r="0" b="0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rect l="0" t="0" r="0" b="0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rect l="0" t="0" r="0" b="0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rect l="0" t="0" r="0" b="0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rect l="0" t="0" r="0" b="0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rect l="0" t="0" r="0" b="0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rect l="0" t="0" r="0" b="0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rect l="0" t="0" r="0" b="0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rect l="0" t="0" r="0" b="0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rect l="0" t="0" r="0" b="0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rect l="0" t="0" r="0" b="0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rect l="0" t="0" r="0" b="0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rect l="0" t="0" r="0" b="0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rect l="0" t="0" r="0" b="0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70" name="文本占位符 19460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294913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836613"/>
          </a:xfrm>
        </p:spPr>
        <p:txBody>
          <a:bodyPr anchor="b"/>
          <a:lstStyle/>
          <a:p>
            <a:r>
              <a:rPr lang="zh-CN" altLang="en-US" sz="3900" b="1" dirty="0" smtClean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3900" b="1" dirty="0" smtClean="0">
                <a:solidFill>
                  <a:srgbClr val="003366"/>
                </a:solidFill>
                <a:effectLst/>
              </a:rPr>
              <a:t>3.2</a:t>
            </a:r>
            <a:r>
              <a:rPr lang="zh-CN" altLang="en-US" sz="3900" b="1" dirty="0" smtClean="0">
                <a:solidFill>
                  <a:srgbClr val="003366"/>
                </a:solidFill>
                <a:effectLst/>
              </a:rPr>
              <a:t>讲 </a:t>
            </a:r>
            <a:r>
              <a:rPr lang="zh-CN" altLang="en-US" sz="3900" b="1" dirty="0">
                <a:solidFill>
                  <a:srgbClr val="003366"/>
                </a:solidFill>
                <a:effectLst/>
              </a:rPr>
              <a:t>在网页中创建超链接</a:t>
            </a:r>
            <a:endParaRPr lang="en-US" altLang="zh-CN" sz="39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94915" name="内容占位符 294914"/>
          <p:cNvSpPr>
            <a:spLocks noGrp="1"/>
          </p:cNvSpPr>
          <p:nvPr>
            <p:ph idx="1"/>
          </p:nvPr>
        </p:nvSpPr>
        <p:spPr>
          <a:xfrm>
            <a:off x="394970" y="1374775"/>
            <a:ext cx="8749030" cy="4608830"/>
          </a:xfrm>
        </p:spPr>
        <p:txBody>
          <a:bodyPr anchor="t"/>
          <a:lstStyle/>
          <a:p>
            <a:pPr marL="0" indent="0">
              <a:lnSpc>
                <a:spcPct val="105000"/>
              </a:lnSpc>
              <a:buClr>
                <a:srgbClr val="FF0000"/>
              </a:buClr>
              <a:buNone/>
            </a:pPr>
            <a:r>
              <a:rPr lang="en-US" sz="3000" b="1" dirty="0" smtClean="0">
                <a:solidFill>
                  <a:schemeClr val="tx1"/>
                </a:solidFill>
                <a:effectLst/>
              </a:rPr>
              <a:t>3.2.</a:t>
            </a:r>
            <a:r>
              <a:rPr sz="3000" b="1" dirty="0" smtClean="0">
                <a:solidFill>
                  <a:schemeClr val="tx1"/>
                </a:solidFill>
                <a:effectLst/>
              </a:rPr>
              <a:t>1 </a:t>
            </a:r>
            <a:r>
              <a:rPr sz="3000" b="1" dirty="0">
                <a:solidFill>
                  <a:schemeClr val="tx1"/>
                </a:solidFill>
                <a:effectLst/>
              </a:rPr>
              <a:t>超链接概述</a:t>
            </a:r>
          </a:p>
          <a:p>
            <a:pPr marL="0" indent="0">
              <a:lnSpc>
                <a:spcPct val="105000"/>
              </a:lnSpc>
              <a:buClr>
                <a:srgbClr val="FF0000"/>
              </a:buClr>
              <a:buNone/>
            </a:pPr>
            <a:r>
              <a:rPr lang="en-US" sz="3000" b="1" dirty="0" smtClean="0">
                <a:solidFill>
                  <a:schemeClr val="tx1"/>
                </a:solidFill>
                <a:effectLst/>
              </a:rPr>
              <a:t>3.2.</a:t>
            </a:r>
            <a:r>
              <a:rPr sz="3000" b="1" dirty="0" smtClean="0">
                <a:solidFill>
                  <a:schemeClr val="tx1"/>
                </a:solidFill>
                <a:effectLst/>
              </a:rPr>
              <a:t>2 </a:t>
            </a:r>
            <a:r>
              <a:rPr sz="3000" b="1" dirty="0">
                <a:solidFill>
                  <a:schemeClr val="tx1"/>
                </a:solidFill>
                <a:effectLst/>
              </a:rPr>
              <a:t>超链接标签</a:t>
            </a:r>
          </a:p>
          <a:p>
            <a:pPr marL="0" indent="0">
              <a:lnSpc>
                <a:spcPct val="105000"/>
              </a:lnSpc>
              <a:buClr>
                <a:srgbClr val="FF0000"/>
              </a:buClr>
              <a:buNone/>
            </a:pPr>
            <a:r>
              <a:rPr lang="en-US" sz="3000" b="1" dirty="0" smtClean="0">
                <a:solidFill>
                  <a:schemeClr val="tx1"/>
                </a:solidFill>
                <a:effectLst/>
              </a:rPr>
              <a:t>3.2.</a:t>
            </a:r>
            <a:r>
              <a:rPr sz="3000" b="1" dirty="0" smtClean="0">
                <a:solidFill>
                  <a:schemeClr val="tx1"/>
                </a:solidFill>
                <a:effectLst/>
              </a:rPr>
              <a:t>3 </a:t>
            </a:r>
            <a:r>
              <a:rPr sz="3000" b="1" dirty="0">
                <a:solidFill>
                  <a:schemeClr val="tx1"/>
                </a:solidFill>
                <a:effectLst/>
              </a:rPr>
              <a:t>设置超链接目标窗口</a:t>
            </a:r>
          </a:p>
          <a:p>
            <a:pPr marL="0" indent="0">
              <a:lnSpc>
                <a:spcPct val="105000"/>
              </a:lnSpc>
              <a:buClr>
                <a:srgbClr val="FF0000"/>
              </a:buClr>
              <a:buNone/>
            </a:pPr>
            <a:r>
              <a:rPr lang="en-US" sz="3000" b="1" dirty="0" smtClean="0">
                <a:solidFill>
                  <a:schemeClr val="tx1"/>
                </a:solidFill>
                <a:effectLst/>
              </a:rPr>
              <a:t>3.2.</a:t>
            </a:r>
            <a:r>
              <a:rPr sz="3000" b="1" dirty="0" smtClean="0">
                <a:solidFill>
                  <a:schemeClr val="tx1"/>
                </a:solidFill>
                <a:effectLst/>
              </a:rPr>
              <a:t>4 </a:t>
            </a:r>
            <a:r>
              <a:rPr sz="3000" b="1" dirty="0">
                <a:solidFill>
                  <a:schemeClr val="tx1"/>
                </a:solidFill>
                <a:effectLst/>
              </a:rPr>
              <a:t>链接路径设置</a:t>
            </a:r>
          </a:p>
          <a:p>
            <a:pPr marL="0" indent="0">
              <a:lnSpc>
                <a:spcPct val="105000"/>
              </a:lnSpc>
              <a:buClr>
                <a:srgbClr val="FF0000"/>
              </a:buClr>
              <a:buNone/>
            </a:pPr>
            <a:r>
              <a:rPr lang="en-US" sz="3000" b="1" dirty="0" smtClean="0">
                <a:solidFill>
                  <a:schemeClr val="tx1"/>
                </a:solidFill>
                <a:effectLst/>
              </a:rPr>
              <a:t>3.2.</a:t>
            </a:r>
            <a:r>
              <a:rPr sz="3000" b="1" dirty="0" smtClean="0">
                <a:solidFill>
                  <a:schemeClr val="tx1"/>
                </a:solidFill>
                <a:effectLst/>
              </a:rPr>
              <a:t>5 </a:t>
            </a:r>
            <a:r>
              <a:rPr sz="3000" b="1" dirty="0">
                <a:solidFill>
                  <a:schemeClr val="tx1"/>
                </a:solidFill>
                <a:effectLst/>
              </a:rPr>
              <a:t>基准URL标签&lt;base&gt;</a:t>
            </a:r>
          </a:p>
          <a:p>
            <a:pPr marL="0" indent="0">
              <a:lnSpc>
                <a:spcPct val="105000"/>
              </a:lnSpc>
              <a:buClr>
                <a:srgbClr val="FF0000"/>
              </a:buClr>
              <a:buNone/>
            </a:pPr>
            <a:r>
              <a:rPr lang="en-US" sz="3000" b="1" dirty="0" smtClean="0">
                <a:solidFill>
                  <a:schemeClr val="tx1"/>
                </a:solidFill>
                <a:effectLst/>
              </a:rPr>
              <a:t>3.2.</a:t>
            </a:r>
            <a:r>
              <a:rPr sz="3000" b="1" dirty="0" smtClean="0">
                <a:solidFill>
                  <a:schemeClr val="tx1"/>
                </a:solidFill>
                <a:effectLst/>
              </a:rPr>
              <a:t>6 </a:t>
            </a:r>
            <a:r>
              <a:rPr sz="3000" b="1" dirty="0">
                <a:solidFill>
                  <a:schemeClr val="tx1"/>
                </a:solidFill>
                <a:effectLst/>
              </a:rPr>
              <a:t>超链接类型</a:t>
            </a:r>
          </a:p>
          <a:p>
            <a:pPr marL="0" indent="0">
              <a:lnSpc>
                <a:spcPct val="105000"/>
              </a:lnSpc>
              <a:buClr>
                <a:srgbClr val="FF0000"/>
              </a:buClr>
              <a:buNone/>
            </a:pPr>
            <a:r>
              <a:rPr lang="en-US" sz="3000" b="1" dirty="0" smtClean="0">
                <a:solidFill>
                  <a:schemeClr val="tx1"/>
                </a:solidFill>
                <a:effectLst/>
              </a:rPr>
              <a:t>3.2.</a:t>
            </a:r>
            <a:r>
              <a:rPr sz="3000" b="1" dirty="0" smtClean="0">
                <a:solidFill>
                  <a:schemeClr val="tx1"/>
                </a:solidFill>
                <a:effectLst/>
              </a:rPr>
              <a:t>7 </a:t>
            </a:r>
            <a:r>
              <a:rPr sz="3000" b="1" dirty="0">
                <a:solidFill>
                  <a:schemeClr val="tx1"/>
                </a:solidFill>
                <a:effectLst/>
              </a:rPr>
              <a:t>浮动框架&lt;iframe&gt;</a:t>
            </a:r>
          </a:p>
          <a:p>
            <a:pPr marL="0" indent="0">
              <a:lnSpc>
                <a:spcPct val="105000"/>
              </a:lnSpc>
              <a:buClr>
                <a:srgbClr val="FF0000"/>
              </a:buClr>
              <a:buNone/>
            </a:pPr>
            <a:r>
              <a:rPr lang="en-US" sz="3000" b="1" dirty="0" smtClean="0">
                <a:solidFill>
                  <a:schemeClr val="tx1"/>
                </a:solidFill>
                <a:effectLst/>
              </a:rPr>
              <a:t>3.2.</a:t>
            </a:r>
            <a:r>
              <a:rPr sz="3000" b="1" dirty="0" smtClean="0">
                <a:solidFill>
                  <a:schemeClr val="tx1"/>
                </a:solidFill>
                <a:effectLst/>
              </a:rPr>
              <a:t>8 </a:t>
            </a:r>
            <a:r>
              <a:rPr sz="3000" b="1" dirty="0">
                <a:solidFill>
                  <a:schemeClr val="tx1"/>
                </a:solidFill>
                <a:effectLst/>
              </a:rPr>
              <a:t>超链接与浮动框架关系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内容占位符 301057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 anchor="t"/>
          <a:lstStyle/>
          <a:p>
            <a:pPr marL="609600" indent="-609600"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根据超链接的目标端点来分，超链接可分为：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990600" lvl="1" indent="-533400"/>
            <a:r>
              <a:rPr lang="zh-CN" altLang="en-US" sz="2600" b="1" dirty="0"/>
              <a:t>内部链接</a:t>
            </a:r>
          </a:p>
          <a:p>
            <a:pPr marL="990600" lvl="1" indent="-533400"/>
            <a:r>
              <a:rPr lang="zh-CN" altLang="en-US" sz="2600" b="1" dirty="0"/>
              <a:t>外部链接</a:t>
            </a:r>
          </a:p>
          <a:p>
            <a:pPr marL="990600" lvl="1" indent="-533400"/>
            <a:r>
              <a:rPr lang="zh-CN" altLang="en-US" sz="2600" b="1" dirty="0"/>
              <a:t>书签链接</a:t>
            </a:r>
          </a:p>
          <a:p>
            <a:pPr marL="990600" lvl="1" indent="-533400"/>
            <a:r>
              <a:rPr lang="zh-CN" altLang="en-US" sz="2600" b="1" dirty="0"/>
              <a:t>脚本链接</a:t>
            </a:r>
          </a:p>
          <a:p>
            <a:pPr marL="990600" lvl="1" indent="-533400"/>
            <a:r>
              <a:rPr lang="zh-CN" altLang="en-US" sz="2600" b="1" dirty="0"/>
              <a:t>文件下载链接</a:t>
            </a:r>
          </a:p>
          <a:p>
            <a:pPr marL="609600" indent="-609600"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根据超链接的源端点来分，超链接可分为：</a:t>
            </a:r>
          </a:p>
          <a:p>
            <a:pPr marL="990600" lvl="1" indent="-533400"/>
            <a:r>
              <a:rPr lang="zh-CN" altLang="en-US" sz="2600" b="1" dirty="0"/>
              <a:t>文本链接</a:t>
            </a:r>
          </a:p>
          <a:p>
            <a:pPr marL="990600" lvl="1" indent="-533400"/>
            <a:r>
              <a:rPr lang="zh-CN" altLang="en-US" sz="2600" b="1" dirty="0"/>
              <a:t>图像链接</a:t>
            </a:r>
          </a:p>
          <a:p>
            <a:pPr marL="990600" lvl="1" indent="-533400"/>
            <a:r>
              <a:rPr lang="zh-CN" altLang="en-US" sz="2600" b="1" dirty="0"/>
              <a:t>图像映射</a:t>
            </a:r>
          </a:p>
        </p:txBody>
      </p:sp>
      <p:sp>
        <p:nvSpPr>
          <p:cNvPr id="19458" name="标题 301058"/>
          <p:cNvSpPr>
            <a:spLocks noGrp="1"/>
          </p:cNvSpPr>
          <p:nvPr>
            <p:ph type="title"/>
          </p:nvPr>
        </p:nvSpPr>
        <p:spPr>
          <a:xfrm>
            <a:off x="0" y="260350"/>
            <a:ext cx="8686800" cy="400050"/>
          </a:xfrm>
        </p:spPr>
        <p:txBody>
          <a:bodyPr wrap="square" lIns="91440" tIns="45720" rIns="91440" bIns="45720" anchor="ctr"/>
          <a:lstStyle/>
          <a:p>
            <a:pPr algn="l"/>
            <a:r>
              <a:rPr lang="en-US" sz="3600" b="1" dirty="0" smtClean="0">
                <a:solidFill>
                  <a:srgbClr val="003366"/>
                </a:solidFill>
                <a:effectLst/>
              </a:rPr>
              <a:t>3.2.6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超链接类型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302081"/>
          <p:cNvSpPr>
            <a:spLocks noGrp="1"/>
          </p:cNvSpPr>
          <p:nvPr>
            <p:ph type="title"/>
          </p:nvPr>
        </p:nvSpPr>
        <p:spPr>
          <a:xfrm>
            <a:off x="187325" y="189230"/>
            <a:ext cx="8499475" cy="607060"/>
          </a:xfrm>
        </p:spPr>
        <p:txBody>
          <a:bodyPr anchor="b"/>
          <a:lstStyle/>
          <a:p>
            <a:pPr algn="l"/>
            <a:r>
              <a:rPr lang="en-US" altLang="zh-CN" sz="3300" b="1" dirty="0" smtClean="0">
                <a:solidFill>
                  <a:srgbClr val="003366"/>
                </a:solidFill>
                <a:effectLst/>
              </a:rPr>
              <a:t>3.2.6.1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内部链接</a:t>
            </a:r>
          </a:p>
        </p:txBody>
      </p:sp>
      <p:sp>
        <p:nvSpPr>
          <p:cNvPr id="302083" name="内容占位符 302082"/>
          <p:cNvSpPr>
            <a:spLocks noGrp="1"/>
          </p:cNvSpPr>
          <p:nvPr>
            <p:ph idx="1"/>
          </p:nvPr>
        </p:nvSpPr>
        <p:spPr>
          <a:xfrm>
            <a:off x="0" y="1125538"/>
            <a:ext cx="8991600" cy="5732462"/>
          </a:xfrm>
        </p:spPr>
        <p:txBody>
          <a:bodyPr anchor="t"/>
          <a:lstStyle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内部链接是指在</a:t>
            </a:r>
            <a:r>
              <a:rPr lang="zh-CN" altLang="en-US" sz="2900" b="1" dirty="0">
                <a:solidFill>
                  <a:srgbClr val="FF0000"/>
                </a:solidFill>
              </a:rPr>
              <a:t>同一个网站</a:t>
            </a:r>
            <a:r>
              <a:rPr lang="zh-CN" altLang="en-US" sz="2900" b="1" dirty="0">
                <a:solidFill>
                  <a:srgbClr val="000000"/>
                </a:solidFill>
              </a:rPr>
              <a:t>内部，</a:t>
            </a:r>
            <a:r>
              <a:rPr lang="zh-CN" altLang="en-US" sz="2900" b="1" dirty="0">
                <a:solidFill>
                  <a:srgbClr val="FF0000"/>
                </a:solidFill>
              </a:rPr>
              <a:t>不同网页之间</a:t>
            </a:r>
            <a:r>
              <a:rPr lang="zh-CN" altLang="en-US" sz="2900" b="1" dirty="0">
                <a:solidFill>
                  <a:srgbClr val="000000"/>
                </a:solidFill>
              </a:rPr>
              <a:t>的链接关系</a:t>
            </a: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基本语法</a:t>
            </a:r>
          </a:p>
          <a:p>
            <a:pPr lvl="1">
              <a:lnSpc>
                <a:spcPct val="105000"/>
              </a:lnSpc>
              <a:buClr>
                <a:srgbClr val="FFFFCC"/>
              </a:buClr>
              <a:buNone/>
            </a:pPr>
            <a:r>
              <a:rPr lang="en-US" altLang="zh-CN" b="1" err="1"/>
              <a:t>&lt;a href=“file_path</a:t>
            </a:r>
            <a:r>
              <a:rPr lang="en-US" altLang="zh-CN" b="1" dirty="0"/>
              <a:t>”&gt;</a:t>
            </a:r>
            <a:r>
              <a:rPr lang="zh-CN" altLang="en-US" b="1" dirty="0"/>
              <a:t>链接文本</a:t>
            </a:r>
            <a:r>
              <a:rPr lang="en-US" altLang="zh-CN" b="1" dirty="0"/>
              <a:t>/</a:t>
            </a:r>
            <a:r>
              <a:rPr lang="zh-CN" altLang="en-US" b="1" dirty="0"/>
              <a:t>图片</a:t>
            </a:r>
            <a:r>
              <a:rPr lang="en-US" altLang="zh-CN" b="1"/>
              <a:t>&lt;/a&gt;</a:t>
            </a:r>
          </a:p>
          <a:p>
            <a:pPr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Tx/>
            </a:pPr>
            <a:r>
              <a:rPr lang="zh-CN" altLang="en-US" sz="2900" b="1" dirty="0">
                <a:solidFill>
                  <a:srgbClr val="000000"/>
                </a:solidFill>
              </a:rPr>
              <a:t>语法解释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sz="3400" b="1" dirty="0">
                <a:solidFill>
                  <a:schemeClr val="hlink"/>
                </a:solidFill>
              </a:rPr>
              <a:t>  </a:t>
            </a:r>
            <a:r>
              <a:rPr lang="zh-CN" altLang="en-US" b="1" dirty="0"/>
              <a:t>通过“</a:t>
            </a:r>
            <a:r>
              <a:rPr lang="en-US" altLang="zh-CN" b="1" err="1"/>
              <a:t>href</a:t>
            </a:r>
            <a:r>
              <a:rPr lang="en-US" altLang="zh-CN" b="1" dirty="0"/>
              <a:t>”</a:t>
            </a:r>
            <a:r>
              <a:rPr lang="zh-CN" altLang="en-US" b="1" dirty="0"/>
              <a:t>属性指定目标端点； “</a:t>
            </a:r>
            <a:r>
              <a:rPr lang="en-US" altLang="zh-CN" b="1" err="1"/>
              <a:t>file_path</a:t>
            </a:r>
            <a:r>
              <a:rPr lang="en-US" altLang="zh-CN" b="1" dirty="0"/>
              <a:t>”</a:t>
            </a:r>
            <a:r>
              <a:rPr lang="zh-CN" altLang="en-US" b="1" dirty="0"/>
              <a:t>为目标端点的链接路径，一般使用</a:t>
            </a:r>
            <a:r>
              <a:rPr lang="zh-CN" altLang="en-US" b="1" dirty="0">
                <a:solidFill>
                  <a:srgbClr val="FF0000"/>
                </a:solidFill>
              </a:rPr>
              <a:t>相对路径</a:t>
            </a:r>
            <a:r>
              <a:rPr lang="zh-CN" altLang="en-US" b="1" dirty="0"/>
              <a:t>；提供给鼠标单击的内容，即源端点，既可以使用“文本”，也可以使用“图片”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303105"/>
          <p:cNvSpPr>
            <a:spLocks noGrp="1"/>
          </p:cNvSpPr>
          <p:nvPr>
            <p:ph type="title"/>
          </p:nvPr>
        </p:nvSpPr>
        <p:spPr>
          <a:xfrm>
            <a:off x="82550" y="-16510"/>
            <a:ext cx="8635365" cy="615315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en-US" altLang="zh-CN" sz="3300" b="1" dirty="0" smtClean="0">
                <a:solidFill>
                  <a:srgbClr val="003366"/>
                </a:solidFill>
                <a:effectLst/>
              </a:rPr>
              <a:t>3.2.6.2 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外部链接</a:t>
            </a:r>
          </a:p>
        </p:txBody>
      </p:sp>
      <p:sp>
        <p:nvSpPr>
          <p:cNvPr id="303107" name="内容占位符 303106"/>
          <p:cNvSpPr>
            <a:spLocks noGrp="1"/>
          </p:cNvSpPr>
          <p:nvPr>
            <p:ph idx="1"/>
          </p:nvPr>
        </p:nvSpPr>
        <p:spPr>
          <a:xfrm>
            <a:off x="18415" y="490855"/>
            <a:ext cx="8959850" cy="5876925"/>
          </a:xfrm>
        </p:spPr>
        <p:txBody>
          <a:bodyPr anchor="t"/>
          <a:lstStyle/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外部链接是指跳转到</a:t>
            </a:r>
            <a:r>
              <a:rPr lang="zh-CN" altLang="en-US" sz="2900" b="1" dirty="0">
                <a:solidFill>
                  <a:srgbClr val="FF0000"/>
                </a:solidFill>
              </a:rPr>
              <a:t>当前网站外部</a:t>
            </a:r>
            <a:r>
              <a:rPr lang="zh-CN" altLang="en-US" sz="2900" b="1" dirty="0">
                <a:solidFill>
                  <a:srgbClr val="000000"/>
                </a:solidFill>
              </a:rPr>
              <a:t>，和其他网站中的页面或其他元素之间的链接。</a:t>
            </a: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基本语法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sz="3000" b="1" dirty="0"/>
              <a:t>  </a:t>
            </a:r>
            <a:r>
              <a:rPr lang="en-US" altLang="zh-CN" sz="2600" b="1" err="1"/>
              <a:t>&lt;a href</a:t>
            </a:r>
            <a:r>
              <a:rPr lang="en-US" altLang="zh-CN" sz="2600" b="1" dirty="0"/>
              <a:t>=“URL”&gt;</a:t>
            </a:r>
            <a:r>
              <a:rPr lang="zh-CN" altLang="en-US" sz="2600" b="1" dirty="0"/>
              <a:t>链接文本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图片</a:t>
            </a:r>
            <a:r>
              <a:rPr lang="en-US" altLang="zh-CN" sz="2600" b="1"/>
              <a:t>&lt;/a&gt;</a:t>
            </a: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语法解释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2900" b="1" dirty="0"/>
              <a:t>   </a:t>
            </a:r>
            <a:r>
              <a:rPr lang="zh-CN" altLang="en-US" sz="2600" b="1" dirty="0"/>
              <a:t>通过“</a:t>
            </a:r>
            <a:r>
              <a:rPr lang="en-US" altLang="zh-CN" sz="2600" b="1" err="1"/>
              <a:t>href</a:t>
            </a:r>
            <a:r>
              <a:rPr lang="en-US" altLang="zh-CN" sz="2600" b="1" dirty="0"/>
              <a:t>”</a:t>
            </a:r>
            <a:r>
              <a:rPr lang="zh-CN" altLang="en-US" sz="2600" b="1" dirty="0"/>
              <a:t>属性指定目标端点； “</a:t>
            </a:r>
            <a:r>
              <a:rPr lang="en-US" altLang="zh-CN" sz="2600" b="1" dirty="0"/>
              <a:t>URL”</a:t>
            </a:r>
            <a:r>
              <a:rPr lang="zh-CN" altLang="en-US" sz="2600" b="1" dirty="0"/>
              <a:t>为目标端点的链接路径。一般情况下，该路径需要使用绝对路径；提供给鼠标单击的内容，即源端点，既可以使用“文本”，也可以使用“图片”。</a:t>
            </a:r>
          </a:p>
        </p:txBody>
      </p:sp>
      <p:pic>
        <p:nvPicPr>
          <p:cNvPr id="303108" name="图片 303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85" y="4309110"/>
            <a:ext cx="4850765" cy="2531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char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7">
                                            <p:txEl>
                                              <p:char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7">
                                            <p:txEl>
                                              <p:char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charRg st="4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3107">
                                            <p:txEl>
                                              <p:charRg st="4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3107">
                                            <p:txEl>
                                              <p:charRg st="4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charRg st="7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3107">
                                            <p:txEl>
                                              <p:charRg st="7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3107">
                                            <p:txEl>
                                              <p:charRg st="7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标题 304129"/>
          <p:cNvSpPr>
            <a:spLocks noGrp="1"/>
          </p:cNvSpPr>
          <p:nvPr>
            <p:ph type="title"/>
          </p:nvPr>
        </p:nvSpPr>
        <p:spPr>
          <a:xfrm>
            <a:off x="323850" y="1412875"/>
            <a:ext cx="8820150" cy="1655763"/>
          </a:xfrm>
        </p:spPr>
        <p:txBody>
          <a:bodyPr anchor="b"/>
          <a:lstStyle/>
          <a:p>
            <a:pPr algn="l">
              <a:lnSpc>
                <a:spcPct val="126000"/>
              </a:lnSpc>
            </a:pPr>
            <a:r>
              <a:rPr lang="en-US" altLang="zh-CN" sz="2800" b="1" err="1">
                <a:solidFill>
                  <a:srgbClr val="000000"/>
                </a:solidFill>
                <a:effectLst/>
              </a:rPr>
              <a:t>&lt;a href</a:t>
            </a:r>
            <a:r>
              <a:rPr lang="en-US" altLang="zh-CN" sz="2800" b="1">
                <a:solidFill>
                  <a:srgbClr val="000000"/>
                </a:solidFill>
                <a:effectLst/>
              </a:rPr>
              <a:t>=”</a:t>
            </a:r>
            <a:r>
              <a:rPr lang="en-US" altLang="zh-CN" sz="2800" b="1">
                <a:solidFill>
                  <a:srgbClr val="0000CC"/>
                </a:solidFill>
                <a:effectLst/>
              </a:rPr>
              <a:t>mailto: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邮址</a:t>
            </a:r>
            <a:r>
              <a:rPr lang="en-US" altLang="zh-CN" sz="2800" b="1">
                <a:solidFill>
                  <a:srgbClr val="000000"/>
                </a:solidFill>
                <a:effectLst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ffectLst/>
              </a:rPr>
              <a:t>？</a:t>
            </a:r>
            <a:r>
              <a:rPr lang="en-US" altLang="zh-CN" sz="2800" b="1">
                <a:solidFill>
                  <a:srgbClr val="0000CC"/>
                </a:solidFill>
                <a:effectLst/>
              </a:rPr>
              <a:t>subject</a:t>
            </a:r>
            <a:r>
              <a:rPr lang="en-US" altLang="zh-CN" sz="2800" b="1" err="1">
                <a:solidFill>
                  <a:srgbClr val="000000"/>
                </a:solidFill>
                <a:effectLst/>
              </a:rPr>
              <a:t>=content</a:t>
            </a:r>
            <a:r>
              <a:rPr lang="en-US" altLang="zh-CN" sz="2800" b="1" err="1">
                <a:solidFill>
                  <a:srgbClr val="FF0000"/>
                </a:solidFill>
                <a:effectLst/>
              </a:rPr>
              <a:t>&amp;</a:t>
            </a:r>
            <a:r>
              <a:rPr lang="en-US" altLang="zh-CN" sz="2800" b="1" err="1">
                <a:solidFill>
                  <a:srgbClr val="0000CC"/>
                </a:solidFill>
                <a:effectLst/>
              </a:rPr>
              <a:t>cc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邮址</a:t>
            </a:r>
            <a:r>
              <a:rPr lang="en-US" altLang="zh-CN" sz="2800" b="1">
                <a:solidFill>
                  <a:srgbClr val="000000"/>
                </a:solidFill>
                <a:effectLst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effectLst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ffectLst/>
              </a:rPr>
              <a:t>&amp;</a:t>
            </a:r>
            <a:r>
              <a:rPr lang="en-US" altLang="zh-CN" sz="2800" b="1">
                <a:solidFill>
                  <a:srgbClr val="0000CC"/>
                </a:solidFill>
                <a:effectLst/>
              </a:rPr>
              <a:t>bcc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邮址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3”&gt;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链接文本</a:t>
            </a:r>
            <a:r>
              <a:rPr lang="en-US" altLang="zh-CN" sz="2800" b="1">
                <a:solidFill>
                  <a:srgbClr val="000000"/>
                </a:solidFill>
                <a:effectLst/>
              </a:rPr>
              <a:t>&lt;/a&gt;</a:t>
            </a:r>
          </a:p>
        </p:txBody>
      </p:sp>
      <p:graphicFrame>
        <p:nvGraphicFramePr>
          <p:cNvPr id="304161" name="内容占位符 304160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94055" y="3698240"/>
          <a:ext cx="7323455" cy="2409825"/>
        </p:xfrm>
        <a:graphic>
          <a:graphicData uri="http://schemas.openxmlformats.org/drawingml/2006/table">
            <a:tbl>
              <a:tblPr/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7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b="1" dirty="0"/>
                        <a:t>参 数 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b="1" dirty="0"/>
                        <a:t>描  述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subject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指定电子邮件主题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cc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指定抄送收件人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bcc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指定暗送收件人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4162" name="表格 304161"/>
          <p:cNvGraphicFramePr/>
          <p:nvPr/>
        </p:nvGraphicFramePr>
        <p:xfrm>
          <a:off x="694055" y="3157855"/>
          <a:ext cx="7323455" cy="540385"/>
        </p:xfrm>
        <a:graphic>
          <a:graphicData uri="http://schemas.openxmlformats.org/drawingml/2006/table">
            <a:tbl>
              <a:tblPr/>
              <a:tblGrid>
                <a:gridCol w="732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3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邮件参数含义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4160" name="表格 304159"/>
          <p:cNvGraphicFramePr/>
          <p:nvPr/>
        </p:nvGraphicFramePr>
        <p:xfrm>
          <a:off x="140018" y="635953"/>
          <a:ext cx="8567738" cy="776288"/>
        </p:xfrm>
        <a:graphic>
          <a:graphicData uri="http://schemas.openxmlformats.org/drawingml/2006/table">
            <a:tbl>
              <a:tblPr/>
              <a:tblGrid>
                <a:gridCol w="856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6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l">
                        <a:buClr>
                          <a:srgbClr val="FF0000"/>
                        </a:buClr>
                        <a:buSzPct val="60000"/>
                        <a:buFont typeface="Wingdings" panose="05000000000000000000" charset="0"/>
                        <a:buChar char="l"/>
                      </a:pPr>
                      <a:r>
                        <a:rPr lang="zh-CN" altLang="en-US" sz="3000" b="1" dirty="0">
                          <a:solidFill>
                            <a:srgbClr val="003366"/>
                          </a:solidFill>
                        </a:rPr>
                        <a:t>启动邮件发送系统设置语法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0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占位符 305153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lstStyle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</a:p>
        </p:txBody>
      </p:sp>
      <p:sp>
        <p:nvSpPr>
          <p:cNvPr id="305155" name="矩形 305154"/>
          <p:cNvSpPr/>
          <p:nvPr/>
        </p:nvSpPr>
        <p:spPr>
          <a:xfrm>
            <a:off x="0" y="172720"/>
            <a:ext cx="869886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en-US" altLang="zh-CN" sz="3000" b="1" strike="noStrike" noProof="1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3000" b="1" strike="noStrike" noProof="1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内部和外部超链接示例：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323850" y="1363345"/>
          <a:ext cx="8053705" cy="45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7019925" imgH="2466975" progId="Paint.Picture">
                  <p:embed/>
                </p:oleObj>
              </mc:Choice>
              <mc:Fallback>
                <p:oleObj r:id="rId3" imgW="7019925" imgH="24669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1363345"/>
                        <a:ext cx="8053705" cy="452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306177"/>
          <p:cNvSpPr>
            <a:spLocks noGrp="1"/>
          </p:cNvSpPr>
          <p:nvPr>
            <p:ph type="title"/>
          </p:nvPr>
        </p:nvSpPr>
        <p:spPr>
          <a:xfrm>
            <a:off x="232410" y="260350"/>
            <a:ext cx="8527415" cy="688975"/>
          </a:xfrm>
        </p:spPr>
        <p:txBody>
          <a:bodyPr anchor="b"/>
          <a:lstStyle/>
          <a:p>
            <a:pPr algn="l"/>
            <a:r>
              <a:rPr lang="en-US" altLang="zh-CN" sz="3300" b="1" dirty="0" smtClean="0">
                <a:solidFill>
                  <a:srgbClr val="003366"/>
                </a:solidFill>
                <a:effectLst/>
              </a:rPr>
              <a:t>3.2.6.3 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书签链接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06179" name="内容占位符 306178"/>
          <p:cNvSpPr>
            <a:spLocks noGrp="1"/>
          </p:cNvSpPr>
          <p:nvPr>
            <p:ph idx="1"/>
          </p:nvPr>
        </p:nvSpPr>
        <p:spPr>
          <a:xfrm>
            <a:off x="89218" y="1190625"/>
            <a:ext cx="8812212" cy="5445125"/>
          </a:xfrm>
        </p:spPr>
        <p:txBody>
          <a:bodyPr anchor="t"/>
          <a:lstStyle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0000CC"/>
                </a:solidFill>
              </a:rPr>
              <a:t>书签链接：</a:t>
            </a:r>
            <a:r>
              <a:rPr lang="zh-CN" altLang="en-US" sz="2900" b="1" dirty="0">
                <a:solidFill>
                  <a:srgbClr val="000000"/>
                </a:solidFill>
              </a:rPr>
              <a:t>目标端点为网页中的某个设置了称为</a:t>
            </a:r>
            <a:r>
              <a:rPr lang="zh-CN" altLang="en-US" sz="2900" b="1" dirty="0">
                <a:solidFill>
                  <a:srgbClr val="FF0000"/>
                </a:solidFill>
              </a:rPr>
              <a:t>书签</a:t>
            </a:r>
            <a:r>
              <a:rPr lang="zh-CN" altLang="en-US" sz="2900" b="1" dirty="0">
                <a:solidFill>
                  <a:srgbClr val="000000"/>
                </a:solidFill>
              </a:rPr>
              <a:t>的</a:t>
            </a:r>
            <a:r>
              <a:rPr lang="zh-CN" altLang="en-US" sz="2900" b="1" dirty="0">
                <a:solidFill>
                  <a:srgbClr val="FF0000"/>
                </a:solidFill>
              </a:rPr>
              <a:t>位置</a:t>
            </a:r>
            <a:r>
              <a:rPr lang="zh-CN" altLang="en-US" sz="2900" b="1" dirty="0">
                <a:solidFill>
                  <a:srgbClr val="000000"/>
                </a:solidFill>
              </a:rPr>
              <a:t>的链接</a:t>
            </a: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创建书签链接步骤：</a:t>
            </a: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700" b="1" dirty="0"/>
              <a:t>创建书签</a:t>
            </a: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700" b="1" dirty="0"/>
              <a:t>为书签制作链接</a:t>
            </a:r>
          </a:p>
          <a:p>
            <a:pPr marL="1371600" lvl="2" indent="-457200">
              <a:buClr>
                <a:srgbClr val="FFFFCC"/>
              </a:buClr>
              <a:buNone/>
            </a:pPr>
            <a:r>
              <a:rPr lang="zh-CN" altLang="en-US" sz="3400" b="1" dirty="0">
                <a:solidFill>
                  <a:schemeClr val="hlink"/>
                </a:solidFill>
              </a:rPr>
              <a:t>     </a:t>
            </a:r>
            <a:endParaRPr lang="zh-CN" altLang="en-US" sz="3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07201"/>
          <p:cNvSpPr>
            <a:spLocks noGrp="1"/>
          </p:cNvSpPr>
          <p:nvPr>
            <p:ph type="title"/>
          </p:nvPr>
        </p:nvSpPr>
        <p:spPr>
          <a:xfrm>
            <a:off x="-8572" y="48895"/>
            <a:ext cx="8291512" cy="765175"/>
          </a:xfrm>
        </p:spPr>
        <p:txBody>
          <a:bodyPr anchor="b"/>
          <a:lstStyle/>
          <a:p>
            <a:pPr marL="838200" indent="-838200" algn="l"/>
            <a:r>
              <a:rPr lang="en-US" altLang="zh-CN" sz="3200" b="1" dirty="0">
                <a:solidFill>
                  <a:srgbClr val="003366"/>
                </a:solidFill>
                <a:effectLst/>
              </a:rPr>
              <a:t>1. 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建立书签</a:t>
            </a:r>
          </a:p>
        </p:txBody>
      </p:sp>
      <p:sp>
        <p:nvSpPr>
          <p:cNvPr id="307203" name="内容占位符 307202"/>
          <p:cNvSpPr>
            <a:spLocks noGrp="1"/>
          </p:cNvSpPr>
          <p:nvPr>
            <p:ph idx="1"/>
          </p:nvPr>
        </p:nvSpPr>
        <p:spPr>
          <a:xfrm>
            <a:off x="-71755" y="981075"/>
            <a:ext cx="8812213" cy="5445125"/>
          </a:xfrm>
        </p:spPr>
        <p:txBody>
          <a:bodyPr anchor="t"/>
          <a:lstStyle/>
          <a:p>
            <a:pPr marL="360045" indent="-360045"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基本语法</a:t>
            </a:r>
          </a:p>
          <a:p>
            <a:pPr marL="990600" lvl="1" indent="-533400">
              <a:buClr>
                <a:srgbClr val="FFFFCC"/>
              </a:buClr>
              <a:buNone/>
            </a:pPr>
            <a:r>
              <a:rPr lang="zh-CN" altLang="en-US" sz="3200" b="1" dirty="0"/>
              <a:t>  </a:t>
            </a:r>
            <a:r>
              <a:rPr lang="en-US" altLang="zh-CN" b="1">
                <a:solidFill>
                  <a:srgbClr val="000000"/>
                </a:solidFill>
              </a:rPr>
              <a:t>&lt;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chemeClr val="hlink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id</a:t>
            </a:r>
            <a:r>
              <a:rPr lang="en-US" altLang="zh-CN" b="1">
                <a:solidFill>
                  <a:srgbClr val="000000"/>
                </a:solidFill>
              </a:rPr>
              <a:t>=“</a:t>
            </a:r>
            <a:r>
              <a:rPr lang="zh-CN" altLang="en-US" b="1" dirty="0">
                <a:solidFill>
                  <a:srgbClr val="000000"/>
                </a:solidFill>
              </a:rPr>
              <a:t>书签名</a:t>
            </a:r>
            <a:r>
              <a:rPr lang="en-US" altLang="zh-CN" b="1" dirty="0">
                <a:solidFill>
                  <a:srgbClr val="000000"/>
                </a:solidFill>
              </a:rPr>
              <a:t>”&gt;[</a:t>
            </a:r>
            <a:r>
              <a:rPr lang="zh-CN" altLang="en-US" b="1" dirty="0">
                <a:solidFill>
                  <a:srgbClr val="000000"/>
                </a:solidFill>
              </a:rPr>
              <a:t>文本</a:t>
            </a:r>
            <a:r>
              <a:rPr lang="en-US" altLang="zh-CN" b="1" dirty="0">
                <a:solidFill>
                  <a:srgbClr val="000000"/>
                </a:solidFill>
              </a:rPr>
              <a:t>/</a:t>
            </a:r>
            <a:r>
              <a:rPr lang="zh-CN" altLang="en-US" b="1" dirty="0">
                <a:solidFill>
                  <a:srgbClr val="000000"/>
                </a:solidFill>
              </a:rPr>
              <a:t>图片</a:t>
            </a:r>
            <a:r>
              <a:rPr lang="en-US" altLang="zh-CN" b="1">
                <a:solidFill>
                  <a:srgbClr val="000000"/>
                </a:solidFill>
              </a:rPr>
              <a:t>]</a:t>
            </a:r>
            <a:r>
              <a:rPr lang="en-US" altLang="zh-CN" b="1">
                <a:solidFill>
                  <a:srgbClr val="FF0000"/>
                </a:solidFill>
              </a:rPr>
              <a:t>&lt;/a&gt;</a:t>
            </a:r>
          </a:p>
          <a:p>
            <a:pPr marL="360045" indent="-360045" algn="l">
              <a:spcBef>
                <a:spcPts val="0"/>
              </a:spcBef>
              <a:buClr>
                <a:srgbClr val="FF0000"/>
              </a:buClr>
              <a:buSzTx/>
              <a:buFontTx/>
            </a:pPr>
            <a:r>
              <a:rPr lang="zh-CN" altLang="en-US" sz="2900" b="1" dirty="0"/>
              <a:t>语法解释</a:t>
            </a:r>
          </a:p>
          <a:p>
            <a:pPr marL="990600" lvl="1" indent="-533400">
              <a:lnSpc>
                <a:spcPct val="126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sz="3800" b="1" dirty="0">
                <a:solidFill>
                  <a:schemeClr val="hlink"/>
                </a:solidFill>
              </a:rPr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[</a:t>
            </a:r>
            <a:r>
              <a:rPr lang="zh-CN" altLang="en-US" b="1" dirty="0">
                <a:solidFill>
                  <a:srgbClr val="000000"/>
                </a:solidFill>
              </a:rPr>
              <a:t>文本</a:t>
            </a:r>
            <a:r>
              <a:rPr lang="en-US" altLang="zh-CN" b="1" dirty="0">
                <a:solidFill>
                  <a:srgbClr val="000000"/>
                </a:solidFill>
              </a:rPr>
              <a:t>/</a:t>
            </a:r>
            <a:r>
              <a:rPr lang="zh-CN" altLang="en-US" b="1" dirty="0">
                <a:solidFill>
                  <a:srgbClr val="000000"/>
                </a:solidFill>
              </a:rPr>
              <a:t>图片</a:t>
            </a:r>
            <a:r>
              <a:rPr lang="en-US" altLang="zh-CN" b="1" dirty="0">
                <a:solidFill>
                  <a:srgbClr val="000000"/>
                </a:solidFill>
              </a:rPr>
              <a:t>]</a:t>
            </a:r>
            <a:r>
              <a:rPr lang="zh-CN" altLang="en-US" b="1" dirty="0">
                <a:solidFill>
                  <a:srgbClr val="000000"/>
                </a:solidFill>
              </a:rPr>
              <a:t>中的“</a:t>
            </a:r>
            <a:r>
              <a:rPr lang="en-US" altLang="zh-CN" b="1" dirty="0">
                <a:solidFill>
                  <a:srgbClr val="000000"/>
                </a:solidFill>
              </a:rPr>
              <a:t>[]”</a:t>
            </a:r>
            <a:r>
              <a:rPr lang="zh-CN" altLang="en-US" b="1" dirty="0">
                <a:solidFill>
                  <a:srgbClr val="000000"/>
                </a:solidFill>
              </a:rPr>
              <a:t>表示文本或图片可有可无</a:t>
            </a:r>
          </a:p>
          <a:p>
            <a:pPr marL="990600" lvl="1" indent="-533400">
              <a:lnSpc>
                <a:spcPct val="126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书签将在光标处建立一个名为</a:t>
            </a:r>
            <a:r>
              <a:rPr lang="en-US" altLang="zh-CN" b="1" dirty="0">
                <a:solidFill>
                  <a:srgbClr val="000000"/>
                </a:solidFill>
              </a:rPr>
              <a:t>”id”</a:t>
            </a:r>
            <a:r>
              <a:rPr lang="zh-CN" altLang="en-US" b="1" dirty="0">
                <a:solidFill>
                  <a:srgbClr val="000000"/>
                </a:solidFill>
              </a:rPr>
              <a:t>属性值所规定的</a:t>
            </a:r>
          </a:p>
          <a:p>
            <a:pPr marL="990600" lvl="1" indent="-533400">
              <a:lnSpc>
                <a:spcPct val="126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书签。</a:t>
            </a:r>
          </a:p>
          <a:p>
            <a:pPr marL="360045" indent="-360045" algn="l">
              <a:spcBef>
                <a:spcPts val="0"/>
              </a:spcBef>
              <a:buClr>
                <a:srgbClr val="FF0000"/>
              </a:buClr>
              <a:buSzTx/>
              <a:buFontTx/>
            </a:pPr>
            <a:r>
              <a:rPr lang="zh-CN" altLang="en-US" sz="2900" b="1" i="1" dirty="0">
                <a:solidFill>
                  <a:srgbClr val="FF0000"/>
                </a:solidFill>
              </a:rPr>
              <a:t>注意：书签名间不能含有空格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03">
                                            <p:txEl>
                                              <p:charRg st="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03">
                                            <p:txEl>
                                              <p:charRg st="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03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03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3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03">
                                            <p:txEl>
                                              <p:charRg st="3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03">
                                            <p:txEl>
                                              <p:charRg st="3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0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0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03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9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03">
                                            <p:txEl>
                                              <p:charRg st="9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203">
                                            <p:txEl>
                                              <p:charRg st="9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08225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92150"/>
          </a:xfrm>
        </p:spPr>
        <p:txBody>
          <a:bodyPr anchor="b"/>
          <a:lstStyle/>
          <a:p>
            <a:pPr marL="838200" indent="-838200" algn="l"/>
            <a:r>
              <a:rPr lang="en-US" altLang="zh-CN" sz="3200" b="1" dirty="0">
                <a:solidFill>
                  <a:srgbClr val="003366"/>
                </a:solidFill>
                <a:effectLst/>
              </a:rPr>
              <a:t>2. 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建立书签链接</a:t>
            </a:r>
          </a:p>
        </p:txBody>
      </p:sp>
      <p:sp>
        <p:nvSpPr>
          <p:cNvPr id="308227" name="内容占位符 308226"/>
          <p:cNvSpPr>
            <a:spLocks noGrp="1"/>
          </p:cNvSpPr>
          <p:nvPr>
            <p:ph idx="1"/>
          </p:nvPr>
        </p:nvSpPr>
        <p:spPr>
          <a:xfrm>
            <a:off x="0" y="908050"/>
            <a:ext cx="9081135" cy="5949950"/>
          </a:xfrm>
        </p:spPr>
        <p:txBody>
          <a:bodyPr anchor="t"/>
          <a:lstStyle/>
          <a:p>
            <a:pPr marL="360045" indent="-360045" algn="l">
              <a:lnSpc>
                <a:spcPct val="126000"/>
              </a:lnSpc>
              <a:buClr>
                <a:srgbClr val="FF0000"/>
              </a:buClr>
              <a:buSzTx/>
              <a:buFontTx/>
            </a:pPr>
            <a:r>
              <a:rPr lang="zh-CN" altLang="en-US" sz="2900" b="1" dirty="0"/>
              <a:t>基本语法</a:t>
            </a:r>
          </a:p>
          <a:p>
            <a:pPr marL="990600" lvl="1" indent="-533400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700" b="1" dirty="0">
                <a:solidFill>
                  <a:srgbClr val="000000"/>
                </a:solidFill>
              </a:rPr>
              <a:t>链接到同一页面中的书签：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05000"/>
              </a:lnSpc>
              <a:spcBef>
                <a:spcPct val="0"/>
              </a:spcBef>
              <a:buClr>
                <a:srgbClr val="FFFFCC"/>
              </a:buClr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    </a:t>
            </a:r>
            <a:r>
              <a:rPr lang="en-US" altLang="zh-CN" sz="2600" b="1" err="1"/>
              <a:t>&lt;a href</a:t>
            </a:r>
            <a:r>
              <a:rPr lang="en-US" altLang="zh-CN" sz="2600" b="1"/>
              <a:t>=”</a:t>
            </a:r>
            <a:r>
              <a:rPr lang="en-US" altLang="zh-CN" sz="2600" b="1">
                <a:solidFill>
                  <a:srgbClr val="FF0000"/>
                </a:solidFill>
              </a:rPr>
              <a:t>#</a:t>
            </a:r>
            <a:r>
              <a:rPr lang="zh-CN" altLang="en-US" sz="2600" b="1" dirty="0">
                <a:solidFill>
                  <a:srgbClr val="0000CC"/>
                </a:solidFill>
              </a:rPr>
              <a:t>书签名</a:t>
            </a:r>
            <a:r>
              <a:rPr lang="en-US" altLang="zh-CN" sz="2600" b="1" dirty="0"/>
              <a:t>”&gt;</a:t>
            </a:r>
            <a:r>
              <a:rPr lang="zh-CN" altLang="en-US" sz="2600" b="1" dirty="0"/>
              <a:t>链接文本</a:t>
            </a:r>
            <a:r>
              <a:rPr lang="en-US" altLang="zh-CN" sz="2600" b="1"/>
              <a:t>&lt;/a&gt;</a:t>
            </a:r>
          </a:p>
          <a:p>
            <a:pPr marL="990600" lvl="1" indent="-533400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700" b="1" dirty="0">
                <a:solidFill>
                  <a:srgbClr val="000000"/>
                </a:solidFill>
              </a:rPr>
              <a:t>链接到其他页面中的书签: </a:t>
            </a:r>
            <a:r>
              <a:rPr lang="en-US" altLang="zh-CN" b="1"/>
              <a:t> </a:t>
            </a:r>
            <a:endParaRPr lang="en-US" altLang="zh-CN" sz="3200" b="1">
              <a:solidFill>
                <a:srgbClr val="FF0000"/>
              </a:solidFill>
            </a:endParaRPr>
          </a:p>
          <a:p>
            <a:pPr marL="1371600" lvl="2" indent="-457200">
              <a:lnSpc>
                <a:spcPct val="105000"/>
              </a:lnSpc>
              <a:spcBef>
                <a:spcPct val="0"/>
              </a:spcBef>
              <a:buClr>
                <a:srgbClr val="FFFFCC"/>
              </a:buClr>
              <a:buNone/>
            </a:pPr>
            <a:r>
              <a:rPr lang="en-US" altLang="zh-CN" sz="2600" b="1">
                <a:solidFill>
                  <a:schemeClr val="hlink"/>
                </a:solidFill>
              </a:rPr>
              <a:t> </a:t>
            </a:r>
            <a:r>
              <a:rPr lang="en-US" altLang="zh-CN" sz="2600" b="1" err="1"/>
              <a:t>&lt;a href</a:t>
            </a:r>
            <a:r>
              <a:rPr lang="en-US" altLang="zh-CN" sz="2600" b="1"/>
              <a:t>=”</a:t>
            </a:r>
            <a:r>
              <a:rPr lang="en-US" altLang="zh-CN" sz="2600" b="1" err="1">
                <a:solidFill>
                  <a:srgbClr val="FF0000"/>
                </a:solidFill>
              </a:rPr>
              <a:t>file_path</a:t>
            </a:r>
            <a:r>
              <a:rPr lang="en-US" altLang="zh-CN" sz="2600" b="1">
                <a:solidFill>
                  <a:srgbClr val="FF0000"/>
                </a:solidFill>
              </a:rPr>
              <a:t>#</a:t>
            </a:r>
            <a:r>
              <a:rPr lang="zh-CN" altLang="en-US" sz="2600" b="1" dirty="0">
                <a:solidFill>
                  <a:srgbClr val="0000CC"/>
                </a:solidFill>
              </a:rPr>
              <a:t>书签名</a:t>
            </a:r>
            <a:r>
              <a:rPr lang="en-US" altLang="zh-CN" sz="2600" b="1" dirty="0"/>
              <a:t>”&gt;</a:t>
            </a:r>
            <a:r>
              <a:rPr lang="zh-CN" altLang="en-US" sz="2600" b="1" dirty="0"/>
              <a:t>链接文本</a:t>
            </a:r>
            <a:r>
              <a:rPr lang="en-US" altLang="zh-CN" sz="2600" b="1">
                <a:sym typeface="+mn-ea"/>
              </a:rPr>
              <a:t>&lt;/a&gt;</a:t>
            </a:r>
            <a:endParaRPr lang="en-US" altLang="zh-CN" sz="2600" b="1"/>
          </a:p>
          <a:p>
            <a:pPr marL="360045" indent="-360045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900" b="1" dirty="0"/>
              <a:t>语法解释</a:t>
            </a:r>
          </a:p>
          <a:p>
            <a:pPr marL="990600" lvl="1" indent="-533400">
              <a:lnSpc>
                <a:spcPct val="126000"/>
              </a:lnSpc>
              <a:spcBef>
                <a:spcPct val="0"/>
              </a:spcBef>
              <a:buClr>
                <a:srgbClr val="FFFFCC"/>
              </a:buClr>
              <a:buNone/>
            </a:pPr>
            <a:r>
              <a:rPr lang="zh-CN" altLang="en-US" sz="3400" b="1" dirty="0">
                <a:solidFill>
                  <a:schemeClr val="tx2"/>
                </a:solidFill>
              </a:rPr>
              <a:t>  </a:t>
            </a:r>
            <a:r>
              <a:rPr lang="zh-CN" altLang="en-US" sz="2700" b="1" dirty="0">
                <a:solidFill>
                  <a:srgbClr val="000000"/>
                </a:solidFill>
              </a:rPr>
              <a:t>“书签名”是已定义的书签名，“file_path”是要跳转到的页面路径。</a:t>
            </a:r>
          </a:p>
          <a:p>
            <a:pPr marL="609600" indent="-609600">
              <a:lnSpc>
                <a:spcPct val="105000"/>
              </a:lnSpc>
              <a:spcBef>
                <a:spcPct val="0"/>
              </a:spcBef>
              <a:buClr>
                <a:srgbClr val="FF0000"/>
              </a:buClr>
            </a:pPr>
            <a:endParaRPr lang="zh-CN" altLang="en-US" sz="3600" b="1" dirty="0">
              <a:solidFill>
                <a:srgbClr val="F3F9A5"/>
              </a:solidFill>
            </a:endParaRPr>
          </a:p>
        </p:txBody>
      </p:sp>
      <p:graphicFrame>
        <p:nvGraphicFramePr>
          <p:cNvPr id="308228" name="表格 308227"/>
          <p:cNvGraphicFramePr/>
          <p:nvPr/>
        </p:nvGraphicFramePr>
        <p:xfrm>
          <a:off x="2786380" y="3009265"/>
          <a:ext cx="3345180" cy="518795"/>
        </p:xfrm>
        <a:graphic>
          <a:graphicData uri="http://schemas.openxmlformats.org/drawingml/2006/table">
            <a:tbl>
              <a:tblPr/>
              <a:tblGrid>
                <a:gridCol w="334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7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rgbClr val="FF0066"/>
                      </a:solidFill>
                      <a:prstDash val="sysDashDot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0066"/>
                      </a:solidFill>
                      <a:prstDash val="sysDashDot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0066"/>
                      </a:solidFill>
                      <a:prstDash val="sysDashDot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0066"/>
                      </a:solidFill>
                      <a:prstDash val="sysDash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2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charRg st="1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7">
                                            <p:txEl>
                                              <p:charRg st="1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8227">
                                            <p:txEl>
                                              <p:charRg st="1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27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227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08227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9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charRg st="5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227">
                                            <p:txEl>
                                              <p:charRg st="5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227">
                                            <p:txEl>
                                              <p:charRg st="5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9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charRg st="9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8227">
                                            <p:txEl>
                                              <p:charRg st="9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227">
                                            <p:txEl>
                                              <p:charRg st="9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charRg st="9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227">
                                            <p:txEl>
                                              <p:charRg st="9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227">
                                            <p:txEl>
                                              <p:charRg st="9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33655" y="584200"/>
          <a:ext cx="9083675" cy="62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9972675" imgH="6838950" progId="Paint.Picture">
                  <p:embed/>
                </p:oleObj>
              </mc:Choice>
              <mc:Fallback>
                <p:oleObj r:id="rId3" imgW="9972675" imgH="6838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5" y="584200"/>
                        <a:ext cx="9083675" cy="62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226050" y="0"/>
          <a:ext cx="3891915" cy="46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5" imgW="4869180" imgH="5509260" progId="Paint.Picture">
                  <p:embed/>
                </p:oleObj>
              </mc:Choice>
              <mc:Fallback>
                <p:oleObj r:id="rId5" imgW="4869180" imgH="550926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6050" y="0"/>
                        <a:ext cx="3891915" cy="467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" name="文本占位符 305153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lstStyle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</a:p>
        </p:txBody>
      </p:sp>
      <p:sp>
        <p:nvSpPr>
          <p:cNvPr id="305155" name="矩形 305154"/>
          <p:cNvSpPr/>
          <p:nvPr/>
        </p:nvSpPr>
        <p:spPr>
          <a:xfrm>
            <a:off x="34290" y="0"/>
            <a:ext cx="866394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zh-CN" altLang="en-US" sz="3000" b="1" strike="noStrike" noProof="1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书签链接示例：</a:t>
            </a:r>
          </a:p>
        </p:txBody>
      </p:sp>
      <p:sp>
        <p:nvSpPr>
          <p:cNvPr id="8" name="矩形 7"/>
          <p:cNvSpPr/>
          <p:nvPr/>
        </p:nvSpPr>
        <p:spPr>
          <a:xfrm>
            <a:off x="184150" y="2016760"/>
            <a:ext cx="1536700" cy="2317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323850" y="6186170"/>
            <a:ext cx="1840865" cy="2317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226050" y="4510405"/>
            <a:ext cx="2602865" cy="2317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309249"/>
          <p:cNvSpPr>
            <a:spLocks noGrp="1"/>
          </p:cNvSpPr>
          <p:nvPr>
            <p:ph type="title"/>
          </p:nvPr>
        </p:nvSpPr>
        <p:spPr>
          <a:xfrm>
            <a:off x="103505" y="0"/>
            <a:ext cx="8665845" cy="760730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en-US" altLang="zh-CN" sz="3200" b="1" dirty="0" smtClean="0">
                <a:solidFill>
                  <a:srgbClr val="003366"/>
                </a:solidFill>
                <a:effectLst/>
              </a:rPr>
              <a:t>3.2.6.4 </a:t>
            </a:r>
            <a:r>
              <a:rPr lang="en-US" altLang="zh-CN" sz="3200" b="1" dirty="0">
                <a:solidFill>
                  <a:srgbClr val="003366"/>
                </a:solidFill>
                <a:effectLst/>
              </a:rPr>
              <a:t>脚本链接</a:t>
            </a:r>
          </a:p>
        </p:txBody>
      </p:sp>
      <p:sp>
        <p:nvSpPr>
          <p:cNvPr id="309251" name="内容占位符 309250"/>
          <p:cNvSpPr>
            <a:spLocks noGrp="1"/>
          </p:cNvSpPr>
          <p:nvPr>
            <p:ph idx="1"/>
          </p:nvPr>
        </p:nvSpPr>
        <p:spPr>
          <a:xfrm>
            <a:off x="0" y="988060"/>
            <a:ext cx="9144000" cy="5661025"/>
          </a:xfrm>
        </p:spPr>
        <p:txBody>
          <a:bodyPr anchor="t"/>
          <a:lstStyle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FF0000"/>
                </a:solidFill>
              </a:rPr>
              <a:t>目标端点为脚本代码</a:t>
            </a:r>
            <a:r>
              <a:rPr lang="zh-CN" altLang="en-US" sz="2900" b="1" dirty="0"/>
              <a:t>的链接称为脚下本链接。在链接语句中，可以通过脚本来实现</a:t>
            </a:r>
            <a:r>
              <a:rPr lang="en-US" altLang="zh-CN" sz="2900" b="1" dirty="0"/>
              <a:t>HTML</a:t>
            </a:r>
            <a:r>
              <a:rPr lang="zh-CN" altLang="en-US" sz="2900" b="1" dirty="0"/>
              <a:t>语言完成不了的功能。</a:t>
            </a: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基本语法</a:t>
            </a:r>
          </a:p>
          <a:p>
            <a:pPr lvl="1">
              <a:buClr>
                <a:srgbClr val="FFFFCC"/>
              </a:buClr>
              <a:buNone/>
            </a:pPr>
            <a:r>
              <a:rPr lang="en-US" altLang="zh-CN" b="1" err="1">
                <a:solidFill>
                  <a:srgbClr val="000000"/>
                </a:solidFill>
              </a:rPr>
              <a:t>&lt;a href</a:t>
            </a:r>
            <a:r>
              <a:rPr lang="en-US" altLang="zh-CN" b="1">
                <a:solidFill>
                  <a:srgbClr val="000000"/>
                </a:solidFill>
              </a:rPr>
              <a:t>=“</a:t>
            </a:r>
            <a:r>
              <a:rPr lang="en-US" altLang="zh-CN" b="1" err="1">
                <a:solidFill>
                  <a:srgbClr val="FF0000"/>
                </a:solidFill>
              </a:rPr>
              <a:t>javascript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  <a:r>
              <a:rPr lang="en-US" altLang="zh-CN" b="1" dirty="0">
                <a:solidFill>
                  <a:srgbClr val="000000"/>
                </a:solidFill>
              </a:rPr>
              <a:t>”&gt;</a:t>
            </a:r>
            <a:r>
              <a:rPr lang="zh-CN" altLang="en-US" b="1" dirty="0">
                <a:solidFill>
                  <a:srgbClr val="000000"/>
                </a:solidFill>
              </a:rPr>
              <a:t>链接文本</a:t>
            </a:r>
            <a:r>
              <a:rPr lang="en-US" altLang="zh-CN" b="1">
                <a:solidFill>
                  <a:srgbClr val="000000"/>
                </a:solidFill>
              </a:rPr>
              <a:t>&lt;/a&gt;</a:t>
            </a: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Pct val="60000"/>
              <a:buFont typeface="Wingdings" panose="05000000000000000000" charset="0"/>
              <a:buChar char=""/>
            </a:pPr>
            <a:r>
              <a:rPr lang="zh-CN" altLang="en-US" sz="2900" b="1" dirty="0"/>
              <a:t>语法解释</a:t>
            </a:r>
          </a:p>
          <a:p>
            <a:pPr lvl="1">
              <a:buClr>
                <a:srgbClr val="FFFFCC"/>
              </a:buClr>
              <a:buNone/>
            </a:pPr>
            <a:r>
              <a:rPr lang="zh-CN" altLang="en-US" sz="3400" b="1" dirty="0">
                <a:solidFill>
                  <a:schemeClr val="tx2"/>
                </a:solidFill>
              </a:rPr>
              <a:t>  </a:t>
            </a:r>
            <a:r>
              <a:rPr lang="zh-CN" altLang="en-US" b="1" dirty="0">
                <a:solidFill>
                  <a:srgbClr val="000000"/>
                </a:solidFill>
              </a:rPr>
              <a:t>在</a:t>
            </a:r>
            <a:r>
              <a:rPr lang="en-US" altLang="zh-CN" b="1" err="1">
                <a:solidFill>
                  <a:srgbClr val="000000"/>
                </a:solidFill>
              </a:rPr>
              <a:t>javascript</a:t>
            </a:r>
            <a:r>
              <a:rPr lang="en-US" altLang="zh-CN" b="1" dirty="0">
                <a:solidFill>
                  <a:srgbClr val="000000"/>
                </a:solidFill>
              </a:rPr>
              <a:t>:</a:t>
            </a:r>
            <a:r>
              <a:rPr lang="zh-CN" altLang="en-US" b="1" dirty="0">
                <a:solidFill>
                  <a:srgbClr val="000000"/>
                </a:solidFill>
              </a:rPr>
              <a:t>后面编写的就是具体的脚本</a:t>
            </a:r>
          </a:p>
          <a:p>
            <a:pPr>
              <a:buClr>
                <a:srgbClr val="FF0000"/>
              </a:buClr>
              <a:buSzPct val="60000"/>
              <a:buFont typeface="Wingdings" panose="05000000000000000000" charset="0"/>
              <a:buChar char=""/>
            </a:pPr>
            <a:r>
              <a:rPr lang="zh-CN" altLang="en-US" sz="2900" b="1" dirty="0"/>
              <a:t>示例：</a:t>
            </a:r>
          </a:p>
          <a:p>
            <a:pPr lvl="1">
              <a:buClr>
                <a:srgbClr val="FFFFCC"/>
              </a:buClr>
              <a:buNone/>
            </a:pP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  </a:t>
            </a:r>
            <a:r>
              <a:rPr sz="2400" b="1">
                <a:solidFill>
                  <a:srgbClr val="000000"/>
                </a:solidFill>
                <a:sym typeface="+mn-ea"/>
              </a:rPr>
              <a:t>&lt;a href="</a:t>
            </a:r>
            <a:r>
              <a:rPr sz="2400" b="1">
                <a:solidFill>
                  <a:srgbClr val="0000FF"/>
                </a:solidFill>
                <a:sym typeface="+mn-ea"/>
              </a:rPr>
              <a:t>javascript:alert('您好，欢迎访问我的站点!')</a:t>
            </a:r>
            <a:r>
              <a:rPr sz="2400" b="1">
                <a:solidFill>
                  <a:srgbClr val="000000"/>
                </a:solidFill>
                <a:sym typeface="+mn-ea"/>
              </a:rPr>
              <a:t>"&gt;欢迎访问&lt;/a&gt;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内容占位符 296961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 anchor="t"/>
          <a:lstStyle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浏览者通过单击</a:t>
            </a:r>
            <a:r>
              <a:rPr lang="zh-CN" altLang="en-US" sz="2900" b="1" dirty="0">
                <a:solidFill>
                  <a:srgbClr val="FF0000"/>
                </a:solidFill>
              </a:rPr>
              <a:t>文本</a:t>
            </a:r>
            <a:r>
              <a:rPr lang="zh-CN" altLang="en-US" sz="2900" b="1" dirty="0">
                <a:solidFill>
                  <a:srgbClr val="000000"/>
                </a:solidFill>
              </a:rPr>
              <a:t>或</a:t>
            </a:r>
            <a:r>
              <a:rPr lang="zh-CN" altLang="en-US" sz="2900" b="1" dirty="0">
                <a:solidFill>
                  <a:srgbClr val="FF0000"/>
                </a:solidFill>
              </a:rPr>
              <a:t>图片</a:t>
            </a:r>
            <a:r>
              <a:rPr lang="zh-CN" altLang="en-US" sz="2900" b="1" dirty="0">
                <a:solidFill>
                  <a:srgbClr val="000000"/>
                </a:solidFill>
              </a:rPr>
              <a:t>对象，可以从一个页面跳到另一个页面，或从页面的一个位置跳到另一个位置，实现这样的功能的对象称为超链接对象。</a:t>
            </a: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创建超链接的条件：必须</a:t>
            </a:r>
            <a:r>
              <a:rPr lang="zh-CN" altLang="en-US" sz="2900" b="1" dirty="0">
                <a:solidFill>
                  <a:srgbClr val="FF0000"/>
                </a:solidFill>
              </a:rPr>
              <a:t>同时</a:t>
            </a:r>
            <a:r>
              <a:rPr lang="zh-CN" altLang="en-US" sz="2900" b="1" dirty="0">
                <a:solidFill>
                  <a:srgbClr val="000000"/>
                </a:solidFill>
              </a:rPr>
              <a:t>存在两个端点。一个是</a:t>
            </a:r>
            <a:r>
              <a:rPr lang="zh-CN" altLang="en-US" sz="2900" b="1" dirty="0">
                <a:solidFill>
                  <a:srgbClr val="FF0000"/>
                </a:solidFill>
              </a:rPr>
              <a:t>源端点</a:t>
            </a:r>
            <a:r>
              <a:rPr lang="zh-CN" altLang="en-US" sz="2900" b="1" dirty="0">
                <a:solidFill>
                  <a:srgbClr val="000000"/>
                </a:solidFill>
              </a:rPr>
              <a:t>；另一个是</a:t>
            </a:r>
            <a:r>
              <a:rPr lang="zh-CN" altLang="en-US" sz="2900" b="1" dirty="0">
                <a:solidFill>
                  <a:srgbClr val="FF0000"/>
                </a:solidFill>
              </a:rPr>
              <a:t>目标端点</a:t>
            </a:r>
            <a:r>
              <a:rPr lang="zh-CN" altLang="en-US" sz="2900" b="1" dirty="0">
                <a:solidFill>
                  <a:srgbClr val="000000"/>
                </a:solidFill>
              </a:rPr>
              <a:t>。</a:t>
            </a: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66"/>
              </a:buClr>
              <a:buFont typeface="Wingdings" panose="05000000000000000000" charset="0"/>
              <a:buChar char="ü"/>
            </a:pPr>
            <a:r>
              <a:rPr lang="zh-CN" altLang="en-US" sz="2700" b="1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700" b="1" dirty="0">
                <a:solidFill>
                  <a:srgbClr val="0000CC"/>
                </a:solidFill>
                <a:effectLst/>
              </a:rPr>
              <a:t>源端点</a:t>
            </a:r>
            <a:r>
              <a:rPr lang="zh-CN" altLang="en-US" sz="2700" b="1" dirty="0">
                <a:solidFill>
                  <a:schemeClr val="tx1"/>
                </a:solidFill>
                <a:effectLst/>
              </a:rPr>
              <a:t>：</a:t>
            </a:r>
            <a:r>
              <a:rPr lang="zh-CN" altLang="en-US" sz="2700" b="1" dirty="0"/>
              <a:t>指网页中的提供链接单击的</a:t>
            </a:r>
            <a:r>
              <a:rPr lang="zh-CN" altLang="en-US" sz="2700" b="1" dirty="0">
                <a:solidFill>
                  <a:srgbClr val="FF0066"/>
                </a:solidFill>
              </a:rPr>
              <a:t>对象</a:t>
            </a:r>
            <a:r>
              <a:rPr lang="zh-CN" altLang="en-US" sz="2700" b="1" dirty="0"/>
              <a:t>，</a:t>
            </a:r>
            <a:r>
              <a:rPr lang="zh-CN" altLang="en-US" sz="2700" b="1" dirty="0">
                <a:sym typeface="+mn-ea"/>
              </a:rPr>
              <a:t>如</a:t>
            </a:r>
            <a:r>
              <a:rPr lang="zh-CN" altLang="en-US" sz="2700" b="1" dirty="0"/>
              <a:t>	       </a:t>
            </a:r>
          </a:p>
          <a:p>
            <a:pPr marL="457200" lvl="1" indent="0">
              <a:lnSpc>
                <a:spcPct val="126000"/>
              </a:lnSpc>
              <a:spcBef>
                <a:spcPts val="0"/>
              </a:spcBef>
              <a:buClr>
                <a:srgbClr val="FF0066"/>
              </a:buClr>
              <a:buFont typeface="Wingdings" panose="05000000000000000000" charset="0"/>
              <a:buNone/>
            </a:pPr>
            <a:r>
              <a:rPr lang="zh-CN" altLang="en-US" sz="2700" b="1" dirty="0">
                <a:sym typeface="+mn-ea"/>
              </a:rPr>
              <a:t>               链</a:t>
            </a:r>
            <a:r>
              <a:rPr lang="zh-CN" altLang="en-US" sz="2700" b="1" dirty="0"/>
              <a:t>接文本或链接图像。</a:t>
            </a: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66"/>
              </a:buClr>
              <a:buFont typeface="Wingdings" panose="05000000000000000000" charset="0"/>
              <a:buChar char="ü"/>
            </a:pPr>
            <a:r>
              <a:rPr lang="zh-CN" altLang="en-US" sz="2700" b="1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700" b="1" dirty="0">
                <a:solidFill>
                  <a:srgbClr val="0000CC"/>
                </a:solidFill>
                <a:effectLst/>
              </a:rPr>
              <a:t>目标端点</a:t>
            </a:r>
            <a:r>
              <a:rPr lang="zh-CN" altLang="en-US" sz="2700" b="1" dirty="0">
                <a:solidFill>
                  <a:schemeClr val="tx1"/>
                </a:solidFill>
                <a:effectLst/>
              </a:rPr>
              <a:t>：</a:t>
            </a:r>
            <a:r>
              <a:rPr lang="zh-CN" altLang="en-US" sz="2700" b="1" dirty="0"/>
              <a:t>指链接跳过去的</a:t>
            </a:r>
            <a:r>
              <a:rPr lang="zh-CN" altLang="en-US" sz="2700" b="1" dirty="0">
                <a:solidFill>
                  <a:srgbClr val="FF0066"/>
                </a:solidFill>
              </a:rPr>
              <a:t>页面</a:t>
            </a:r>
            <a:r>
              <a:rPr lang="zh-CN" altLang="en-US" sz="2700" b="1" dirty="0"/>
              <a:t>或</a:t>
            </a:r>
            <a:r>
              <a:rPr lang="zh-CN" altLang="en-US" sz="2700" b="1" dirty="0">
                <a:solidFill>
                  <a:srgbClr val="FF0066"/>
                </a:solidFill>
              </a:rPr>
              <a:t>位置</a:t>
            </a:r>
            <a:r>
              <a:rPr lang="zh-CN" altLang="en-US" sz="2700" b="1" dirty="0"/>
              <a:t>，</a:t>
            </a:r>
            <a:r>
              <a:rPr lang="zh-CN" altLang="en-US" sz="2700" b="1" dirty="0">
                <a:sym typeface="+mn-ea"/>
              </a:rPr>
              <a:t>如某</a:t>
            </a:r>
            <a:r>
              <a:rPr lang="zh-CN" altLang="en-US" sz="2700" b="1" dirty="0"/>
              <a:t>		               </a:t>
            </a:r>
            <a:r>
              <a:rPr lang="zh-CN" altLang="en-US" sz="2700" b="1" dirty="0">
                <a:sym typeface="+mn-ea"/>
              </a:rPr>
              <a:t>网</a:t>
            </a:r>
            <a:r>
              <a:rPr lang="zh-CN" altLang="en-US" sz="2700" b="1" dirty="0"/>
              <a:t>页、书签等。</a:t>
            </a:r>
            <a:endParaRPr lang="en-US" altLang="zh-CN" sz="2700" b="1" dirty="0"/>
          </a:p>
        </p:txBody>
      </p:sp>
      <p:sp>
        <p:nvSpPr>
          <p:cNvPr id="15362" name="标题 296962"/>
          <p:cNvSpPr>
            <a:spLocks noGrp="1"/>
          </p:cNvSpPr>
          <p:nvPr>
            <p:ph type="title"/>
          </p:nvPr>
        </p:nvSpPr>
        <p:spPr>
          <a:xfrm>
            <a:off x="0" y="292100"/>
            <a:ext cx="8686800" cy="400050"/>
          </a:xfrm>
        </p:spPr>
        <p:txBody>
          <a:bodyPr wrap="square" lIns="91440" tIns="45720" rIns="91440" bIns="45720" anchor="ctr"/>
          <a:lstStyle/>
          <a:p>
            <a:pPr algn="l"/>
            <a:r>
              <a:rPr lang="en-US" altLang="zh-CN" sz="3600" b="1" dirty="0" smtClean="0">
                <a:solidFill>
                  <a:srgbClr val="003366"/>
                </a:solidFill>
                <a:effectLst/>
              </a:rPr>
              <a:t>3.2.1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超链接概述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310273"/>
          <p:cNvSpPr>
            <a:spLocks noGrp="1"/>
          </p:cNvSpPr>
          <p:nvPr>
            <p:ph type="title"/>
          </p:nvPr>
        </p:nvSpPr>
        <p:spPr>
          <a:xfrm>
            <a:off x="87630" y="260350"/>
            <a:ext cx="8672195" cy="688975"/>
          </a:xfrm>
        </p:spPr>
        <p:txBody>
          <a:bodyPr anchor="b"/>
          <a:lstStyle/>
          <a:p>
            <a:pPr algn="l"/>
            <a:r>
              <a:rPr lang="en-US" altLang="zh-CN" sz="3200" b="1" dirty="0" smtClean="0">
                <a:solidFill>
                  <a:srgbClr val="003366"/>
                </a:solidFill>
                <a:effectLst/>
              </a:rPr>
              <a:t>3.2.6.5 </a:t>
            </a:r>
            <a:r>
              <a:rPr lang="en-US" altLang="zh-CN" sz="3200" b="1" dirty="0">
                <a:solidFill>
                  <a:srgbClr val="003366"/>
                </a:solidFill>
                <a:effectLst/>
              </a:rPr>
              <a:t>文件下载链接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10275" name="内容占位符 310274"/>
          <p:cNvSpPr>
            <a:spLocks noGrp="1"/>
          </p:cNvSpPr>
          <p:nvPr>
            <p:ph idx="1"/>
          </p:nvPr>
        </p:nvSpPr>
        <p:spPr>
          <a:xfrm>
            <a:off x="20955" y="1052830"/>
            <a:ext cx="9259570" cy="5445125"/>
          </a:xfrm>
        </p:spPr>
        <p:txBody>
          <a:bodyPr anchor="t"/>
          <a:lstStyle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chemeClr val="tx1"/>
                </a:solidFill>
                <a:effectLst/>
              </a:rPr>
              <a:t>目标端点为某个</a:t>
            </a:r>
            <a:r>
              <a:rPr lang="zh-CN" altLang="en-US" sz="2900" b="1" dirty="0">
                <a:solidFill>
                  <a:srgbClr val="FF0066"/>
                </a:solidFill>
                <a:effectLst/>
              </a:rPr>
              <a:t>需下载的文件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的链接称为文件下载链接。当用户单击该链接后，浏览器会自动判断文件类型，以做出不同情况的处理，如直接打开，或弹出下载对话框供下载</a:t>
            </a: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chemeClr val="tx1"/>
                </a:solidFill>
                <a:effectLst/>
              </a:rPr>
              <a:t>可用于下载的文件类型有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.doc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900" b="1" err="1">
                <a:solidFill>
                  <a:schemeClr val="tx1"/>
                </a:solidFill>
                <a:effectLst/>
              </a:rPr>
              <a:t>.Rar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.cab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.zip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.exe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等</a:t>
            </a:r>
          </a:p>
          <a:p>
            <a:pPr marL="1371600" lvl="2" indent="-457200">
              <a:buClr>
                <a:srgbClr val="FFFFCC"/>
              </a:buClr>
              <a:buNone/>
            </a:pPr>
            <a:r>
              <a:rPr lang="zh-CN" altLang="en-US" sz="3400" b="1" dirty="0">
                <a:solidFill>
                  <a:schemeClr val="hlink"/>
                </a:solidFill>
              </a:rPr>
              <a:t>     </a:t>
            </a:r>
            <a:endParaRPr lang="zh-CN" altLang="en-US" sz="3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内容占位符 311297"/>
          <p:cNvSpPr>
            <a:spLocks noGrp="1"/>
          </p:cNvSpPr>
          <p:nvPr>
            <p:ph idx="1"/>
          </p:nvPr>
        </p:nvSpPr>
        <p:spPr>
          <a:xfrm>
            <a:off x="0" y="0"/>
            <a:ext cx="9144000" cy="6308725"/>
          </a:xfrm>
        </p:spPr>
        <p:txBody>
          <a:bodyPr anchor="t"/>
          <a:lstStyle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b="1" dirty="0"/>
              <a:t>基本语法</a:t>
            </a:r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b="1" err="1">
                <a:solidFill>
                  <a:srgbClr val="000000"/>
                </a:solidFill>
              </a:rPr>
              <a:t>&lt;a href</a:t>
            </a:r>
            <a:r>
              <a:rPr lang="en-US" altLang="zh-CN" b="1">
                <a:solidFill>
                  <a:srgbClr val="000000"/>
                </a:solidFill>
              </a:rPr>
              <a:t>=“</a:t>
            </a:r>
            <a:r>
              <a:rPr lang="en-US" altLang="zh-CN" b="1" err="1">
                <a:solidFill>
                  <a:srgbClr val="000000"/>
                </a:solidFill>
              </a:rPr>
              <a:t>File_path</a:t>
            </a:r>
            <a:r>
              <a:rPr lang="en-US" altLang="zh-CN" b="1" dirty="0">
                <a:solidFill>
                  <a:srgbClr val="000000"/>
                </a:solidFill>
              </a:rPr>
              <a:t>”&gt;</a:t>
            </a:r>
            <a:r>
              <a:rPr lang="zh-CN" altLang="en-US" b="1" dirty="0">
                <a:solidFill>
                  <a:srgbClr val="000000"/>
                </a:solidFill>
              </a:rPr>
              <a:t>链接</a:t>
            </a:r>
            <a:r>
              <a:rPr lang="en-US" altLang="zh-CN" b="1">
                <a:solidFill>
                  <a:srgbClr val="000000"/>
                </a:solidFill>
              </a:rPr>
              <a:t>&lt;/a&gt;</a:t>
            </a: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chemeClr val="tx1"/>
                </a:solidFill>
                <a:effectLst/>
              </a:rPr>
              <a:t>文件下载示例</a:t>
            </a:r>
            <a:endParaRPr lang="zh-CN" altLang="en-US" sz="2900" b="1">
              <a:solidFill>
                <a:srgbClr val="F3F9A5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endParaRPr lang="zh-CN" altLang="en-US" sz="2900" b="1">
              <a:solidFill>
                <a:srgbClr val="F3F9A5"/>
              </a:solidFill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80975" y="1875155"/>
          <a:ext cx="7998460" cy="461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3" imgW="6553200" imgH="2743200" progId="Paint.Picture">
                  <p:embed/>
                </p:oleObj>
              </mc:Choice>
              <mc:Fallback>
                <p:oleObj r:id="rId3" imgW="6553200" imgH="27432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975" y="1875155"/>
                        <a:ext cx="7998460" cy="461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312321"/>
          <p:cNvSpPr>
            <a:spLocks noGrp="1"/>
          </p:cNvSpPr>
          <p:nvPr>
            <p:ph type="title"/>
          </p:nvPr>
        </p:nvSpPr>
        <p:spPr>
          <a:xfrm>
            <a:off x="132715" y="260350"/>
            <a:ext cx="8627110" cy="688975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en-US" altLang="zh-CN" sz="3300" b="1" dirty="0" smtClean="0">
                <a:solidFill>
                  <a:srgbClr val="003366"/>
                </a:solidFill>
                <a:effectLst/>
              </a:rPr>
              <a:t>3.2.6.6 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文本链接</a:t>
            </a:r>
          </a:p>
        </p:txBody>
      </p:sp>
      <p:sp>
        <p:nvSpPr>
          <p:cNvPr id="312323" name="内容占位符 312322"/>
          <p:cNvSpPr>
            <a:spLocks noGrp="1"/>
          </p:cNvSpPr>
          <p:nvPr>
            <p:ph idx="1"/>
          </p:nvPr>
        </p:nvSpPr>
        <p:spPr>
          <a:xfrm>
            <a:off x="-71755" y="1412875"/>
            <a:ext cx="8991600" cy="5445125"/>
          </a:xfrm>
        </p:spPr>
        <p:txBody>
          <a:bodyPr anchor="t"/>
          <a:lstStyle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文本链接是指</a:t>
            </a:r>
            <a:r>
              <a:rPr lang="zh-CN" altLang="en-US" sz="2900" b="1" dirty="0">
                <a:solidFill>
                  <a:srgbClr val="FF0000"/>
                </a:solidFill>
              </a:rPr>
              <a:t>源端点为文本</a:t>
            </a:r>
            <a:r>
              <a:rPr lang="zh-CN" altLang="en-US" sz="2900" b="1" dirty="0"/>
              <a:t>的超链接</a:t>
            </a: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基本语法</a:t>
            </a:r>
          </a:p>
          <a:p>
            <a:pPr marL="990600" lvl="1" indent="-533400">
              <a:buClr>
                <a:srgbClr val="FFFFCC"/>
              </a:buClr>
              <a:buNone/>
            </a:pPr>
            <a:r>
              <a:rPr lang="zh-CN" altLang="en-US" sz="3200" b="1" dirty="0"/>
              <a:t> </a:t>
            </a:r>
            <a:r>
              <a:rPr lang="zh-CN" altLang="en-US" b="1" dirty="0"/>
              <a:t> </a:t>
            </a:r>
            <a:r>
              <a:rPr lang="en-US" altLang="zh-CN" b="1" err="1">
                <a:solidFill>
                  <a:srgbClr val="000000"/>
                </a:solidFill>
              </a:rPr>
              <a:t>&lt;a href= “file_path</a:t>
            </a:r>
            <a:r>
              <a:rPr lang="en-US" altLang="zh-CN" b="1">
                <a:solidFill>
                  <a:srgbClr val="000000"/>
                </a:solidFill>
              </a:rPr>
              <a:t>”&gt;</a:t>
            </a:r>
            <a:r>
              <a:rPr lang="zh-CN" altLang="en-US" b="1" dirty="0">
                <a:solidFill>
                  <a:srgbClr val="FF0000"/>
                </a:solidFill>
              </a:rPr>
              <a:t>链接文本</a:t>
            </a:r>
            <a:r>
              <a:rPr lang="en-US" altLang="zh-CN" b="1">
                <a:solidFill>
                  <a:srgbClr val="000000"/>
                </a:solidFill>
              </a:rPr>
              <a:t>&lt;/a&gt;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13345"/>
          <p:cNvSpPr>
            <a:spLocks noGrp="1"/>
          </p:cNvSpPr>
          <p:nvPr>
            <p:ph type="title"/>
          </p:nvPr>
        </p:nvSpPr>
        <p:spPr>
          <a:xfrm>
            <a:off x="97155" y="260350"/>
            <a:ext cx="8662670" cy="688975"/>
          </a:xfrm>
        </p:spPr>
        <p:txBody>
          <a:bodyPr anchor="b"/>
          <a:lstStyle/>
          <a:p>
            <a:pPr algn="l"/>
            <a:r>
              <a:rPr lang="en-US" altLang="zh-CN" sz="3300" b="1" dirty="0" smtClean="0">
                <a:solidFill>
                  <a:srgbClr val="003366"/>
                </a:solidFill>
                <a:effectLst/>
              </a:rPr>
              <a:t>3.2.6.7 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图片链接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13347" name="内容占位符 313346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5661025"/>
          </a:xfrm>
        </p:spPr>
        <p:txBody>
          <a:bodyPr anchor="t"/>
          <a:lstStyle/>
          <a:p>
            <a:pPr marL="360045" indent="-360045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900" b="1" dirty="0"/>
              <a:t>图片链接是指</a:t>
            </a:r>
            <a:r>
              <a:rPr lang="zh-CN" altLang="en-US" sz="2900" b="1" dirty="0">
                <a:solidFill>
                  <a:srgbClr val="FF0000"/>
                </a:solidFill>
              </a:rPr>
              <a:t>源端点为图像文件</a:t>
            </a:r>
            <a:r>
              <a:rPr lang="zh-CN" altLang="en-US" sz="2900" b="1" dirty="0"/>
              <a:t>的超链接</a:t>
            </a:r>
          </a:p>
          <a:p>
            <a:pPr marL="360045" indent="-360045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900" b="1" dirty="0"/>
              <a:t>基本语法</a:t>
            </a:r>
          </a:p>
          <a:p>
            <a:pPr marL="609600" indent="-609600">
              <a:lnSpc>
                <a:spcPct val="105000"/>
              </a:lnSpc>
              <a:spcBef>
                <a:spcPct val="0"/>
              </a:spcBef>
              <a:buClr>
                <a:srgbClr val="FF0000"/>
              </a:buClr>
              <a:buNone/>
            </a:pPr>
            <a:r>
              <a:rPr lang="zh-CN" altLang="en-US" sz="2500" b="1">
                <a:solidFill>
                  <a:srgbClr val="000000"/>
                </a:solidFill>
              </a:rPr>
              <a:t> </a:t>
            </a:r>
            <a:r>
              <a:rPr lang="en-US" altLang="zh-CN" sz="2400" b="1" err="1">
                <a:solidFill>
                  <a:srgbClr val="000000"/>
                </a:solidFill>
              </a:rPr>
              <a:t>&lt;a href=“file_path</a:t>
            </a:r>
            <a:r>
              <a:rPr lang="en-US" altLang="zh-CN" sz="2400" b="1">
                <a:solidFill>
                  <a:srgbClr val="000000"/>
                </a:solidFill>
              </a:rPr>
              <a:t>”&gt;</a:t>
            </a:r>
            <a:r>
              <a:rPr lang="en-US" altLang="zh-CN" sz="2400" b="1" err="1">
                <a:solidFill>
                  <a:srgbClr val="FF0000"/>
                </a:solidFill>
              </a:rPr>
              <a:t>&lt;img src=“img_path</a:t>
            </a:r>
            <a:r>
              <a:rPr lang="en-US" altLang="zh-CN" sz="2400" b="1">
                <a:solidFill>
                  <a:srgbClr val="FF0000"/>
                </a:solidFill>
              </a:rPr>
              <a:t>”&gt;</a:t>
            </a:r>
            <a:r>
              <a:rPr lang="en-US" altLang="zh-CN" sz="2400" b="1">
                <a:solidFill>
                  <a:srgbClr val="000000"/>
                </a:solidFill>
              </a:rPr>
              <a:t>&lt;/a&gt;</a:t>
            </a:r>
          </a:p>
          <a:p>
            <a:pPr marL="360045" indent="-360045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900" b="1" dirty="0"/>
              <a:t>语法解释</a:t>
            </a:r>
          </a:p>
          <a:p>
            <a:pPr marL="990600" lvl="1" indent="-533400">
              <a:lnSpc>
                <a:spcPct val="126000"/>
              </a:lnSpc>
              <a:spcBef>
                <a:spcPct val="0"/>
              </a:spcBef>
              <a:buClr>
                <a:srgbClr val="FFFFCC"/>
              </a:buClr>
              <a:buNone/>
            </a:pPr>
            <a:r>
              <a:rPr lang="zh-CN" altLang="en-US" sz="3300" b="1" dirty="0">
                <a:solidFill>
                  <a:schemeClr val="tx2"/>
                </a:solidFill>
              </a:rPr>
              <a:t>  </a:t>
            </a:r>
            <a:r>
              <a:rPr lang="en-US" altLang="zh-CN" b="1" dirty="0">
                <a:solidFill>
                  <a:srgbClr val="000000"/>
                </a:solidFill>
              </a:rPr>
              <a:t>”</a:t>
            </a:r>
            <a:r>
              <a:rPr lang="en-US" altLang="zh-CN" b="1" err="1">
                <a:solidFill>
                  <a:srgbClr val="000000"/>
                </a:solidFill>
              </a:rPr>
              <a:t>file_path</a:t>
            </a:r>
            <a:r>
              <a:rPr lang="en-US" altLang="zh-CN" b="1" dirty="0">
                <a:solidFill>
                  <a:srgbClr val="000000"/>
                </a:solidFill>
              </a:rPr>
              <a:t>”</a:t>
            </a:r>
            <a:r>
              <a:rPr lang="zh-CN" altLang="en-US" b="1" dirty="0">
                <a:solidFill>
                  <a:srgbClr val="000000"/>
                </a:solidFill>
              </a:rPr>
              <a:t>为要跳转到的目标端点的链接路径，</a:t>
            </a:r>
          </a:p>
          <a:p>
            <a:pPr marL="990600" lvl="1" indent="-533400">
              <a:lnSpc>
                <a:spcPct val="126000"/>
              </a:lnSpc>
              <a:spcBef>
                <a:spcPct val="0"/>
              </a:spcBef>
              <a:buClr>
                <a:srgbClr val="FFFFCC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；</a:t>
            </a:r>
            <a:r>
              <a:rPr lang="en-US" altLang="zh-CN" b="1" err="1">
                <a:solidFill>
                  <a:srgbClr val="000000"/>
                </a:solidFill>
              </a:rPr>
              <a:t>”img_path</a:t>
            </a:r>
            <a:r>
              <a:rPr lang="en-US" altLang="zh-CN" b="1" dirty="0">
                <a:solidFill>
                  <a:srgbClr val="000000"/>
                </a:solidFill>
              </a:rPr>
              <a:t>”</a:t>
            </a:r>
            <a:r>
              <a:rPr lang="zh-CN" altLang="en-US" b="1" dirty="0">
                <a:solidFill>
                  <a:srgbClr val="000000"/>
                </a:solidFill>
              </a:rPr>
              <a:t>为图片文件路径</a:t>
            </a:r>
            <a:r>
              <a:rPr lang="zh-CN" b="1" dirty="0">
                <a:solidFill>
                  <a:srgbClr val="000000"/>
                </a:solidFill>
              </a:rPr>
              <a:t>。</a:t>
            </a:r>
            <a:endParaRPr lang="zh-CN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矩形 314378"/>
          <p:cNvSpPr/>
          <p:nvPr/>
        </p:nvSpPr>
        <p:spPr>
          <a:xfrm>
            <a:off x="468313" y="1412875"/>
            <a:ext cx="8424862" cy="4752975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lstStyle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43815" y="899160"/>
          <a:ext cx="8947785" cy="570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3" imgW="9696450" imgH="2686050" progId="Paint.Picture">
                  <p:embed/>
                </p:oleObj>
              </mc:Choice>
              <mc:Fallback>
                <p:oleObj r:id="rId3" imgW="9696450" imgH="26860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" y="899160"/>
                        <a:ext cx="8947785" cy="570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标题 271361"/>
          <p:cNvSpPr>
            <a:spLocks noGrp="1"/>
          </p:cNvSpPr>
          <p:nvPr>
            <p:ph type="title"/>
          </p:nvPr>
        </p:nvSpPr>
        <p:spPr>
          <a:xfrm>
            <a:off x="43815" y="46355"/>
            <a:ext cx="8559165" cy="692150"/>
          </a:xfrm>
        </p:spPr>
        <p:txBody>
          <a:bodyPr anchor="b"/>
          <a:lstStyle/>
          <a:p>
            <a:pPr algn="l"/>
            <a:r>
              <a:rPr lang="zh-CN" altLang="en-US" sz="3000" b="1" dirty="0">
                <a:solidFill>
                  <a:schemeClr val="tx1"/>
                </a:solidFill>
                <a:effectLst/>
              </a:rPr>
              <a:t>图片链接示例：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720" y="384810"/>
            <a:ext cx="3894455" cy="32626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71713"/>
          <p:cNvSpPr>
            <a:spLocks noGrp="1"/>
          </p:cNvSpPr>
          <p:nvPr>
            <p:ph type="title"/>
          </p:nvPr>
        </p:nvSpPr>
        <p:spPr>
          <a:xfrm>
            <a:off x="0" y="127000"/>
            <a:ext cx="8229600" cy="692150"/>
          </a:xfrm>
        </p:spPr>
        <p:txBody>
          <a:bodyPr wrap="square" lIns="91440" tIns="45720" rIns="91440" bIns="45720" anchor="ctr"/>
          <a:lstStyle/>
          <a:p>
            <a:pPr algn="l"/>
            <a:r>
              <a:rPr lang="en-US" altLang="zh-CN" sz="3600" b="1" dirty="0" smtClean="0">
                <a:solidFill>
                  <a:srgbClr val="003366"/>
                </a:solidFill>
                <a:effectLst/>
              </a:rPr>
              <a:t>3.2.7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浮动框架</a:t>
            </a:r>
            <a:r>
              <a:rPr lang="en-US" altLang="zh-CN" sz="3600" b="1" dirty="0">
                <a:solidFill>
                  <a:srgbClr val="003366"/>
                </a:solidFill>
                <a:effectLst/>
              </a:rPr>
              <a:t>&lt;iframe&gt;</a:t>
            </a:r>
          </a:p>
        </p:txBody>
      </p:sp>
      <p:sp>
        <p:nvSpPr>
          <p:cNvPr id="371715" name="文本占位符 371714"/>
          <p:cNvSpPr>
            <a:spLocks noGrp="1"/>
          </p:cNvSpPr>
          <p:nvPr>
            <p:ph type="body" sz="half" idx="1"/>
          </p:nvPr>
        </p:nvSpPr>
        <p:spPr>
          <a:xfrm>
            <a:off x="0" y="1006475"/>
            <a:ext cx="9144000" cy="5514340"/>
          </a:xfrm>
        </p:spPr>
        <p:txBody>
          <a:bodyPr anchor="t"/>
          <a:lstStyle/>
          <a:p>
            <a:pPr marL="360045" indent="-360045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sz="2900" b="1" dirty="0"/>
              <a:t>浮动框架就象HTML页面中其他对象一样，可以出现在页面中的任何一个位置，但与其他对象不同的是浮动框架在页面中构建了一个区域，在这个区域中可以显示另一个HTML页面的内容，区域中显示的页面使用浮动框架的属性src来指定</a:t>
            </a:r>
            <a:r>
              <a:rPr lang="zh-CN" altLang="en-US" sz="2900" b="1" dirty="0"/>
              <a:t>。</a:t>
            </a: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</a:p>
          <a:p>
            <a:pPr marL="609600" indent="-609600"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sz="3600" b="1">
                <a:solidFill>
                  <a:srgbClr val="F3F9A5"/>
                </a:solidFill>
              </a:rPr>
              <a:t> </a:t>
            </a:r>
            <a:r>
              <a:rPr lang="en-US" altLang="zh-CN" sz="2500" b="1" err="1">
                <a:solidFill>
                  <a:srgbClr val="000000"/>
                </a:solidFill>
              </a:rPr>
              <a:t>&lt;</a:t>
            </a:r>
            <a:r>
              <a:rPr lang="en-US" altLang="zh-CN" sz="2500" b="1" err="1">
                <a:solidFill>
                  <a:srgbClr val="0000FF"/>
                </a:solidFill>
              </a:rPr>
              <a:t>iframe</a:t>
            </a:r>
            <a:r>
              <a:rPr lang="en-US" altLang="zh-CN" sz="2500" b="1" err="1">
                <a:solidFill>
                  <a:srgbClr val="000000"/>
                </a:solidFill>
              </a:rPr>
              <a:t> src=“file_URL” name=“iframe_name” </a:t>
            </a:r>
            <a:r>
              <a:rPr lang="en-US" altLang="zh-CN" sz="2500" b="1">
                <a:solidFill>
                  <a:srgbClr val="000000"/>
                </a:solidFill>
              </a:rPr>
              <a:t>&gt;</a:t>
            </a:r>
          </a:p>
          <a:p>
            <a:pPr marL="609600" indent="-609600">
              <a:spcAft>
                <a:spcPct val="20000"/>
              </a:spcAft>
              <a:buClr>
                <a:srgbClr val="FFFFCC"/>
              </a:buClr>
            </a:pPr>
            <a:endParaRPr lang="zh-CN" altLang="en-US" sz="3100" b="1" dirty="0"/>
          </a:p>
          <a:p>
            <a:pPr marL="609600" indent="-609600">
              <a:spcAft>
                <a:spcPct val="20000"/>
              </a:spcAft>
              <a:buClr>
                <a:srgbClr val="FFFFCC"/>
              </a:buClr>
            </a:pPr>
            <a:endParaRPr lang="zh-CN" altLang="en-US" sz="31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7171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92150"/>
          </a:xfrm>
        </p:spPr>
        <p:txBody>
          <a:bodyPr wrap="square" lIns="91440" tIns="45720" rIns="91440" bIns="45720" anchor="ctr"/>
          <a:lstStyle/>
          <a:p>
            <a:pPr algn="l"/>
            <a:r>
              <a:rPr lang="en-US" altLang="zh-CN" sz="3800" b="1" dirty="0">
                <a:solidFill>
                  <a:srgbClr val="003366"/>
                </a:solidFill>
                <a:effectLst/>
              </a:rPr>
              <a:t/>
            </a:r>
            <a:br>
              <a:rPr lang="en-US" altLang="zh-CN" sz="3800" b="1" dirty="0">
                <a:solidFill>
                  <a:srgbClr val="003366"/>
                </a:solidFill>
                <a:effectLst/>
              </a:rPr>
            </a:br>
            <a:endParaRPr lang="en-US" altLang="zh-CN" sz="3800" b="1">
              <a:solidFill>
                <a:srgbClr val="003366"/>
              </a:solidFill>
              <a:effectLst/>
            </a:endParaRPr>
          </a:p>
        </p:txBody>
      </p:sp>
      <p:sp>
        <p:nvSpPr>
          <p:cNvPr id="371715" name="文本占位符 371714"/>
          <p:cNvSpPr>
            <a:spLocks noGrp="1"/>
          </p:cNvSpPr>
          <p:nvPr>
            <p:ph type="body" sz="half" idx="1"/>
          </p:nvPr>
        </p:nvSpPr>
        <p:spPr>
          <a:xfrm>
            <a:off x="0" y="570865"/>
            <a:ext cx="9144000" cy="5949950"/>
          </a:xfrm>
        </p:spPr>
        <p:txBody>
          <a:bodyPr anchor="t"/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900" b="1" dirty="0"/>
              <a:t>&lt;iframe&gt;</a:t>
            </a:r>
            <a:r>
              <a:rPr lang="zh-CN" altLang="en-US" sz="2900" b="1" dirty="0"/>
              <a:t>常用属性</a:t>
            </a:r>
            <a:endParaRPr lang="en-US" altLang="zh-CN" sz="2900" b="1"/>
          </a:p>
        </p:txBody>
      </p:sp>
      <p:graphicFrame>
        <p:nvGraphicFramePr>
          <p:cNvPr id="371774" name="内容占位符 371773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253365" y="1413510"/>
          <a:ext cx="8757920" cy="3357880"/>
        </p:xfrm>
        <a:graphic>
          <a:graphicData uri="http://schemas.openxmlformats.org/drawingml/2006/table">
            <a:tbl>
              <a:tblPr/>
              <a:tblGrid>
                <a:gridCol w="249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3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属 性 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3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描 述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300" b="1" err="1">
                          <a:solidFill>
                            <a:schemeClr val="tx1"/>
                          </a:solidFill>
                        </a:rPr>
                        <a:t>src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设置浮动框架中显示页面源文件的路径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300" b="1">
                          <a:solidFill>
                            <a:schemeClr val="tx1"/>
                          </a:solidFill>
                        </a:rPr>
                        <a:t>width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设置浮动框的宽度，单位为像素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300" b="1">
                          <a:solidFill>
                            <a:schemeClr val="tx1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设置浮动框的高度</a:t>
                      </a:r>
                      <a:r>
                        <a:rPr lang="zh-CN" altLang="en-US" sz="2300" b="1" dirty="0">
                          <a:sym typeface="+mn-ea"/>
                        </a:rPr>
                        <a:t>，单位为像素</a:t>
                      </a:r>
                      <a:endParaRPr lang="zh-CN" alt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300" b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设置浮动框的名称，以便于其他对象引用它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233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300" b="1" err="1">
                          <a:solidFill>
                            <a:schemeClr val="tx1"/>
                          </a:solidFill>
                        </a:rPr>
                        <a:t>frameborder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设置浮动框架边框是否显示，默认显示。取值为</a:t>
                      </a:r>
                      <a:r>
                        <a:rPr lang="en-US" altLang="zh-CN" sz="23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sz="2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3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表示不显示边框，</a:t>
                      </a:r>
                      <a:r>
                        <a:rPr lang="en-US" altLang="zh-CN" sz="2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表示显示边框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矩形 373761"/>
          <p:cNvSpPr/>
          <p:nvPr/>
        </p:nvSpPr>
        <p:spPr>
          <a:xfrm>
            <a:off x="163830" y="0"/>
            <a:ext cx="84613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zh-CN" altLang="en-US" sz="3000" b="1" dirty="0">
                <a:solidFill>
                  <a:schemeClr val="tx1"/>
                </a:solidFill>
                <a:effectLst/>
                <a:sym typeface="+mn-ea"/>
              </a:rPr>
              <a:t>在网页中嵌入浮动框架示例：</a:t>
            </a:r>
            <a:endParaRPr lang="zh-CN" altLang="en-US" sz="3000" b="1" strike="noStrike" noProof="1">
              <a:solidFill>
                <a:schemeClr val="tx1"/>
              </a:solidFill>
              <a:effectLst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63195" y="1130300"/>
          <a:ext cx="7565390" cy="523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4" imgW="6819900" imgH="3162300" progId="Paint.Picture">
                  <p:embed/>
                </p:oleObj>
              </mc:Choice>
              <mc:Fallback>
                <p:oleObj r:id="rId4" imgW="6819900" imgH="31623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" y="1130300"/>
                        <a:ext cx="7565390" cy="5239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450" y="777875"/>
            <a:ext cx="4019550" cy="26085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内容占位符 375809"/>
          <p:cNvSpPr>
            <a:spLocks noGrp="1"/>
          </p:cNvSpPr>
          <p:nvPr>
            <p:ph idx="1"/>
          </p:nvPr>
        </p:nvSpPr>
        <p:spPr>
          <a:xfrm>
            <a:off x="45720" y="1061403"/>
            <a:ext cx="8640763" cy="5516562"/>
          </a:xfrm>
        </p:spPr>
        <p:txBody>
          <a:bodyPr anchor="t"/>
          <a:lstStyle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浮动框架的一个重要应用就是作为超链接的目标窗口。</a:t>
            </a: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具体实现方法：</a:t>
            </a:r>
            <a:r>
              <a:rPr sz="2900" b="1" dirty="0"/>
              <a:t>首先需要给浮动框架</a:t>
            </a:r>
            <a:r>
              <a:rPr sz="2900" b="1" dirty="0">
                <a:solidFill>
                  <a:srgbClr val="FF0000"/>
                </a:solidFill>
              </a:rPr>
              <a:t>命名</a:t>
            </a:r>
            <a:r>
              <a:rPr sz="2900" b="1" dirty="0"/>
              <a:t>，然后</a:t>
            </a:r>
            <a:r>
              <a:rPr sz="2900" b="1" dirty="0">
                <a:solidFill>
                  <a:srgbClr val="FF0000"/>
                </a:solidFill>
              </a:rPr>
              <a:t>将框架名作为超链接的target的属性值</a:t>
            </a:r>
            <a:r>
              <a:rPr lang="zh-CN" altLang="en-US" sz="2900" b="1" dirty="0">
                <a:sym typeface="+mn-ea"/>
              </a:rPr>
              <a:t>。</a:t>
            </a:r>
            <a:endParaRPr sz="2900" b="1" dirty="0">
              <a:solidFill>
                <a:srgbClr val="FF0000"/>
              </a:solidFill>
            </a:endParaRPr>
          </a:p>
        </p:txBody>
      </p:sp>
      <p:sp>
        <p:nvSpPr>
          <p:cNvPr id="37890" name="标题 375810"/>
          <p:cNvSpPr>
            <a:spLocks noGrp="1"/>
          </p:cNvSpPr>
          <p:nvPr>
            <p:ph type="title"/>
          </p:nvPr>
        </p:nvSpPr>
        <p:spPr>
          <a:xfrm>
            <a:off x="0" y="188913"/>
            <a:ext cx="8686800" cy="615950"/>
          </a:xfrm>
        </p:spPr>
        <p:txBody>
          <a:bodyPr wrap="square" lIns="91440" tIns="45720" rIns="91440" bIns="45720" anchor="ctr"/>
          <a:lstStyle/>
          <a:p>
            <a:pPr algn="l"/>
            <a:r>
              <a:rPr lang="en-US" altLang="zh-CN" sz="3600" b="1" dirty="0" smtClean="0">
                <a:solidFill>
                  <a:srgbClr val="003366"/>
                </a:solidFill>
                <a:effectLst/>
              </a:rPr>
              <a:t>3.2.8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超链接与浮动框架关系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charRg st="4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5810">
                                            <p:txEl>
                                              <p:charRg st="4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0">
                                            <p:txEl>
                                              <p:charRg st="4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" y="692150"/>
            <a:ext cx="8549640" cy="3548380"/>
          </a:xfrm>
          <a:prstGeom prst="rect">
            <a:avLst/>
          </a:prstGeom>
        </p:spPr>
      </p:pic>
      <p:sp>
        <p:nvSpPr>
          <p:cNvPr id="379906" name="矩形 379905"/>
          <p:cNvSpPr/>
          <p:nvPr/>
        </p:nvSpPr>
        <p:spPr>
          <a:xfrm>
            <a:off x="8255" y="0"/>
            <a:ext cx="86169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zh-CN" altLang="en-US" sz="3000" b="1" dirty="0">
                <a:solidFill>
                  <a:schemeClr val="tx1"/>
                </a:solidFill>
                <a:effectLst/>
                <a:sym typeface="+mn-ea"/>
              </a:rPr>
              <a:t>超链接与浮动框架关系示例：</a:t>
            </a:r>
            <a:endParaRPr lang="zh-CN" altLang="en-US" sz="3000" b="1" strike="noStrike" noProof="1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79909" name="直接连接符 379908"/>
          <p:cNvSpPr/>
          <p:nvPr/>
        </p:nvSpPr>
        <p:spPr>
          <a:xfrm flipH="1">
            <a:off x="7951470" y="2889885"/>
            <a:ext cx="527685" cy="309880"/>
          </a:xfrm>
          <a:prstGeom prst="line">
            <a:avLst/>
          </a:prstGeom>
          <a:ln w="47625" cap="sq" cmpd="sng">
            <a:solidFill>
              <a:srgbClr val="99FF3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9910" name="直接连接符 379909"/>
          <p:cNvSpPr/>
          <p:nvPr/>
        </p:nvSpPr>
        <p:spPr>
          <a:xfrm flipV="1">
            <a:off x="7280910" y="2865120"/>
            <a:ext cx="1597660" cy="24130"/>
          </a:xfrm>
          <a:prstGeom prst="line">
            <a:avLst/>
          </a:prstGeom>
          <a:ln w="47625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911" name="直接连接符 379910"/>
          <p:cNvSpPr/>
          <p:nvPr/>
        </p:nvSpPr>
        <p:spPr>
          <a:xfrm flipV="1">
            <a:off x="6593205" y="3413125"/>
            <a:ext cx="2032000" cy="15875"/>
          </a:xfrm>
          <a:prstGeom prst="line">
            <a:avLst/>
          </a:prstGeom>
          <a:ln w="47625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" y="4241165"/>
            <a:ext cx="3398520" cy="26168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715" y="4241800"/>
            <a:ext cx="3583305" cy="2616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297985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613"/>
          </a:xfrm>
        </p:spPr>
        <p:txBody>
          <a:bodyPr wrap="square" lIns="91440" tIns="45720" rIns="91440" bIns="45720" anchor="ctr"/>
          <a:lstStyle/>
          <a:p>
            <a:pPr algn="l"/>
            <a:r>
              <a:rPr lang="en-US" altLang="zh-CN" sz="4000" b="1" dirty="0" smtClean="0">
                <a:solidFill>
                  <a:srgbClr val="003366"/>
                </a:solidFill>
                <a:effectLst/>
              </a:rPr>
              <a:t>3.2.2 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超链接标签</a:t>
            </a:r>
            <a:endParaRPr lang="en-US" altLang="zh-CN" sz="40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298081" name="表格 298080"/>
          <p:cNvGraphicFramePr/>
          <p:nvPr/>
        </p:nvGraphicFramePr>
        <p:xfrm>
          <a:off x="-317" y="836613"/>
          <a:ext cx="8964613" cy="639763"/>
        </p:xfrm>
        <a:graphic>
          <a:graphicData uri="http://schemas.openxmlformats.org/drawingml/2006/table">
            <a:tbl>
              <a:tblPr/>
              <a:tblGrid>
                <a:gridCol w="896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en-US" altLang="zh-CN" sz="2900" b="1" dirty="0"/>
                        <a:t> </a:t>
                      </a:r>
                      <a:r>
                        <a:rPr lang="zh-CN" altLang="en-US" sz="2900" b="1" dirty="0">
                          <a:solidFill>
                            <a:schemeClr val="tx1"/>
                          </a:solidFill>
                        </a:rPr>
                        <a:t>创建超链接使用的标签为</a:t>
                      </a:r>
                      <a:r>
                        <a:rPr lang="en-US" altLang="zh-CN" sz="2900" b="1">
                          <a:solidFill>
                            <a:schemeClr val="tx1"/>
                          </a:solidFill>
                        </a:rPr>
                        <a:t>&lt;a&gt;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8050" name="表格 298049"/>
          <p:cNvGraphicFramePr/>
          <p:nvPr/>
        </p:nvGraphicFramePr>
        <p:xfrm>
          <a:off x="0" y="2717483"/>
          <a:ext cx="7993063" cy="655955"/>
        </p:xfrm>
        <a:graphic>
          <a:graphicData uri="http://schemas.openxmlformats.org/drawingml/2006/table">
            <a:tbl>
              <a:tblPr/>
              <a:tblGrid>
                <a:gridCol w="799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9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en-US" altLang="zh-CN" sz="2900" b="1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zh-CN" altLang="en-US" sz="2900" b="1" dirty="0">
                          <a:solidFill>
                            <a:schemeClr val="tx1"/>
                          </a:solidFill>
                        </a:rPr>
                        <a:t>超链接标签常用属性：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8097" name="表格 298096"/>
          <p:cNvGraphicFramePr/>
          <p:nvPr/>
        </p:nvGraphicFramePr>
        <p:xfrm>
          <a:off x="0" y="1477010"/>
          <a:ext cx="9074150" cy="1117600"/>
        </p:xfrm>
        <a:graphic>
          <a:graphicData uri="http://schemas.openxmlformats.org/drawingml/2006/table">
            <a:tbl>
              <a:tblPr/>
              <a:tblGrid>
                <a:gridCol w="907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7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en-US" altLang="zh-CN" sz="3300" b="1" dirty="0"/>
                        <a:t> </a:t>
                      </a:r>
                      <a:r>
                        <a:rPr lang="zh-CN" altLang="en-US" sz="2900" b="1" dirty="0">
                          <a:solidFill>
                            <a:schemeClr val="tx1"/>
                          </a:solidFill>
                        </a:rPr>
                        <a:t>创建超链接的基本语法：</a:t>
                      </a:r>
                      <a:endParaRPr lang="zh-CN" altLang="en-US" sz="3000"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Clr>
                          <a:srgbClr val="FF0000"/>
                        </a:buClr>
                        <a:buNone/>
                      </a:pPr>
                      <a:r>
                        <a:rPr b="1"/>
                        <a:t>  </a:t>
                      </a:r>
                      <a:r>
                        <a:rPr sz="2700" b="1"/>
                        <a:t>  </a:t>
                      </a:r>
                      <a:r>
                        <a:rPr sz="2700" b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&lt;a href="目标端点"&gt;源端点&lt;/a&gt;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83210" y="3373755"/>
          <a:ext cx="8397875" cy="3011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属</a:t>
                      </a: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性</a:t>
                      </a:r>
                      <a:endParaRPr lang="zh-CN" altLang="en-US" sz="22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属性值</a:t>
                      </a:r>
                      <a:endParaRPr lang="zh-CN" altLang="en-US" sz="22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</a:t>
                      </a: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述</a:t>
                      </a:r>
                      <a:endParaRPr lang="zh-CN" altLang="en-US" sz="22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ref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超链接文件路径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指定链接路径（必设属性），用于设置超链接的目标端点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id(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  <a:sym typeface="+mn-ea"/>
                        </a:rPr>
                        <a:t>ame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en-US" altLang="zh-CN" sz="2200" b="1">
                        <a:latin typeface="方正书宋简体" charset="0"/>
                        <a:ea typeface="Times New Roman" panose="02020603050405020304" pitchFamily="18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书签名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HTML5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以前使用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name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属性定义书签名称，</a:t>
                      </a:r>
                      <a:r>
                        <a:rPr lang="en-US" altLang="zh-CN" sz="2200" b="1">
                          <a:solidFill>
                            <a:srgbClr val="FF0000"/>
                          </a:solidFill>
                          <a:latin typeface="方正书宋简体" charset="0"/>
                          <a:cs typeface="方正书宋简体" charset="0"/>
                        </a:rPr>
                        <a:t>HTML5</a:t>
                      </a:r>
                      <a:r>
                        <a:rPr lang="zh-CN" altLang="en-US" sz="2200" b="1">
                          <a:solidFill>
                            <a:srgbClr val="FF0000"/>
                          </a:solidFill>
                          <a:latin typeface="方正书宋简体" charset="0"/>
                          <a:cs typeface="方正书宋简体" charset="0"/>
                        </a:rPr>
                        <a:t>使用</a:t>
                      </a:r>
                      <a:r>
                        <a:rPr lang="en-US" altLang="zh-CN" sz="2200" b="1">
                          <a:solidFill>
                            <a:srgbClr val="FF0000"/>
                          </a:solidFill>
                          <a:latin typeface="方正书宋简体" charset="0"/>
                          <a:cs typeface="方正书宋简体" charset="0"/>
                        </a:rPr>
                        <a:t>id</a:t>
                      </a:r>
                      <a:r>
                        <a:rPr lang="zh-CN" altLang="en-US" sz="2200" b="1">
                          <a:solidFill>
                            <a:srgbClr val="FF0000"/>
                          </a:solidFill>
                          <a:latin typeface="方正书宋简体" charset="0"/>
                          <a:cs typeface="方正书宋简体" charset="0"/>
                        </a:rPr>
                        <a:t>定义书签名称</a:t>
                      </a:r>
                      <a:endParaRPr lang="zh-CN" altLang="en-US" sz="2200" b="1">
                        <a:solidFill>
                          <a:srgbClr val="FF0000"/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arget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目标窗口名称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在指定的目标窗口中打开链接文档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itle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提示文字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设置链接提示文字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808355"/>
            <a:ext cx="6358255" cy="4911090"/>
          </a:xfrm>
          <a:prstGeom prst="rect">
            <a:avLst/>
          </a:prstGeom>
        </p:spPr>
      </p:pic>
      <p:sp>
        <p:nvSpPr>
          <p:cNvPr id="17409" name="文本占位符 299009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lstStyle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</a:p>
        </p:txBody>
      </p:sp>
      <p:sp>
        <p:nvSpPr>
          <p:cNvPr id="17410" name="矩形 299010"/>
          <p:cNvSpPr/>
          <p:nvPr/>
        </p:nvSpPr>
        <p:spPr>
          <a:xfrm>
            <a:off x="107950" y="0"/>
            <a:ext cx="859028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l">
              <a:lnSpc>
                <a:spcPct val="90000"/>
              </a:lnSpc>
            </a:pPr>
            <a:r>
              <a:rPr lang="zh-CN" altLang="en-US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创建超链接示例一：</a:t>
            </a:r>
          </a:p>
        </p:txBody>
      </p:sp>
      <p:sp>
        <p:nvSpPr>
          <p:cNvPr id="6" name="矩形 5"/>
          <p:cNvSpPr/>
          <p:nvPr/>
        </p:nvSpPr>
        <p:spPr>
          <a:xfrm>
            <a:off x="323850" y="4236085"/>
            <a:ext cx="6327140" cy="5016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60" y="881380"/>
            <a:ext cx="4038600" cy="20167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297985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1355"/>
          </a:xfrm>
        </p:spPr>
        <p:txBody>
          <a:bodyPr wrap="square" lIns="91440" tIns="45720" rIns="91440" bIns="45720" anchor="ctr"/>
          <a:lstStyle/>
          <a:p>
            <a:pPr algn="l"/>
            <a:r>
              <a:rPr lang="en-US" altLang="zh-CN" sz="3600" b="1" dirty="0" smtClean="0">
                <a:solidFill>
                  <a:srgbClr val="003366"/>
                </a:solidFill>
                <a:effectLst/>
              </a:rPr>
              <a:t>3.2.3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设置超链接目标窗口</a:t>
            </a:r>
          </a:p>
        </p:txBody>
      </p:sp>
      <p:graphicFrame>
        <p:nvGraphicFramePr>
          <p:cNvPr id="298081" name="表格 298080"/>
          <p:cNvGraphicFramePr/>
          <p:nvPr/>
        </p:nvGraphicFramePr>
        <p:xfrm>
          <a:off x="0" y="631190"/>
          <a:ext cx="9147810" cy="1013460"/>
        </p:xfrm>
        <a:graphic>
          <a:graphicData uri="http://schemas.openxmlformats.org/drawingml/2006/table">
            <a:tbl>
              <a:tblPr/>
              <a:tblGrid>
                <a:gridCol w="914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en-US" altLang="zh-CN" sz="2800" b="1" dirty="0"/>
                        <a:t> </a:t>
                      </a:r>
                      <a:r>
                        <a:rPr lang="zh-CN" altLang="en-US" sz="2800" b="1" dirty="0"/>
                        <a:t>显示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超链接页面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的目标窗口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默认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为</a:t>
                      </a:r>
                      <a:r>
                        <a:rPr sz="2700" b="1">
                          <a:solidFill>
                            <a:srgbClr val="FF0000"/>
                          </a:solidFill>
                        </a:rPr>
                        <a:t>当前窗口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，通过</a:t>
                      </a:r>
                      <a:r>
                        <a:rPr lang="zh-CN" sz="2700" b="1">
                          <a:solidFill>
                            <a:srgbClr val="FF0000"/>
                          </a:solidFill>
                        </a:rPr>
                        <a:t>target属性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可修改目标窗口。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8050" name="表格 298049"/>
          <p:cNvGraphicFramePr/>
          <p:nvPr/>
        </p:nvGraphicFramePr>
        <p:xfrm>
          <a:off x="0" y="3100388"/>
          <a:ext cx="7993063" cy="655955"/>
        </p:xfrm>
        <a:graphic>
          <a:graphicData uri="http://schemas.openxmlformats.org/drawingml/2006/table">
            <a:tbl>
              <a:tblPr/>
              <a:tblGrid>
                <a:gridCol w="799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9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en-US" altLang="zh-CN" sz="3600" b="1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2700" b="1">
                          <a:solidFill>
                            <a:schemeClr val="tx1"/>
                          </a:solidFill>
                        </a:rPr>
                        <a:t>target</a:t>
                      </a:r>
                      <a:r>
                        <a:rPr lang="zh-CN" altLang="en-US" sz="2700" b="1" dirty="0">
                          <a:solidFill>
                            <a:schemeClr val="tx1"/>
                          </a:solidFill>
                        </a:rPr>
                        <a:t>属性可取下表所列各值：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8097" name="表格 298096"/>
          <p:cNvGraphicFramePr/>
          <p:nvPr/>
        </p:nvGraphicFramePr>
        <p:xfrm>
          <a:off x="0" y="1641475"/>
          <a:ext cx="9074150" cy="1508760"/>
        </p:xfrm>
        <a:graphic>
          <a:graphicData uri="http://schemas.openxmlformats.org/drawingml/2006/table">
            <a:tbl>
              <a:tblPr/>
              <a:tblGrid>
                <a:gridCol w="907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8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en-US" altLang="zh-CN" sz="2700" b="1" dirty="0"/>
                        <a:t> </a:t>
                      </a:r>
                      <a:r>
                        <a:rPr lang="zh-CN" altLang="en-US" sz="2700" b="1" dirty="0"/>
                        <a:t>设置</a:t>
                      </a:r>
                      <a:r>
                        <a:rPr lang="zh-CN" altLang="en-US" sz="2700" b="1" dirty="0">
                          <a:solidFill>
                            <a:schemeClr val="tx1"/>
                          </a:solidFill>
                        </a:rPr>
                        <a:t>超链接目标窗口语法：</a:t>
                      </a:r>
                    </a:p>
                    <a:p>
                      <a:pPr marL="0" lvl="0" indent="0">
                        <a:buClr>
                          <a:srgbClr val="FF0000"/>
                        </a:buClr>
                        <a:buNone/>
                      </a:pPr>
                      <a:r>
                        <a:rPr b="1"/>
                        <a:t>  </a:t>
                      </a:r>
                      <a:r>
                        <a:rPr sz="2700" b="1"/>
                        <a:t> </a:t>
                      </a:r>
                      <a:r>
                        <a:rPr sz="27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&lt;a href="目标端点" </a:t>
                      </a:r>
                      <a:r>
                        <a:rPr sz="2700" b="1">
                          <a:solidFill>
                            <a:srgbClr val="0000FF"/>
                          </a:solidFill>
                        </a:rPr>
                        <a:t>target="目标窗口名称"</a:t>
                      </a:r>
                      <a:r>
                        <a:rPr sz="27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&gt;源 </a:t>
                      </a:r>
                    </a:p>
                    <a:p>
                      <a:pPr marL="0" lvl="0" indent="0">
                        <a:buClr>
                          <a:srgbClr val="FF0000"/>
                        </a:buClr>
                        <a:buNone/>
                      </a:pPr>
                      <a:r>
                        <a:rPr sz="27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     端点&lt;/a&gt;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5415" y="3756660"/>
          <a:ext cx="8853170" cy="2559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属性值</a:t>
                      </a:r>
                      <a:endParaRPr lang="zh-CN" altLang="en-US" sz="22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</a:t>
                      </a: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述</a:t>
                      </a:r>
                      <a:endParaRPr lang="zh-CN" altLang="en-US" sz="22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_blank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新开一个窗口打开链接文档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_self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在同一个框架或同一窗口中打开链接文档（默认属性）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_parent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在上一级窗口中打开，一般在框架页面中经常使用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_top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在浏览器的整个窗口中打开，忽略任何框架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框架名称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在指定的浮动框架窗口中打开链接文档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/>
          <p:nvPr/>
        </p:nvGraphicFramePr>
        <p:xfrm>
          <a:off x="-21590" y="793115"/>
          <a:ext cx="9013190" cy="597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10487025" imgH="3162300" progId="Paint.Picture">
                  <p:embed/>
                </p:oleObj>
              </mc:Choice>
              <mc:Fallback>
                <p:oleObj r:id="rId3" imgW="10487025" imgH="316230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1590" y="793115"/>
                        <a:ext cx="9013190" cy="597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" name="文本占位符 299009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lstStyle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</a:p>
        </p:txBody>
      </p:sp>
      <p:sp>
        <p:nvSpPr>
          <p:cNvPr id="17410" name="矩形 299010"/>
          <p:cNvSpPr/>
          <p:nvPr/>
        </p:nvSpPr>
        <p:spPr>
          <a:xfrm>
            <a:off x="114300" y="0"/>
            <a:ext cx="858393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l">
              <a:lnSpc>
                <a:spcPct val="90000"/>
              </a:lnSpc>
            </a:pPr>
            <a:r>
              <a:rPr lang="zh-CN" altLang="en-US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设置链接目标窗口及提示信息示例：</a:t>
            </a:r>
          </a:p>
        </p:txBody>
      </p:sp>
      <p:sp>
        <p:nvSpPr>
          <p:cNvPr id="6" name="矩形 5"/>
          <p:cNvSpPr/>
          <p:nvPr/>
        </p:nvSpPr>
        <p:spPr>
          <a:xfrm>
            <a:off x="2501900" y="3747770"/>
            <a:ext cx="3844925" cy="47244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4510405" y="692150"/>
          <a:ext cx="4320540" cy="262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5" imgW="4861560" imgH="2804160" progId="Paint.Picture">
                  <p:embed/>
                </p:oleObj>
              </mc:Choice>
              <mc:Fallback>
                <p:oleObj r:id="rId5" imgW="4861560" imgH="280416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0405" y="692150"/>
                        <a:ext cx="4320540" cy="262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386050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20713"/>
          </a:xfrm>
        </p:spPr>
        <p:txBody>
          <a:bodyPr wrap="square" lIns="91440" tIns="45720" rIns="91440" bIns="45720" anchor="ctr"/>
          <a:lstStyle/>
          <a:p>
            <a:pPr algn="l"/>
            <a:r>
              <a:rPr lang="en-US" altLang="zh-CN" sz="3600" b="1" dirty="0" smtClean="0">
                <a:solidFill>
                  <a:srgbClr val="003366"/>
                </a:solidFill>
                <a:effectLst/>
              </a:rPr>
              <a:t>3.2.4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链接路径设置</a:t>
            </a:r>
          </a:p>
        </p:txBody>
      </p:sp>
      <p:sp>
        <p:nvSpPr>
          <p:cNvPr id="386052" name="文本占位符 386051"/>
          <p:cNvSpPr>
            <a:spLocks noGrp="1"/>
          </p:cNvSpPr>
          <p:nvPr>
            <p:ph type="body" sz="half" idx="1"/>
          </p:nvPr>
        </p:nvSpPr>
        <p:spPr>
          <a:xfrm>
            <a:off x="0" y="1439545"/>
            <a:ext cx="9144000" cy="1081088"/>
          </a:xfrm>
        </p:spPr>
        <p:txBody>
          <a:bodyPr anchor="t"/>
          <a:lstStyle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500" b="1" dirty="0">
                <a:solidFill>
                  <a:srgbClr val="0000CC"/>
                </a:solidFill>
              </a:rPr>
              <a:t>绝对路径</a:t>
            </a:r>
            <a:r>
              <a:rPr lang="zh-CN" altLang="en-US" sz="2500" b="1" dirty="0"/>
              <a:t>：指文件的完整路径</a:t>
            </a: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500" b="1" dirty="0">
                <a:solidFill>
                  <a:srgbClr val="0000CC"/>
                </a:solidFill>
              </a:rPr>
              <a:t>文件相对路径</a:t>
            </a:r>
            <a:r>
              <a:rPr lang="zh-CN" altLang="en-US" sz="2500" b="1" dirty="0">
                <a:solidFill>
                  <a:schemeClr val="tx2"/>
                </a:solidFill>
              </a:rPr>
              <a:t>：</a:t>
            </a:r>
            <a:r>
              <a:rPr lang="zh-CN" altLang="en-US" sz="2500" b="1" dirty="0"/>
              <a:t>指相对于</a:t>
            </a:r>
            <a:r>
              <a:rPr lang="zh-CN" altLang="en-US" sz="2500" b="1" dirty="0">
                <a:solidFill>
                  <a:srgbClr val="FF0000"/>
                </a:solidFill>
              </a:rPr>
              <a:t>当前文件</a:t>
            </a:r>
            <a:r>
              <a:rPr lang="zh-CN" altLang="en-US" sz="2500" b="1" dirty="0"/>
              <a:t>的路径</a:t>
            </a:r>
            <a:endParaRPr lang="zh-CN" altLang="en-US" sz="2500" b="1" dirty="0">
              <a:solidFill>
                <a:schemeClr val="tx2"/>
              </a:solidFill>
            </a:endParaRPr>
          </a:p>
        </p:txBody>
      </p:sp>
      <p:graphicFrame>
        <p:nvGraphicFramePr>
          <p:cNvPr id="386053" name="表格 386052"/>
          <p:cNvGraphicFramePr/>
          <p:nvPr/>
        </p:nvGraphicFramePr>
        <p:xfrm>
          <a:off x="0" y="2957830"/>
          <a:ext cx="5724525" cy="1511300"/>
        </p:xfrm>
        <a:graphic>
          <a:graphicData uri="http://schemas.openxmlformats.org/drawingml/2006/table">
            <a:tbl>
              <a:tblPr/>
              <a:tblGrid>
                <a:gridCol w="572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13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300" b="1" dirty="0">
                          <a:solidFill>
                            <a:srgbClr val="000000"/>
                          </a:solidFill>
                        </a:rPr>
                        <a:t>①</a:t>
                      </a:r>
                      <a:r>
                        <a:rPr lang="zh-CN" altLang="en-US" sz="2300" b="1" dirty="0">
                          <a:solidFill>
                            <a:srgbClr val="000000"/>
                          </a:solidFill>
                        </a:rPr>
                        <a:t>链接文件</a:t>
                      </a:r>
                      <a:r>
                        <a:rPr lang="zh-CN" altLang="en-US" sz="2300" b="1" dirty="0">
                          <a:solidFill>
                            <a:srgbClr val="000000"/>
                          </a:solidFill>
                          <a:sym typeface="+mn-ea"/>
                        </a:rPr>
                        <a:t>和当前文件在同一目录下</a:t>
                      </a:r>
                      <a:endParaRPr lang="zh-CN" altLang="en-US" sz="23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2300" b="1" dirty="0">
                          <a:solidFill>
                            <a:srgbClr val="000000"/>
                          </a:solidFill>
                        </a:rPr>
                        <a:t>②</a:t>
                      </a:r>
                      <a:r>
                        <a:rPr lang="zh-CN" altLang="en-US" sz="2300" b="1" dirty="0">
                          <a:solidFill>
                            <a:srgbClr val="000000"/>
                          </a:solidFill>
                        </a:rPr>
                        <a:t>链接文件在当前文件的下一级目录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2300" b="1" dirty="0">
                          <a:solidFill>
                            <a:srgbClr val="000000"/>
                          </a:solidFill>
                        </a:rPr>
                        <a:t>③</a:t>
                      </a:r>
                      <a:r>
                        <a:rPr lang="zh-CN" altLang="en-US" sz="2300" b="1" dirty="0">
                          <a:solidFill>
                            <a:srgbClr val="000000"/>
                          </a:solidFill>
                        </a:rPr>
                        <a:t>链接文件在当前文件的上一级目录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6096" name="内容占位符 386095"/>
          <p:cNvGraphicFramePr>
            <a:graphicFrameLocks noGrp="1"/>
          </p:cNvGraphicFramePr>
          <p:nvPr>
            <p:ph sz="half" idx="2"/>
          </p:nvPr>
        </p:nvGraphicFramePr>
        <p:xfrm>
          <a:off x="5724525" y="3764915"/>
          <a:ext cx="3419475" cy="3093085"/>
        </p:xfrm>
        <a:graphic>
          <a:graphicData uri="http://schemas.openxmlformats.org/drawingml/2006/table">
            <a:tbl>
              <a:tblPr/>
              <a:tblGrid>
                <a:gridCol w="34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0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5000"/>
                        </a:lnSpc>
                        <a:buClr>
                          <a:srgbClr val="FF0000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</a:rPr>
                        <a:t>链接相对路径设置：</a:t>
                      </a:r>
                    </a:p>
                    <a:p>
                      <a:pPr marL="0" lvl="0" indent="0">
                        <a:lnSpc>
                          <a:spcPct val="95000"/>
                        </a:lnSpc>
                        <a:buClr>
                          <a:srgbClr val="FF0000"/>
                        </a:buClr>
                        <a:buChar char="•"/>
                      </a:pPr>
                      <a:r>
                        <a:rPr lang="zh-CN" altLang="en-US" sz="2400" b="1" dirty="0"/>
                        <a:t>同一目录，只需输入链接文件的名称</a:t>
                      </a:r>
                    </a:p>
                    <a:p>
                      <a:pPr marL="0" lvl="0" indent="0">
                        <a:lnSpc>
                          <a:spcPct val="95000"/>
                        </a:lnSpc>
                        <a:buClr>
                          <a:srgbClr val="FF0000"/>
                        </a:buClr>
                        <a:buChar char="•"/>
                      </a:pPr>
                      <a:r>
                        <a:rPr lang="zh-CN" altLang="en-US" sz="2400" b="1" dirty="0"/>
                        <a:t>下一级目录， 需在链接文件名前添加“下一级目录名</a:t>
                      </a:r>
                      <a:r>
                        <a:rPr lang="en-US" altLang="zh-CN" sz="2400" b="1"/>
                        <a:t>/”</a:t>
                      </a:r>
                    </a:p>
                    <a:p>
                      <a:pPr marL="0" lvl="0" indent="0">
                        <a:lnSpc>
                          <a:spcPct val="95000"/>
                        </a:lnSpc>
                        <a:buClr>
                          <a:srgbClr val="FF0000"/>
                        </a:buClr>
                        <a:buChar char="•"/>
                      </a:pPr>
                      <a:r>
                        <a:rPr lang="zh-CN" altLang="en-US" sz="2400" b="1" dirty="0"/>
                        <a:t>上一级目录，需在链接文件名前添加“</a:t>
                      </a:r>
                      <a:r>
                        <a:rPr lang="en-US" altLang="zh-CN" sz="2400" b="1"/>
                        <a:t>../”</a:t>
                      </a:r>
                      <a:endParaRPr lang="zh-CN" altLang="en-US" sz="2400" b="1"/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6077" name="表格 386076"/>
          <p:cNvGraphicFramePr/>
          <p:nvPr/>
        </p:nvGraphicFramePr>
        <p:xfrm>
          <a:off x="4889500" y="0"/>
          <a:ext cx="4254500" cy="1735455"/>
        </p:xfrm>
        <a:graphic>
          <a:graphicData uri="http://schemas.openxmlformats.org/drawingml/2006/table">
            <a:tbl>
              <a:tblPr/>
              <a:tblGrid>
                <a:gridCol w="425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54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solidFill>
                            <a:srgbClr val="9900CC"/>
                          </a:solidFill>
                        </a:rPr>
                        <a:t>链接路径示例：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1C39F">
                            <a:alpha val="100000"/>
                          </a:srgbClr>
                        </a:gs>
                        <a:gs pos="35001">
                          <a:srgbClr val="F0EBD5">
                            <a:alpha val="100000"/>
                          </a:srgbClr>
                        </a:gs>
                        <a:gs pos="100000">
                          <a:srgbClr val="FFEFD1">
                            <a:alpha val="100000"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6073" name="图片 3860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7350"/>
            <a:ext cx="4657725" cy="26606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86093" name="表格 386092"/>
          <p:cNvGraphicFramePr/>
          <p:nvPr/>
        </p:nvGraphicFramePr>
        <p:xfrm>
          <a:off x="0" y="2520950"/>
          <a:ext cx="4787900" cy="453390"/>
        </p:xfrm>
        <a:graphic>
          <a:graphicData uri="http://schemas.openxmlformats.org/drawingml/2006/table">
            <a:tbl>
              <a:tblPr/>
              <a:tblGrid>
                <a:gridCol w="478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7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360045" lvl="0" indent="-360045">
                        <a:lnSpc>
                          <a:spcPct val="95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Char char="•"/>
                      </a:pPr>
                      <a:r>
                        <a:rPr lang="zh-CN" altLang="en-US" sz="2500" b="1" dirty="0"/>
                        <a:t>文件相对路径有以下几种：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6094" name="图片 3860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370840"/>
            <a:ext cx="4254500" cy="1611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297985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1355"/>
          </a:xfrm>
        </p:spPr>
        <p:txBody>
          <a:bodyPr wrap="square" lIns="91440" tIns="45720" rIns="91440" bIns="45720" anchor="ctr"/>
          <a:lstStyle/>
          <a:p>
            <a:pPr algn="l"/>
            <a:r>
              <a:rPr lang="en-US" altLang="zh-CN" sz="3600" b="1" dirty="0" smtClean="0">
                <a:solidFill>
                  <a:srgbClr val="003366"/>
                </a:solidFill>
                <a:effectLst/>
              </a:rPr>
              <a:t>3.2.5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基准</a:t>
            </a:r>
            <a:r>
              <a:rPr lang="en-US" altLang="zh-CN" sz="3600" b="1" dirty="0">
                <a:solidFill>
                  <a:srgbClr val="003366"/>
                </a:solidFill>
                <a:effectLst/>
              </a:rPr>
              <a:t>URL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标签</a:t>
            </a:r>
            <a:r>
              <a:rPr lang="en-US" altLang="zh-CN" sz="3600" b="1" dirty="0">
                <a:solidFill>
                  <a:srgbClr val="003366"/>
                </a:solidFill>
                <a:effectLst/>
              </a:rPr>
              <a:t>&lt;base&gt;</a:t>
            </a:r>
          </a:p>
        </p:txBody>
      </p:sp>
      <p:graphicFrame>
        <p:nvGraphicFramePr>
          <p:cNvPr id="298081" name="表格 298080"/>
          <p:cNvGraphicFramePr/>
          <p:nvPr/>
        </p:nvGraphicFramePr>
        <p:xfrm>
          <a:off x="0" y="631190"/>
          <a:ext cx="9147810" cy="2823972"/>
        </p:xfrm>
        <a:graphic>
          <a:graphicData uri="http://schemas.openxmlformats.org/drawingml/2006/table">
            <a:tbl>
              <a:tblPr/>
              <a:tblGrid>
                <a:gridCol w="914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en-US" altLang="zh-CN" sz="2800" b="1" dirty="0"/>
                        <a:t> 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如果一个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页面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中&lt;a&gt;、&lt;img&gt;、&lt;link&gt;、&lt;form&gt;等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标签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的绝大部分的链接URL的前面部分都是一样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sz="2700" b="1">
                          <a:sym typeface="+mn-ea"/>
                        </a:rPr>
                        <a:t>&lt;a&gt;、&lt;form&gt;等标签的链接目标窗口大部分相同时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，可以将URL这个公共的部分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sz="2700" b="1">
                          <a:sym typeface="+mn-ea"/>
                        </a:rPr>
                        <a:t>公共的目标</a:t>
                      </a:r>
                      <a:r>
                        <a:rPr lang="zh-CN" sz="2700" b="1">
                          <a:sym typeface="+mn-ea"/>
                        </a:rPr>
                        <a:t>窗口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提取出来放到&lt;base&gt;中进行设置，而不必分别在每个标签中一一设置。</a:t>
                      </a:r>
                      <a:endParaRPr lang="zh-CN" sz="27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8097" name="表格 298096"/>
          <p:cNvGraphicFramePr/>
          <p:nvPr/>
        </p:nvGraphicFramePr>
        <p:xfrm>
          <a:off x="34925" y="3074035"/>
          <a:ext cx="9074150" cy="3637788"/>
        </p:xfrm>
        <a:graphic>
          <a:graphicData uri="http://schemas.openxmlformats.org/drawingml/2006/table">
            <a:tbl>
              <a:tblPr/>
              <a:tblGrid>
                <a:gridCol w="907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8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en-US" altLang="zh-CN" sz="2700" b="1" dirty="0"/>
                        <a:t> </a:t>
                      </a:r>
                      <a:r>
                        <a:rPr lang="zh-CN" altLang="en-US" sz="2700" b="1" dirty="0"/>
                        <a:t>基准</a:t>
                      </a:r>
                      <a:r>
                        <a:rPr lang="en-US" altLang="zh-CN" sz="2700" b="1" dirty="0"/>
                        <a:t>URL</a:t>
                      </a:r>
                      <a:r>
                        <a:rPr lang="zh-CN" altLang="en-US" sz="2700" b="1" dirty="0"/>
                        <a:t>设置</a:t>
                      </a:r>
                      <a:r>
                        <a:rPr lang="zh-CN" altLang="en-US" sz="2700" b="1" dirty="0">
                          <a:solidFill>
                            <a:schemeClr val="tx1"/>
                          </a:solidFill>
                        </a:rPr>
                        <a:t>语法：</a:t>
                      </a:r>
                    </a:p>
                    <a:p>
                      <a:pPr marL="0" lvl="0" indent="0">
                        <a:buClr>
                          <a:srgbClr val="FF0000"/>
                        </a:buClr>
                        <a:buNone/>
                      </a:pPr>
                      <a:r>
                        <a:rPr b="1"/>
                        <a:t>  </a:t>
                      </a:r>
                      <a:r>
                        <a:rPr sz="2700" b="1"/>
                        <a:t> 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&lt;base href=”</a:t>
                      </a:r>
                      <a:r>
                        <a:rPr lang="en-US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公共部分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” target=”</a:t>
                      </a:r>
                      <a:r>
                        <a:rPr lang="zh-CN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公共窗口名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”/&gt;</a:t>
                      </a:r>
                    </a:p>
                    <a:p>
                      <a:pPr lvl="0">
                        <a:buClr>
                          <a:srgbClr val="FF0000"/>
                        </a:buClr>
                        <a:buSzPct val="70000"/>
                        <a:buFont typeface="Wingdings" panose="05000000000000000000" charset="0"/>
                        <a:buChar char=""/>
                      </a:pPr>
                      <a:r>
                        <a:rPr lang="en-US" altLang="zh-CN" sz="2700" b="1" dirty="0">
                          <a:sym typeface="+mn-ea"/>
                        </a:rPr>
                        <a:t> </a:t>
                      </a:r>
                      <a:r>
                        <a:rPr lang="zh-CN" altLang="en-US" sz="2700" b="1" dirty="0">
                          <a:sym typeface="+mn-ea"/>
                        </a:rPr>
                        <a:t>语法解释：</a:t>
                      </a:r>
                      <a:endParaRPr lang="zh-CN" altLang="en-US" sz="27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sz="27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    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&lt;base&gt;标签是单标签。&lt;base&gt;标签在一个文档中，</a:t>
                      </a:r>
                      <a:r>
                        <a:rPr sz="2500" b="1">
                          <a:solidFill>
                            <a:srgbClr val="FF0000"/>
                          </a:solidFill>
                          <a:sym typeface="+mn-ea"/>
                        </a:rPr>
                        <a:t>最 </a:t>
                      </a:r>
                    </a:p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sz="2500" b="1">
                          <a:solidFill>
                            <a:srgbClr val="FF0000"/>
                          </a:solidFill>
                          <a:sym typeface="+mn-ea"/>
                        </a:rPr>
                        <a:t>   多</a:t>
                      </a:r>
                      <a:r>
                        <a:rPr lang="zh-CN" sz="2500" b="1">
                          <a:solidFill>
                            <a:srgbClr val="FF0000"/>
                          </a:solidFill>
                          <a:sym typeface="+mn-ea"/>
                        </a:rPr>
                        <a:t>只能</a:t>
                      </a:r>
                      <a:r>
                        <a:rPr sz="2500" b="1">
                          <a:solidFill>
                            <a:srgbClr val="FF0000"/>
                          </a:solidFill>
                        </a:rPr>
                        <a:t>出现一次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，而且</a:t>
                      </a:r>
                      <a:r>
                        <a:rPr sz="2500" b="1">
                          <a:solidFill>
                            <a:srgbClr val="FF0000"/>
                          </a:solidFill>
                        </a:rPr>
                        <a:t>必须放到&lt;head&gt;标签对内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。它有</a:t>
                      </a:r>
                    </a:p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    href和target两个属性，使用&lt;base&gt;标签时</a:t>
                      </a:r>
                      <a:r>
                        <a:rPr sz="2500" b="1">
                          <a:solidFill>
                            <a:srgbClr val="FF0000"/>
                          </a:solidFill>
                        </a:rPr>
                        <a:t>至少必须设</a:t>
                      </a:r>
                    </a:p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sz="2500" b="1">
                          <a:solidFill>
                            <a:srgbClr val="FF0000"/>
                          </a:solidFill>
                        </a:rPr>
                        <a:t>    置</a:t>
                      </a:r>
                      <a:r>
                        <a:rPr lang="zh-CN" sz="2500" b="1">
                          <a:solidFill>
                            <a:srgbClr val="FF0000"/>
                          </a:solidFill>
                        </a:rPr>
                        <a:t>其中</a:t>
                      </a:r>
                      <a:r>
                        <a:rPr sz="2500" b="1">
                          <a:solidFill>
                            <a:srgbClr val="FF0000"/>
                          </a:solidFill>
                        </a:rPr>
                        <a:t>一个属性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。</a:t>
                      </a:r>
                      <a:r>
                        <a:rPr lang="en-US" altLang="zh-CN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target</a:t>
                      </a:r>
                      <a:r>
                        <a:rPr lang="zh-CN" altLang="zh-CN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属性的取值和超链接的</a:t>
                      </a:r>
                      <a:r>
                        <a:rPr lang="en-US" altLang="zh-CN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target</a:t>
                      </a:r>
                      <a:r>
                        <a:rPr lang="zh-CN" altLang="zh-CN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属</a:t>
                      </a:r>
                    </a:p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lang="zh-CN" altLang="zh-CN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   性完全一样。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占位符 299009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lstStyle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</a:p>
        </p:txBody>
      </p:sp>
      <p:sp>
        <p:nvSpPr>
          <p:cNvPr id="17410" name="矩形 299010"/>
          <p:cNvSpPr/>
          <p:nvPr/>
        </p:nvSpPr>
        <p:spPr>
          <a:xfrm>
            <a:off x="24765" y="0"/>
            <a:ext cx="860171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l">
              <a:lnSpc>
                <a:spcPct val="90000"/>
              </a:lnSpc>
            </a:pPr>
            <a:r>
              <a:rPr lang="zh-CN" altLang="en-US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&lt;base&gt;</a:t>
            </a:r>
            <a:r>
              <a:rPr lang="zh-CN" altLang="en-US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设置基准</a:t>
            </a:r>
            <a:r>
              <a:rPr lang="en-US" altLang="zh-CN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URL</a:t>
            </a:r>
            <a:r>
              <a:rPr lang="zh-CN" altLang="en-US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和目标示例：</a:t>
            </a:r>
          </a:p>
        </p:txBody>
      </p:sp>
      <p:sp>
        <p:nvSpPr>
          <p:cNvPr id="6" name="矩形 5"/>
          <p:cNvSpPr/>
          <p:nvPr/>
        </p:nvSpPr>
        <p:spPr>
          <a:xfrm>
            <a:off x="2444115" y="3805555"/>
            <a:ext cx="3589655" cy="41910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4130" y="2388235"/>
          <a:ext cx="8968105" cy="43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7229475" imgH="2714625" progId="Paint.Picture">
                  <p:embed/>
                </p:oleObj>
              </mc:Choice>
              <mc:Fallback>
                <p:oleObj r:id="rId3" imgW="7229475" imgH="27146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30" y="2388235"/>
                        <a:ext cx="8968105" cy="43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410" y="692150"/>
            <a:ext cx="4512945" cy="2771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0d8cfd6-1d53-4bfc-be56-90e8aa7467c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9ad265e-5e55-4a83-93e4-41c8daac6f5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fd1fe2-0b20-4e8b-af58-c2a568ae64b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ea40da4-1578-411f-971c-e63b54b601a5}"/>
</p:tagLst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52</TotalTime>
  <Words>1504</Words>
  <Application>Microsoft Office PowerPoint</Application>
  <PresentationFormat>全屏显示(4:3)</PresentationFormat>
  <Paragraphs>196</Paragraphs>
  <Slides>29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方正书宋简体</vt:lpstr>
      <vt:lpstr>宋体</vt:lpstr>
      <vt:lpstr>Arial</vt:lpstr>
      <vt:lpstr>Times New Roman</vt:lpstr>
      <vt:lpstr>Verdana</vt:lpstr>
      <vt:lpstr>Wingdings</vt:lpstr>
      <vt:lpstr>Balloons</vt:lpstr>
      <vt:lpstr>Bitmap Image</vt:lpstr>
      <vt:lpstr>第3.2讲 在网页中创建超链接</vt:lpstr>
      <vt:lpstr>3.2.1 超链接概述</vt:lpstr>
      <vt:lpstr>3.2.2 超链接标签</vt:lpstr>
      <vt:lpstr>PowerPoint 演示文稿</vt:lpstr>
      <vt:lpstr>3.2.3 设置超链接目标窗口</vt:lpstr>
      <vt:lpstr>PowerPoint 演示文稿</vt:lpstr>
      <vt:lpstr>3.2.4 链接路径设置</vt:lpstr>
      <vt:lpstr>3.2.5 基准URL标签&lt;base&gt;</vt:lpstr>
      <vt:lpstr>PowerPoint 演示文稿</vt:lpstr>
      <vt:lpstr>3.2.6 超链接类型</vt:lpstr>
      <vt:lpstr>3.2.6.1 内部链接</vt:lpstr>
      <vt:lpstr>3.2.6.2 外部链接</vt:lpstr>
      <vt:lpstr>&lt;a href=”mailto:邮址1？subject=content&amp;cc=邮址2 &amp;bcc=邮址3”&gt;链接文本&lt;/a&gt;</vt:lpstr>
      <vt:lpstr>PowerPoint 演示文稿</vt:lpstr>
      <vt:lpstr>3.2.6.3 书签链接</vt:lpstr>
      <vt:lpstr>1. 建立书签</vt:lpstr>
      <vt:lpstr>2. 建立书签链接</vt:lpstr>
      <vt:lpstr>PowerPoint 演示文稿</vt:lpstr>
      <vt:lpstr>3.2.6.4 脚本链接</vt:lpstr>
      <vt:lpstr>3.2.6.5 文件下载链接</vt:lpstr>
      <vt:lpstr>PowerPoint 演示文稿</vt:lpstr>
      <vt:lpstr>3.2.6.6 文本链接</vt:lpstr>
      <vt:lpstr>3.2.6.7 图片链接</vt:lpstr>
      <vt:lpstr>图片链接示例：</vt:lpstr>
      <vt:lpstr>3.2.7 浮动框架&lt;iframe&gt;</vt:lpstr>
      <vt:lpstr> </vt:lpstr>
      <vt:lpstr>PowerPoint 演示文稿</vt:lpstr>
      <vt:lpstr>3.2.8 超链接与浮动框架关系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第5讲 在网页中创建超链接</dc:title>
  <dc:creator/>
  <cp:lastModifiedBy>杨世军</cp:lastModifiedBy>
  <cp:revision>739</cp:revision>
  <dcterms:created xsi:type="dcterms:W3CDTF">2004-09-29T10:46:00Z</dcterms:created>
  <dcterms:modified xsi:type="dcterms:W3CDTF">2022-03-07T05:25:23Z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