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73" r:id="rId4"/>
    <p:sldId id="262" r:id="rId5"/>
    <p:sldId id="272" r:id="rId6"/>
    <p:sldId id="271" r:id="rId7"/>
    <p:sldId id="266" r:id="rId8"/>
    <p:sldId id="263" r:id="rId9"/>
    <p:sldId id="264" r:id="rId10"/>
    <p:sldId id="265" r:id="rId11"/>
    <p:sldId id="267" r:id="rId12"/>
    <p:sldId id="268" r:id="rId13"/>
    <p:sldId id="269" r:id="rId14"/>
    <p:sldId id="27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03DEE-9CA6-44E6-86AB-DE29501F1465}" v="2" dt="2024-05-03T17:29:07.370"/>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varScale="1">
        <p:scale>
          <a:sx n="84" d="100"/>
          <a:sy n="84" d="100"/>
        </p:scale>
        <p:origin x="658" y="91"/>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HINOKAM-ii/capstone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035496"/>
            <a:ext cx="9144000" cy="2667000"/>
          </a:xfrm>
        </p:spPr>
        <p:txBody>
          <a:bodyPr/>
          <a:lstStyle/>
          <a:p>
            <a:r>
              <a:rPr lang="en-US" dirty="0">
                <a:latin typeface="Algerian" panose="04020705040A02060702" pitchFamily="82" charset="0"/>
              </a:rPr>
              <a:t>CAPSTONE PROJECT</a:t>
            </a:r>
            <a:br>
              <a:rPr lang="en-US" dirty="0">
                <a:latin typeface="Algerian" panose="04020705040A02060702" pitchFamily="82" charset="0"/>
              </a:rPr>
            </a:br>
            <a:r>
              <a:rPr lang="en-US" dirty="0">
                <a:latin typeface="Algerian" panose="04020705040A02060702" pitchFamily="82" charset="0"/>
              </a:rPr>
              <a:t> </a:t>
            </a:r>
          </a:p>
        </p:txBody>
      </p:sp>
      <p:sp>
        <p:nvSpPr>
          <p:cNvPr id="3" name="Subtitle 2"/>
          <p:cNvSpPr>
            <a:spLocks noGrp="1"/>
          </p:cNvSpPr>
          <p:nvPr>
            <p:ph type="subTitle" idx="1"/>
          </p:nvPr>
        </p:nvSpPr>
        <p:spPr>
          <a:xfrm>
            <a:off x="1572641" y="1631504"/>
            <a:ext cx="9143999" cy="4461792"/>
          </a:xfrm>
        </p:spPr>
        <p:txBody>
          <a:bodyPr>
            <a:normAutofit/>
          </a:bodyPr>
          <a:lstStyle/>
          <a:p>
            <a:r>
              <a:rPr lang="en-US" b="1" dirty="0">
                <a:latin typeface="Bell MT" panose="02020503060305020303" pitchFamily="18" charset="0"/>
              </a:rPr>
              <a:t>GROUP NAME – NIBBLE NINJAS</a:t>
            </a:r>
          </a:p>
          <a:p>
            <a:endParaRPr lang="en-US" b="1" dirty="0">
              <a:latin typeface="Bell MT" panose="02020503060305020303" pitchFamily="18" charset="0"/>
            </a:endParaRPr>
          </a:p>
          <a:p>
            <a:endParaRPr lang="en-US" b="1" dirty="0">
              <a:latin typeface="Bell MT" panose="02020503060305020303" pitchFamily="18" charset="0"/>
            </a:endParaRPr>
          </a:p>
          <a:p>
            <a:r>
              <a:rPr lang="en-IN" sz="1800" b="1" dirty="0">
                <a:latin typeface="Bell MT" panose="02020503060305020303" pitchFamily="18" charset="0"/>
              </a:rPr>
              <a:t>MEMBERS  :</a:t>
            </a:r>
          </a:p>
          <a:p>
            <a:endParaRPr lang="en-IN" sz="1400" b="1" dirty="0">
              <a:latin typeface="Bell MT" panose="02020503060305020303" pitchFamily="18" charset="0"/>
            </a:endParaRPr>
          </a:p>
          <a:p>
            <a:endParaRPr lang="en-IN" sz="1400" b="1" dirty="0">
              <a:latin typeface="Bell MT" panose="02020503060305020303" pitchFamily="18" charset="0"/>
            </a:endParaRPr>
          </a:p>
          <a:p>
            <a:r>
              <a:rPr lang="en-IN" sz="1800" b="1" dirty="0">
                <a:latin typeface="Bell MT" panose="02020503060305020303" pitchFamily="18" charset="0"/>
              </a:rPr>
              <a:t>ABHISHEK GUNA – 202301148</a:t>
            </a:r>
          </a:p>
          <a:p>
            <a:r>
              <a:rPr lang="en-US" sz="1800" b="1" dirty="0">
                <a:latin typeface="Bell MT" panose="02020503060305020303" pitchFamily="18" charset="0"/>
              </a:rPr>
              <a:t>MANTHAN JETHVA – 202301175</a:t>
            </a:r>
          </a:p>
          <a:p>
            <a:r>
              <a:rPr lang="en-US" sz="1800" b="1" dirty="0">
                <a:latin typeface="Bell MT" panose="02020503060305020303" pitchFamily="18" charset="0"/>
              </a:rPr>
              <a:t>MEET DOBARIYA – 202301115</a:t>
            </a:r>
          </a:p>
          <a:p>
            <a:r>
              <a:rPr lang="en-US" sz="1800" b="1" dirty="0">
                <a:latin typeface="Bell MT" panose="02020503060305020303" pitchFamily="18" charset="0"/>
              </a:rPr>
              <a:t>SHUBHAM KANKOTIA – 202301155</a:t>
            </a:r>
          </a:p>
          <a:p>
            <a:endParaRPr lang="en-US" sz="1800" b="1" dirty="0">
              <a:latin typeface="Bell MT" panose="02020503060305020303" pitchFamily="18" charset="0"/>
            </a:endParaRPr>
          </a:p>
          <a:p>
            <a:endParaRPr lang="en-US" sz="1800" b="1" dirty="0">
              <a:latin typeface="Bell MT" panose="02020503060305020303" pitchFamily="18" charset="0"/>
            </a:endParaRPr>
          </a:p>
          <a:p>
            <a:endParaRPr lang="en-US" sz="1800" b="1" dirty="0">
              <a:latin typeface="Bell MT" panose="02020503060305020303" pitchFamily="18" charset="0"/>
            </a:endParaRPr>
          </a:p>
          <a:p>
            <a:r>
              <a:rPr lang="en-US" sz="1800" b="1" dirty="0">
                <a:latin typeface="Bell MT" panose="02020503060305020303" pitchFamily="18" charset="0"/>
              </a:rPr>
              <a:t>GITHUB REPOSATORY LINK - </a:t>
            </a:r>
          </a:p>
          <a:p>
            <a:endParaRPr lang="en-IN" sz="1400" dirty="0">
              <a:hlinkClick r:id="rId2"/>
            </a:endParaRPr>
          </a:p>
          <a:p>
            <a:r>
              <a:rPr lang="en-IN" sz="1400" dirty="0">
                <a:hlinkClick r:id="rId2"/>
              </a:rPr>
              <a:t>GitHub - HINOKAM-ii/capstone project</a:t>
            </a:r>
            <a:endParaRPr lang="en-US" sz="1800" b="1" dirty="0">
              <a:latin typeface="Bell MT" panose="02020503060305020303" pitchFamily="18"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5B3D1-959A-2EAC-706E-FF10BA00A0A1}"/>
              </a:ext>
            </a:extLst>
          </p:cNvPr>
          <p:cNvSpPr txBox="1"/>
          <p:nvPr/>
        </p:nvSpPr>
        <p:spPr>
          <a:xfrm>
            <a:off x="225760" y="116632"/>
            <a:ext cx="11737304" cy="4524315"/>
          </a:xfrm>
          <a:prstGeom prst="rect">
            <a:avLst/>
          </a:prstGeom>
          <a:noFill/>
        </p:spPr>
        <p:txBody>
          <a:bodyPr wrap="square">
            <a:spAutoFit/>
          </a:bodyPr>
          <a:lstStyle/>
          <a:p>
            <a:pPr algn="l"/>
            <a:r>
              <a:rPr lang="en-US" sz="1800" b="1" i="0" u="none" strike="noStrike" baseline="0" dirty="0">
                <a:latin typeface="CourierNew-Bold"/>
              </a:rPr>
              <a:t>// 5 . Function to check spelling errors in a file and suggest</a:t>
            </a:r>
          </a:p>
          <a:p>
            <a:pPr algn="l"/>
            <a:endParaRPr lang="en-US" sz="1800" b="1" i="0" u="none" strike="noStrike" baseline="0" dirty="0">
              <a:latin typeface="CourierNew-Bold"/>
            </a:endParaRPr>
          </a:p>
          <a:p>
            <a:pPr algn="l"/>
            <a:r>
              <a:rPr lang="en-IN" sz="1800" b="1" i="0" u="none" strike="noStrike" baseline="0" dirty="0">
                <a:latin typeface="CourierNew-Bold"/>
              </a:rPr>
              <a:t>corrections</a:t>
            </a:r>
          </a:p>
          <a:p>
            <a:pPr algn="l"/>
            <a:r>
              <a:rPr lang="en-IN" sz="1800" b="1" i="0" u="none" strike="noStrike" baseline="0" dirty="0">
                <a:latin typeface="CourierNew-Bold"/>
              </a:rPr>
              <a:t>Function </a:t>
            </a:r>
            <a:r>
              <a:rPr lang="en-IN" sz="1800" b="1" i="0" u="none" strike="noStrike" baseline="0" dirty="0" err="1">
                <a:latin typeface="CourierNew-Bold"/>
              </a:rPr>
              <a:t>checking_file</a:t>
            </a:r>
            <a:r>
              <a:rPr lang="en-IN" sz="1800" b="1" i="0" u="none" strike="noStrike" baseline="0" dirty="0">
                <a:latin typeface="CourierNew-Bold"/>
              </a:rPr>
              <a:t>(filename):</a:t>
            </a:r>
          </a:p>
          <a:p>
            <a:pPr algn="l"/>
            <a:r>
              <a:rPr lang="en-IN" sz="1800" b="1" i="0" u="none" strike="noStrike" baseline="0" dirty="0">
                <a:latin typeface="CourierNew-Bold"/>
              </a:rPr>
              <a:t>Open the input file</a:t>
            </a:r>
          </a:p>
          <a:p>
            <a:pPr algn="l"/>
            <a:r>
              <a:rPr lang="en-US" sz="1800" b="1" i="0" u="none" strike="noStrike" baseline="0" dirty="0">
                <a:latin typeface="CourierNew-Bold"/>
              </a:rPr>
              <a:t>If the file is open:</a:t>
            </a:r>
          </a:p>
          <a:p>
            <a:pPr algn="l"/>
            <a:r>
              <a:rPr lang="en-US" sz="1800" b="1" i="0" u="none" strike="noStrike" baseline="0" dirty="0">
                <a:latin typeface="CourierNew-Bold"/>
              </a:rPr>
              <a:t>Read each character from the file</a:t>
            </a:r>
          </a:p>
          <a:p>
            <a:pPr algn="l"/>
            <a:r>
              <a:rPr lang="en-US" sz="1800" b="1" i="0" u="none" strike="noStrike" baseline="0" dirty="0">
                <a:latin typeface="CourierNew-Bold"/>
              </a:rPr>
              <a:t>If the character is a letter, add it to a word</a:t>
            </a:r>
          </a:p>
          <a:p>
            <a:pPr algn="l"/>
            <a:r>
              <a:rPr lang="en-US" sz="1800" b="1" i="0" u="none" strike="noStrike" baseline="0" dirty="0">
                <a:latin typeface="CourierNew-Bold"/>
              </a:rPr>
              <a:t>If a word is formed:</a:t>
            </a:r>
          </a:p>
          <a:p>
            <a:pPr algn="l"/>
            <a:r>
              <a:rPr lang="en-US" sz="1800" b="1" i="0" u="none" strike="noStrike" baseline="0" dirty="0">
                <a:latin typeface="CourierNew-Bold"/>
              </a:rPr>
              <a:t>If the word is in the dictionary, print it</a:t>
            </a:r>
          </a:p>
          <a:p>
            <a:pPr algn="l"/>
            <a:r>
              <a:rPr lang="en-US" sz="1800" b="1" i="0" u="none" strike="noStrike" baseline="0" dirty="0">
                <a:latin typeface="CourierNew-Bold"/>
              </a:rPr>
              <a:t>Else, print the word underlined</a:t>
            </a:r>
          </a:p>
          <a:p>
            <a:pPr algn="l"/>
            <a:r>
              <a:rPr lang="en-IN" sz="1800" b="1" i="0" u="none" strike="noStrike" baseline="0" dirty="0">
                <a:latin typeface="CourierNew-Bold"/>
              </a:rPr>
              <a:t>Reset the word</a:t>
            </a:r>
          </a:p>
          <a:p>
            <a:pPr algn="l"/>
            <a:r>
              <a:rPr lang="en-IN" sz="1800" b="1" i="0" u="none" strike="noStrike" baseline="0" dirty="0">
                <a:latin typeface="CourierNew-Bold"/>
              </a:rPr>
              <a:t>Else, print the character</a:t>
            </a:r>
          </a:p>
          <a:p>
            <a:pPr algn="l"/>
            <a:r>
              <a:rPr lang="en-IN" sz="1800" b="1" i="0" u="none" strike="noStrike" baseline="0" dirty="0">
                <a:latin typeface="CourierNew-Bold"/>
              </a:rPr>
              <a:t>Else:</a:t>
            </a:r>
          </a:p>
          <a:p>
            <a:pPr algn="l"/>
            <a:r>
              <a:rPr lang="en-IN" sz="1800" b="1" i="0" u="none" strike="noStrike" baseline="0" dirty="0">
                <a:latin typeface="CourierNew-Bold"/>
              </a:rPr>
              <a:t>Print an error message</a:t>
            </a:r>
          </a:p>
          <a:p>
            <a:pPr algn="l"/>
            <a:r>
              <a:rPr lang="en-US" sz="1800" b="1" i="0" u="none" strike="noStrike" baseline="0" dirty="0">
                <a:latin typeface="CourierNew-Bold"/>
              </a:rPr>
              <a:t>Return count of misspelled words</a:t>
            </a:r>
            <a:endParaRPr lang="en-IN" dirty="0"/>
          </a:p>
        </p:txBody>
      </p:sp>
    </p:spTree>
    <p:extLst>
      <p:ext uri="{BB962C8B-B14F-4D97-AF65-F5344CB8AC3E}">
        <p14:creationId xmlns:p14="http://schemas.microsoft.com/office/powerpoint/2010/main" val="424638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5B3D1-959A-2EAC-706E-FF10BA00A0A1}"/>
              </a:ext>
            </a:extLst>
          </p:cNvPr>
          <p:cNvSpPr txBox="1"/>
          <p:nvPr/>
        </p:nvSpPr>
        <p:spPr>
          <a:xfrm>
            <a:off x="225760" y="116632"/>
            <a:ext cx="11737304" cy="5078313"/>
          </a:xfrm>
          <a:prstGeom prst="rect">
            <a:avLst/>
          </a:prstGeom>
          <a:noFill/>
        </p:spPr>
        <p:txBody>
          <a:bodyPr wrap="square">
            <a:spAutoFit/>
          </a:bodyPr>
          <a:lstStyle/>
          <a:p>
            <a:pPr algn="l"/>
            <a:r>
              <a:rPr lang="en-US" sz="1800" b="1" i="0" u="none" strike="noStrike" baseline="0" dirty="0">
                <a:latin typeface="CourierNew-Bold"/>
              </a:rPr>
              <a:t>// 6 . Function to replace misspelled words in a file</a:t>
            </a:r>
          </a:p>
          <a:p>
            <a:pPr algn="l"/>
            <a:endParaRPr lang="en-US" sz="1800" b="1" i="0" u="none" strike="noStrike" baseline="0" dirty="0">
              <a:latin typeface="CourierNew-Bold"/>
            </a:endParaRPr>
          </a:p>
          <a:p>
            <a:pPr algn="l"/>
            <a:r>
              <a:rPr lang="en-US" sz="1800" b="1" i="0" u="none" strike="noStrike" baseline="0" dirty="0">
                <a:latin typeface="CourierNew-Bold"/>
              </a:rPr>
              <a:t>Function </a:t>
            </a:r>
            <a:r>
              <a:rPr lang="en-US" sz="1800" b="1" i="0" u="none" strike="noStrike" baseline="0" dirty="0" err="1">
                <a:latin typeface="CourierNew-Bold"/>
              </a:rPr>
              <a:t>replace_spell</a:t>
            </a:r>
            <a:r>
              <a:rPr lang="en-US" sz="1800" b="1" i="0" u="none" strike="noStrike" baseline="0" dirty="0">
                <a:latin typeface="CourierNew-Bold"/>
              </a:rPr>
              <a:t>(</a:t>
            </a:r>
            <a:r>
              <a:rPr lang="en-US" sz="1800" b="1" i="0" u="none" strike="noStrike" baseline="0" dirty="0" err="1">
                <a:latin typeface="CourierNew-Bold"/>
              </a:rPr>
              <a:t>file_name</a:t>
            </a:r>
            <a:r>
              <a:rPr lang="en-US" sz="1800" b="1" i="0" u="none" strike="noStrike" baseline="0" dirty="0">
                <a:latin typeface="CourierNew-Bold"/>
              </a:rPr>
              <a:t>):</a:t>
            </a:r>
          </a:p>
          <a:p>
            <a:pPr algn="l"/>
            <a:r>
              <a:rPr lang="en-IN" sz="1800" b="1" i="0" u="none" strike="noStrike" baseline="0" dirty="0">
                <a:latin typeface="CourierNew-Bold"/>
              </a:rPr>
              <a:t>Open the input file</a:t>
            </a:r>
          </a:p>
          <a:p>
            <a:pPr algn="l"/>
            <a:r>
              <a:rPr lang="en-US" sz="1800" b="1" i="0" u="none" strike="noStrike" baseline="0" dirty="0">
                <a:latin typeface="CourierNew-Bold"/>
              </a:rPr>
              <a:t>If the file is open:</a:t>
            </a:r>
          </a:p>
          <a:p>
            <a:pPr algn="l"/>
            <a:r>
              <a:rPr lang="en-IN" sz="1800" b="1" i="0" u="none" strike="noStrike" baseline="0" dirty="0">
                <a:latin typeface="CourierNew-Bold"/>
              </a:rPr>
              <a:t>Create a temporary file</a:t>
            </a:r>
          </a:p>
          <a:p>
            <a:pPr algn="l"/>
            <a:r>
              <a:rPr lang="en-US" sz="1800" b="1" i="0" u="none" strike="noStrike" baseline="0" dirty="0">
                <a:latin typeface="CourierNew-Bold"/>
              </a:rPr>
              <a:t>Read each character from the file</a:t>
            </a:r>
          </a:p>
          <a:p>
            <a:pPr algn="l"/>
            <a:r>
              <a:rPr lang="en-US" sz="1800" b="1" i="0" u="none" strike="noStrike" baseline="0" dirty="0">
                <a:latin typeface="CourierNew-Bold"/>
              </a:rPr>
              <a:t>If the character is a letter, add it to a word</a:t>
            </a:r>
          </a:p>
          <a:p>
            <a:pPr algn="l"/>
            <a:r>
              <a:rPr lang="en-US" sz="1800" b="1" i="0" u="none" strike="noStrike" baseline="0" dirty="0">
                <a:latin typeface="CourierNew-Bold"/>
              </a:rPr>
              <a:t>If a word is formed:</a:t>
            </a:r>
          </a:p>
          <a:p>
            <a:pPr algn="l"/>
            <a:r>
              <a:rPr lang="en-US" sz="1800" b="1" i="0" u="none" strike="noStrike" baseline="0" dirty="0">
                <a:latin typeface="CourierNew-Bold"/>
              </a:rPr>
              <a:t>If the word is a shortcut, ask for replacement</a:t>
            </a:r>
          </a:p>
          <a:p>
            <a:pPr algn="l"/>
            <a:r>
              <a:rPr lang="en-US" sz="1800" b="1" i="0" u="none" strike="noStrike" baseline="0" dirty="0">
                <a:latin typeface="CourierNew-Bold"/>
              </a:rPr>
              <a:t>Else if the word is in the dictionary, write it to the</a:t>
            </a:r>
          </a:p>
          <a:p>
            <a:pPr algn="l"/>
            <a:r>
              <a:rPr lang="en-IN" sz="1800" b="1" i="0" u="none" strike="noStrike" baseline="0" dirty="0">
                <a:latin typeface="CourierNew-Bold"/>
              </a:rPr>
              <a:t>temporary file</a:t>
            </a:r>
          </a:p>
          <a:p>
            <a:pPr algn="l"/>
            <a:r>
              <a:rPr lang="en-US" sz="1800" b="1" i="0" u="none" strike="noStrike" baseline="0" dirty="0">
                <a:latin typeface="CourierNew-Bold"/>
              </a:rPr>
              <a:t>Else, suggest corrections and write the chosen word to</a:t>
            </a:r>
          </a:p>
          <a:p>
            <a:pPr algn="l"/>
            <a:r>
              <a:rPr lang="en-IN" sz="1800" b="1" i="0" u="none" strike="noStrike" baseline="0" dirty="0">
                <a:latin typeface="CourierNew-Bold"/>
              </a:rPr>
              <a:t>the temporary file</a:t>
            </a:r>
          </a:p>
          <a:p>
            <a:pPr algn="l"/>
            <a:r>
              <a:rPr lang="en-IN" sz="1800" b="1" i="0" u="none" strike="noStrike" baseline="0" dirty="0">
                <a:latin typeface="CourierNew-Bold"/>
              </a:rPr>
              <a:t>Reset the word</a:t>
            </a:r>
          </a:p>
          <a:p>
            <a:pPr algn="l"/>
            <a:r>
              <a:rPr lang="en-US" sz="1800" b="1" i="0" u="none" strike="noStrike" baseline="0" dirty="0">
                <a:latin typeface="CourierNew-Bold"/>
              </a:rPr>
              <a:t>Else, write the character to the temporary file</a:t>
            </a:r>
          </a:p>
          <a:p>
            <a:pPr algn="l"/>
            <a:r>
              <a:rPr lang="en-US" sz="1800" b="1" i="0" u="none" strike="noStrike" baseline="0" dirty="0">
                <a:latin typeface="CourierNew-Bold"/>
              </a:rPr>
              <a:t>Close both files, remove the original file, and rename the</a:t>
            </a:r>
          </a:p>
          <a:p>
            <a:pPr algn="l"/>
            <a:r>
              <a:rPr lang="en-IN" sz="1800" b="1" i="0" u="none" strike="noStrike" baseline="0" dirty="0">
                <a:latin typeface="CourierNew-Bold"/>
              </a:rPr>
              <a:t>temporary file</a:t>
            </a:r>
            <a:endParaRPr lang="en-IN" dirty="0"/>
          </a:p>
        </p:txBody>
      </p:sp>
    </p:spTree>
    <p:extLst>
      <p:ext uri="{BB962C8B-B14F-4D97-AF65-F5344CB8AC3E}">
        <p14:creationId xmlns:p14="http://schemas.microsoft.com/office/powerpoint/2010/main" val="254279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5B3D1-959A-2EAC-706E-FF10BA00A0A1}"/>
              </a:ext>
            </a:extLst>
          </p:cNvPr>
          <p:cNvSpPr txBox="1"/>
          <p:nvPr/>
        </p:nvSpPr>
        <p:spPr>
          <a:xfrm>
            <a:off x="225760" y="116632"/>
            <a:ext cx="11737304" cy="5078313"/>
          </a:xfrm>
          <a:prstGeom prst="rect">
            <a:avLst/>
          </a:prstGeom>
          <a:noFill/>
        </p:spPr>
        <p:txBody>
          <a:bodyPr wrap="square">
            <a:spAutoFit/>
          </a:bodyPr>
          <a:lstStyle/>
          <a:p>
            <a:pPr algn="l"/>
            <a:r>
              <a:rPr lang="en-US" sz="1800" b="1" i="0" u="none" strike="noStrike" baseline="0" dirty="0">
                <a:latin typeface="CourierNew-Bold"/>
              </a:rPr>
              <a:t>// functions to add shortcuts to words and replace it in the input file</a:t>
            </a:r>
          </a:p>
          <a:p>
            <a:pPr algn="l"/>
            <a:endParaRPr lang="en-US" sz="1800" b="1" i="0" u="none" strike="noStrike" baseline="0" dirty="0">
              <a:latin typeface="CourierNew-Bold"/>
            </a:endParaRPr>
          </a:p>
          <a:p>
            <a:pPr algn="l"/>
            <a:r>
              <a:rPr lang="en-US" sz="1800" b="1" i="0" u="none" strike="noStrike" baseline="0" dirty="0">
                <a:latin typeface="CourierNew-Bold"/>
              </a:rPr>
              <a:t>// Function to insert a shortcut word into the shortcuts dictionary</a:t>
            </a:r>
          </a:p>
          <a:p>
            <a:pPr algn="l"/>
            <a:endParaRPr lang="en-US" sz="1800" b="1" i="0" u="none" strike="noStrike" baseline="0" dirty="0">
              <a:latin typeface="CourierNew-Bold"/>
            </a:endParaRPr>
          </a:p>
          <a:p>
            <a:pPr algn="l"/>
            <a:r>
              <a:rPr lang="en-US" sz="1800" b="1" i="0" u="none" strike="noStrike" baseline="0" dirty="0">
                <a:latin typeface="CourierNew-Bold"/>
              </a:rPr>
              <a:t>Function </a:t>
            </a:r>
            <a:r>
              <a:rPr lang="en-US" sz="1800" b="1" i="0" u="none" strike="noStrike" baseline="0" dirty="0" err="1">
                <a:latin typeface="CourierNew-Bold"/>
              </a:rPr>
              <a:t>insert_shortcut_word</a:t>
            </a:r>
            <a:r>
              <a:rPr lang="en-US" sz="1800" b="1" i="0" u="none" strike="noStrike" baseline="0" dirty="0">
                <a:latin typeface="CourierNew-Bold"/>
              </a:rPr>
              <a:t>(key, </a:t>
            </a:r>
            <a:r>
              <a:rPr lang="en-US" sz="1800" b="1" i="0" u="none" strike="noStrike" baseline="0" dirty="0" err="1">
                <a:latin typeface="CourierNew-Bold"/>
              </a:rPr>
              <a:t>ans</a:t>
            </a:r>
            <a:r>
              <a:rPr lang="en-US" sz="1800" b="1" i="0" u="none" strike="noStrike" baseline="0" dirty="0">
                <a:latin typeface="CourierNew-Bold"/>
              </a:rPr>
              <a:t>):</a:t>
            </a:r>
          </a:p>
          <a:p>
            <a:pPr algn="l"/>
            <a:r>
              <a:rPr lang="en-IN" sz="1800" b="1" i="0" u="none" strike="noStrike" baseline="0" dirty="0">
                <a:latin typeface="CourierNew-Bold"/>
              </a:rPr>
              <a:t>Open the shortcut file</a:t>
            </a:r>
          </a:p>
          <a:p>
            <a:pPr algn="l"/>
            <a:r>
              <a:rPr lang="en-US" sz="1800" b="1" i="0" u="none" strike="noStrike" baseline="0" dirty="0">
                <a:latin typeface="CourierNew-Bold"/>
              </a:rPr>
              <a:t>If the file is open:</a:t>
            </a:r>
          </a:p>
          <a:p>
            <a:pPr algn="l"/>
            <a:r>
              <a:rPr lang="en-US" sz="1800" b="1" i="0" u="none" strike="noStrike" baseline="0" dirty="0">
                <a:latin typeface="CourierNew-Bold"/>
              </a:rPr>
              <a:t>Write the key and answer to the file</a:t>
            </a:r>
          </a:p>
          <a:p>
            <a:pPr algn="l"/>
            <a:r>
              <a:rPr lang="en-IN" sz="1800" b="1" i="0" u="none" strike="noStrike" baseline="0" dirty="0">
                <a:latin typeface="CourierNew-Bold"/>
              </a:rPr>
              <a:t>Close the file</a:t>
            </a:r>
          </a:p>
          <a:p>
            <a:pPr algn="l"/>
            <a:r>
              <a:rPr lang="en-IN" sz="1800" b="1" i="0" u="none" strike="noStrike" baseline="0" dirty="0">
                <a:latin typeface="CourierNew-Bold"/>
              </a:rPr>
              <a:t>Else:</a:t>
            </a:r>
          </a:p>
          <a:p>
            <a:pPr algn="l"/>
            <a:r>
              <a:rPr lang="en-IN" sz="1800" b="1" i="0" u="none" strike="noStrike" baseline="0" dirty="0">
                <a:latin typeface="CourierNew-Bold"/>
              </a:rPr>
              <a:t>Print an error message</a:t>
            </a:r>
          </a:p>
          <a:p>
            <a:pPr algn="l"/>
            <a:r>
              <a:rPr lang="en-US" sz="1800" b="1" i="0" u="none" strike="noStrike" baseline="0" dirty="0">
                <a:latin typeface="CourierNew-Bold"/>
              </a:rPr>
              <a:t>// Function to read shortcut words from a file</a:t>
            </a:r>
          </a:p>
          <a:p>
            <a:pPr algn="l"/>
            <a:r>
              <a:rPr lang="en-US" sz="1800" b="1" i="0" u="none" strike="noStrike" baseline="0" dirty="0">
                <a:latin typeface="CourierNew-Bold"/>
              </a:rPr>
              <a:t>Function </a:t>
            </a:r>
            <a:r>
              <a:rPr lang="en-US" sz="1800" b="1" i="0" u="none" strike="noStrike" baseline="0" dirty="0" err="1">
                <a:latin typeface="CourierNew-Bold"/>
              </a:rPr>
              <a:t>insert_shortcut_file</a:t>
            </a:r>
            <a:r>
              <a:rPr lang="en-US" sz="1800" b="1" i="0" u="none" strike="noStrike" baseline="0" dirty="0">
                <a:latin typeface="CourierNew-Bold"/>
              </a:rPr>
              <a:t>(</a:t>
            </a:r>
            <a:r>
              <a:rPr lang="en-US" sz="1800" b="1" i="0" u="none" strike="noStrike" baseline="0" dirty="0" err="1">
                <a:latin typeface="CourierNew-Bold"/>
              </a:rPr>
              <a:t>shortcut_filename</a:t>
            </a:r>
            <a:r>
              <a:rPr lang="en-US" sz="1800" b="1" i="0" u="none" strike="noStrike" baseline="0" dirty="0">
                <a:latin typeface="CourierNew-Bold"/>
              </a:rPr>
              <a:t>):</a:t>
            </a:r>
          </a:p>
          <a:p>
            <a:pPr algn="l"/>
            <a:r>
              <a:rPr lang="en-IN" sz="1800" b="1" i="0" u="none" strike="noStrike" baseline="0" dirty="0">
                <a:latin typeface="CourierNew-Bold"/>
              </a:rPr>
              <a:t>Open the shortcut file</a:t>
            </a:r>
          </a:p>
          <a:p>
            <a:pPr algn="l"/>
            <a:r>
              <a:rPr lang="en-US" sz="1800" b="1" i="0" u="none" strike="noStrike" baseline="0" dirty="0">
                <a:latin typeface="CourierNew-Bold"/>
              </a:rPr>
              <a:t>If the file is open:</a:t>
            </a:r>
          </a:p>
          <a:p>
            <a:pPr algn="l"/>
            <a:r>
              <a:rPr lang="en-US" sz="1800" b="1" i="0" u="none" strike="noStrike" baseline="0" dirty="0">
                <a:latin typeface="CourierNew-Bold"/>
              </a:rPr>
              <a:t>Read each key and answer from the file and store them in</a:t>
            </a:r>
          </a:p>
          <a:p>
            <a:pPr algn="l"/>
            <a:r>
              <a:rPr lang="en-IN" sz="1800" b="1" i="0" u="none" strike="noStrike" baseline="0" dirty="0">
                <a:latin typeface="CourierNew-Bold"/>
              </a:rPr>
              <a:t>the shortcuts dictionary</a:t>
            </a:r>
          </a:p>
          <a:p>
            <a:pPr algn="l"/>
            <a:r>
              <a:rPr lang="en-IN" sz="1800" b="1" i="0" u="none" strike="noStrike" baseline="0" dirty="0">
                <a:latin typeface="CourierNew-Bold"/>
              </a:rPr>
              <a:t>Close the file</a:t>
            </a:r>
            <a:endParaRPr lang="en-IN" dirty="0"/>
          </a:p>
        </p:txBody>
      </p:sp>
    </p:spTree>
    <p:extLst>
      <p:ext uri="{BB962C8B-B14F-4D97-AF65-F5344CB8AC3E}">
        <p14:creationId xmlns:p14="http://schemas.microsoft.com/office/powerpoint/2010/main" val="115121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5B3D1-959A-2EAC-706E-FF10BA00A0A1}"/>
              </a:ext>
            </a:extLst>
          </p:cNvPr>
          <p:cNvSpPr txBox="1"/>
          <p:nvPr/>
        </p:nvSpPr>
        <p:spPr>
          <a:xfrm>
            <a:off x="225760" y="116632"/>
            <a:ext cx="11737304" cy="4524315"/>
          </a:xfrm>
          <a:prstGeom prst="rect">
            <a:avLst/>
          </a:prstGeom>
          <a:noFill/>
        </p:spPr>
        <p:txBody>
          <a:bodyPr wrap="square">
            <a:spAutoFit/>
          </a:bodyPr>
          <a:lstStyle/>
          <a:p>
            <a:pPr algn="l"/>
            <a:endParaRPr lang="en-US" sz="1800" b="1" i="0" u="none" strike="noStrike" baseline="0" dirty="0">
              <a:latin typeface="CourierNew-Bold"/>
            </a:endParaRPr>
          </a:p>
          <a:p>
            <a:pPr algn="l"/>
            <a:r>
              <a:rPr lang="en-US" sz="1800" b="1" i="0" u="none" strike="noStrike" baseline="0" dirty="0">
                <a:latin typeface="CourierNew-Bold"/>
              </a:rPr>
              <a:t>// function to add any particular new word to dictionary</a:t>
            </a:r>
          </a:p>
          <a:p>
            <a:pPr algn="l"/>
            <a:endParaRPr lang="en-US" sz="1800" b="1" i="0" u="none" strike="noStrike" baseline="0" dirty="0">
              <a:latin typeface="CourierNew-Bold"/>
            </a:endParaRPr>
          </a:p>
          <a:p>
            <a:pPr algn="l"/>
            <a:r>
              <a:rPr lang="en-US" sz="1800" b="1" i="0" u="none" strike="noStrike" baseline="0" dirty="0">
                <a:latin typeface="CourierNew-Bold"/>
              </a:rPr>
              <a:t>function </a:t>
            </a:r>
            <a:r>
              <a:rPr lang="en-US" sz="1800" b="1" i="0" u="none" strike="noStrike" baseline="0" dirty="0" err="1">
                <a:latin typeface="CourierNew-Bold"/>
              </a:rPr>
              <a:t>insert_spell_to_dictionary</a:t>
            </a:r>
            <a:r>
              <a:rPr lang="en-US" sz="1800" b="1" i="0" u="none" strike="noStrike" baseline="0" dirty="0">
                <a:latin typeface="CourierNew-Bold"/>
              </a:rPr>
              <a:t>(word):</a:t>
            </a:r>
          </a:p>
          <a:p>
            <a:pPr algn="l"/>
            <a:endParaRPr lang="en-US" sz="1800" b="1" i="0" u="none" strike="noStrike" baseline="0" dirty="0">
              <a:latin typeface="CourierNew-Bold"/>
            </a:endParaRPr>
          </a:p>
          <a:p>
            <a:pPr algn="l"/>
            <a:r>
              <a:rPr lang="en-US" sz="1800" b="1" i="0" u="none" strike="noStrike" baseline="0" dirty="0">
                <a:latin typeface="CourierNew-Bold"/>
              </a:rPr>
              <a:t>// Open the </a:t>
            </a:r>
            <a:r>
              <a:rPr lang="en-US" sz="1800" b="1" i="0" u="none" strike="noStrike" baseline="0" dirty="0" err="1">
                <a:latin typeface="CourierNew-Bold"/>
              </a:rPr>
              <a:t>main_dictionary</a:t>
            </a:r>
            <a:r>
              <a:rPr lang="en-US" sz="1800" b="1" i="0" u="none" strike="noStrike" baseline="0" dirty="0">
                <a:latin typeface="CourierNew-Bold"/>
              </a:rPr>
              <a:t> file in append mode</a:t>
            </a:r>
          </a:p>
          <a:p>
            <a:pPr algn="l"/>
            <a:endParaRPr lang="en-US" sz="1800" b="1" i="0" u="none" strike="noStrike" baseline="0" dirty="0">
              <a:latin typeface="CourierNew-Bold"/>
            </a:endParaRPr>
          </a:p>
          <a:p>
            <a:pPr algn="l"/>
            <a:r>
              <a:rPr lang="en-US" sz="1800" b="1" i="0" u="none" strike="noStrike" baseline="0" dirty="0">
                <a:latin typeface="CourierNew-Bold"/>
              </a:rPr>
              <a:t>file = open(</a:t>
            </a:r>
            <a:r>
              <a:rPr lang="en-US" sz="1800" b="1" i="0" u="none" strike="noStrike" baseline="0" dirty="0" err="1">
                <a:latin typeface="CourierNew-Bold"/>
              </a:rPr>
              <a:t>main_dictionary</a:t>
            </a:r>
            <a:r>
              <a:rPr lang="en-US" sz="1800" b="1" i="0" u="none" strike="noStrike" baseline="0" dirty="0">
                <a:latin typeface="CourierNew-Bold"/>
              </a:rPr>
              <a:t>, append mode)</a:t>
            </a:r>
          </a:p>
          <a:p>
            <a:pPr algn="l"/>
            <a:endParaRPr lang="en-US" sz="1800" b="1" i="0" u="none" strike="noStrike" baseline="0" dirty="0">
              <a:latin typeface="CourierNew-Bold"/>
            </a:endParaRPr>
          </a:p>
          <a:p>
            <a:pPr algn="l"/>
            <a:r>
              <a:rPr lang="en-US" sz="1800" b="1" i="0" u="none" strike="noStrike" baseline="0" dirty="0">
                <a:latin typeface="CourierNew-Bold"/>
              </a:rPr>
              <a:t>// Write the word to the file followed by a newline character</a:t>
            </a:r>
          </a:p>
          <a:p>
            <a:pPr algn="l"/>
            <a:endParaRPr lang="en-US" sz="1800" b="1" i="0" u="none" strike="noStrike" baseline="0" dirty="0">
              <a:latin typeface="CourierNew-Bold"/>
            </a:endParaRPr>
          </a:p>
          <a:p>
            <a:pPr algn="l"/>
            <a:r>
              <a:rPr lang="en-IN" sz="1800" b="1" i="0" u="none" strike="noStrike" baseline="0" dirty="0">
                <a:latin typeface="CourierNew-Bold"/>
              </a:rPr>
              <a:t>write word to file</a:t>
            </a:r>
          </a:p>
          <a:p>
            <a:pPr algn="l"/>
            <a:endParaRPr lang="en-IN" sz="1800" b="1" i="0" u="none" strike="noStrike" baseline="0" dirty="0">
              <a:latin typeface="CourierNew-Bold"/>
            </a:endParaRPr>
          </a:p>
          <a:p>
            <a:pPr algn="l"/>
            <a:r>
              <a:rPr lang="en-IN" sz="1800" b="1" i="0" u="none" strike="noStrike" baseline="0" dirty="0">
                <a:latin typeface="CourierNew-Bold"/>
              </a:rPr>
              <a:t>// Close the file</a:t>
            </a:r>
          </a:p>
          <a:p>
            <a:pPr algn="l"/>
            <a:endParaRPr lang="en-IN" sz="1800" b="1" i="0" u="none" strike="noStrike" baseline="0" dirty="0">
              <a:latin typeface="CourierNew-Bold"/>
            </a:endParaRPr>
          </a:p>
          <a:p>
            <a:pPr algn="l"/>
            <a:r>
              <a:rPr lang="en-IN" sz="1800" b="1" i="0" u="none" strike="noStrike" baseline="0" dirty="0">
                <a:latin typeface="CourierNew-Bold"/>
              </a:rPr>
              <a:t>close file</a:t>
            </a:r>
            <a:endParaRPr lang="en-IN" dirty="0"/>
          </a:p>
        </p:txBody>
      </p:sp>
    </p:spTree>
    <p:extLst>
      <p:ext uri="{BB962C8B-B14F-4D97-AF65-F5344CB8AC3E}">
        <p14:creationId xmlns:p14="http://schemas.microsoft.com/office/powerpoint/2010/main" val="314926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2B878E-F8D8-7E15-9872-E6943E91A8B2}"/>
              </a:ext>
            </a:extLst>
          </p:cNvPr>
          <p:cNvSpPr txBox="1"/>
          <p:nvPr/>
        </p:nvSpPr>
        <p:spPr>
          <a:xfrm>
            <a:off x="35396" y="260648"/>
            <a:ext cx="11593288" cy="5724644"/>
          </a:xfrm>
          <a:prstGeom prst="rect">
            <a:avLst/>
          </a:prstGeom>
          <a:noFill/>
        </p:spPr>
        <p:txBody>
          <a:bodyPr wrap="square">
            <a:spAutoFit/>
          </a:bodyPr>
          <a:lstStyle/>
          <a:p>
            <a:pPr algn="l"/>
            <a:endParaRPr lang="en-US" sz="2000" b="1" dirty="0">
              <a:solidFill>
                <a:srgbClr val="ECECEC"/>
              </a:solidFill>
              <a:highlight>
                <a:srgbClr val="212121"/>
              </a:highlight>
              <a:latin typeface="Söhne"/>
            </a:endParaRPr>
          </a:p>
          <a:p>
            <a:pPr algn="l"/>
            <a:r>
              <a:rPr lang="en-US" sz="2000" b="1" i="0" dirty="0">
                <a:solidFill>
                  <a:srgbClr val="ECECEC"/>
                </a:solidFill>
                <a:effectLst/>
                <a:highlight>
                  <a:srgbClr val="212121"/>
                </a:highlight>
                <a:latin typeface="Söhne"/>
              </a:rPr>
              <a:t>Time Complexity</a:t>
            </a:r>
            <a:r>
              <a:rPr lang="en-US" sz="2000" b="1" dirty="0">
                <a:solidFill>
                  <a:srgbClr val="ECECEC"/>
                </a:solidFill>
                <a:highlight>
                  <a:srgbClr val="212121"/>
                </a:highlight>
                <a:latin typeface="Söhne"/>
              </a:rPr>
              <a:t> of overall project </a:t>
            </a:r>
            <a:r>
              <a:rPr lang="en-US" sz="2000" b="1" i="0" dirty="0">
                <a:solidFill>
                  <a:srgbClr val="ECECEC"/>
                </a:solidFill>
                <a:effectLst/>
                <a:highlight>
                  <a:srgbClr val="212121"/>
                </a:highlight>
                <a:latin typeface="Söhne"/>
              </a:rPr>
              <a:t>:</a:t>
            </a:r>
          </a:p>
          <a:p>
            <a:pPr algn="l"/>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0" i="0" dirty="0">
                <a:solidFill>
                  <a:srgbClr val="ECECEC"/>
                </a:solidFill>
                <a:effectLst/>
                <a:highlight>
                  <a:srgbClr val="212121"/>
                </a:highlight>
                <a:latin typeface="Söhne"/>
              </a:rPr>
              <a:t> The time complexity ranges from O(N) to O(M * N), where N is the number of words in the main dictionary, M is the length of the longest word, and sometimes M represents the number of characters in the input file.</a:t>
            </a:r>
          </a:p>
          <a:p>
            <a:pPr algn="l">
              <a:buFont typeface="Arial" panose="020B0604020202020204" pitchFamily="34" charset="0"/>
              <a:buChar char="•"/>
            </a:pPr>
            <a:r>
              <a:rPr lang="en-US" b="0" i="0" dirty="0">
                <a:solidFill>
                  <a:srgbClr val="ECECEC"/>
                </a:solidFill>
                <a:effectLst/>
                <a:highlight>
                  <a:srgbClr val="212121"/>
                </a:highlight>
                <a:latin typeface="Söhne"/>
              </a:rPr>
              <a:t> The operations on the main dictionary, such as insertion, lookup, and suggestion generation, are typically linear or quadratic in the size of the dictionary or the length of words.</a:t>
            </a:r>
          </a:p>
          <a:p>
            <a:pPr algn="l">
              <a:buFont typeface="Arial" panose="020B0604020202020204" pitchFamily="34" charset="0"/>
              <a:buChar char="•"/>
            </a:pPr>
            <a:r>
              <a:rPr lang="en-US" b="0" i="0" dirty="0">
                <a:solidFill>
                  <a:srgbClr val="ECECEC"/>
                </a:solidFill>
                <a:effectLst/>
                <a:highlight>
                  <a:srgbClr val="212121"/>
                </a:highlight>
                <a:latin typeface="Söhne"/>
              </a:rPr>
              <a:t> The time complexity of checking and correcting words in input files also depends on the size of the files and the number of words in the dictionary.</a:t>
            </a:r>
          </a:p>
          <a:p>
            <a:pPr algn="l"/>
            <a:endParaRPr lang="en-US" b="0" i="0" dirty="0">
              <a:solidFill>
                <a:srgbClr val="ECECEC"/>
              </a:solidFill>
              <a:effectLst/>
              <a:highlight>
                <a:srgbClr val="212121"/>
              </a:highlight>
              <a:latin typeface="Söhne"/>
            </a:endParaRPr>
          </a:p>
          <a:p>
            <a:pPr algn="l"/>
            <a:endParaRPr lang="en-US" b="0" i="0" dirty="0">
              <a:solidFill>
                <a:srgbClr val="ECECEC"/>
              </a:solidFill>
              <a:effectLst/>
              <a:highlight>
                <a:srgbClr val="212121"/>
              </a:highlight>
              <a:latin typeface="Söhne"/>
            </a:endParaRPr>
          </a:p>
          <a:p>
            <a:pPr algn="l"/>
            <a:r>
              <a:rPr lang="en-US" sz="2000" b="1" i="0" dirty="0">
                <a:solidFill>
                  <a:srgbClr val="ECECEC"/>
                </a:solidFill>
                <a:effectLst/>
                <a:highlight>
                  <a:srgbClr val="212121"/>
                </a:highlight>
                <a:latin typeface="Söhne"/>
              </a:rPr>
              <a:t>Space Complexity of overall project :</a:t>
            </a:r>
          </a:p>
          <a:p>
            <a:pPr algn="l"/>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0" i="0" dirty="0">
                <a:solidFill>
                  <a:srgbClr val="ECECEC"/>
                </a:solidFill>
                <a:effectLst/>
                <a:highlight>
                  <a:srgbClr val="212121"/>
                </a:highlight>
                <a:latin typeface="Söhne"/>
              </a:rPr>
              <a:t> The space complexity is mainly influenced by the size of the dictionary and the number of shortcut mappings.</a:t>
            </a:r>
          </a:p>
          <a:p>
            <a:pPr algn="l">
              <a:buFont typeface="Arial" panose="020B0604020202020204" pitchFamily="34" charset="0"/>
              <a:buChar char="•"/>
            </a:pPr>
            <a:r>
              <a:rPr lang="en-US" b="0" i="0" dirty="0">
                <a:solidFill>
                  <a:srgbClr val="ECECEC"/>
                </a:solidFill>
                <a:effectLst/>
                <a:highlight>
                  <a:srgbClr val="212121"/>
                </a:highlight>
                <a:latin typeface="Söhne"/>
              </a:rPr>
              <a:t> The primary data structures, such as unordered maps for the main dictionary and shortcuts, consume space proportional     to the number of words or mappings.</a:t>
            </a:r>
          </a:p>
          <a:p>
            <a:pPr algn="l">
              <a:buFont typeface="Arial" panose="020B0604020202020204" pitchFamily="34" charset="0"/>
              <a:buChar char="•"/>
            </a:pPr>
            <a:r>
              <a:rPr lang="en-US" b="0" i="0" dirty="0">
                <a:solidFill>
                  <a:srgbClr val="ECECEC"/>
                </a:solidFill>
                <a:effectLst/>
                <a:highlight>
                  <a:srgbClr val="212121"/>
                </a:highlight>
                <a:latin typeface="Söhne"/>
              </a:rPr>
              <a:t> Other variables and temporary storage used during file processing have constant space requirements.</a:t>
            </a:r>
          </a:p>
          <a:p>
            <a:pPr algn="l">
              <a:buFont typeface="Arial" panose="020B0604020202020204" pitchFamily="34" charset="0"/>
              <a:buChar char="•"/>
            </a:pPr>
            <a:endParaRPr lang="en-US" dirty="0">
              <a:solidFill>
                <a:srgbClr val="ECECEC"/>
              </a:solidFill>
              <a:highlight>
                <a:srgbClr val="212121"/>
              </a:highlight>
              <a:latin typeface="Söhne"/>
            </a:endParaRPr>
          </a:p>
          <a:p>
            <a:pPr algn="l">
              <a:buFont typeface="Arial" panose="020B0604020202020204" pitchFamily="34" charset="0"/>
              <a:buChar char="•"/>
            </a:pPr>
            <a:endParaRPr lang="en-US" b="0" i="0" dirty="0">
              <a:solidFill>
                <a:srgbClr val="ECECEC"/>
              </a:solidFill>
              <a:effectLst/>
              <a:highlight>
                <a:srgbClr val="212121"/>
              </a:highlight>
              <a:latin typeface="Söhne"/>
            </a:endParaRPr>
          </a:p>
          <a:p>
            <a:pPr algn="l"/>
            <a:r>
              <a:rPr lang="en-US" sz="2000" dirty="0">
                <a:solidFill>
                  <a:schemeClr val="accent1"/>
                </a:solidFill>
                <a:highlight>
                  <a:srgbClr val="212121"/>
                </a:highlight>
                <a:latin typeface="Söhne"/>
              </a:rPr>
              <a:t>FOR MORE IDEA VISIOT GITHUB REPOSATORY AND DOCUMENT UPLODED IN IT .</a:t>
            </a:r>
            <a:endParaRPr lang="en-US" sz="2000" b="0" i="0" dirty="0">
              <a:solidFill>
                <a:schemeClr val="accent1"/>
              </a:solidFill>
              <a:effectLst/>
              <a:highlight>
                <a:srgbClr val="212121"/>
              </a:highlight>
              <a:latin typeface="Söhne"/>
            </a:endParaRPr>
          </a:p>
        </p:txBody>
      </p:sp>
    </p:spTree>
    <p:extLst>
      <p:ext uri="{BB962C8B-B14F-4D97-AF65-F5344CB8AC3E}">
        <p14:creationId xmlns:p14="http://schemas.microsoft.com/office/powerpoint/2010/main" val="15194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pPr marL="0" indent="0" rtl="0" fontAlgn="base">
              <a:spcBef>
                <a:spcPts val="0"/>
              </a:spcBef>
              <a:spcAft>
                <a:spcPts val="1000"/>
              </a:spcAft>
              <a:buNone/>
            </a:pPr>
            <a:r>
              <a:rPr lang="en-US" sz="2800" b="1" i="0" u="sng" strike="noStrike" dirty="0">
                <a:effectLst/>
                <a:latin typeface="STFangsong" panose="02010600040101010101" pitchFamily="2" charset="-122"/>
                <a:ea typeface="STFangsong" panose="02010600040101010101" pitchFamily="2" charset="-122"/>
              </a:rPr>
              <a:t>Spell Checker :</a:t>
            </a:r>
          </a:p>
          <a:p>
            <a:pPr marL="0" indent="0" rtl="0" fontAlgn="base">
              <a:spcBef>
                <a:spcPts val="0"/>
              </a:spcBef>
              <a:spcAft>
                <a:spcPts val="1000"/>
              </a:spcAft>
              <a:buNone/>
            </a:pPr>
            <a:endParaRPr lang="en-US" sz="1800" b="0" i="0" u="none" strike="noStrike" dirty="0">
              <a:effectLst/>
              <a:latin typeface="Roboto" panose="020F0502020204030204" pitchFamily="2" charset="0"/>
            </a:endParaRPr>
          </a:p>
          <a:p>
            <a:pPr marL="457200" rtl="0">
              <a:spcBef>
                <a:spcPts val="0"/>
              </a:spcBef>
              <a:spcAft>
                <a:spcPts val="1000"/>
              </a:spcAft>
            </a:pPr>
            <a:r>
              <a:rPr lang="en-US" sz="1800" b="0" i="0" u="none" strike="noStrike" dirty="0">
                <a:effectLst/>
                <a:latin typeface="Rockwell" panose="02060603020205020403" pitchFamily="18" charset="0"/>
              </a:rPr>
              <a:t>Develop a spell checker application that checks the spelling of words in a given text document, utilizing data structures like hash tables or </a:t>
            </a:r>
            <a:r>
              <a:rPr lang="en-US" sz="1800" b="0" i="0" u="none" strike="noStrike" dirty="0" err="1">
                <a:effectLst/>
                <a:latin typeface="Rockwell" panose="02060603020205020403" pitchFamily="18" charset="0"/>
              </a:rPr>
              <a:t>trie</a:t>
            </a:r>
            <a:r>
              <a:rPr lang="en-US" sz="1800" b="0" i="0" u="none" strike="noStrike" dirty="0">
                <a:effectLst/>
                <a:latin typeface="Rockwell" panose="02060603020205020403" pitchFamily="18" charset="0"/>
              </a:rPr>
              <a:t> for efficient dictionary storage and lookup. After highlighting the misspelled words, with the user’s approval, replace them with the correct spellings.</a:t>
            </a:r>
            <a:br>
              <a:rPr lang="en-US" dirty="0">
                <a:solidFill>
                  <a:schemeClr val="accent2"/>
                </a:solidFill>
              </a:rPr>
            </a:br>
            <a:endParaRPr lang="en-US" dirty="0">
              <a:solidFill>
                <a:schemeClr val="accent2"/>
              </a:solidFil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24092-3684-A869-1509-1D8E4F245BCA}"/>
              </a:ext>
            </a:extLst>
          </p:cNvPr>
          <p:cNvSpPr>
            <a:spLocks noGrp="1"/>
          </p:cNvSpPr>
          <p:nvPr>
            <p:ph type="title"/>
          </p:nvPr>
        </p:nvSpPr>
        <p:spPr/>
        <p:txBody>
          <a:bodyPr/>
          <a:lstStyle/>
          <a:p>
            <a:r>
              <a:rPr lang="en-IN" dirty="0"/>
              <a:t>DATA STRUCTURE USED - HASH MAP</a:t>
            </a:r>
          </a:p>
        </p:txBody>
      </p:sp>
      <p:sp>
        <p:nvSpPr>
          <p:cNvPr id="5" name="Content Placeholder 4">
            <a:extLst>
              <a:ext uri="{FF2B5EF4-FFF2-40B4-BE49-F238E27FC236}">
                <a16:creationId xmlns:a16="http://schemas.microsoft.com/office/drawing/2014/main" id="{79B657E6-FFD5-AE21-79D6-BC46584CF557}"/>
              </a:ext>
            </a:extLst>
          </p:cNvPr>
          <p:cNvSpPr>
            <a:spLocks noGrp="1"/>
          </p:cNvSpPr>
          <p:nvPr>
            <p:ph idx="1"/>
          </p:nvPr>
        </p:nvSpPr>
        <p:spPr>
          <a:xfrm>
            <a:off x="261764" y="1700808"/>
            <a:ext cx="11449272" cy="4968552"/>
          </a:xfrm>
        </p:spPr>
        <p:txBody>
          <a:bodyPr>
            <a:normAutofit/>
          </a:bodyPr>
          <a:lstStyle/>
          <a:p>
            <a:r>
              <a:rPr lang="en-IN" sz="1800" dirty="0">
                <a:latin typeface="Arial Black" panose="020B0A04020102020204" pitchFamily="34" charset="0"/>
              </a:rPr>
              <a:t> BENEFITS OF HASH MAP :</a:t>
            </a:r>
          </a:p>
          <a:p>
            <a:pPr marL="0" indent="0" algn="just">
              <a:buNone/>
            </a:pPr>
            <a:r>
              <a:rPr lang="en-IN" sz="1800" b="1" i="0" u="sng" strike="noStrike" baseline="0" dirty="0">
                <a:latin typeface="Lexend-Bold"/>
              </a:rPr>
              <a:t>Efficiency :</a:t>
            </a:r>
          </a:p>
          <a:p>
            <a:pPr marL="0" indent="0" algn="just">
              <a:buNone/>
            </a:pPr>
            <a:r>
              <a:rPr lang="en-US" sz="1400" b="1" i="0" u="none" strike="noStrike" baseline="0" dirty="0">
                <a:latin typeface="Lexend-Bold"/>
              </a:rPr>
              <a:t>HASH TABLE CONSTANT TIME COMPLEXITY FOR MOST BASIC OPERATIONS LIKE INSERTION , DELETION AND SEARCH ON </a:t>
            </a:r>
            <a:r>
              <a:rPr lang="en-IN" sz="1400" b="1" i="0" u="none" strike="noStrike" baseline="0" dirty="0">
                <a:latin typeface="Lexend-Bold"/>
              </a:rPr>
              <a:t>AVERAGE CASES </a:t>
            </a:r>
            <a:r>
              <a:rPr lang="en-IN" sz="1200" b="1" i="0" u="none" strike="noStrike" baseline="0" dirty="0">
                <a:latin typeface="Lexend-Bold"/>
              </a:rPr>
              <a:t>.</a:t>
            </a:r>
          </a:p>
          <a:p>
            <a:pPr marL="0" indent="0" algn="l">
              <a:buNone/>
            </a:pPr>
            <a:r>
              <a:rPr lang="en-IN" sz="1800" b="1" i="0" u="sng" strike="noStrike" baseline="0" dirty="0">
                <a:latin typeface="Lexend-Bold"/>
              </a:rPr>
              <a:t>Search Speed:</a:t>
            </a:r>
          </a:p>
          <a:p>
            <a:pPr marL="0" indent="0" algn="just">
              <a:buNone/>
            </a:pPr>
            <a:r>
              <a:rPr lang="en-US" sz="1400" b="1" i="0" u="none" strike="noStrike" baseline="0" dirty="0">
                <a:latin typeface="Lexend-Bold"/>
              </a:rPr>
              <a:t>WHILE TRIES OFFER EFFICIENT PREFIX-BASED SEARCHES , HASH TABLES CAN BE EQUALLY EFFICIENT FOR EXACT MATCHING SEARCHES, WHICH IS OFTEN THE PRIMARY REQUIREMENT FOR </a:t>
            </a:r>
            <a:r>
              <a:rPr lang="en-IN" sz="1400" b="1" i="0" u="none" strike="noStrike" baseline="0" dirty="0">
                <a:latin typeface="Lexend-Bold"/>
              </a:rPr>
              <a:t>SPELL CHECKERS.</a:t>
            </a:r>
          </a:p>
          <a:p>
            <a:pPr marL="0" indent="0" algn="l">
              <a:buNone/>
            </a:pPr>
            <a:r>
              <a:rPr lang="en-IN" sz="1800" b="1" i="0" u="sng" strike="noStrike" baseline="0" dirty="0">
                <a:latin typeface="Lexend-Bold"/>
              </a:rPr>
              <a:t>Ease of Implementation :</a:t>
            </a:r>
          </a:p>
          <a:p>
            <a:pPr marL="0" indent="0" algn="l">
              <a:buNone/>
            </a:pPr>
            <a:r>
              <a:rPr lang="en-US" sz="1400" b="1" i="0" u="none" strike="noStrike" baseline="0" dirty="0">
                <a:latin typeface="Lexend-Bold"/>
              </a:rPr>
              <a:t>HASH TABLES ARE GENERALLY SIMPLER TO IMPLEMENT AND UNDERSTAND COMPARED TO TRIES, WHICH REQUIRE A MORE COMPLEX STRUCTURE INVOLVING MULTIPLE NODES AND</a:t>
            </a:r>
            <a:r>
              <a:rPr lang="en-IN" sz="1400" b="1" i="0" u="none" strike="noStrike" baseline="0" dirty="0">
                <a:latin typeface="Lexend-Bold"/>
              </a:rPr>
              <a:t>POINTERS.</a:t>
            </a:r>
          </a:p>
          <a:p>
            <a:pPr marL="0" indent="0" algn="l">
              <a:buNone/>
            </a:pPr>
            <a:r>
              <a:rPr lang="en-IN" sz="1800" b="1" i="0" u="sng" strike="noStrike" baseline="0" dirty="0">
                <a:latin typeface="Lexend-Bold"/>
              </a:rPr>
              <a:t>Flexibility :</a:t>
            </a:r>
          </a:p>
          <a:p>
            <a:pPr marL="0" indent="0" algn="l">
              <a:buNone/>
            </a:pPr>
            <a:r>
              <a:rPr lang="en-US" sz="1400" b="1" i="0" u="none" strike="noStrike" baseline="0" dirty="0">
                <a:latin typeface="Lexend-Bold"/>
              </a:rPr>
              <a:t>HASH TABLES CAN BE EASILY ADAPTED TO HANDLE VARIOUSTYPES OF KEYS, NOT JUST STRINGS. THIS MAKES THEMSUITABLE FOR SPELL CHECKERS THAT MAY NEED TO HANDLEDIFFERENT TYPES OF DATA BEYOND JUST WORDS</a:t>
            </a:r>
            <a:endParaRPr lang="en-IN" sz="1400" b="1" dirty="0">
              <a:latin typeface="Lexend-Bold"/>
            </a:endParaRPr>
          </a:p>
        </p:txBody>
      </p:sp>
    </p:spTree>
    <p:extLst>
      <p:ext uri="{BB962C8B-B14F-4D97-AF65-F5344CB8AC3E}">
        <p14:creationId xmlns:p14="http://schemas.microsoft.com/office/powerpoint/2010/main" val="327279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53A98A-6D90-6AAB-6A68-0A208BDE3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14709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38101-26F6-A9AA-B988-1772703E260A}"/>
              </a:ext>
            </a:extLst>
          </p:cNvPr>
          <p:cNvSpPr txBox="1"/>
          <p:nvPr/>
        </p:nvSpPr>
        <p:spPr>
          <a:xfrm>
            <a:off x="261764" y="612845"/>
            <a:ext cx="11809312" cy="4524315"/>
          </a:xfrm>
          <a:prstGeom prst="rect">
            <a:avLst/>
          </a:prstGeom>
          <a:noFill/>
        </p:spPr>
        <p:txBody>
          <a:bodyPr wrap="square">
            <a:spAutoFit/>
          </a:bodyPr>
          <a:lstStyle/>
          <a:p>
            <a:pPr algn="l"/>
            <a:r>
              <a:rPr lang="en-IN" sz="1800" b="1" i="0" u="none" strike="noStrike" baseline="0" dirty="0">
                <a:latin typeface="Lexend-Bold"/>
              </a:rPr>
              <a:t>1 . Implementation of dictionary :</a:t>
            </a:r>
          </a:p>
          <a:p>
            <a:pPr algn="l"/>
            <a:endParaRPr lang="en-IN" sz="1800" b="1" i="0" u="none" strike="noStrike" baseline="0" dirty="0">
              <a:latin typeface="Lexend-Bold"/>
            </a:endParaRPr>
          </a:p>
          <a:p>
            <a:pPr algn="l"/>
            <a:r>
              <a:rPr lang="en-US" sz="1800" b="1" i="0" u="none" strike="noStrike" baseline="0" dirty="0">
                <a:latin typeface="Lexend-Bold"/>
              </a:rPr>
              <a:t>creation of data structure to store dictionaries (all corrected words) . We could use data structures like hash tables, </a:t>
            </a:r>
            <a:r>
              <a:rPr lang="en-US" sz="1800" b="1" i="0" u="none" strike="noStrike" baseline="0" dirty="0" err="1">
                <a:latin typeface="Lexend-Bold"/>
              </a:rPr>
              <a:t>trie</a:t>
            </a:r>
            <a:r>
              <a:rPr lang="en-US" sz="1800" b="1" i="0" u="none" strike="noStrike" baseline="0" dirty="0">
                <a:latin typeface="Lexend-Bold"/>
              </a:rPr>
              <a:t> .</a:t>
            </a:r>
          </a:p>
          <a:p>
            <a:pPr algn="l"/>
            <a:endParaRPr lang="en-US" sz="1800" b="1" i="0" u="none" strike="noStrike" baseline="0" dirty="0">
              <a:latin typeface="Lexend-Bold"/>
            </a:endParaRPr>
          </a:p>
          <a:p>
            <a:pPr algn="l"/>
            <a:r>
              <a:rPr lang="en-IN" sz="1800" b="1" i="0" u="none" strike="noStrike" baseline="0" dirty="0">
                <a:latin typeface="Lexend-Bold"/>
              </a:rPr>
              <a:t>2 . Spell Checking Algorithm :</a:t>
            </a:r>
          </a:p>
          <a:p>
            <a:pPr algn="l"/>
            <a:endParaRPr lang="en-IN" sz="1800" b="1" i="0" u="none" strike="noStrike" baseline="0" dirty="0">
              <a:latin typeface="Lexend-Bold"/>
            </a:endParaRPr>
          </a:p>
          <a:p>
            <a:pPr algn="l"/>
            <a:r>
              <a:rPr lang="en-US" sz="1800" b="1" i="0" u="none" strike="noStrike" baseline="0" dirty="0">
                <a:latin typeface="Lexend-Bold"/>
              </a:rPr>
              <a:t>Developing an algorithm to compare words from the input text with those in the dictionary to identify misspelled words . This</a:t>
            </a:r>
            <a:r>
              <a:rPr lang="en-US" b="1" dirty="0">
                <a:latin typeface="Lexend-Bold"/>
              </a:rPr>
              <a:t> </a:t>
            </a:r>
            <a:r>
              <a:rPr lang="en-US" sz="1800" b="1" i="0" u="none" strike="noStrike" baseline="0" dirty="0">
                <a:latin typeface="Lexend-Bold"/>
              </a:rPr>
              <a:t>algorithm may include techniques such as </a:t>
            </a:r>
            <a:r>
              <a:rPr lang="en-US" sz="1800" b="1" i="0" u="none" strike="noStrike" baseline="0" dirty="0" err="1">
                <a:latin typeface="Lexend-Bold"/>
              </a:rPr>
              <a:t>Levenshtein</a:t>
            </a:r>
            <a:r>
              <a:rPr lang="en-US" sz="1800" b="1" i="0" u="none" strike="noStrike" baseline="0" dirty="0">
                <a:latin typeface="Lexend-Bold"/>
              </a:rPr>
              <a:t> distance, which measures the similarity between two words by calculating the minimum number of operations.</a:t>
            </a:r>
          </a:p>
          <a:p>
            <a:pPr algn="l"/>
            <a:endParaRPr lang="en-US" sz="1800" b="1" i="0" u="none" strike="noStrike" baseline="0" dirty="0">
              <a:latin typeface="Lexend-Bold"/>
            </a:endParaRPr>
          </a:p>
          <a:p>
            <a:pPr algn="l"/>
            <a:r>
              <a:rPr lang="en-IN" sz="1800" b="1" i="0" u="none" strike="noStrike" baseline="0" dirty="0">
                <a:latin typeface="Lexend-Bold"/>
              </a:rPr>
              <a:t>3 . Suggestions Generation:</a:t>
            </a:r>
          </a:p>
          <a:p>
            <a:pPr algn="l"/>
            <a:endParaRPr lang="en-IN" sz="1800" b="1" i="0" u="none" strike="noStrike" baseline="0" dirty="0">
              <a:latin typeface="Lexend-Bold"/>
            </a:endParaRPr>
          </a:p>
          <a:p>
            <a:pPr algn="l"/>
            <a:r>
              <a:rPr lang="en-US" sz="1800" b="1" i="0" u="none" strike="noStrike" baseline="0" dirty="0">
                <a:latin typeface="Lexend-Bold"/>
              </a:rPr>
              <a:t>Implementing a mechanism to generate suggestions for correcting misspelled words based on their similarity to correctly spelled</a:t>
            </a:r>
            <a:r>
              <a:rPr lang="en-US" b="1" dirty="0">
                <a:latin typeface="Lexend-Bold"/>
              </a:rPr>
              <a:t> </a:t>
            </a:r>
            <a:r>
              <a:rPr lang="en-US" sz="1800" b="1" i="0" u="none" strike="noStrike" baseline="0" dirty="0">
                <a:latin typeface="Lexend-Bold"/>
              </a:rPr>
              <a:t>words in the dictionary. This could involve techniques like generating all possible variations of a word .</a:t>
            </a:r>
          </a:p>
          <a:p>
            <a:pPr algn="l"/>
            <a:endParaRPr lang="en-US" sz="1800" b="1" i="0" u="none" strike="noStrike" baseline="0" dirty="0">
              <a:latin typeface="Lexend-Bold"/>
            </a:endParaRPr>
          </a:p>
          <a:p>
            <a:pPr algn="l"/>
            <a:r>
              <a:rPr lang="en-US" sz="1800" b="1" i="0" u="none" strike="noStrike" baseline="0" dirty="0">
                <a:latin typeface="Lexend-Bold"/>
              </a:rPr>
              <a:t>4 . Creating console based User Interface .</a:t>
            </a:r>
            <a:endParaRPr lang="en-IN" dirty="0"/>
          </a:p>
        </p:txBody>
      </p:sp>
    </p:spTree>
    <p:extLst>
      <p:ext uri="{BB962C8B-B14F-4D97-AF65-F5344CB8AC3E}">
        <p14:creationId xmlns:p14="http://schemas.microsoft.com/office/powerpoint/2010/main" val="385451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45CB1-A2F6-0804-F24F-F09FCBDC63B9}"/>
              </a:ext>
            </a:extLst>
          </p:cNvPr>
          <p:cNvSpPr txBox="1"/>
          <p:nvPr/>
        </p:nvSpPr>
        <p:spPr>
          <a:xfrm>
            <a:off x="333772" y="404664"/>
            <a:ext cx="10729192" cy="4308872"/>
          </a:xfrm>
          <a:prstGeom prst="rect">
            <a:avLst/>
          </a:prstGeom>
          <a:noFill/>
        </p:spPr>
        <p:txBody>
          <a:bodyPr wrap="square">
            <a:spAutoFit/>
          </a:bodyPr>
          <a:lstStyle/>
          <a:p>
            <a:pPr algn="l"/>
            <a:r>
              <a:rPr lang="en-US" sz="2000" b="1" i="0" u="none" strike="noStrike" baseline="0" dirty="0">
                <a:latin typeface="TimesLTPro-Bold"/>
              </a:rPr>
              <a:t>Needed function in class of data structure :</a:t>
            </a:r>
          </a:p>
          <a:p>
            <a:pPr algn="l"/>
            <a:endParaRPr lang="en-US" sz="2000" b="1" i="0" u="none" strike="noStrike" baseline="0" dirty="0">
              <a:latin typeface="TimesLTPro-Bold"/>
            </a:endParaRPr>
          </a:p>
          <a:p>
            <a:pPr algn="l"/>
            <a:r>
              <a:rPr lang="en-US" sz="1800" b="1" i="0" u="none" strike="noStrike" baseline="0" dirty="0">
                <a:latin typeface="Lexend-Bold"/>
              </a:rPr>
              <a:t>1 . Two functions to insert words into the dictionary.</a:t>
            </a:r>
          </a:p>
          <a:p>
            <a:pPr algn="l"/>
            <a:r>
              <a:rPr lang="en-US" sz="1800" b="1" i="0" u="none" strike="noStrike" baseline="0" dirty="0">
                <a:latin typeface="Lexend-Bold"/>
              </a:rPr>
              <a:t>2 . Function to check if a word is in the dictionary.</a:t>
            </a:r>
          </a:p>
          <a:p>
            <a:pPr algn="l"/>
            <a:r>
              <a:rPr lang="en-IN" sz="1800" b="1" i="0" u="none" strike="noStrike" baseline="0" dirty="0">
                <a:latin typeface="Lexend-Bold"/>
              </a:rPr>
              <a:t>3 . Function to implement Levenshtein distance.</a:t>
            </a:r>
          </a:p>
          <a:p>
            <a:pPr algn="l"/>
            <a:r>
              <a:rPr lang="en-US" sz="1800" b="1" i="0" u="none" strike="noStrike" baseline="0" dirty="0">
                <a:latin typeface="Lexend-Bold"/>
              </a:rPr>
              <a:t>4 . Function to generate suggestions for misspelled words</a:t>
            </a:r>
          </a:p>
          <a:p>
            <a:pPr algn="l"/>
            <a:r>
              <a:rPr lang="en-US" b="1" dirty="0">
                <a:latin typeface="Lexend-Bold"/>
              </a:rPr>
              <a:t>     </a:t>
            </a:r>
            <a:r>
              <a:rPr lang="en-US" sz="1800" b="1" i="0" u="none" strike="noStrike" baseline="0" dirty="0">
                <a:latin typeface="Lexend-Bold"/>
              </a:rPr>
              <a:t>(which is using another function Levenshtein </a:t>
            </a:r>
            <a:r>
              <a:rPr lang="en-US" b="1" dirty="0">
                <a:latin typeface="Lexend-Bold"/>
              </a:rPr>
              <a:t> </a:t>
            </a:r>
            <a:r>
              <a:rPr lang="en-US" sz="1800" b="1" i="0" u="none" strike="noStrike" baseline="0" dirty="0">
                <a:latin typeface="Lexend-Bold"/>
              </a:rPr>
              <a:t>distance).</a:t>
            </a:r>
          </a:p>
          <a:p>
            <a:pPr algn="l"/>
            <a:r>
              <a:rPr lang="en-US" sz="1800" b="1" i="0" u="none" strike="noStrike" baseline="0" dirty="0">
                <a:latin typeface="Lexend-Bold"/>
              </a:rPr>
              <a:t>5 . Function to check and showing spelling errors in a input file and </a:t>
            </a:r>
            <a:r>
              <a:rPr lang="en-IN" sz="1800" b="1" i="0" u="none" strike="noStrike" baseline="0" dirty="0">
                <a:latin typeface="Lexend-Bold"/>
              </a:rPr>
              <a:t>suggest corrections.</a:t>
            </a:r>
          </a:p>
          <a:p>
            <a:pPr algn="l"/>
            <a:r>
              <a:rPr lang="en-US" sz="1800" b="1" i="0" u="none" strike="noStrike" baseline="0" dirty="0">
                <a:latin typeface="Lexend-Bold"/>
              </a:rPr>
              <a:t>6 . Function to replace misspelled words.</a:t>
            </a:r>
          </a:p>
          <a:p>
            <a:pPr algn="l"/>
            <a:endParaRPr lang="en-US" sz="1800" b="1" i="0" u="none" strike="noStrike" baseline="0" dirty="0">
              <a:latin typeface="Lexend-Bold"/>
            </a:endParaRPr>
          </a:p>
          <a:p>
            <a:pPr algn="l"/>
            <a:r>
              <a:rPr lang="en-US" sz="1800" b="1" i="0" u="none" strike="noStrike" baseline="0" dirty="0">
                <a:solidFill>
                  <a:srgbClr val="FFFF00"/>
                </a:solidFill>
                <a:latin typeface="Lexend-Bold"/>
              </a:rPr>
              <a:t>Some function for additional features (BONUS) :</a:t>
            </a:r>
          </a:p>
          <a:p>
            <a:pPr algn="l"/>
            <a:endParaRPr lang="en-US" sz="1800" b="1" i="0" u="none" strike="noStrike" baseline="0" dirty="0">
              <a:solidFill>
                <a:srgbClr val="FFFF00"/>
              </a:solidFill>
              <a:latin typeface="Lexend-Bold"/>
            </a:endParaRPr>
          </a:p>
          <a:p>
            <a:pPr algn="l"/>
            <a:r>
              <a:rPr lang="en-US" sz="1800" b="0" i="0" u="none" strike="noStrike" baseline="0" dirty="0">
                <a:solidFill>
                  <a:srgbClr val="FFFF00"/>
                </a:solidFill>
                <a:latin typeface="NotoSansSymbols"/>
              </a:rPr>
              <a:t>⇾ </a:t>
            </a:r>
            <a:r>
              <a:rPr lang="en-US" sz="1800" b="1" i="0" u="none" strike="noStrike" baseline="0" dirty="0">
                <a:solidFill>
                  <a:srgbClr val="FFFF00"/>
                </a:solidFill>
                <a:latin typeface="Lexend-Bold"/>
              </a:rPr>
              <a:t>Functions to add shortcuts to words and replace it in the input file .</a:t>
            </a:r>
          </a:p>
          <a:p>
            <a:pPr algn="l"/>
            <a:r>
              <a:rPr lang="en-US" sz="1800" b="0" i="0" u="none" strike="noStrike" baseline="0" dirty="0">
                <a:solidFill>
                  <a:srgbClr val="FFFF00"/>
                </a:solidFill>
                <a:latin typeface="NotoSansSymbols"/>
              </a:rPr>
              <a:t>⇾ </a:t>
            </a:r>
            <a:r>
              <a:rPr lang="en-US" sz="1800" b="1" i="0" u="none" strike="noStrike" baseline="0" dirty="0">
                <a:solidFill>
                  <a:srgbClr val="FFFF00"/>
                </a:solidFill>
                <a:latin typeface="Lexend-Bold"/>
              </a:rPr>
              <a:t>Function to add any particular new word to dictionary based on user</a:t>
            </a:r>
          </a:p>
          <a:p>
            <a:pPr algn="l"/>
            <a:r>
              <a:rPr lang="en-IN" sz="1800" b="1" i="0" u="none" strike="noStrike" baseline="0" dirty="0">
                <a:solidFill>
                  <a:srgbClr val="FFFF00"/>
                </a:solidFill>
                <a:latin typeface="Lexend-Bold"/>
              </a:rPr>
              <a:t>experience .</a:t>
            </a:r>
            <a:endParaRPr lang="en-IN" dirty="0">
              <a:solidFill>
                <a:srgbClr val="FFFF00"/>
              </a:solidFill>
            </a:endParaRPr>
          </a:p>
        </p:txBody>
      </p:sp>
    </p:spTree>
    <p:extLst>
      <p:ext uri="{BB962C8B-B14F-4D97-AF65-F5344CB8AC3E}">
        <p14:creationId xmlns:p14="http://schemas.microsoft.com/office/powerpoint/2010/main" val="23827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3E2F6-F588-E9DE-4C5B-B464AF734442}"/>
              </a:ext>
            </a:extLst>
          </p:cNvPr>
          <p:cNvSpPr txBox="1"/>
          <p:nvPr/>
        </p:nvSpPr>
        <p:spPr>
          <a:xfrm>
            <a:off x="405780" y="44624"/>
            <a:ext cx="11953328" cy="6481774"/>
          </a:xfrm>
          <a:prstGeom prst="rect">
            <a:avLst/>
          </a:prstGeom>
          <a:noFill/>
        </p:spPr>
        <p:txBody>
          <a:bodyPr wrap="square" rtlCol="0">
            <a:spAutoFit/>
          </a:bodyPr>
          <a:lstStyle/>
          <a:p>
            <a:pPr>
              <a:lnSpc>
                <a:spcPct val="90000"/>
              </a:lnSpc>
            </a:pPr>
            <a:r>
              <a:rPr lang="en-IN" sz="2400" b="1" dirty="0">
                <a:latin typeface="Rockwell" panose="02060603020205020403" pitchFamily="18" charset="0"/>
              </a:rPr>
              <a:t>Pseudocode of our code – </a:t>
            </a:r>
          </a:p>
          <a:p>
            <a:pPr>
              <a:lnSpc>
                <a:spcPct val="90000"/>
              </a:lnSpc>
            </a:pPr>
            <a:endParaRPr lang="en-IN" sz="2400" b="1" dirty="0">
              <a:latin typeface="Rockwell" panose="02060603020205020403" pitchFamily="18" charset="0"/>
            </a:endParaRPr>
          </a:p>
          <a:p>
            <a:pPr algn="l"/>
            <a:r>
              <a:rPr lang="en-US" sz="1600" b="1" i="0" u="none" strike="noStrike" baseline="0" dirty="0">
                <a:latin typeface="CourierNew-Bold"/>
              </a:rPr>
              <a:t>// Define a class for spell checker</a:t>
            </a:r>
          </a:p>
          <a:p>
            <a:pPr algn="l"/>
            <a:r>
              <a:rPr lang="en-IN" sz="1600" b="1" i="0" u="none" strike="noStrike" baseline="0" dirty="0">
                <a:latin typeface="CourierNew-Bold"/>
              </a:rPr>
              <a:t>Class spellchecker:</a:t>
            </a:r>
          </a:p>
          <a:p>
            <a:pPr algn="l"/>
            <a:r>
              <a:rPr lang="en-US" sz="1600" b="1" i="0" u="none" strike="noStrike" baseline="0" dirty="0">
                <a:latin typeface="CourierNew-Bold"/>
              </a:rPr>
              <a:t>Define an </a:t>
            </a:r>
            <a:r>
              <a:rPr lang="en-US" sz="1600" b="1" i="0" u="none" strike="noStrike" baseline="0" dirty="0" err="1">
                <a:latin typeface="CourierNew-Bold"/>
              </a:rPr>
              <a:t>unordered_map</a:t>
            </a:r>
            <a:r>
              <a:rPr lang="en-US" sz="1600" b="1" i="0" u="none" strike="noStrike" baseline="0" dirty="0">
                <a:latin typeface="CourierNew-Bold"/>
              </a:rPr>
              <a:t> dictionary to store correct words</a:t>
            </a:r>
          </a:p>
          <a:p>
            <a:pPr algn="l"/>
            <a:r>
              <a:rPr lang="en-US" sz="1600" b="1" i="0" u="none" strike="noStrike" baseline="0" dirty="0">
                <a:latin typeface="CourierNew-Bold"/>
              </a:rPr>
              <a:t>Define an </a:t>
            </a:r>
            <a:r>
              <a:rPr lang="en-US" sz="1600" b="1" i="0" u="none" strike="noStrike" baseline="0" dirty="0" err="1">
                <a:latin typeface="CourierNew-Bold"/>
              </a:rPr>
              <a:t>unordered_map</a:t>
            </a:r>
            <a:r>
              <a:rPr lang="en-US" sz="1600" b="1" i="0" u="none" strike="noStrike" baseline="0" dirty="0">
                <a:latin typeface="CourierNew-Bold"/>
              </a:rPr>
              <a:t> </a:t>
            </a:r>
            <a:r>
              <a:rPr lang="en-US" sz="1600" b="1" i="0" u="none" strike="noStrike" baseline="0" dirty="0" err="1">
                <a:latin typeface="CourierNew-Bold"/>
              </a:rPr>
              <a:t>short_cut</a:t>
            </a:r>
            <a:r>
              <a:rPr lang="en-US" sz="1600" b="1" i="0" u="none" strike="noStrike" baseline="0" dirty="0">
                <a:latin typeface="CourierNew-Bold"/>
              </a:rPr>
              <a:t> to store shortcuts</a:t>
            </a:r>
          </a:p>
          <a:p>
            <a:pPr algn="l"/>
            <a:r>
              <a:rPr lang="en-US" sz="1600" b="1" i="0" u="none" strike="noStrike" baseline="0" dirty="0">
                <a:latin typeface="CourierNew-Bold"/>
              </a:rPr>
              <a:t>Define </a:t>
            </a:r>
            <a:r>
              <a:rPr lang="en-US" sz="1600" b="1" i="0" u="none" strike="noStrike" baseline="0" dirty="0" err="1">
                <a:latin typeface="CourierNew-Bold"/>
              </a:rPr>
              <a:t>main_dictionary</a:t>
            </a:r>
            <a:r>
              <a:rPr lang="en-US" sz="1600" b="1" i="0" u="none" strike="noStrike" baseline="0" dirty="0">
                <a:latin typeface="CourierNew-Bold"/>
              </a:rPr>
              <a:t> and </a:t>
            </a:r>
            <a:r>
              <a:rPr lang="en-US" sz="1600" b="1" i="0" u="none" strike="noStrike" baseline="0" dirty="0" err="1">
                <a:latin typeface="CourierNew-Bold"/>
              </a:rPr>
              <a:t>shortcut_location</a:t>
            </a:r>
            <a:r>
              <a:rPr lang="en-US" sz="1600" b="1" i="0" u="none" strike="noStrike" baseline="0" dirty="0">
                <a:latin typeface="CourierNew-Bold"/>
              </a:rPr>
              <a:t> strings</a:t>
            </a:r>
          </a:p>
          <a:p>
            <a:pPr algn="l"/>
            <a:r>
              <a:rPr lang="en-IN" sz="1600" b="1" i="0" u="none" strike="noStrike" baseline="0" dirty="0">
                <a:latin typeface="CourierNew-Bold"/>
              </a:rPr>
              <a:t>// Constructor</a:t>
            </a:r>
          </a:p>
          <a:p>
            <a:pPr algn="l"/>
            <a:r>
              <a:rPr lang="en-IN" sz="1600" b="1" i="0" u="none" strike="noStrike" baseline="0" dirty="0">
                <a:latin typeface="CourierNew-Bold"/>
              </a:rPr>
              <a:t>Function spellchecker():</a:t>
            </a:r>
          </a:p>
          <a:p>
            <a:pPr algn="l"/>
            <a:r>
              <a:rPr lang="en-US" sz="1600" b="1" i="0" u="none" strike="noStrike" baseline="0" dirty="0">
                <a:latin typeface="CourierNew-Bold"/>
              </a:rPr>
              <a:t>Call </a:t>
            </a:r>
            <a:r>
              <a:rPr lang="en-US" sz="1600" b="1" i="0" u="none" strike="noStrike" baseline="0" dirty="0" err="1">
                <a:latin typeface="CourierNew-Bold"/>
              </a:rPr>
              <a:t>insert_dictionary</a:t>
            </a:r>
            <a:r>
              <a:rPr lang="en-US" sz="1600" b="1" i="0" u="none" strike="noStrike" baseline="0" dirty="0">
                <a:latin typeface="CourierNew-Bold"/>
              </a:rPr>
              <a:t>(</a:t>
            </a:r>
            <a:r>
              <a:rPr lang="en-US" sz="1600" b="1" i="0" u="none" strike="noStrike" baseline="0" dirty="0" err="1">
                <a:latin typeface="CourierNew-Bold"/>
              </a:rPr>
              <a:t>main_dictionary</a:t>
            </a:r>
            <a:r>
              <a:rPr lang="en-US" sz="1600" b="1" i="0" u="none" strike="noStrike" baseline="0" dirty="0">
                <a:latin typeface="CourierNew-Bold"/>
              </a:rPr>
              <a:t>)</a:t>
            </a:r>
          </a:p>
          <a:p>
            <a:pPr algn="l"/>
            <a:r>
              <a:rPr lang="en-US" sz="1600" b="1" i="0" u="none" strike="noStrike" baseline="0" dirty="0">
                <a:latin typeface="CourierNew-Bold"/>
              </a:rPr>
              <a:t>Call </a:t>
            </a:r>
            <a:r>
              <a:rPr lang="en-US" sz="1600" b="1" i="0" u="none" strike="noStrike" baseline="0" dirty="0" err="1">
                <a:latin typeface="CourierNew-Bold"/>
              </a:rPr>
              <a:t>insert_shortcut_file</a:t>
            </a:r>
            <a:r>
              <a:rPr lang="en-US" sz="1600" b="1" i="0" u="none" strike="noStrike" baseline="0" dirty="0">
                <a:latin typeface="CourierNew-Bold"/>
              </a:rPr>
              <a:t>(</a:t>
            </a:r>
            <a:r>
              <a:rPr lang="en-US" sz="1600" b="1" i="0" u="none" strike="noStrike" baseline="0" dirty="0" err="1">
                <a:latin typeface="CourierNew-Bold"/>
              </a:rPr>
              <a:t>shortcut_location</a:t>
            </a:r>
            <a:r>
              <a:rPr lang="en-US" sz="1600" b="1" i="0" u="none" strike="noStrike" baseline="0" dirty="0">
                <a:latin typeface="CourierNew-Bold"/>
              </a:rPr>
              <a:t>)</a:t>
            </a:r>
          </a:p>
          <a:p>
            <a:pPr algn="l"/>
            <a:endParaRPr lang="en-US" b="1" dirty="0">
              <a:latin typeface="CourierNew-Bold"/>
            </a:endParaRPr>
          </a:p>
          <a:p>
            <a:pPr algn="l"/>
            <a:endParaRPr lang="en-US" b="1" dirty="0">
              <a:latin typeface="CourierNew-Bold"/>
            </a:endParaRPr>
          </a:p>
          <a:p>
            <a:pPr algn="l"/>
            <a:r>
              <a:rPr lang="en-US" sz="1600" b="1" i="0" u="none" strike="noStrike" baseline="0" dirty="0">
                <a:latin typeface="CourierNew-Bold"/>
              </a:rPr>
              <a:t>// (1.1) . Function to insert a word into the dictionary</a:t>
            </a:r>
          </a:p>
          <a:p>
            <a:pPr algn="l"/>
            <a:r>
              <a:rPr lang="en-IN" sz="1600" b="1" i="0" u="none" strike="noStrike" baseline="0" dirty="0">
                <a:latin typeface="CourierNew-Bold"/>
              </a:rPr>
              <a:t>Function </a:t>
            </a:r>
            <a:r>
              <a:rPr lang="en-IN" sz="1600" b="1" i="0" u="none" strike="noStrike" baseline="0" dirty="0" err="1">
                <a:latin typeface="CourierNew-Bold"/>
              </a:rPr>
              <a:t>insert_spell</a:t>
            </a:r>
            <a:r>
              <a:rPr lang="en-IN" sz="1600" b="1" i="0" u="none" strike="noStrike" baseline="0" dirty="0">
                <a:latin typeface="CourierNew-Bold"/>
              </a:rPr>
              <a:t>(word):</a:t>
            </a:r>
          </a:p>
          <a:p>
            <a:pPr algn="l"/>
            <a:r>
              <a:rPr lang="en-IN" sz="1600" b="1" i="0" u="none" strike="noStrike" baseline="0" dirty="0">
                <a:latin typeface="CourierNew-Bold"/>
              </a:rPr>
              <a:t>dictionary[word] = true</a:t>
            </a:r>
          </a:p>
          <a:p>
            <a:pPr algn="l"/>
            <a:r>
              <a:rPr lang="en-US" sz="1600" b="1" i="0" u="none" strike="noStrike" baseline="0" dirty="0">
                <a:latin typeface="CourierNew-Bold"/>
              </a:rPr>
              <a:t>// (1.2) . Function to insert words from a dictionary file</a:t>
            </a:r>
          </a:p>
          <a:p>
            <a:pPr algn="l"/>
            <a:r>
              <a:rPr lang="en-US" sz="1600" b="1" i="0" u="none" strike="noStrike" baseline="0" dirty="0">
                <a:latin typeface="CourierNew-Bold"/>
              </a:rPr>
              <a:t>Function </a:t>
            </a:r>
            <a:r>
              <a:rPr lang="en-US" sz="1600" b="1" i="0" u="none" strike="noStrike" baseline="0" dirty="0" err="1">
                <a:latin typeface="CourierNew-Bold"/>
              </a:rPr>
              <a:t>insert_dictionary</a:t>
            </a:r>
            <a:r>
              <a:rPr lang="en-US" sz="1600" b="1" i="0" u="none" strike="noStrike" baseline="0" dirty="0">
                <a:latin typeface="CourierNew-Bold"/>
              </a:rPr>
              <a:t>(</a:t>
            </a:r>
            <a:r>
              <a:rPr lang="en-US" sz="1600" b="1" i="0" u="none" strike="noStrike" baseline="0" dirty="0" err="1">
                <a:latin typeface="CourierNew-Bold"/>
              </a:rPr>
              <a:t>dictionary_name</a:t>
            </a:r>
            <a:r>
              <a:rPr lang="en-US" sz="1600" b="1" i="0" u="none" strike="noStrike" baseline="0" dirty="0">
                <a:latin typeface="CourierNew-Bold"/>
              </a:rPr>
              <a:t>):</a:t>
            </a:r>
          </a:p>
          <a:p>
            <a:pPr algn="l"/>
            <a:r>
              <a:rPr lang="en-IN" sz="1600" b="1" i="0" u="none" strike="noStrike" baseline="0" dirty="0">
                <a:latin typeface="CourierNew-Bold"/>
              </a:rPr>
              <a:t>Open the dictionary file</a:t>
            </a:r>
          </a:p>
          <a:p>
            <a:pPr algn="l"/>
            <a:r>
              <a:rPr lang="en-US" sz="1600" b="1" i="0" u="none" strike="noStrike" baseline="0" dirty="0">
                <a:latin typeface="CourierNew-Bold"/>
              </a:rPr>
              <a:t>If the file is open:</a:t>
            </a:r>
          </a:p>
          <a:p>
            <a:pPr algn="l"/>
            <a:r>
              <a:rPr lang="en-US" sz="1600" b="1" i="0" u="none" strike="noStrike" baseline="0" dirty="0">
                <a:latin typeface="CourierNew-Bold"/>
              </a:rPr>
              <a:t>Read each word from the file and insert it into the</a:t>
            </a:r>
          </a:p>
          <a:p>
            <a:pPr algn="l"/>
            <a:r>
              <a:rPr lang="en-IN" sz="1600" b="1" i="0" u="none" strike="noStrike" baseline="0" dirty="0">
                <a:latin typeface="CourierNew-Bold"/>
              </a:rPr>
              <a:t>dictionary</a:t>
            </a:r>
          </a:p>
          <a:p>
            <a:pPr algn="l"/>
            <a:r>
              <a:rPr lang="en-IN" sz="1600" b="1" i="0" u="none" strike="noStrike" baseline="0" dirty="0">
                <a:latin typeface="CourierNew-Bold"/>
              </a:rPr>
              <a:t>Close the file</a:t>
            </a:r>
          </a:p>
          <a:p>
            <a:pPr algn="l"/>
            <a:r>
              <a:rPr lang="en-IN" sz="1600" b="1" i="0" u="none" strike="noStrike" baseline="0" dirty="0">
                <a:latin typeface="CourierNew-Bold"/>
              </a:rPr>
              <a:t>Else:</a:t>
            </a:r>
          </a:p>
          <a:p>
            <a:pPr algn="l"/>
            <a:r>
              <a:rPr lang="en-IN" sz="1600" b="1" i="0" u="none" strike="noStrike" baseline="0" dirty="0">
                <a:latin typeface="CourierNew-Bold"/>
              </a:rPr>
              <a:t>Print an error message</a:t>
            </a:r>
            <a:endParaRPr lang="en-IN" sz="1600" b="1" dirty="0">
              <a:latin typeface="Rockwell" panose="02060603020205020403" pitchFamily="18" charset="0"/>
            </a:endParaRPr>
          </a:p>
        </p:txBody>
      </p:sp>
    </p:spTree>
    <p:extLst>
      <p:ext uri="{BB962C8B-B14F-4D97-AF65-F5344CB8AC3E}">
        <p14:creationId xmlns:p14="http://schemas.microsoft.com/office/powerpoint/2010/main" val="312718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C84EF-CC9C-C679-DABF-AE3A8D71EBBD}"/>
              </a:ext>
            </a:extLst>
          </p:cNvPr>
          <p:cNvSpPr txBox="1"/>
          <p:nvPr/>
        </p:nvSpPr>
        <p:spPr>
          <a:xfrm>
            <a:off x="117748" y="188640"/>
            <a:ext cx="11809312" cy="6740307"/>
          </a:xfrm>
          <a:prstGeom prst="rect">
            <a:avLst/>
          </a:prstGeom>
          <a:noFill/>
        </p:spPr>
        <p:txBody>
          <a:bodyPr wrap="square" rtlCol="0">
            <a:spAutoFit/>
          </a:bodyPr>
          <a:lstStyle/>
          <a:p>
            <a:pPr algn="l"/>
            <a:r>
              <a:rPr lang="en-US" sz="1800" b="1" i="0" u="none" strike="noStrike" baseline="0" dirty="0">
                <a:latin typeface="CourierNew-Bold"/>
              </a:rPr>
              <a:t>// 2 . Function to check if a word is in the dictionary</a:t>
            </a:r>
          </a:p>
          <a:p>
            <a:pPr algn="l"/>
            <a:r>
              <a:rPr lang="en-US" sz="1800" b="1" i="0" u="none" strike="noStrike" baseline="0" dirty="0">
                <a:latin typeface="CourierNew-Bold"/>
              </a:rPr>
              <a:t>Function </a:t>
            </a:r>
            <a:r>
              <a:rPr lang="en-US" sz="1800" b="1" i="0" u="none" strike="noStrike" baseline="0" dirty="0" err="1">
                <a:latin typeface="CourierNew-Bold"/>
              </a:rPr>
              <a:t>is_in_dictionary</a:t>
            </a:r>
            <a:r>
              <a:rPr lang="en-US" sz="1800" b="1" i="0" u="none" strike="noStrike" baseline="0" dirty="0">
                <a:latin typeface="CourierNew-Bold"/>
              </a:rPr>
              <a:t>(word):</a:t>
            </a:r>
          </a:p>
          <a:p>
            <a:pPr algn="l"/>
            <a:r>
              <a:rPr lang="en-US" sz="1800" b="1" i="0" u="none" strike="noStrike" baseline="0" dirty="0">
                <a:latin typeface="CourierNew-Bold"/>
              </a:rPr>
              <a:t>Return true if word is in dictionary, else false</a:t>
            </a:r>
          </a:p>
          <a:p>
            <a:pPr algn="l"/>
            <a:endParaRPr lang="en-US" b="1" dirty="0">
              <a:latin typeface="CourierNew-Bold"/>
            </a:endParaRPr>
          </a:p>
          <a:p>
            <a:pPr algn="l"/>
            <a:endParaRPr lang="en-US" b="1" dirty="0">
              <a:latin typeface="CourierNew-Bold"/>
            </a:endParaRPr>
          </a:p>
          <a:p>
            <a:pPr algn="l"/>
            <a:r>
              <a:rPr lang="en-US" sz="1800" b="1" i="0" u="none" strike="noStrike" baseline="0" dirty="0">
                <a:latin typeface="CourierNew-Bold"/>
              </a:rPr>
              <a:t>// 3 . function to calculate Levenshtein distance between two strings</a:t>
            </a:r>
          </a:p>
          <a:p>
            <a:pPr algn="l"/>
            <a:r>
              <a:rPr lang="en-IN" sz="1800" b="1" i="0" u="none" strike="noStrike" baseline="0" dirty="0">
                <a:latin typeface="CourierNew-Bold"/>
              </a:rPr>
              <a:t>Function Distance(str1, str2):</a:t>
            </a:r>
          </a:p>
          <a:p>
            <a:pPr algn="l"/>
            <a:r>
              <a:rPr lang="en-IN" sz="1800" b="1" i="0" u="none" strike="noStrike" baseline="0" dirty="0">
                <a:latin typeface="CourierNew-Bold"/>
              </a:rPr>
              <a:t>n = length of str1</a:t>
            </a:r>
          </a:p>
          <a:p>
            <a:pPr algn="l"/>
            <a:r>
              <a:rPr lang="en-IN" sz="1800" b="1" i="0" u="none" strike="noStrike" baseline="0" dirty="0">
                <a:latin typeface="CourierNew-Bold"/>
              </a:rPr>
              <a:t>m = length of str2</a:t>
            </a:r>
          </a:p>
          <a:p>
            <a:pPr algn="l"/>
            <a:r>
              <a:rPr lang="en-IN" sz="1800" b="1" i="0" u="none" strike="noStrike" baseline="0" dirty="0">
                <a:latin typeface="CourierNew-Bold"/>
              </a:rPr>
              <a:t>Create a 2D array dis[n+1][m+1]</a:t>
            </a:r>
          </a:p>
          <a:p>
            <a:pPr algn="l"/>
            <a:r>
              <a:rPr lang="en-US" sz="1800" b="1" i="0" u="none" strike="noStrike" baseline="0" dirty="0">
                <a:latin typeface="CourierNew-Bold"/>
              </a:rPr>
              <a:t>// Initialize the first row and column</a:t>
            </a:r>
          </a:p>
          <a:p>
            <a:pPr algn="l"/>
            <a:r>
              <a:rPr lang="en-US" sz="1800" b="1" i="0" u="none" strike="noStrike" baseline="0" dirty="0">
                <a:latin typeface="CourierNew-Bold"/>
              </a:rPr>
              <a:t>For </a:t>
            </a:r>
            <a:r>
              <a:rPr lang="en-US" sz="1800" b="1" i="0" u="none" strike="noStrike" baseline="0" dirty="0" err="1">
                <a:latin typeface="CourierNew-Bold"/>
              </a:rPr>
              <a:t>i</a:t>
            </a:r>
            <a:r>
              <a:rPr lang="en-US" sz="1800" b="1" i="0" u="none" strike="noStrike" baseline="0" dirty="0">
                <a:latin typeface="CourierNew-Bold"/>
              </a:rPr>
              <a:t> from 0 to n:</a:t>
            </a:r>
          </a:p>
          <a:p>
            <a:pPr algn="l"/>
            <a:r>
              <a:rPr lang="en-IN" sz="1800" b="1" i="0" u="none" strike="noStrike" baseline="0" dirty="0">
                <a:latin typeface="CourierNew-Bold"/>
              </a:rPr>
              <a:t>dis[</a:t>
            </a:r>
            <a:r>
              <a:rPr lang="en-IN" sz="1800" b="1" i="0" u="none" strike="noStrike" baseline="0" dirty="0" err="1">
                <a:latin typeface="CourierNew-Bold"/>
              </a:rPr>
              <a:t>i</a:t>
            </a:r>
            <a:r>
              <a:rPr lang="en-IN" sz="1800" b="1" i="0" u="none" strike="noStrike" baseline="0" dirty="0">
                <a:latin typeface="CourierNew-Bold"/>
              </a:rPr>
              <a:t>][0] = </a:t>
            </a:r>
            <a:r>
              <a:rPr lang="en-IN" sz="1800" b="1" i="0" u="none" strike="noStrike" baseline="0" dirty="0" err="1">
                <a:latin typeface="CourierNew-Bold"/>
              </a:rPr>
              <a:t>i</a:t>
            </a:r>
            <a:endParaRPr lang="en-IN" sz="1800" b="1" i="0" u="none" strike="noStrike" baseline="0" dirty="0">
              <a:latin typeface="CourierNew-Bold"/>
            </a:endParaRPr>
          </a:p>
          <a:p>
            <a:pPr algn="l"/>
            <a:r>
              <a:rPr lang="en-US" sz="1800" b="1" i="0" u="none" strike="noStrike" baseline="0" dirty="0">
                <a:latin typeface="CourierNew-Bold"/>
              </a:rPr>
              <a:t>For j from 0 to m:</a:t>
            </a:r>
          </a:p>
          <a:p>
            <a:pPr algn="l"/>
            <a:r>
              <a:rPr lang="en-IN" sz="1800" b="1" i="0" u="none" strike="noStrike" baseline="0" dirty="0">
                <a:latin typeface="CourierNew-Bold"/>
              </a:rPr>
              <a:t>dis[0][j] = j</a:t>
            </a:r>
          </a:p>
          <a:p>
            <a:pPr algn="l"/>
            <a:r>
              <a:rPr lang="en-US" sz="1800" b="1" i="0" u="none" strike="noStrike" baseline="0" dirty="0">
                <a:latin typeface="CourierNew-Bold"/>
              </a:rPr>
              <a:t>// Calculate distances using dynamic programming</a:t>
            </a:r>
          </a:p>
          <a:p>
            <a:pPr algn="l"/>
            <a:r>
              <a:rPr lang="en-US" sz="1800" b="1" i="0" u="none" strike="noStrike" baseline="0" dirty="0">
                <a:latin typeface="CourierNew-Bold"/>
              </a:rPr>
              <a:t>For </a:t>
            </a:r>
            <a:r>
              <a:rPr lang="en-US" sz="1800" b="1" i="0" u="none" strike="noStrike" baseline="0" dirty="0" err="1">
                <a:latin typeface="CourierNew-Bold"/>
              </a:rPr>
              <a:t>i</a:t>
            </a:r>
            <a:r>
              <a:rPr lang="en-US" sz="1800" b="1" i="0" u="none" strike="noStrike" baseline="0" dirty="0">
                <a:latin typeface="CourierNew-Bold"/>
              </a:rPr>
              <a:t> from 1 to n:</a:t>
            </a:r>
          </a:p>
          <a:p>
            <a:pPr algn="l"/>
            <a:r>
              <a:rPr lang="en-US" sz="1800" b="1" i="0" u="none" strike="noStrike" baseline="0" dirty="0">
                <a:latin typeface="CourierNew-Bold"/>
              </a:rPr>
              <a:t>For j from 1 to m:</a:t>
            </a:r>
          </a:p>
          <a:p>
            <a:pPr algn="l"/>
            <a:r>
              <a:rPr lang="en-US" sz="1800" b="1" i="0" u="none" strike="noStrike" baseline="0" dirty="0">
                <a:latin typeface="CourierNew-Bold"/>
              </a:rPr>
              <a:t>If str1[i-1] equals str2[j-1]:</a:t>
            </a:r>
          </a:p>
          <a:p>
            <a:pPr algn="l"/>
            <a:r>
              <a:rPr lang="sv-SE" sz="1800" b="1" i="0" u="none" strike="noStrike" baseline="0" dirty="0">
                <a:latin typeface="CourierNew-Bold"/>
              </a:rPr>
              <a:t>dis[i][j] = dis[i-1][j-1]</a:t>
            </a:r>
          </a:p>
          <a:p>
            <a:pPr algn="l"/>
            <a:r>
              <a:rPr lang="en-IN" sz="1800" b="1" i="0" u="none" strike="noStrike" baseline="0" dirty="0">
                <a:latin typeface="CourierNew-Bold"/>
              </a:rPr>
              <a:t>Else:</a:t>
            </a:r>
          </a:p>
          <a:p>
            <a:pPr algn="l"/>
            <a:r>
              <a:rPr lang="en-IN" sz="1800" b="1" i="0" u="none" strike="noStrike" baseline="0" dirty="0">
                <a:latin typeface="CourierNew-Bold"/>
              </a:rPr>
              <a:t>dis[</a:t>
            </a:r>
            <a:r>
              <a:rPr lang="en-IN" sz="1800" b="1" i="0" u="none" strike="noStrike" baseline="0" dirty="0" err="1">
                <a:latin typeface="CourierNew-Bold"/>
              </a:rPr>
              <a:t>i</a:t>
            </a:r>
            <a:r>
              <a:rPr lang="en-IN" sz="1800" b="1" i="0" u="none" strike="noStrike" baseline="0" dirty="0">
                <a:latin typeface="CourierNew-Bold"/>
              </a:rPr>
              <a:t>][j] = 1 + minimum of {dis[i-1][j], dis[</a:t>
            </a:r>
            <a:r>
              <a:rPr lang="en-IN" sz="1800" b="1" i="0" u="none" strike="noStrike" baseline="0" dirty="0" err="1">
                <a:latin typeface="CourierNew-Bold"/>
              </a:rPr>
              <a:t>i</a:t>
            </a:r>
            <a:r>
              <a:rPr lang="en-IN" sz="1800" b="1" i="0" u="none" strike="noStrike" baseline="0" dirty="0">
                <a:latin typeface="CourierNew-Bold"/>
              </a:rPr>
              <a:t>][j-1],</a:t>
            </a:r>
          </a:p>
          <a:p>
            <a:pPr algn="l"/>
            <a:r>
              <a:rPr lang="en-IN" sz="1800" b="1" i="0" u="none" strike="noStrike" baseline="0" dirty="0">
                <a:latin typeface="CourierNew-Bold"/>
              </a:rPr>
              <a:t>dis[i-1][j-1]}</a:t>
            </a:r>
          </a:p>
          <a:p>
            <a:pPr algn="l"/>
            <a:r>
              <a:rPr lang="en-IN" sz="1800" b="1" i="0" u="none" strike="noStrike" baseline="0" dirty="0">
                <a:latin typeface="CourierNew-Bold"/>
              </a:rPr>
              <a:t>Return dis[n][m]</a:t>
            </a:r>
            <a:endParaRPr lang="en-IN" sz="2400" dirty="0"/>
          </a:p>
        </p:txBody>
      </p:sp>
    </p:spTree>
    <p:extLst>
      <p:ext uri="{BB962C8B-B14F-4D97-AF65-F5344CB8AC3E}">
        <p14:creationId xmlns:p14="http://schemas.microsoft.com/office/powerpoint/2010/main" val="423979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6ACEBA-A5C3-CC39-29CA-5DBD6F081E09}"/>
              </a:ext>
            </a:extLst>
          </p:cNvPr>
          <p:cNvSpPr txBox="1"/>
          <p:nvPr/>
        </p:nvSpPr>
        <p:spPr>
          <a:xfrm>
            <a:off x="261765" y="116632"/>
            <a:ext cx="11927060" cy="5078313"/>
          </a:xfrm>
          <a:prstGeom prst="rect">
            <a:avLst/>
          </a:prstGeom>
          <a:noFill/>
        </p:spPr>
        <p:txBody>
          <a:bodyPr wrap="square">
            <a:spAutoFit/>
          </a:bodyPr>
          <a:lstStyle/>
          <a:p>
            <a:pPr algn="l"/>
            <a:r>
              <a:rPr lang="en-US" sz="1800" b="1" i="0" u="none" strike="noStrike" baseline="0" dirty="0">
                <a:latin typeface="CourierNew-Bold"/>
              </a:rPr>
              <a:t>// 4 . Function to generate suggestions for a misspelled word</a:t>
            </a:r>
          </a:p>
          <a:p>
            <a:pPr algn="l"/>
            <a:endParaRPr lang="en-US" sz="1800" b="1" i="0" u="none" strike="noStrike" baseline="0" dirty="0">
              <a:latin typeface="CourierNew-Bold"/>
            </a:endParaRPr>
          </a:p>
          <a:p>
            <a:pPr algn="l"/>
            <a:r>
              <a:rPr lang="en-IN" sz="1800" b="1" i="0" u="none" strike="noStrike" baseline="0" dirty="0">
                <a:latin typeface="CourierNew-Bold"/>
              </a:rPr>
              <a:t>Function suggestion(</a:t>
            </a:r>
            <a:r>
              <a:rPr lang="en-IN" sz="1800" b="1" i="0" u="none" strike="noStrike" baseline="0" dirty="0" err="1">
                <a:latin typeface="CourierNew-Bold"/>
              </a:rPr>
              <a:t>MisSpellWord</a:t>
            </a:r>
            <a:r>
              <a:rPr lang="en-IN" sz="1800" b="1" i="0" u="none" strike="noStrike" baseline="0" dirty="0">
                <a:latin typeface="CourierNew-Bold"/>
              </a:rPr>
              <a:t>):</a:t>
            </a:r>
          </a:p>
          <a:p>
            <a:pPr algn="l"/>
            <a:r>
              <a:rPr lang="en-US" sz="1800" b="1" i="0" u="none" strike="noStrike" baseline="0" dirty="0">
                <a:latin typeface="CourierNew-Bold"/>
              </a:rPr>
              <a:t>Initialize an empty vector </a:t>
            </a:r>
            <a:r>
              <a:rPr lang="en-US" sz="1800" b="1" i="0" u="none" strike="noStrike" baseline="0" dirty="0" err="1">
                <a:latin typeface="CourierNew-Bold"/>
              </a:rPr>
              <a:t>final_suggestion</a:t>
            </a:r>
            <a:endParaRPr lang="en-US" sz="1800" b="1" i="0" u="none" strike="noStrike" baseline="0" dirty="0">
              <a:latin typeface="CourierNew-Bold"/>
            </a:endParaRPr>
          </a:p>
          <a:p>
            <a:pPr algn="l"/>
            <a:r>
              <a:rPr lang="en-US" sz="1800" b="1" i="0" u="none" strike="noStrike" baseline="0" dirty="0">
                <a:latin typeface="CourierNew-Bold"/>
              </a:rPr>
              <a:t>Open the main dictionary file</a:t>
            </a:r>
          </a:p>
          <a:p>
            <a:pPr algn="l"/>
            <a:r>
              <a:rPr lang="en-US" sz="1800" b="1" i="0" u="none" strike="noStrike" baseline="0" dirty="0">
                <a:latin typeface="CourierNew-Bold"/>
              </a:rPr>
              <a:t>If the file is open:</a:t>
            </a:r>
          </a:p>
          <a:p>
            <a:pPr algn="l"/>
            <a:r>
              <a:rPr lang="en-US" sz="1800" b="1" i="0" u="none" strike="noStrike" baseline="0" dirty="0">
                <a:latin typeface="CourierNew-Bold"/>
              </a:rPr>
              <a:t>Read each word from the file</a:t>
            </a:r>
          </a:p>
          <a:p>
            <a:pPr algn="l"/>
            <a:r>
              <a:rPr lang="en-US" sz="1800" b="1" i="0" u="none" strike="noStrike" baseline="0" dirty="0">
                <a:latin typeface="CourierNew-Bold"/>
              </a:rPr>
              <a:t>Calculate Levenshtein distance between each word and</a:t>
            </a:r>
          </a:p>
          <a:p>
            <a:pPr algn="l"/>
            <a:r>
              <a:rPr lang="en-IN" sz="1800" b="1" i="0" u="none" strike="noStrike" baseline="0" dirty="0" err="1">
                <a:latin typeface="CourierNew-Bold"/>
              </a:rPr>
              <a:t>MisSpellWord</a:t>
            </a:r>
            <a:endParaRPr lang="en-IN" sz="1800" b="1" i="0" u="none" strike="noStrike" baseline="0" dirty="0">
              <a:latin typeface="CourierNew-Bold"/>
            </a:endParaRPr>
          </a:p>
          <a:p>
            <a:pPr algn="l"/>
            <a:r>
              <a:rPr lang="en-US" sz="1800" b="1" i="0" u="none" strike="noStrike" baseline="0" dirty="0">
                <a:latin typeface="CourierNew-Bold"/>
              </a:rPr>
              <a:t>Calculate priority based on distance and matching</a:t>
            </a:r>
          </a:p>
          <a:p>
            <a:pPr algn="l"/>
            <a:r>
              <a:rPr lang="en-IN" sz="1800" b="1" i="0" u="none" strike="noStrike" baseline="0" dirty="0">
                <a:latin typeface="CourierNew-Bold"/>
              </a:rPr>
              <a:t>characters</a:t>
            </a:r>
          </a:p>
          <a:p>
            <a:pPr algn="l"/>
            <a:r>
              <a:rPr lang="en-US" sz="1800" b="1" i="0" u="none" strike="noStrike" baseline="0" dirty="0">
                <a:latin typeface="CourierNew-Bold"/>
              </a:rPr>
              <a:t>Store the word and priority in </a:t>
            </a:r>
            <a:r>
              <a:rPr lang="en-US" sz="1800" b="1" i="0" u="none" strike="noStrike" baseline="0" dirty="0" err="1">
                <a:latin typeface="CourierNew-Bold"/>
              </a:rPr>
              <a:t>suggestion_word</a:t>
            </a:r>
            <a:r>
              <a:rPr lang="en-US" sz="1800" b="1" i="0" u="none" strike="noStrike" baseline="0" dirty="0">
                <a:latin typeface="CourierNew-Bold"/>
              </a:rPr>
              <a:t> vector</a:t>
            </a:r>
          </a:p>
          <a:p>
            <a:pPr algn="l"/>
            <a:r>
              <a:rPr lang="en-US" sz="1800" b="1" i="0" u="none" strike="noStrike" baseline="0" dirty="0">
                <a:latin typeface="CourierNew-Bold"/>
              </a:rPr>
              <a:t>Sort </a:t>
            </a:r>
            <a:r>
              <a:rPr lang="en-US" sz="1800" b="1" i="0" u="none" strike="noStrike" baseline="0" dirty="0" err="1">
                <a:latin typeface="CourierNew-Bold"/>
              </a:rPr>
              <a:t>suggestion_word</a:t>
            </a:r>
            <a:r>
              <a:rPr lang="en-US" sz="1800" b="1" i="0" u="none" strike="noStrike" baseline="0" dirty="0">
                <a:latin typeface="CourierNew-Bold"/>
              </a:rPr>
              <a:t> based on priority</a:t>
            </a:r>
          </a:p>
          <a:p>
            <a:pPr algn="l"/>
            <a:r>
              <a:rPr lang="en-US" sz="1800" b="1" i="0" u="none" strike="noStrike" baseline="0" dirty="0">
                <a:latin typeface="CourierNew-Bold"/>
              </a:rPr>
              <a:t>Add top 5 suggestions to </a:t>
            </a:r>
            <a:r>
              <a:rPr lang="en-US" sz="1800" b="1" i="0" u="none" strike="noStrike" baseline="0" dirty="0" err="1">
                <a:latin typeface="CourierNew-Bold"/>
              </a:rPr>
              <a:t>final_suggestion</a:t>
            </a:r>
            <a:endParaRPr lang="en-US" sz="1800" b="1" i="0" u="none" strike="noStrike" baseline="0" dirty="0">
              <a:latin typeface="CourierNew-Bold"/>
            </a:endParaRPr>
          </a:p>
          <a:p>
            <a:pPr algn="l"/>
            <a:r>
              <a:rPr lang="en-US" sz="1800" b="1" i="0" u="none" strike="noStrike" baseline="0" dirty="0">
                <a:latin typeface="CourierNew-Bold"/>
              </a:rPr>
              <a:t>If </a:t>
            </a:r>
            <a:r>
              <a:rPr lang="en-US" sz="1800" b="1" i="0" u="none" strike="noStrike" baseline="0" dirty="0" err="1">
                <a:latin typeface="CourierNew-Bold"/>
              </a:rPr>
              <a:t>suggestion_word</a:t>
            </a:r>
            <a:r>
              <a:rPr lang="en-US" sz="1800" b="1" i="0" u="none" strike="noStrike" baseline="0" dirty="0">
                <a:latin typeface="CourierNew-Bold"/>
              </a:rPr>
              <a:t> is empty, print "zero suggestion"</a:t>
            </a:r>
          </a:p>
          <a:p>
            <a:pPr algn="l"/>
            <a:r>
              <a:rPr lang="en-IN" sz="1800" b="1" i="0" u="none" strike="noStrike" baseline="0" dirty="0">
                <a:latin typeface="CourierNew-Bold"/>
              </a:rPr>
              <a:t>Else:</a:t>
            </a:r>
          </a:p>
          <a:p>
            <a:pPr algn="l"/>
            <a:r>
              <a:rPr lang="en-IN" sz="1800" b="1" i="0" u="none" strike="noStrike" baseline="0" dirty="0">
                <a:latin typeface="CourierNew-Bold"/>
              </a:rPr>
              <a:t>Print an error message</a:t>
            </a:r>
          </a:p>
          <a:p>
            <a:pPr algn="l"/>
            <a:r>
              <a:rPr lang="en-IN" sz="1800" b="1" i="0" u="none" strike="noStrike" baseline="0" dirty="0">
                <a:latin typeface="CourierNew-Bold"/>
              </a:rPr>
              <a:t>Return </a:t>
            </a:r>
            <a:r>
              <a:rPr lang="en-IN" sz="1800" b="1" i="0" u="none" strike="noStrike" baseline="0" dirty="0" err="1">
                <a:latin typeface="CourierNew-Bold"/>
              </a:rPr>
              <a:t>final_suggestion</a:t>
            </a:r>
            <a:endParaRPr lang="en-IN" dirty="0"/>
          </a:p>
        </p:txBody>
      </p:sp>
    </p:spTree>
    <p:extLst>
      <p:ext uri="{BB962C8B-B14F-4D97-AF65-F5344CB8AC3E}">
        <p14:creationId xmlns:p14="http://schemas.microsoft.com/office/powerpoint/2010/main" val="257832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117</TotalTime>
  <Words>1507</Words>
  <Application>Microsoft Office PowerPoint</Application>
  <PresentationFormat>Custom</PresentationFormat>
  <Paragraphs>210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Chalkboard 16x9</vt:lpstr>
      <vt:lpstr>CAPSTONE PROJECT  </vt:lpstr>
      <vt:lpstr>PROBLEM STATEMENT</vt:lpstr>
      <vt:lpstr>DATA STRUCTURE USED - HASH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Meet Dobariya</dc:creator>
  <cp:lastModifiedBy>Meet Dobariya</cp:lastModifiedBy>
  <cp:revision>2</cp:revision>
  <dcterms:created xsi:type="dcterms:W3CDTF">2024-05-03T15:35:20Z</dcterms:created>
  <dcterms:modified xsi:type="dcterms:W3CDTF">2024-05-03T18:30:34Z</dcterms:modified>
</cp:coreProperties>
</file>