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261" r:id="rId3"/>
    <p:sldId id="264" r:id="rId4"/>
    <p:sldId id="268" r:id="rId5"/>
    <p:sldId id="265" r:id="rId6"/>
    <p:sldId id="267" r:id="rId7"/>
    <p:sldId id="266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31D"/>
    <a:srgbClr val="005A96"/>
    <a:srgbClr val="7277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84" d="100"/>
          <a:sy n="84" d="100"/>
        </p:scale>
        <p:origin x="116" y="1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30.06.2023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Mixed Reality: Model in the Loop of an isolation device | Filipp Brouard | 03.05.2023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Mixed Reality: Model in the Loop of an isolation device | Filipp Brouard | 03.05.2023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Mixed Reality: Model in the Loop of an isolation device | Filipp Brouard | 03.05.2023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Mixed Reality: Model in the Loop of an isolation device | Filipp Brouard | 03.05.2023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Mixed Reality: Model in the Loop of an isolation device | Filipp Brouard | 03.05.2023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Mixed Reality: Model in the Loop of an isolation device | Filipp Brouard | 03.05.2023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/>
              <a:t>Mixed Reality: Model in the Loop of an isolation device | Filipp Brouard | 03.05.2023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217096"/>
            <a:ext cx="5216215" cy="965199"/>
          </a:xfrm>
        </p:spPr>
        <p:txBody>
          <a:bodyPr>
            <a:noAutofit/>
          </a:bodyPr>
          <a:lstStyle/>
          <a:p>
            <a:r>
              <a:rPr lang="de-DE" sz="2000" dirty="0"/>
              <a:t>Projekt 1: Marker Pose Estimation  Evaluation der Unterschiede zwischen cv::</a:t>
            </a:r>
            <a:r>
              <a:rPr lang="de-DE" sz="2000" dirty="0" err="1"/>
              <a:t>solvePnP</a:t>
            </a:r>
            <a:r>
              <a:rPr lang="de-DE" sz="2000" dirty="0"/>
              <a:t> und RANSAC</a:t>
            </a:r>
            <a:endParaRPr lang="en-US" sz="2000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732605"/>
          </a:xfrm>
        </p:spPr>
        <p:txBody>
          <a:bodyPr>
            <a:norm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Der Ren David Chung, Halil Ibrahim Pamuk, Marcel Vrdoljak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Aufgabenstellung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477676"/>
            <a:ext cx="8775319" cy="4050000"/>
          </a:xfrm>
        </p:spPr>
        <p:txBody>
          <a:bodyPr anchor="ctr"/>
          <a:lstStyle/>
          <a:p>
            <a:r>
              <a:rPr lang="en-US" dirty="0"/>
              <a:t>Pose Estimation</a:t>
            </a:r>
          </a:p>
          <a:p>
            <a:endParaRPr lang="en-US" dirty="0"/>
          </a:p>
          <a:p>
            <a:r>
              <a:rPr lang="en-US" dirty="0" err="1"/>
              <a:t>Vergleich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solvePnP</a:t>
            </a:r>
            <a:r>
              <a:rPr lang="en-US" dirty="0"/>
              <a:t> und </a:t>
            </a:r>
            <a:r>
              <a:rPr lang="en-US" dirty="0" err="1"/>
              <a:t>eigener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endParaRPr lang="en-US" dirty="0"/>
          </a:p>
          <a:p>
            <a:endParaRPr lang="en-US" dirty="0"/>
          </a:p>
          <a:p>
            <a:r>
              <a:rPr lang="en-US" dirty="0"/>
              <a:t>RANSAC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08250" y="4812504"/>
            <a:ext cx="5959302" cy="273844"/>
          </a:xfrm>
        </p:spPr>
        <p:txBody>
          <a:bodyPr/>
          <a:lstStyle/>
          <a:p>
            <a:r>
              <a:rPr lang="en-US" dirty="0" err="1"/>
              <a:t>SolvePnP</a:t>
            </a:r>
            <a:r>
              <a:rPr lang="en-US" dirty="0"/>
              <a:t> vs RANSAC | Der Ren David Chung, Halil Ibrahim Pamuk, Marcel Vrdoljak | 30.06.2023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9538F15-28C2-F17D-E855-55B210322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4" t="27068" r="16595"/>
          <a:stretch/>
        </p:blipFill>
        <p:spPr bwMode="auto">
          <a:xfrm>
            <a:off x="5737013" y="2767565"/>
            <a:ext cx="2730539" cy="17601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Lösungsansatz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477676"/>
            <a:ext cx="8775319" cy="4050000"/>
          </a:xfrm>
        </p:spPr>
        <p:txBody>
          <a:bodyPr anchor="ctr"/>
          <a:lstStyle/>
          <a:p>
            <a:r>
              <a:rPr lang="en-US" dirty="0" err="1"/>
              <a:t>Cv</a:t>
            </a:r>
            <a:r>
              <a:rPr lang="en-US" dirty="0"/>
              <a:t>::</a:t>
            </a:r>
            <a:r>
              <a:rPr lang="en-US" dirty="0" err="1"/>
              <a:t>SolvePnP</a:t>
            </a:r>
            <a:endParaRPr lang="en-US" dirty="0"/>
          </a:p>
          <a:p>
            <a:pPr lvl="1"/>
            <a:r>
              <a:rPr lang="en-US" dirty="0" err="1"/>
              <a:t>Detektion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notwendigen</a:t>
            </a:r>
            <a:r>
              <a:rPr lang="en-US" dirty="0"/>
              <a:t> </a:t>
            </a:r>
            <a:r>
              <a:rPr lang="en-US" dirty="0" err="1"/>
              <a:t>Eckpunkte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RANSAC</a:t>
            </a:r>
          </a:p>
          <a:p>
            <a:pPr lvl="1"/>
            <a:r>
              <a:rPr lang="en-US" dirty="0" err="1"/>
              <a:t>Schätzverfahren</a:t>
            </a:r>
            <a:endParaRPr lang="en-US" dirty="0"/>
          </a:p>
          <a:p>
            <a:pPr lvl="1"/>
            <a:r>
              <a:rPr lang="en-US" dirty="0" err="1"/>
              <a:t>Zufällige</a:t>
            </a:r>
            <a:r>
              <a:rPr lang="en-US" dirty="0"/>
              <a:t> 4 </a:t>
            </a:r>
            <a:r>
              <a:rPr lang="en-US" dirty="0" err="1"/>
              <a:t>Bildpunkte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08250" y="4812504"/>
            <a:ext cx="5959302" cy="273844"/>
          </a:xfrm>
        </p:spPr>
        <p:txBody>
          <a:bodyPr/>
          <a:lstStyle/>
          <a:p>
            <a:r>
              <a:rPr lang="en-US" dirty="0" err="1"/>
              <a:t>SolvePnP</a:t>
            </a:r>
            <a:r>
              <a:rPr lang="en-US" dirty="0"/>
              <a:t> vs RANSAC | Der Ren David Chung, Halil Ibrahim Pamuk, Marcel Vrdoljak | 30.06.2023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14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B8A825-84DB-3887-A423-9F2E2493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290197"/>
            <a:ext cx="7549592" cy="97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Methodik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B0B54E-9A8D-7D66-D3E5-7C3775A182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5244" y="1949631"/>
            <a:ext cx="4216779" cy="272958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defTabSz="914400"/>
            <a:r>
              <a:rPr lang="en-US" sz="1500" dirty="0">
                <a:latin typeface="+mn-lt"/>
                <a:cs typeface="+mn-cs"/>
              </a:rPr>
              <a:t>cv::</a:t>
            </a:r>
            <a:r>
              <a:rPr lang="en-US" sz="1500" dirty="0" err="1">
                <a:latin typeface="+mn-lt"/>
                <a:cs typeface="+mn-cs"/>
              </a:rPr>
              <a:t>findChessboardCorner</a:t>
            </a:r>
            <a:endParaRPr lang="en-US" sz="1500" dirty="0">
              <a:latin typeface="+mn-lt"/>
              <a:cs typeface="+mn-cs"/>
            </a:endParaRPr>
          </a:p>
          <a:p>
            <a:pPr indent="-228600" defTabSz="914400"/>
            <a:r>
              <a:rPr lang="en-US" sz="1500" dirty="0" err="1">
                <a:latin typeface="+mn-lt"/>
                <a:cs typeface="+mn-cs"/>
              </a:rPr>
              <a:t>Gleichungssystem</a:t>
            </a:r>
            <a:r>
              <a:rPr lang="en-US" sz="1500" dirty="0">
                <a:latin typeface="+mn-lt"/>
                <a:cs typeface="+mn-cs"/>
              </a:rPr>
              <a:t> hat </a:t>
            </a:r>
            <a:r>
              <a:rPr lang="en-US" sz="1500" dirty="0" err="1">
                <a:latin typeface="+mn-lt"/>
                <a:cs typeface="+mn-cs"/>
              </a:rPr>
              <a:t>redundante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Beobachtungen</a:t>
            </a:r>
            <a:r>
              <a:rPr lang="en-US" sz="1500" dirty="0">
                <a:latin typeface="+mn-lt"/>
                <a:cs typeface="+mn-cs"/>
              </a:rPr>
              <a:t> =&gt; </a:t>
            </a:r>
            <a:r>
              <a:rPr lang="en-US" sz="1500" dirty="0" err="1">
                <a:latin typeface="+mn-lt"/>
                <a:cs typeface="+mn-cs"/>
              </a:rPr>
              <a:t>überbestimmt</a:t>
            </a:r>
            <a:endParaRPr lang="en-US" sz="1500" dirty="0">
              <a:latin typeface="+mn-lt"/>
              <a:cs typeface="+mn-cs"/>
            </a:endParaRPr>
          </a:p>
          <a:p>
            <a:pPr indent="-228600" defTabSz="914400"/>
            <a:r>
              <a:rPr lang="en-US" sz="1500" dirty="0" err="1">
                <a:latin typeface="+mn-lt"/>
                <a:cs typeface="+mn-cs"/>
              </a:rPr>
              <a:t>Keine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Exakte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Lösung</a:t>
            </a:r>
            <a:r>
              <a:rPr lang="en-US" sz="1500" dirty="0">
                <a:latin typeface="+mn-lt"/>
                <a:cs typeface="+mn-cs"/>
              </a:rPr>
              <a:t> =&gt; </a:t>
            </a:r>
            <a:r>
              <a:rPr lang="en-US" sz="1500" dirty="0" err="1">
                <a:latin typeface="+mn-lt"/>
                <a:cs typeface="+mn-cs"/>
              </a:rPr>
              <a:t>optimale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Lösung</a:t>
            </a:r>
            <a:endParaRPr lang="en-US" sz="1500" dirty="0">
              <a:latin typeface="+mn-lt"/>
              <a:cs typeface="+mn-cs"/>
            </a:endParaRPr>
          </a:p>
          <a:p>
            <a:pPr indent="-228600" defTabSz="914400"/>
            <a:r>
              <a:rPr lang="en-US" sz="1500" dirty="0">
                <a:latin typeface="+mn-lt"/>
                <a:cs typeface="+mn-cs"/>
              </a:rPr>
              <a:t>Fehler </a:t>
            </a:r>
            <a:r>
              <a:rPr lang="en-US" sz="1500" dirty="0" err="1">
                <a:latin typeface="+mn-lt"/>
                <a:cs typeface="+mn-cs"/>
              </a:rPr>
              <a:t>zwischen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Beobachtung</a:t>
            </a:r>
            <a:r>
              <a:rPr lang="en-US" sz="1500" dirty="0">
                <a:latin typeface="+mn-lt"/>
                <a:cs typeface="+mn-cs"/>
              </a:rPr>
              <a:t> und </a:t>
            </a:r>
            <a:r>
              <a:rPr lang="en-US" sz="1500" dirty="0" err="1">
                <a:latin typeface="+mn-lt"/>
                <a:cs typeface="+mn-cs"/>
              </a:rPr>
              <a:t>geschätzte</a:t>
            </a:r>
            <a:r>
              <a:rPr lang="en-US" sz="1500" dirty="0">
                <a:latin typeface="+mn-lt"/>
                <a:cs typeface="+mn-cs"/>
              </a:rPr>
              <a:t> Parameter </a:t>
            </a:r>
            <a:r>
              <a:rPr lang="en-US" sz="1500" dirty="0" err="1">
                <a:latin typeface="+mn-lt"/>
                <a:cs typeface="+mn-cs"/>
              </a:rPr>
              <a:t>soll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minimiert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werden</a:t>
            </a:r>
            <a:endParaRPr lang="en-US" sz="1500" dirty="0">
              <a:latin typeface="+mn-lt"/>
              <a:cs typeface="+mn-cs"/>
            </a:endParaRPr>
          </a:p>
          <a:p>
            <a:pPr indent="-228600" defTabSz="914400"/>
            <a:r>
              <a:rPr lang="en-US" sz="1500" dirty="0" err="1">
                <a:latin typeface="+mn-lt"/>
                <a:cs typeface="+mn-cs"/>
              </a:rPr>
              <a:t>Lösen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über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Singulärwertzerlegung</a:t>
            </a:r>
            <a:endParaRPr lang="en-US" sz="1500" dirty="0">
              <a:latin typeface="+mn-lt"/>
              <a:cs typeface="+mn-cs"/>
            </a:endParaRPr>
          </a:p>
          <a:p>
            <a:pPr indent="-228600" defTabSz="914400"/>
            <a:r>
              <a:rPr lang="en-US" sz="1500" dirty="0" err="1">
                <a:latin typeface="+mn-lt"/>
                <a:cs typeface="+mn-cs"/>
              </a:rPr>
              <a:t>Letzte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Spalte</a:t>
            </a:r>
            <a:r>
              <a:rPr lang="en-US" sz="1500" dirty="0">
                <a:latin typeface="+mn-lt"/>
                <a:cs typeface="+mn-cs"/>
              </a:rPr>
              <a:t> von V </a:t>
            </a:r>
            <a:r>
              <a:rPr lang="en-US" sz="1500" dirty="0" err="1">
                <a:latin typeface="+mn-lt"/>
                <a:cs typeface="+mn-cs"/>
              </a:rPr>
              <a:t>entspricht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kleinster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Singulärwert</a:t>
            </a:r>
            <a:endParaRPr lang="en-US" sz="1500" dirty="0">
              <a:latin typeface="+mn-lt"/>
              <a:cs typeface="+mn-cs"/>
            </a:endParaRPr>
          </a:p>
          <a:p>
            <a:pPr indent="-228600" defTabSz="914400"/>
            <a:r>
              <a:rPr lang="en-US" sz="1500" dirty="0">
                <a:latin typeface="+mn-lt"/>
                <a:cs typeface="+mn-cs"/>
              </a:rPr>
              <a:t>Z Wert von </a:t>
            </a:r>
            <a:r>
              <a:rPr lang="en-US" sz="1500" dirty="0" err="1">
                <a:latin typeface="+mn-lt"/>
                <a:cs typeface="+mn-cs"/>
              </a:rPr>
              <a:t>Objekt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mit</a:t>
            </a:r>
            <a:r>
              <a:rPr lang="en-US" sz="1500" dirty="0">
                <a:latin typeface="+mn-lt"/>
                <a:cs typeface="+mn-cs"/>
              </a:rPr>
              <a:t> 1 </a:t>
            </a:r>
            <a:r>
              <a:rPr lang="en-US" sz="1500" dirty="0" err="1">
                <a:latin typeface="+mn-lt"/>
                <a:cs typeface="+mn-cs"/>
              </a:rPr>
              <a:t>definiert</a:t>
            </a:r>
            <a:endParaRPr lang="en-US" sz="1500" dirty="0">
              <a:latin typeface="+mn-lt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CE18F93-0DA0-97E1-2A00-70A596E91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699" y="1949631"/>
            <a:ext cx="3862707" cy="13712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52370-4E74-D33A-7319-6619C7D276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869180"/>
            <a:ext cx="3086100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Mixed Reality: Model in the Loop of an isolation device | Filipp Brouard | 03.05.2023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A71E02-E083-B284-5444-5270BC0342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4869180"/>
            <a:ext cx="2057400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C727DE1-2479-7A1B-9CF5-3A4B2214D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11" y="3936356"/>
            <a:ext cx="2648086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3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477676"/>
            <a:ext cx="8775319" cy="4050000"/>
          </a:xfrm>
        </p:spPr>
        <p:txBody>
          <a:bodyPr anchor="ctr"/>
          <a:lstStyle/>
          <a:p>
            <a:r>
              <a:rPr lang="en-US" dirty="0" err="1"/>
              <a:t>SolvePnP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08250" y="4812504"/>
            <a:ext cx="5959302" cy="273844"/>
          </a:xfrm>
        </p:spPr>
        <p:txBody>
          <a:bodyPr/>
          <a:lstStyle/>
          <a:p>
            <a:r>
              <a:rPr lang="en-US" dirty="0" err="1"/>
              <a:t>SolvePnP</a:t>
            </a:r>
            <a:r>
              <a:rPr lang="en-US" dirty="0"/>
              <a:t> vs RANSAC | Der Ren David Chung, Halil Ibrahim Pamuk, Marcel Vrdoljak | 30.06.2023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3" name="Grafik 2" descr="Ein Bild, das Text, Reihe, Schrift, Diagramm enthält.&#10;&#10;Automatisch generierte Beschreibung">
            <a:extLst>
              <a:ext uri="{FF2B5EF4-FFF2-40B4-BE49-F238E27FC236}">
                <a16:creationId xmlns:a16="http://schemas.microsoft.com/office/drawing/2014/main" id="{66781289-14E8-3010-6E61-798079D41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00" y="1161932"/>
            <a:ext cx="6913330" cy="281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1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Ergebnisse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477676"/>
            <a:ext cx="8775319" cy="4050000"/>
          </a:xfrm>
        </p:spPr>
        <p:txBody>
          <a:bodyPr anchor="ctr"/>
          <a:lstStyle/>
          <a:p>
            <a:r>
              <a:rPr lang="en-US" dirty="0"/>
              <a:t>RANSAC</a:t>
            </a:r>
            <a:br>
              <a:rPr lang="en-US" dirty="0"/>
            </a:br>
            <a:r>
              <a:rPr lang="en-US" dirty="0"/>
              <a:t>100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RANSAC</a:t>
            </a:r>
            <a:br>
              <a:rPr lang="en-US" dirty="0"/>
            </a:br>
            <a:r>
              <a:rPr lang="en-US" dirty="0"/>
              <a:t>100 ERROR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08250" y="4812504"/>
            <a:ext cx="5959302" cy="273844"/>
          </a:xfrm>
        </p:spPr>
        <p:txBody>
          <a:bodyPr/>
          <a:lstStyle/>
          <a:p>
            <a:r>
              <a:rPr lang="en-US" dirty="0" err="1"/>
              <a:t>SolvePnP</a:t>
            </a:r>
            <a:r>
              <a:rPr lang="en-US" dirty="0"/>
              <a:t> vs RANSAC | Der Ren David Chung, Halil Ibrahim Pamuk, Marcel Vrdoljak | 30.06.2023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14" name="Grafik 13" descr="Ein Bild, das Text, Reihe, Schrift, Diagramm enthält.&#10;&#10;Automatisch generierte Beschreibung">
            <a:extLst>
              <a:ext uri="{FF2B5EF4-FFF2-40B4-BE49-F238E27FC236}">
                <a16:creationId xmlns:a16="http://schemas.microsoft.com/office/drawing/2014/main" id="{C4D946D5-2E55-EB4C-9B02-74D47D1273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57" y="332561"/>
            <a:ext cx="5320800" cy="2170114"/>
          </a:xfrm>
          <a:prstGeom prst="rect">
            <a:avLst/>
          </a:prstGeom>
        </p:spPr>
      </p:pic>
      <p:pic>
        <p:nvPicPr>
          <p:cNvPr id="3" name="Grafik 2" descr="Ein Bild, das Text, Reihe, Schrift, Diagramm enthält.&#10;&#10;Automatisch generierte Beschreibung">
            <a:extLst>
              <a:ext uri="{FF2B5EF4-FFF2-40B4-BE49-F238E27FC236}">
                <a16:creationId xmlns:a16="http://schemas.microsoft.com/office/drawing/2014/main" id="{060219B6-5E9A-BEC1-CB4F-8699B9AF03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56" y="2502675"/>
            <a:ext cx="5320799" cy="21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3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Ergebnisse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477676"/>
            <a:ext cx="8775319" cy="4050000"/>
          </a:xfrm>
        </p:spPr>
        <p:txBody>
          <a:bodyPr anchor="ctr"/>
          <a:lstStyle/>
          <a:p>
            <a:r>
              <a:rPr lang="en-US" dirty="0"/>
              <a:t>RANSAC</a:t>
            </a:r>
            <a:br>
              <a:rPr lang="en-US" dirty="0"/>
            </a:br>
            <a:r>
              <a:rPr lang="en-US" dirty="0"/>
              <a:t>1000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RANSAC</a:t>
            </a:r>
            <a:br>
              <a:rPr lang="en-US" dirty="0"/>
            </a:br>
            <a:r>
              <a:rPr lang="en-US" dirty="0"/>
              <a:t>1000 ERROR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08250" y="4812504"/>
            <a:ext cx="5959302" cy="273844"/>
          </a:xfrm>
        </p:spPr>
        <p:txBody>
          <a:bodyPr/>
          <a:lstStyle/>
          <a:p>
            <a:r>
              <a:rPr lang="en-US" dirty="0" err="1"/>
              <a:t>SolvePnP</a:t>
            </a:r>
            <a:r>
              <a:rPr lang="en-US" dirty="0"/>
              <a:t> vs RANSAC | Der Ren David Chung, Halil Ibrahim Pamuk, Marcel Vrdoljak | 30.06.2023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8" name="Grafik 17" descr="Ein Bild, das Text, Reihe, Schrift, Diagramm enthält.&#10;&#10;Automatisch generierte Beschreibung">
            <a:extLst>
              <a:ext uri="{FF2B5EF4-FFF2-40B4-BE49-F238E27FC236}">
                <a16:creationId xmlns:a16="http://schemas.microsoft.com/office/drawing/2014/main" id="{7E55019D-21EA-6DF1-BE1A-30BE695E5C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56" y="332561"/>
            <a:ext cx="5320800" cy="2170115"/>
          </a:xfrm>
          <a:prstGeom prst="rect">
            <a:avLst/>
          </a:prstGeom>
        </p:spPr>
      </p:pic>
      <p:pic>
        <p:nvPicPr>
          <p:cNvPr id="20" name="Grafik 19" descr="Ein Bild, das Text, Reihe, Schrift, Screenshot enthält.&#10;&#10;Automatisch generierte Beschreibung">
            <a:extLst>
              <a:ext uri="{FF2B5EF4-FFF2-40B4-BE49-F238E27FC236}">
                <a16:creationId xmlns:a16="http://schemas.microsoft.com/office/drawing/2014/main" id="{DE064D80-EBA7-7488-BB99-C3AD18425B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54" y="2502676"/>
            <a:ext cx="5320799" cy="21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7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</Words>
  <Application>Microsoft Office PowerPoint</Application>
  <PresentationFormat>Bildschirmpräsentation (16:9)</PresentationFormat>
  <Paragraphs>49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Symbol</vt:lpstr>
      <vt:lpstr>Times New Roman</vt:lpstr>
      <vt:lpstr>Office</vt:lpstr>
      <vt:lpstr>Projekt 1: Marker Pose Estimation  Evaluation der Unterschiede zwischen cv::solvePnP und RANSAC</vt:lpstr>
      <vt:lpstr>Aufgabenstellung</vt:lpstr>
      <vt:lpstr>Lösungsansatz</vt:lpstr>
      <vt:lpstr>Methodik</vt:lpstr>
      <vt:lpstr>Ergebnisse</vt:lpstr>
      <vt:lpstr>Ergebnisse</vt:lpstr>
      <vt:lpstr>Ergebnisse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Filipp Brouard</dc:creator>
  <cp:lastModifiedBy>David Chung</cp:lastModifiedBy>
  <cp:revision>14</cp:revision>
  <dcterms:created xsi:type="dcterms:W3CDTF">2023-05-02T13:01:57Z</dcterms:created>
  <dcterms:modified xsi:type="dcterms:W3CDTF">2023-06-30T11:25:20Z</dcterms:modified>
</cp:coreProperties>
</file>