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1" r:id="rId3"/>
    <p:sldId id="264" r:id="rId4"/>
    <p:sldId id="270" r:id="rId5"/>
    <p:sldId id="265" r:id="rId6"/>
    <p:sldId id="267" r:id="rId7"/>
    <p:sldId id="266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>
        <p:scale>
          <a:sx n="125" d="100"/>
          <a:sy n="125" d="100"/>
        </p:scale>
        <p:origin x="49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30.06.2023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Mixed Reality: Model in the Loop of an isolation device | Filipp Brouard | 03.05.2023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217096"/>
            <a:ext cx="5216215" cy="965199"/>
          </a:xfrm>
        </p:spPr>
        <p:txBody>
          <a:bodyPr>
            <a:noAutofit/>
          </a:bodyPr>
          <a:lstStyle/>
          <a:p>
            <a:r>
              <a:rPr lang="de-DE" sz="2000" dirty="0"/>
              <a:t>Projekt 1: Marker Pose Estimation  Evaluation der Unterschiede zwischen cv::</a:t>
            </a:r>
            <a:r>
              <a:rPr lang="de-DE" sz="2000" dirty="0" err="1"/>
              <a:t>solvePnP</a:t>
            </a:r>
            <a:r>
              <a:rPr lang="de-DE" sz="2000" dirty="0"/>
              <a:t> und RANSAC</a:t>
            </a:r>
            <a:endParaRPr lang="en-US" sz="20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732605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 Ren David Chung, Halil Ibrahim Pamuk, Marcel Vrdoljak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/>
              <a:t>Pose Estimation</a:t>
            </a:r>
          </a:p>
          <a:p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solvePnP</a:t>
            </a:r>
            <a:r>
              <a:rPr lang="en-US" dirty="0"/>
              <a:t> und </a:t>
            </a:r>
            <a:r>
              <a:rPr lang="en-US" dirty="0" err="1"/>
              <a:t>eigener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RANSAC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8F15-28C2-F17D-E855-55B210322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4" t="27068" r="16595"/>
          <a:stretch/>
        </p:blipFill>
        <p:spPr bwMode="auto">
          <a:xfrm>
            <a:off x="5737013" y="2767565"/>
            <a:ext cx="2730539" cy="1760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Lösungsansatz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 err="1"/>
              <a:t>Cv</a:t>
            </a:r>
            <a:r>
              <a:rPr lang="en-US" dirty="0"/>
              <a:t>::</a:t>
            </a:r>
            <a:r>
              <a:rPr lang="en-US" dirty="0" err="1"/>
              <a:t>SolvePnP</a:t>
            </a:r>
            <a:endParaRPr lang="en-US" dirty="0"/>
          </a:p>
          <a:p>
            <a:pPr lvl="1"/>
            <a:r>
              <a:rPr lang="en-US" dirty="0" err="1"/>
              <a:t>Detektion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Eckpunkte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RANSAC</a:t>
            </a:r>
          </a:p>
          <a:p>
            <a:pPr lvl="1"/>
            <a:r>
              <a:rPr lang="en-US" dirty="0" err="1"/>
              <a:t>Schätzverfahren</a:t>
            </a:r>
            <a:endParaRPr lang="en-US" dirty="0"/>
          </a:p>
          <a:p>
            <a:pPr lvl="1"/>
            <a:r>
              <a:rPr lang="en-US" dirty="0" err="1"/>
              <a:t>Zufällige</a:t>
            </a:r>
            <a:r>
              <a:rPr lang="en-US" dirty="0"/>
              <a:t> 4 </a:t>
            </a:r>
            <a:r>
              <a:rPr lang="en-US" dirty="0" err="1"/>
              <a:t>Bildpunkte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14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Methodik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0C80AB3-0196-DE22-54CF-3731A124DAE0}"/>
              </a:ext>
            </a:extLst>
          </p:cNvPr>
          <p:cNvSpPr txBox="1">
            <a:spLocks/>
          </p:cNvSpPr>
          <p:nvPr/>
        </p:nvSpPr>
        <p:spPr>
          <a:xfrm>
            <a:off x="458826" y="1065711"/>
            <a:ext cx="4216779" cy="272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 sz="1500" dirty="0">
                <a:latin typeface="+mn-lt"/>
                <a:cs typeface="+mn-cs"/>
              </a:rPr>
              <a:t>cv::</a:t>
            </a:r>
            <a:r>
              <a:rPr lang="en-US" sz="1500" dirty="0" err="1">
                <a:latin typeface="+mn-lt"/>
                <a:cs typeface="+mn-cs"/>
              </a:rPr>
              <a:t>findChessboardCorner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Gleichungssystem</a:t>
            </a:r>
            <a:r>
              <a:rPr lang="en-US" sz="1500" dirty="0">
                <a:latin typeface="+mn-lt"/>
                <a:cs typeface="+mn-cs"/>
              </a:rPr>
              <a:t> hat </a:t>
            </a:r>
            <a:r>
              <a:rPr lang="en-US" sz="1500" dirty="0" err="1">
                <a:latin typeface="+mn-lt"/>
                <a:cs typeface="+mn-cs"/>
              </a:rPr>
              <a:t>redundante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Beobachtungen</a:t>
            </a:r>
            <a:r>
              <a:rPr lang="en-US" sz="1500" dirty="0">
                <a:latin typeface="+mn-lt"/>
                <a:cs typeface="+mn-cs"/>
              </a:rPr>
              <a:t> =&gt; </a:t>
            </a:r>
            <a:r>
              <a:rPr lang="en-US" sz="1500" dirty="0" err="1">
                <a:latin typeface="+mn-lt"/>
                <a:cs typeface="+mn-cs"/>
              </a:rPr>
              <a:t>überbestimmt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Keine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Exakte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Lösung</a:t>
            </a:r>
            <a:r>
              <a:rPr lang="en-US" sz="1500" dirty="0">
                <a:latin typeface="+mn-lt"/>
                <a:cs typeface="+mn-cs"/>
              </a:rPr>
              <a:t> =&gt; </a:t>
            </a:r>
            <a:r>
              <a:rPr lang="en-US" sz="1500" dirty="0" err="1">
                <a:latin typeface="+mn-lt"/>
                <a:cs typeface="+mn-cs"/>
              </a:rPr>
              <a:t>optimale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Lösung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>
                <a:latin typeface="+mn-lt"/>
                <a:cs typeface="+mn-cs"/>
              </a:rPr>
              <a:t>Fehler </a:t>
            </a:r>
            <a:r>
              <a:rPr lang="en-US" sz="1500" dirty="0" err="1">
                <a:latin typeface="+mn-lt"/>
                <a:cs typeface="+mn-cs"/>
              </a:rPr>
              <a:t>zwischen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Beobachtung</a:t>
            </a:r>
            <a:r>
              <a:rPr lang="en-US" sz="1500" dirty="0">
                <a:latin typeface="+mn-lt"/>
                <a:cs typeface="+mn-cs"/>
              </a:rPr>
              <a:t> und </a:t>
            </a:r>
            <a:r>
              <a:rPr lang="en-US" sz="1500" dirty="0" err="1">
                <a:latin typeface="+mn-lt"/>
                <a:cs typeface="+mn-cs"/>
              </a:rPr>
              <a:t>geschätzte</a:t>
            </a:r>
            <a:r>
              <a:rPr lang="en-US" sz="1500" dirty="0">
                <a:latin typeface="+mn-lt"/>
                <a:cs typeface="+mn-cs"/>
              </a:rPr>
              <a:t> Parameter </a:t>
            </a:r>
            <a:r>
              <a:rPr lang="en-US" sz="1500" dirty="0" err="1">
                <a:latin typeface="+mn-lt"/>
                <a:cs typeface="+mn-cs"/>
              </a:rPr>
              <a:t>soll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minimiert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werden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Lösen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über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Singulärwertzerlegung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 err="1">
                <a:latin typeface="+mn-lt"/>
                <a:cs typeface="+mn-cs"/>
              </a:rPr>
              <a:t>Letzte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Spalte</a:t>
            </a:r>
            <a:r>
              <a:rPr lang="en-US" sz="1500" dirty="0">
                <a:latin typeface="+mn-lt"/>
                <a:cs typeface="+mn-cs"/>
              </a:rPr>
              <a:t> von V </a:t>
            </a:r>
            <a:r>
              <a:rPr lang="en-US" sz="1500" dirty="0" err="1">
                <a:latin typeface="+mn-lt"/>
                <a:cs typeface="+mn-cs"/>
              </a:rPr>
              <a:t>entspricht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kleinster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Singulärwert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r>
              <a:rPr lang="en-US" sz="1500" dirty="0">
                <a:latin typeface="+mn-lt"/>
                <a:cs typeface="+mn-cs"/>
              </a:rPr>
              <a:t>Z Wert von </a:t>
            </a:r>
            <a:r>
              <a:rPr lang="en-US" sz="1500" dirty="0" err="1">
                <a:latin typeface="+mn-lt"/>
                <a:cs typeface="+mn-cs"/>
              </a:rPr>
              <a:t>Objekt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1 </a:t>
            </a:r>
            <a:r>
              <a:rPr lang="en-US" sz="1500" dirty="0" err="1">
                <a:latin typeface="+mn-lt"/>
                <a:cs typeface="+mn-cs"/>
              </a:rPr>
              <a:t>definiert</a:t>
            </a:r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B2F6447-168D-64D7-758C-D99F2B0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05" y="1343607"/>
            <a:ext cx="3715718" cy="24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8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 err="1"/>
              <a:t>SolvePnP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Grafik 2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66781289-14E8-3010-6E61-798079D4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00" y="1161932"/>
            <a:ext cx="6913330" cy="28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 ERROR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4" name="Grafik 1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C4D946D5-2E55-EB4C-9B02-74D47D127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7" y="332561"/>
            <a:ext cx="5320800" cy="2170114"/>
          </a:xfrm>
          <a:prstGeom prst="rect">
            <a:avLst/>
          </a:prstGeom>
        </p:spPr>
      </p:pic>
      <p:pic>
        <p:nvPicPr>
          <p:cNvPr id="3" name="Grafik 2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060219B6-5E9A-BEC1-CB4F-8699B9AF0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6" y="2502675"/>
            <a:ext cx="5320799" cy="21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RANSAC</a:t>
            </a:r>
            <a:br>
              <a:rPr lang="en-US" dirty="0"/>
            </a:br>
            <a:r>
              <a:rPr lang="en-US" dirty="0"/>
              <a:t>1000 ERROR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8" name="Grafik 17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7E55019D-21EA-6DF1-BE1A-30BE695E5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56" y="332561"/>
            <a:ext cx="5320800" cy="2170115"/>
          </a:xfrm>
          <a:prstGeom prst="rect">
            <a:avLst/>
          </a:prstGeom>
        </p:spPr>
      </p:pic>
      <p:pic>
        <p:nvPicPr>
          <p:cNvPr id="20" name="Grafik 19" descr="Ein Bild, das Text, Reihe, Schrift, Screenshot enthält.&#10;&#10;Automatisch generierte Beschreibung">
            <a:extLst>
              <a:ext uri="{FF2B5EF4-FFF2-40B4-BE49-F238E27FC236}">
                <a16:creationId xmlns:a16="http://schemas.microsoft.com/office/drawing/2014/main" id="{DE064D80-EBA7-7488-BB99-C3AD18425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54" y="2502676"/>
            <a:ext cx="5320799" cy="21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7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477676"/>
            <a:ext cx="8775319" cy="4050000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50" y="4812504"/>
            <a:ext cx="5959302" cy="273844"/>
          </a:xfrm>
        </p:spPr>
        <p:txBody>
          <a:bodyPr/>
          <a:lstStyle/>
          <a:p>
            <a:r>
              <a:rPr lang="en-US" dirty="0" err="1"/>
              <a:t>SolvePnP</a:t>
            </a:r>
            <a:r>
              <a:rPr lang="en-US" dirty="0"/>
              <a:t> vs RANSAC | Der Ren David Chung, Halil Ibrahim Pamuk, Marcel Vrdoljak | 30.06.2023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3" name="Grafik 2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4266721A-8B2F-F07E-25F4-F3D77DF3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214"/>
            <a:ext cx="9144000" cy="37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Bildschirmpräsentation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Office</vt:lpstr>
      <vt:lpstr>Projekt 1: Marker Pose Estimation  Evaluation der Unterschiede zwischen cv::solvePnP und RANSAC</vt:lpstr>
      <vt:lpstr>Aufgabenstellung</vt:lpstr>
      <vt:lpstr>Lösungsansatz</vt:lpstr>
      <vt:lpstr>Methodik</vt:lpstr>
      <vt:lpstr>Ergebnisse</vt:lpstr>
      <vt:lpstr>Ergebnisse</vt:lpstr>
      <vt:lpstr>Ergebnisse</vt:lpstr>
      <vt:lpstr>Ergebnisse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Filipp Brouard</dc:creator>
  <cp:lastModifiedBy>Halil Pamuk</cp:lastModifiedBy>
  <cp:revision>16</cp:revision>
  <dcterms:created xsi:type="dcterms:W3CDTF">2023-05-02T13:01:57Z</dcterms:created>
  <dcterms:modified xsi:type="dcterms:W3CDTF">2023-06-30T13:31:07Z</dcterms:modified>
</cp:coreProperties>
</file>