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05" r:id="rId2"/>
    <p:sldId id="263" r:id="rId3"/>
    <p:sldId id="274" r:id="rId4"/>
    <p:sldId id="275" r:id="rId5"/>
    <p:sldId id="273" r:id="rId6"/>
    <p:sldId id="267" r:id="rId7"/>
    <p:sldId id="271" r:id="rId8"/>
    <p:sldId id="268" r:id="rId9"/>
    <p:sldId id="269" r:id="rId10"/>
    <p:sldId id="270" r:id="rId11"/>
    <p:sldId id="286" r:id="rId12"/>
    <p:sldId id="287" r:id="rId13"/>
    <p:sldId id="288" r:id="rId14"/>
    <p:sldId id="289" r:id="rId15"/>
    <p:sldId id="295" r:id="rId16"/>
    <p:sldId id="290" r:id="rId17"/>
    <p:sldId id="296" r:id="rId18"/>
    <p:sldId id="291" r:id="rId19"/>
    <p:sldId id="297" r:id="rId20"/>
    <p:sldId id="292" r:id="rId21"/>
    <p:sldId id="304" r:id="rId22"/>
    <p:sldId id="298" r:id="rId23"/>
    <p:sldId id="293" r:id="rId24"/>
    <p:sldId id="299" r:id="rId25"/>
    <p:sldId id="294" r:id="rId26"/>
    <p:sldId id="300" r:id="rId27"/>
    <p:sldId id="301" r:id="rId28"/>
    <p:sldId id="302" r:id="rId29"/>
    <p:sldId id="277" r:id="rId30"/>
    <p:sldId id="279" r:id="rId31"/>
    <p:sldId id="278" r:id="rId32"/>
    <p:sldId id="280" r:id="rId33"/>
    <p:sldId id="281" r:id="rId34"/>
    <p:sldId id="303" r:id="rId35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620DFEAB-8105-4F67-B7A4-0D5F6999B179}">
          <p14:sldIdLst>
            <p14:sldId id="305"/>
            <p14:sldId id="263"/>
            <p14:sldId id="274"/>
            <p14:sldId id="275"/>
            <p14:sldId id="273"/>
            <p14:sldId id="267"/>
            <p14:sldId id="271"/>
            <p14:sldId id="268"/>
            <p14:sldId id="269"/>
            <p14:sldId id="270"/>
          </p14:sldIdLst>
        </p14:section>
        <p14:section name="Frage 1" id="{84CCA121-2799-4518-B22A-7EF662210ED7}">
          <p14:sldIdLst>
            <p14:sldId id="286"/>
            <p14:sldId id="287"/>
            <p14:sldId id="288"/>
            <p14:sldId id="289"/>
            <p14:sldId id="295"/>
            <p14:sldId id="290"/>
            <p14:sldId id="296"/>
            <p14:sldId id="291"/>
            <p14:sldId id="297"/>
            <p14:sldId id="292"/>
            <p14:sldId id="304"/>
            <p14:sldId id="298"/>
          </p14:sldIdLst>
        </p14:section>
        <p14:section name="Frage 2" id="{3C337C3D-C171-4854-8968-B36CC9CD2038}">
          <p14:sldIdLst>
            <p14:sldId id="293"/>
            <p14:sldId id="299"/>
            <p14:sldId id="294"/>
            <p14:sldId id="300"/>
            <p14:sldId id="301"/>
            <p14:sldId id="302"/>
          </p14:sldIdLst>
        </p14:section>
        <p14:section name="Frage 3" id="{9ADAF0AC-C1D3-4327-B236-09747C4A1383}">
          <p14:sldIdLst>
            <p14:sldId id="277"/>
            <p14:sldId id="279"/>
            <p14:sldId id="278"/>
            <p14:sldId id="280"/>
            <p14:sldId id="281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7200"/>
    <a:srgbClr val="FF9900"/>
    <a:srgbClr val="076F13"/>
    <a:srgbClr val="005A96"/>
    <a:srgbClr val="72777A"/>
    <a:srgbClr val="8B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5652" autoAdjust="0"/>
  </p:normalViewPr>
  <p:slideViewPr>
    <p:cSldViewPr snapToGrid="0">
      <p:cViewPr varScale="1">
        <p:scale>
          <a:sx n="150" d="100"/>
          <a:sy n="150" d="100"/>
        </p:scale>
        <p:origin x="510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B9070-9281-4B15-842B-9B135EE24603}" type="datetimeFigureOut">
              <a:rPr lang="de-AT" smtClean="0"/>
              <a:t>07.10.2024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FC8AE-2100-403C-A265-5E8967C6F3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233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A4CAD-2332-440A-B5F3-F5F26A7FAEC2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E4289-A74F-4222-9B90-D9BDCFD3E1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Ta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EC87-611C-4FE7-801A-2BABE5B268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8963" y="3599414"/>
            <a:ext cx="5897562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</a:lstStyle>
          <a:p>
            <a:r>
              <a:rPr lang="en-US" dirty="0" err="1"/>
              <a:t>Titel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C50F5-E4A6-49CB-8F10-BB04F42894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8963" y="4294464"/>
            <a:ext cx="5897561" cy="359569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9" name="Grafik 8" descr="FH Technikum Wien - University of Applied Sciences">
            <a:extLst>
              <a:ext uri="{FF2B5EF4-FFF2-40B4-BE49-F238E27FC236}">
                <a16:creationId xmlns:a16="http://schemas.microsoft.com/office/drawing/2014/main" id="{E912822A-9B89-4584-AA9B-A21C38C240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7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9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68791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F425C1B-10D2-421C-8EE6-8F68F5FA0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F34B061-0D40-4791-A41B-682280B19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7E1EF4B-A968-4425-8367-098DB2AEE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D14491A-EBBE-4FB6-8BA1-C103D150F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5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99191E-06C2-47AD-9B0A-CAC1645FCD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1FF655F9-8F0F-4E00-A8EE-9C12E1706B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15632" y="606217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A78A91-4834-4955-816B-A33BE785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41B1D30-8D96-496B-A7F3-BDA41722B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A200EBB-4D2E-465A-BA44-8D8FD4CE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44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F4D230B-92FB-4F80-A5D8-47442699E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07673A-A21E-4664-8E91-00B707F80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3828A2C-43CF-4B24-AB3D-CA11C4FC4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502DC7D-CE2C-49A4-AB84-DE425786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29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C1810ADF-882B-4FFD-A401-52EBD2C3FF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918F80D2-235B-4BC1-AB73-F792A6E71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000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913C93F-4C12-40C1-A6ED-7A7506D85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589EC2F-2384-4108-93D2-F2F7A4384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062C44E-6AED-4204-AA3F-E6AC41528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Nac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86F4-3070-4C24-8038-34CAB4816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3971" y="3599413"/>
            <a:ext cx="5861296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</a:lstStyle>
          <a:p>
            <a:r>
              <a:rPr lang="de-DE" dirty="0"/>
              <a:t>Titel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16AE9FB-C334-42DE-8F45-21484CB840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1785" y="4279053"/>
            <a:ext cx="5861295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36DE48FA-9F9C-4F81-A9C6-3FAA23DE15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6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8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28234-80A7-441C-9E93-EC38F62D80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3" name="Grafik 2" descr="FH Technikum Wien - University of Applied Sciences">
            <a:extLst>
              <a:ext uri="{FF2B5EF4-FFF2-40B4-BE49-F238E27FC236}">
                <a16:creationId xmlns:a16="http://schemas.microsoft.com/office/drawing/2014/main" id="{297655D6-11DD-4FCD-A16D-41373134CF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1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>
              <a:defRPr sz="2700">
                <a:solidFill>
                  <a:srgbClr val="005A96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993B6AF-0521-4A85-891D-947C2C556B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521AFF37-CD1E-46E6-AE37-FDEED49D26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7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3ED02347-5B9C-47C3-9770-0CA1C1115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084" y="3582896"/>
            <a:ext cx="5216215" cy="5319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861E06E-01BF-45E4-B05F-CDFA812E76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59084" y="4182295"/>
            <a:ext cx="5216215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3F895DB-6C5B-416C-840B-FDB951A3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01" y="-308648"/>
            <a:ext cx="7406598" cy="4166212"/>
          </a:xfrm>
          <a:prstGeom prst="rect">
            <a:avLst/>
          </a:prstGeom>
        </p:spPr>
      </p:pic>
      <p:pic>
        <p:nvPicPr>
          <p:cNvPr id="8" name="Grafik 7" descr="FH Technikum Wien - University of Applied Sciences">
            <a:extLst>
              <a:ext uri="{FF2B5EF4-FFF2-40B4-BE49-F238E27FC236}">
                <a16:creationId xmlns:a16="http://schemas.microsoft.com/office/drawing/2014/main" id="{1D30033D-611F-4A97-9A01-BE499811FC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2874" y="3214292"/>
            <a:ext cx="2622133" cy="16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6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500740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72777A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4DA91-D7A9-4048-B82C-A20ED8AA6C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63034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857FD1FE-107F-4E9C-BAAF-2F91441FA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8826" y="3208647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0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499456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005A96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247A6-7FA5-4C70-B8D4-64482CCCCA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59502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6501A466-0610-40A9-AB61-914300F4FE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1312" y="3186162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0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7532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6306D8-CDF4-4F2E-9FBD-C5E3FF89EA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499"/>
            <a:ext cx="8775319" cy="402145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cxnSp>
        <p:nvCxnSpPr>
          <p:cNvPr id="10" name="Gerader Verbinde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37152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A27FB59-6516-4608-814D-69599966B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465644" y="4812504"/>
            <a:ext cx="5969914" cy="273844"/>
          </a:xfrm>
        </p:spPr>
        <p:txBody>
          <a:bodyPr/>
          <a:lstStyle/>
          <a:p>
            <a:r>
              <a:rPr lang="en-US" dirty="0"/>
              <a:t>Virtualization of a Real-Time Operating System for Robot Control with a Focus on </a:t>
            </a:r>
            <a:r>
              <a:rPr lang="en-US" dirty="0" err="1"/>
              <a:t>RealTime</a:t>
            </a:r>
            <a:r>
              <a:rPr lang="en-US" dirty="0"/>
              <a:t>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27BF722-F8E8-4DC1-892E-9949A7422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85D0149-746E-4803-A83D-AA7F099F9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  <p:pic>
        <p:nvPicPr>
          <p:cNvPr id="2" name="Picture 2" descr="SIGMATEK | LinkedIn">
            <a:extLst>
              <a:ext uri="{FF2B5EF4-FFF2-40B4-BE49-F238E27FC236}">
                <a16:creationId xmlns:a16="http://schemas.microsoft.com/office/drawing/2014/main" id="{24449FAF-B958-61F1-4261-3C80B5576FC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35" b="10858"/>
          <a:stretch/>
        </p:blipFill>
        <p:spPr bwMode="auto">
          <a:xfrm>
            <a:off x="696933" y="4801395"/>
            <a:ext cx="388905" cy="29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4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491F86-EE9A-4115-A727-4BDFC52E90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A54ADA3D-EE1E-4DDD-A462-1405A7DF6A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614" y="607500"/>
            <a:ext cx="4320000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BB329-097D-444A-8D3F-2D2FDAAC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395CAF2-D757-4B2C-A53F-C65EB56E5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  <p:pic>
        <p:nvPicPr>
          <p:cNvPr id="2" name="Picture 2" descr="SIGMATEK | LinkedIn">
            <a:extLst>
              <a:ext uri="{FF2B5EF4-FFF2-40B4-BE49-F238E27FC236}">
                <a16:creationId xmlns:a16="http://schemas.microsoft.com/office/drawing/2014/main" id="{9B6D3F9D-CB42-FC1D-C33D-926B54AB702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35" b="10858"/>
          <a:stretch/>
        </p:blipFill>
        <p:spPr bwMode="auto">
          <a:xfrm>
            <a:off x="696933" y="4801395"/>
            <a:ext cx="388905" cy="29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ußzeilenplatzhalter 10">
            <a:extLst>
              <a:ext uri="{FF2B5EF4-FFF2-40B4-BE49-F238E27FC236}">
                <a16:creationId xmlns:a16="http://schemas.microsoft.com/office/drawing/2014/main" id="{4B313B76-245C-CD29-4F04-51199DA6A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465644" y="4812504"/>
            <a:ext cx="5969914" cy="273844"/>
          </a:xfrm>
        </p:spPr>
        <p:txBody>
          <a:bodyPr/>
          <a:lstStyle/>
          <a:p>
            <a:r>
              <a:rPr lang="en-US" dirty="0"/>
              <a:t>Virtualization of a Real-Time Operating System for Robot Control with a Focus on </a:t>
            </a:r>
            <a:r>
              <a:rPr lang="en-US" dirty="0" err="1"/>
              <a:t>RealTime</a:t>
            </a:r>
            <a:r>
              <a:rPr lang="en-US" dirty="0"/>
              <a:t>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</p:spTree>
    <p:extLst>
      <p:ext uri="{BB962C8B-B14F-4D97-AF65-F5344CB8AC3E}">
        <p14:creationId xmlns:p14="http://schemas.microsoft.com/office/powerpoint/2010/main" val="291551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6682" y="114303"/>
            <a:ext cx="8910638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6682" y="689434"/>
            <a:ext cx="8910638" cy="4042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285843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16pt)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E08F28-5ED9-497F-8AE1-EDBEA8C7C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93304" y="4812504"/>
            <a:ext cx="56742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5B2D6C-EFE7-43C3-BA49-A7C81C2B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2066" y="4812504"/>
            <a:ext cx="4852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08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7" r:id="rId4"/>
    <p:sldLayoutId id="2147483669" r:id="rId5"/>
    <p:sldLayoutId id="2147483660" r:id="rId6"/>
    <p:sldLayoutId id="2147483659" r:id="rId7"/>
    <p:sldLayoutId id="2147483662" r:id="rId8"/>
    <p:sldLayoutId id="2147483665" r:id="rId9"/>
    <p:sldLayoutId id="2147483661" r:id="rId10"/>
    <p:sldLayoutId id="2147483666" r:id="rId11"/>
    <p:sldLayoutId id="2147483664" r:id="rId12"/>
    <p:sldLayoutId id="2147483668" r:id="rId13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700" b="1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375"/>
        </a:spcAft>
        <a:buClrTx/>
        <a:buSzTx/>
        <a:buFont typeface="Symbol" panose="05050102010706020507" pitchFamily="18" charset="2"/>
        <a:buChar char="-"/>
        <a:tabLst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85843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" userDrawn="1">
          <p15:clr>
            <a:srgbClr val="F26B43"/>
          </p15:clr>
        </p15:guide>
        <p15:guide id="2" orient="horz" pos="72" userDrawn="1">
          <p15:clr>
            <a:srgbClr val="F26B43"/>
          </p15:clr>
        </p15:guide>
        <p15:guide id="3" orient="horz" pos="2981" userDrawn="1">
          <p15:clr>
            <a:srgbClr val="F26B43"/>
          </p15:clr>
        </p15:guide>
        <p15:guide id="4" pos="5687" userDrawn="1">
          <p15:clr>
            <a:srgbClr val="F26B43"/>
          </p15:clr>
        </p15:guide>
        <p15:guide id="5" orient="horz" pos="1620" userDrawn="1">
          <p15:clr>
            <a:srgbClr val="F26B43"/>
          </p15:clr>
        </p15:guide>
        <p15:guide id="6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yoctoproject.org/" TargetMode="External"/><Relationship Id="rId7" Type="http://schemas.openxmlformats.org/officeDocument/2006/relationships/hyperlink" Target="https://kernelshark.org/" TargetMode="External"/><Relationship Id="rId2" Type="http://schemas.openxmlformats.org/officeDocument/2006/relationships/hyperlink" Target="https://ubuntu.com/blog/what-is-real-time-linux-ii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trace-cmd.org/" TargetMode="External"/><Relationship Id="rId5" Type="http://schemas.openxmlformats.org/officeDocument/2006/relationships/hyperlink" Target="https://xenomai.org/" TargetMode="External"/><Relationship Id="rId4" Type="http://schemas.openxmlformats.org/officeDocument/2006/relationships/hyperlink" Target="https://www.qemu.org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6EB1C7F-050C-48C6-9B1B-6B451B362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1499456"/>
            <a:ext cx="8640000" cy="1080000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Virtualization of a Real-Time Operating System for Robot Control with a Focus on Real-Time Compliance</a:t>
            </a:r>
            <a:endParaRPr lang="de-AT" sz="2400" noProof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0D9D85D-204C-4B93-B4DE-555E451F8B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2000" y="2948571"/>
            <a:ext cx="8640000" cy="484854"/>
          </a:xfrm>
        </p:spPr>
        <p:txBody>
          <a:bodyPr>
            <a:normAutofit fontScale="62500" lnSpcReduction="20000"/>
          </a:bodyPr>
          <a:lstStyle/>
          <a:p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</a:p>
          <a:p>
            <a:r>
              <a:rPr lang="de-AT" dirty="0"/>
              <a:t>Sebastian Rauh, </a:t>
            </a:r>
            <a:r>
              <a:rPr lang="de-AT" dirty="0" err="1"/>
              <a:t>MSc</a:t>
            </a:r>
            <a:r>
              <a:rPr lang="de-AT" dirty="0"/>
              <a:t>. Beng.</a:t>
            </a:r>
            <a:endParaRPr lang="de-AT" noProof="0" dirty="0"/>
          </a:p>
        </p:txBody>
      </p:sp>
      <p:pic>
        <p:nvPicPr>
          <p:cNvPr id="1026" name="Picture 2" descr="SIGMATEK | LinkedIn">
            <a:extLst>
              <a:ext uri="{FF2B5EF4-FFF2-40B4-BE49-F238E27FC236}">
                <a16:creationId xmlns:a16="http://schemas.microsoft.com/office/drawing/2014/main" id="{229F2E0E-65D9-4A4B-A0BB-286D2127C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650" y="3350875"/>
            <a:ext cx="1727200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569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References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NimbusSanL-Regu"/>
              </a:rPr>
              <a:t>[1] </a:t>
            </a:r>
            <a:r>
              <a:rPr lang="en-US" sz="1800" b="0" i="0" u="none" strike="noStrike" baseline="0" dirty="0">
                <a:latin typeface="NimbusSanL-Regu"/>
                <a:hlinkClick r:id="rId2"/>
              </a:rPr>
              <a:t>https://ubuntu.com/blog/what-is-real-time-linux-ii</a:t>
            </a:r>
            <a:endParaRPr lang="en-US" sz="1800" b="0" i="0" u="none" strike="noStrike" baseline="0" dirty="0">
              <a:latin typeface="NimbusSanL-Regu"/>
            </a:endParaRPr>
          </a:p>
          <a:p>
            <a:r>
              <a:rPr lang="en-US" sz="1800" dirty="0">
                <a:latin typeface="NimbusSanL-Regu"/>
              </a:rPr>
              <a:t>[2] </a:t>
            </a:r>
            <a:r>
              <a:rPr lang="en-US" sz="1800" b="0" i="0" u="none" strike="noStrike" baseline="0" dirty="0">
                <a:latin typeface="NimbusSanL-Regu"/>
                <a:hlinkClick r:id="rId3"/>
              </a:rPr>
              <a:t>https://docs.yoctoproject.org/</a:t>
            </a:r>
            <a:endParaRPr lang="en-US" sz="1800" b="0" i="0" u="none" strike="noStrike" baseline="0" dirty="0">
              <a:latin typeface="NimbusSanL-Regu"/>
            </a:endParaRPr>
          </a:p>
          <a:p>
            <a:r>
              <a:rPr lang="en-US" sz="1800" dirty="0">
                <a:latin typeface="NimbusSanL-Regu"/>
              </a:rPr>
              <a:t>[3] </a:t>
            </a:r>
            <a:r>
              <a:rPr lang="en-US" sz="1800" b="0" i="0" u="none" strike="noStrike" baseline="0" dirty="0">
                <a:latin typeface="NimbusSanL-Regu"/>
                <a:hlinkClick r:id="rId4"/>
              </a:rPr>
              <a:t>https://www.qemu.org/</a:t>
            </a:r>
            <a:endParaRPr lang="en-US" sz="1800" b="0" i="0" u="none" strike="noStrike" baseline="0" dirty="0">
              <a:latin typeface="NimbusSanL-Regu"/>
            </a:endParaRPr>
          </a:p>
          <a:p>
            <a:r>
              <a:rPr lang="en-US" sz="1800" dirty="0">
                <a:latin typeface="NimbusSanL-Regu"/>
              </a:rPr>
              <a:t>[4] </a:t>
            </a:r>
            <a:r>
              <a:rPr lang="en-US" sz="1800" b="0" i="0" u="none" strike="noStrike" baseline="0" dirty="0">
                <a:latin typeface="NimbusSanL-Regu"/>
                <a:hlinkClick r:id="rId5"/>
              </a:rPr>
              <a:t>https://xenomai.org/</a:t>
            </a:r>
            <a:endParaRPr lang="en-US" sz="1800" b="0" i="0" u="none" strike="noStrike" baseline="0" dirty="0">
              <a:latin typeface="NimbusSanL-Regu"/>
            </a:endParaRPr>
          </a:p>
          <a:p>
            <a:r>
              <a:rPr lang="en-US" sz="1800" dirty="0">
                <a:latin typeface="NimbusSanL-Regu"/>
              </a:rPr>
              <a:t>[5] </a:t>
            </a:r>
            <a:r>
              <a:rPr lang="en-US" sz="1800" b="0" i="0" u="none" strike="noStrike" baseline="0" dirty="0">
                <a:latin typeface="NimbusSanL-Regu"/>
                <a:hlinkClick r:id="rId6"/>
              </a:rPr>
              <a:t>https://trace-cmd.org/</a:t>
            </a:r>
            <a:endParaRPr lang="en-US" sz="1800" dirty="0">
              <a:latin typeface="NimbusSanL-Regu"/>
            </a:endParaRPr>
          </a:p>
          <a:p>
            <a:r>
              <a:rPr lang="en-US" sz="1800" dirty="0">
                <a:latin typeface="NimbusSanL-Regu"/>
              </a:rPr>
              <a:t>[6]</a:t>
            </a:r>
            <a:r>
              <a:rPr lang="en-US" sz="1800" b="0" i="0" u="none" strike="noStrike" baseline="0" dirty="0">
                <a:latin typeface="NimbusSanL-Regu"/>
              </a:rPr>
              <a:t> </a:t>
            </a:r>
            <a:r>
              <a:rPr lang="en-US" sz="1800" b="0" i="0" u="none" strike="noStrike" baseline="0" dirty="0">
                <a:latin typeface="NimbusSanL-Regu"/>
                <a:hlinkClick r:id="rId7"/>
              </a:rPr>
              <a:t>https://kernelshark.org/</a:t>
            </a:r>
            <a:endParaRPr lang="en-US" sz="1800" b="0" i="0" u="none" strike="noStrike" baseline="0" dirty="0">
              <a:latin typeface="NimbusSanL-Regu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6605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Bare Metal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06D20C0-0340-0BBF-201B-DC2192015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80" y="761429"/>
            <a:ext cx="4659094" cy="371359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B792DB5-BD01-F5C6-38E5-7845F7786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455" y="1836703"/>
            <a:ext cx="4026866" cy="1847353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747486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Untuned Virtualization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5581C0A-971F-1BAA-360F-C2D050591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79" y="761429"/>
            <a:ext cx="4659094" cy="377134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9EF5FC4-0D37-B3DD-23B3-FAD37AA8F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455" y="1961016"/>
            <a:ext cx="4026865" cy="159872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60377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Bare Metal vs. Virtualization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7FFDC4E4-238A-D8F0-A432-3EE5613E7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096" y="780847"/>
            <a:ext cx="5917808" cy="375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359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BIOS Configurations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E0E93EE3-2ACB-3DB4-4E9C-BE36B4DA0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703" y="964959"/>
            <a:ext cx="5969914" cy="330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97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after BIOS Configurations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A7933C1-B2A4-FFC9-1D95-A28F13632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59" y="1156120"/>
            <a:ext cx="4659094" cy="283125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F4D82E7B-2045-9648-AA0A-D232804C2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454" y="1984767"/>
            <a:ext cx="4035545" cy="155122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911760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Kernel Configurations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32D9905F-CA70-3B38-1785-7DA6026C0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85" y="1420959"/>
            <a:ext cx="7905750" cy="230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29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after Kernel Configurations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3EBB762-D366-FA43-84DF-3045A2913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" y="1327772"/>
            <a:ext cx="4659094" cy="282469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8D9921B-23EB-7B05-9A4B-05FC626C4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454" y="1986039"/>
            <a:ext cx="4026866" cy="1508161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700598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Host Configurations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0D3B332F-EB18-DD9A-F19C-ECCD704E3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787" y="875149"/>
            <a:ext cx="24098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394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after Host Configurations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9B42C5C-BEB5-24B1-FB8E-4D0D2754F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80" y="1319215"/>
            <a:ext cx="4676451" cy="284180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F459157-1C4B-3F83-9F6D-7BF8DB83A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102" y="1999551"/>
            <a:ext cx="3974246" cy="148113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99014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 descr="Ein Bild, das Text, Screenshot, Reihe, Diagramm enthält.">
            <a:extLst>
              <a:ext uri="{FF2B5EF4-FFF2-40B4-BE49-F238E27FC236}">
                <a16:creationId xmlns:a16="http://schemas.microsoft.com/office/drawing/2014/main" id="{70183D45-2E28-0D46-2796-E345F999D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159" y="2771774"/>
            <a:ext cx="4064534" cy="15369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Introduction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Robots perform time-critical tasks</a:t>
            </a:r>
          </a:p>
          <a:p>
            <a:endParaRPr lang="en-US" sz="2000" dirty="0"/>
          </a:p>
          <a:p>
            <a:r>
              <a:rPr lang="en-US" sz="2000" dirty="0"/>
              <a:t>Delays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catastrophic consequences</a:t>
            </a:r>
          </a:p>
          <a:p>
            <a:endParaRPr lang="en-US" sz="2000" dirty="0"/>
          </a:p>
          <a:p>
            <a:r>
              <a:rPr lang="en-US" sz="2000" dirty="0"/>
              <a:t>General-Purpose Operating System vs. Real-Time Operating System </a:t>
            </a:r>
          </a:p>
          <a:p>
            <a:endParaRPr lang="en-US" sz="20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</a:t>
            </a:r>
            <a:r>
              <a:rPr lang="en-US" dirty="0" err="1"/>
              <a:t>RealTime</a:t>
            </a:r>
            <a:r>
              <a:rPr lang="en-US" dirty="0"/>
              <a:t>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13" name="Grafik 12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70F739E8-5464-7C7C-30BA-78B9A427F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40" y="2774944"/>
            <a:ext cx="4124325" cy="15337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36F7C50C-9802-1145-F3A6-EB87CF7BF46C}"/>
              </a:ext>
            </a:extLst>
          </p:cNvPr>
          <p:cNvSpPr txBox="1"/>
          <p:nvPr/>
        </p:nvSpPr>
        <p:spPr>
          <a:xfrm>
            <a:off x="1351835" y="4340514"/>
            <a:ext cx="2192134" cy="27101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000" dirty="0"/>
              <a:t>Figure 1: Non-</a:t>
            </a:r>
            <a:r>
              <a:rPr lang="de-AT" sz="1000" dirty="0" err="1"/>
              <a:t>preemptible</a:t>
            </a:r>
            <a:r>
              <a:rPr lang="de-AT" sz="1000" dirty="0"/>
              <a:t> Kernel [1] </a:t>
            </a:r>
            <a:endParaRPr lang="en-US" sz="1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4178FBA-C589-6075-766F-A04B79B9072E}"/>
              </a:ext>
            </a:extLst>
          </p:cNvPr>
          <p:cNvSpPr txBox="1"/>
          <p:nvPr/>
        </p:nvSpPr>
        <p:spPr>
          <a:xfrm>
            <a:off x="5635359" y="4340427"/>
            <a:ext cx="2192134" cy="27101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000" dirty="0"/>
              <a:t>Figure 2: </a:t>
            </a:r>
            <a:r>
              <a:rPr lang="de-AT" sz="1000" dirty="0" err="1"/>
              <a:t>Preemptible</a:t>
            </a:r>
            <a:r>
              <a:rPr lang="de-AT" sz="1000" dirty="0"/>
              <a:t> Kernel [1]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50087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QEMU Configurations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149004D-F8A4-6484-6E99-7343828DE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285" y="1959492"/>
            <a:ext cx="2495550" cy="6858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57BD6D07-7979-354B-C04D-FC8969F74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62" y="713223"/>
            <a:ext cx="5203938" cy="386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065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18121D-5603-1234-837C-EAD2ABC19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Priorities for Different Scheduling Policies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3BD523-EB69-C2FE-1C22-A628F261347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82060B7-CDAC-B251-7ADD-C4242F4AB2C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E92597D-E091-A68C-D941-2351C65FCE0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21</a:t>
            </a:fld>
            <a:endParaRPr lang="en-GB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52BA2E4-94F6-A2DD-E9C5-2C088F661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46" y="861893"/>
            <a:ext cx="7535227" cy="351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631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after QEMU Configurations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22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296391C-A68A-EA64-DED4-454493842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81" y="1278092"/>
            <a:ext cx="4659093" cy="292405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B2A9039-B2D1-B081-5607-809AB3C33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687" y="2145230"/>
            <a:ext cx="4024312" cy="1515979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38117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Robot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</a:t>
            </a:r>
            <a:r>
              <a:rPr lang="en-US" dirty="0" err="1"/>
              <a:t>RealTime</a:t>
            </a:r>
            <a:r>
              <a:rPr lang="en-US" dirty="0"/>
              <a:t>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23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AA22D66-9642-174F-0BDF-305387A9F3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65" r="23041" b="13273"/>
          <a:stretch/>
        </p:blipFill>
        <p:spPr>
          <a:xfrm>
            <a:off x="1585399" y="950806"/>
            <a:ext cx="2156426" cy="274626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8BC4AFD-4111-6B2C-1C53-B29D2B9BF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534" y="1148015"/>
            <a:ext cx="3517742" cy="284747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C708985-A87B-918E-E384-FE1B754AF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207" y="3751115"/>
            <a:ext cx="2315394" cy="19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9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Servo</a:t>
            </a:r>
            <a:r>
              <a:rPr lang="de-AT" dirty="0"/>
              <a:t> Motor with PWM </a:t>
            </a:r>
            <a:r>
              <a:rPr lang="de-AT" dirty="0" err="1"/>
              <a:t>module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24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35F8350-DE65-C17B-46C7-8C021227B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723" y="952894"/>
            <a:ext cx="3563874" cy="350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49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Servo</a:t>
            </a:r>
            <a:r>
              <a:rPr lang="de-AT" dirty="0"/>
              <a:t> Motor </a:t>
            </a:r>
            <a:r>
              <a:rPr lang="de-AT" dirty="0" err="1"/>
              <a:t>Function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25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E09A812-0394-4A2D-1D09-45B398080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949" y="971348"/>
            <a:ext cx="4763421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031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Robotic</a:t>
            </a:r>
            <a:r>
              <a:rPr lang="de-AT" dirty="0"/>
              <a:t> Application Setups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26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6248B69-8E55-DD43-3B53-2BA2735B4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209" y="889436"/>
            <a:ext cx="2972301" cy="345757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EC1D0D7-CAD7-1F51-8830-6B3C4D5AB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492" y="1118790"/>
            <a:ext cx="2868829" cy="322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4966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Robotic</a:t>
            </a:r>
            <a:r>
              <a:rPr lang="de-AT" dirty="0"/>
              <a:t> Application Flowchart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27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708792E-4F38-0C2B-B849-C4EF7833D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804" y="948827"/>
            <a:ext cx="6335712" cy="368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462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Results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Robotic</a:t>
            </a:r>
            <a:r>
              <a:rPr lang="de-AT" dirty="0"/>
              <a:t> Application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28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D8E7867-64AB-3367-6543-388B17B09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906" y="737011"/>
            <a:ext cx="5809508" cy="384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8133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Host Operating System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29</a:t>
            </a:fld>
            <a:endParaRPr lang="en-GB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0480B54-5B23-FF47-F714-252518C84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1090612"/>
            <a:ext cx="66579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74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Problem and Task Definition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rtl="0"/>
            <a:endParaRPr lang="en-US" sz="2000" b="0" i="0" u="none" strike="noStrike" kern="1200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/>
            <a:endParaRPr lang="en-US" sz="2000" dirty="0">
              <a:solidFill>
                <a:srgbClr val="000000"/>
              </a:solidFill>
            </a:endParaRPr>
          </a:p>
          <a:p>
            <a:pPr rtl="0"/>
            <a:endParaRPr lang="en-US" sz="2000" b="0" i="0" u="none" strike="noStrike" kern="1200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/>
            <a:endParaRPr lang="en-US" sz="2000" b="0" i="0" u="none" strike="noStrike" kern="1200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buSzPts val="1900"/>
              <a:buFont typeface="Arial" panose="020B0604020202020204" pitchFamily="34" charset="0"/>
              <a:buChar char="•"/>
            </a:pPr>
            <a:endParaRPr lang="en-US" sz="2000" b="0" i="0" u="none" strike="noStrike" kern="1200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buSzPts val="1900"/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 rtl="0">
              <a:buSzPts val="1900"/>
              <a:buNone/>
            </a:pPr>
            <a:endParaRPr lang="en-US" sz="500" dirty="0">
              <a:solidFill>
                <a:srgbClr val="000000"/>
              </a:solidFill>
            </a:endParaRPr>
          </a:p>
          <a:p>
            <a:pPr marL="0" indent="0" rtl="0">
              <a:buSzPts val="1900"/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rtl="0">
              <a:buSzPts val="1900"/>
              <a:buFont typeface="Arial" panose="020B0604020202020204" pitchFamily="34" charset="0"/>
              <a:buChar char="•"/>
            </a:pPr>
            <a:r>
              <a:rPr lang="en-US" sz="2000" b="1" i="0" u="none" strike="noStrike" kern="1200" baseline="0" dirty="0">
                <a:solidFill>
                  <a:srgbClr val="000000"/>
                </a:solidFill>
                <a:latin typeface="Arial" panose="020B0604020202020204" pitchFamily="34" charset="0"/>
              </a:rPr>
              <a:t>Research Question: </a:t>
            </a:r>
            <a:r>
              <a:rPr lang="en-US" sz="2000" i="0" u="none" strike="noStrike" kern="1200" baseline="0" dirty="0">
                <a:solidFill>
                  <a:srgbClr val="000000"/>
                </a:solidFill>
                <a:latin typeface="Arial" panose="020B0604020202020204" pitchFamily="34" charset="0"/>
              </a:rPr>
              <a:t>Is it possible, and if so, how can the latency of a real-time operating system virtualization be reduced using Yocto, Xenomai, and QEMU to a level that is closer to that of bare metal (below 50 μs)?</a:t>
            </a:r>
            <a:endParaRPr lang="de-AT" sz="2000" i="0" u="none" strike="noStrike" kern="1200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</a:t>
            </a:fld>
            <a:endParaRPr lang="en-GB" dirty="0"/>
          </a:p>
        </p:txBody>
      </p:sp>
      <p:graphicFrame>
        <p:nvGraphicFramePr>
          <p:cNvPr id="6" name="Tabelle 7">
            <a:extLst>
              <a:ext uri="{FF2B5EF4-FFF2-40B4-BE49-F238E27FC236}">
                <a16:creationId xmlns:a16="http://schemas.microsoft.com/office/drawing/2014/main" id="{157521BE-FBDC-6961-3349-EB4BB901290D}"/>
              </a:ext>
            </a:extLst>
          </p:cNvPr>
          <p:cNvGraphicFramePr>
            <a:graphicFrameLocks noGrp="1"/>
          </p:cNvGraphicFramePr>
          <p:nvPr/>
        </p:nvGraphicFramePr>
        <p:xfrm>
          <a:off x="1204700" y="960531"/>
          <a:ext cx="672591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398736">
                  <a:extLst>
                    <a:ext uri="{9D8B030D-6E8A-4147-A177-3AD203B41FA5}">
                      <a16:colId xmlns:a16="http://schemas.microsoft.com/office/drawing/2014/main" val="264832588"/>
                    </a:ext>
                  </a:extLst>
                </a:gridCol>
                <a:gridCol w="3327183">
                  <a:extLst>
                    <a:ext uri="{9D8B030D-6E8A-4147-A177-3AD203B41FA5}">
                      <a16:colId xmlns:a16="http://schemas.microsoft.com/office/drawing/2014/main" val="252867055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AT" dirty="0"/>
                        <a:t>Virtualization </a:t>
                      </a:r>
                      <a:r>
                        <a:rPr lang="de-AT" dirty="0" err="1"/>
                        <a:t>of</a:t>
                      </a:r>
                      <a:r>
                        <a:rPr lang="de-AT" dirty="0"/>
                        <a:t> Real-Time Operating Systems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937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b="1" dirty="0"/>
                        <a:t>Advantages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b="1" dirty="0"/>
                        <a:t>Disadvantages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51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</a:rPr>
                        <a:t>Scalability &amp; flexibility</a:t>
                      </a:r>
                      <a:endParaRPr lang="en-US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</a:rPr>
                        <a:t>Increased overhead and latency</a:t>
                      </a:r>
                      <a:endParaRPr lang="en-US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10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</a:rPr>
                        <a:t>Cheaper</a:t>
                      </a:r>
                      <a:endParaRPr lang="en-US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</a:rPr>
                        <a:t>Performance variability</a:t>
                      </a:r>
                      <a:endParaRPr lang="en-US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79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</a:rPr>
                        <a:t>Remote management</a:t>
                      </a:r>
                      <a:endParaRPr lang="en-US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</a:rPr>
                        <a:t>Complexity</a:t>
                      </a:r>
                      <a:endParaRPr lang="en-US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180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4139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Xenomai</a:t>
            </a:r>
            <a:r>
              <a:rPr lang="en-US" dirty="0"/>
              <a:t> Approaches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30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0162D1F-E32F-4AB1-B397-D24C5601D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900" y="1402499"/>
            <a:ext cx="3676167" cy="25779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438F7D7-2BBA-3715-5B63-ACF5E2376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10" y="1402499"/>
            <a:ext cx="3774292" cy="25779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544998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QEMU Script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31</a:t>
            </a:fld>
            <a:endParaRPr lang="en-GB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578C0FB-74EF-18D9-88AA-7324A7F47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741" y="632767"/>
            <a:ext cx="6719837" cy="399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7027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Trace-</a:t>
            </a:r>
            <a:r>
              <a:rPr lang="en-US" dirty="0" err="1"/>
              <a:t>cmd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32</a:t>
            </a:fld>
            <a:endParaRPr lang="en-GB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F98723C-3283-3A50-F920-1FB5BC74D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677" y="661542"/>
            <a:ext cx="5061965" cy="402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7150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Trace-</a:t>
            </a:r>
            <a:r>
              <a:rPr lang="en-US" dirty="0" err="1"/>
              <a:t>cmd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600" b="0" i="0" u="none" strike="noStrike" baseline="0" dirty="0" err="1">
                <a:latin typeface="NimbusMonL-Regu"/>
              </a:rPr>
              <a:t>sudo</a:t>
            </a:r>
            <a:r>
              <a:rPr lang="en-US" sz="1600" b="0" i="0" u="none" strike="noStrike" baseline="0" dirty="0">
                <a:latin typeface="NimbusMonL-Regu"/>
              </a:rPr>
              <a:t> trace-</a:t>
            </a:r>
            <a:r>
              <a:rPr lang="en-US" sz="1600" b="0" i="0" u="none" strike="noStrike" baseline="0" dirty="0" err="1">
                <a:latin typeface="NimbusMonL-Regu"/>
              </a:rPr>
              <a:t>cmd</a:t>
            </a:r>
            <a:r>
              <a:rPr lang="en-US" sz="1600" b="0" i="0" u="none" strike="noStrike" baseline="0" dirty="0">
                <a:latin typeface="NimbusMonL-Regu"/>
              </a:rPr>
              <a:t> record -e all -A @3:823 -name Salamander4 -e all</a:t>
            </a:r>
          </a:p>
          <a:p>
            <a:pPr algn="l"/>
            <a:endParaRPr lang="en-US" sz="1600" dirty="0">
              <a:latin typeface="NimbusMonL-Regu"/>
            </a:endParaRPr>
          </a:p>
          <a:p>
            <a:pPr algn="l"/>
            <a:endParaRPr lang="en-US" sz="1600" b="0" i="0" u="none" strike="noStrike" baseline="0" dirty="0">
              <a:latin typeface="NimbusMonL-Regu"/>
            </a:endParaRPr>
          </a:p>
          <a:p>
            <a:pPr algn="l"/>
            <a:endParaRPr lang="en-US" sz="1600" dirty="0">
              <a:latin typeface="NimbusMonL-Regu"/>
            </a:endParaRPr>
          </a:p>
          <a:p>
            <a:pPr algn="l"/>
            <a:endParaRPr lang="pt-BR" sz="1600" b="0" i="0" u="none" strike="noStrike" baseline="0" dirty="0">
              <a:latin typeface="NimbusMonL-Regu"/>
            </a:endParaRPr>
          </a:p>
          <a:p>
            <a:pPr algn="l"/>
            <a:r>
              <a:rPr lang="pt-BR" sz="1600" b="0" i="0" u="none" strike="noStrike" baseline="0" dirty="0">
                <a:latin typeface="NimbusMonL-Regu"/>
              </a:rPr>
              <a:t>sudo trace-cmd record -e kvm:kvm_entry -e kvm:kvm_exit -A @3:823 -name Salamander4 -e all</a:t>
            </a:r>
          </a:p>
          <a:p>
            <a:pPr algn="l"/>
            <a:endParaRPr lang="pt-BR" sz="1600" dirty="0">
              <a:latin typeface="NimbusMonL-Regu"/>
            </a:endParaRPr>
          </a:p>
          <a:p>
            <a:pPr algn="l"/>
            <a:endParaRPr lang="pt-BR" sz="1600" dirty="0">
              <a:latin typeface="NimbusMonL-Regu"/>
            </a:endParaRPr>
          </a:p>
          <a:p>
            <a:pPr algn="l"/>
            <a:endParaRPr lang="pt-BR" sz="1600" dirty="0">
              <a:latin typeface="NimbusMonL-Regu"/>
            </a:endParaRPr>
          </a:p>
          <a:p>
            <a:pPr algn="l"/>
            <a:endParaRPr lang="pt-BR" sz="1600" dirty="0">
              <a:latin typeface="NimbusMonL-Regu"/>
            </a:endParaRPr>
          </a:p>
          <a:p>
            <a:pPr algn="l"/>
            <a:r>
              <a:rPr lang="en-US" sz="1600" b="0" i="0" u="none" strike="noStrike" baseline="0" dirty="0" err="1">
                <a:latin typeface="NimbusMonL-Regu"/>
              </a:rPr>
              <a:t>sudo</a:t>
            </a:r>
            <a:r>
              <a:rPr lang="en-US" sz="1600" b="0" i="0" u="none" strike="noStrike" baseline="0" dirty="0">
                <a:latin typeface="NimbusMonL-Regu"/>
              </a:rPr>
              <a:t> trace-</a:t>
            </a:r>
            <a:r>
              <a:rPr lang="en-US" sz="1600" b="0" i="0" u="none" strike="noStrike" baseline="0" dirty="0" err="1">
                <a:latin typeface="NimbusMonL-Regu"/>
              </a:rPr>
              <a:t>cmd</a:t>
            </a:r>
            <a:r>
              <a:rPr lang="en-US" sz="1600" b="0" i="0" u="none" strike="noStrike" baseline="0" dirty="0">
                <a:latin typeface="NimbusMonL-Regu"/>
              </a:rPr>
              <a:t> record -e </a:t>
            </a:r>
            <a:r>
              <a:rPr lang="en-US" sz="1600" b="0" i="0" u="none" strike="noStrike" baseline="0" dirty="0" err="1">
                <a:latin typeface="NimbusMonL-Regu"/>
              </a:rPr>
              <a:t>kvm</a:t>
            </a:r>
            <a:r>
              <a:rPr lang="en-US" sz="1600" b="0" i="0" u="none" strike="noStrike" baseline="0" dirty="0">
                <a:latin typeface="NimbusMonL-Regu"/>
              </a:rPr>
              <a:t> -e sched -e </a:t>
            </a:r>
            <a:r>
              <a:rPr lang="en-US" sz="1600" b="0" i="0" u="none" strike="noStrike" baseline="0" dirty="0" err="1">
                <a:latin typeface="NimbusMonL-Regu"/>
              </a:rPr>
              <a:t>irq</a:t>
            </a:r>
            <a:r>
              <a:rPr lang="en-US" sz="1600" b="0" i="0" u="none" strike="noStrike" baseline="0" dirty="0">
                <a:latin typeface="NimbusMonL-Regu"/>
              </a:rPr>
              <a:t> -e -A @3:823 -name Salamander4 -e all</a:t>
            </a:r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33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095075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Kernelshark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34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040951-889A-2B51-9982-7F94E3984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700" y="656699"/>
            <a:ext cx="6619919" cy="406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51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61F96A-767C-259C-1F1C-858E9A5A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Application </a:t>
            </a:r>
            <a:r>
              <a:rPr lang="de-AT" dirty="0" err="1"/>
              <a:t>Context</a:t>
            </a:r>
            <a:r>
              <a:rPr lang="de-AT" dirty="0"/>
              <a:t> and </a:t>
            </a:r>
            <a:r>
              <a:rPr lang="de-AT" dirty="0" err="1"/>
              <a:t>Conditions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46704A-3834-2048-255A-E4B003C0E2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b="0" i="0" u="none" strike="noStrike" baseline="0" dirty="0">
                <a:latin typeface="+mn-lt"/>
              </a:rPr>
              <a:t>This work was written at SIGMATEK GmbH &amp; Co KG</a:t>
            </a:r>
          </a:p>
          <a:p>
            <a:pPr algn="l"/>
            <a:endParaRPr lang="en-US" sz="2000" b="0" i="0" u="none" strike="noStrike" baseline="0" dirty="0">
              <a:latin typeface="+mn-lt"/>
            </a:endParaRPr>
          </a:p>
          <a:p>
            <a:pPr algn="l"/>
            <a:r>
              <a:rPr lang="en-US" sz="2000" b="1" dirty="0">
                <a:latin typeface="+mn-lt"/>
              </a:rPr>
              <a:t>Host OS:</a:t>
            </a:r>
            <a:r>
              <a:rPr lang="en-US" sz="2000" dirty="0">
                <a:latin typeface="+mn-lt"/>
              </a:rPr>
              <a:t> Ubuntu 22.04.4 LTS, </a:t>
            </a:r>
            <a:r>
              <a:rPr lang="en-US" sz="2000" dirty="0"/>
              <a:t>PREEMPT-RT</a:t>
            </a:r>
          </a:p>
          <a:p>
            <a:pPr algn="l"/>
            <a:endParaRPr lang="en-US" sz="2000" dirty="0">
              <a:latin typeface="+mn-lt"/>
            </a:endParaRPr>
          </a:p>
          <a:p>
            <a:pPr algn="l"/>
            <a:r>
              <a:rPr lang="en-US" sz="2000" b="1" i="0" u="none" strike="noStrike" baseline="0" dirty="0">
                <a:latin typeface="+mn-lt"/>
              </a:rPr>
              <a:t>Guest OS: </a:t>
            </a:r>
            <a:r>
              <a:rPr lang="en-US" sz="2000" b="0" i="0" u="none" strike="noStrike" baseline="0" dirty="0">
                <a:latin typeface="+mn-lt"/>
              </a:rPr>
              <a:t>Salamander 4</a:t>
            </a:r>
          </a:p>
          <a:p>
            <a:pPr lvl="1"/>
            <a:r>
              <a:rPr lang="en-US" sz="2000" dirty="0">
                <a:latin typeface="+mn-lt"/>
              </a:rPr>
              <a:t>Built with </a:t>
            </a:r>
            <a:r>
              <a:rPr lang="en-US" sz="2000" dirty="0" err="1">
                <a:latin typeface="+mn-lt"/>
              </a:rPr>
              <a:t>Yocto</a:t>
            </a:r>
            <a:r>
              <a:rPr lang="en-US" sz="2000" dirty="0">
                <a:latin typeface="+mn-lt"/>
              </a:rPr>
              <a:t> [2]</a:t>
            </a:r>
          </a:p>
          <a:p>
            <a:pPr lvl="1"/>
            <a:r>
              <a:rPr lang="en-US" sz="2000" b="0" i="0" u="none" strike="noStrike" baseline="0" dirty="0">
                <a:latin typeface="+mn-lt"/>
              </a:rPr>
              <a:t>Virtualized through Quick Emulator (QEMU) </a:t>
            </a:r>
            <a:r>
              <a:rPr lang="en-US" sz="2000" dirty="0">
                <a:latin typeface="+mn-lt"/>
              </a:rPr>
              <a:t>[3]</a:t>
            </a:r>
            <a:endParaRPr lang="en-US" sz="2000" b="0" i="0" u="none" strike="noStrike" baseline="0" dirty="0">
              <a:latin typeface="+mn-lt"/>
            </a:endParaRPr>
          </a:p>
          <a:p>
            <a:pPr lvl="1"/>
            <a:r>
              <a:rPr lang="en-US" sz="2000" dirty="0">
                <a:latin typeface="+mn-lt"/>
              </a:rPr>
              <a:t>H</a:t>
            </a:r>
            <a:r>
              <a:rPr lang="en-US" sz="2000" b="0" i="0" u="none" strike="noStrike" baseline="0" dirty="0">
                <a:latin typeface="+mn-lt"/>
              </a:rPr>
              <a:t>ard real-time with </a:t>
            </a:r>
            <a:r>
              <a:rPr lang="en-US" sz="2000" b="0" i="0" u="none" strike="noStrike" baseline="0" dirty="0" err="1">
                <a:latin typeface="+mn-lt"/>
              </a:rPr>
              <a:t>Xenomai</a:t>
            </a:r>
            <a:r>
              <a:rPr lang="en-US" sz="2000" b="0" i="0" u="none" strike="noStrike" baseline="0" dirty="0">
                <a:latin typeface="+mn-lt"/>
              </a:rPr>
              <a:t> 3 </a:t>
            </a:r>
            <a:r>
              <a:rPr lang="en-US" sz="2000" dirty="0">
                <a:latin typeface="+mn-lt"/>
              </a:rPr>
              <a:t>[4]</a:t>
            </a:r>
          </a:p>
          <a:p>
            <a:pPr lvl="1"/>
            <a:endParaRPr lang="en-US" sz="2000" b="0" i="0" u="none" strike="noStrike" baseline="0" dirty="0">
              <a:latin typeface="+mn-lt"/>
            </a:endParaRPr>
          </a:p>
          <a:p>
            <a:pPr algn="l"/>
            <a:r>
              <a:rPr lang="en-US" sz="2000" b="0" i="0" u="none" strike="noStrike" baseline="0" dirty="0">
                <a:latin typeface="+mn-lt"/>
              </a:rPr>
              <a:t>Trace-</a:t>
            </a:r>
            <a:r>
              <a:rPr lang="en-US" sz="2000" b="0" i="0" u="none" strike="noStrike" baseline="0" dirty="0" err="1">
                <a:latin typeface="+mn-lt"/>
              </a:rPr>
              <a:t>cmd</a:t>
            </a:r>
            <a:r>
              <a:rPr lang="en-US" sz="2000" b="0" i="0" u="none" strike="noStrike" baseline="0" dirty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[5] </a:t>
            </a:r>
            <a:r>
              <a:rPr lang="en-US" sz="2000" b="0" i="0" u="none" strike="noStrike" baseline="0" dirty="0">
                <a:latin typeface="+mn-lt"/>
              </a:rPr>
              <a:t>and </a:t>
            </a:r>
            <a:r>
              <a:rPr lang="en-US" sz="2000" b="0" i="0" u="none" strike="noStrike" baseline="0" dirty="0" err="1">
                <a:latin typeface="+mn-lt"/>
              </a:rPr>
              <a:t>Kernelshark</a:t>
            </a:r>
            <a:r>
              <a:rPr lang="en-US" sz="2000" b="0" i="0" u="none" strike="noStrike" baseline="0" dirty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[6]</a:t>
            </a:r>
            <a:r>
              <a:rPr lang="en-US" sz="2000" b="0" i="0" u="none" strike="noStrike" baseline="0" dirty="0">
                <a:latin typeface="+mn-lt"/>
              </a:rPr>
              <a:t> for kernel tracing and visualization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BD0C13C-CF47-EAA5-49A1-AE759C7712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53075F-0CF6-3549-890D-03AF6A4CF74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0889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Methodology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</a:t>
            </a:r>
            <a:r>
              <a:rPr lang="en-US" dirty="0" err="1"/>
              <a:t>RealTime</a:t>
            </a:r>
            <a:r>
              <a:rPr lang="en-US" dirty="0"/>
              <a:t>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9C643C1-FF11-E858-F2E3-08F038B396CE}"/>
              </a:ext>
            </a:extLst>
          </p:cNvPr>
          <p:cNvSpPr/>
          <p:nvPr/>
        </p:nvSpPr>
        <p:spPr>
          <a:xfrm>
            <a:off x="850900" y="787400"/>
            <a:ext cx="6945735" cy="812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dirty="0">
                <a:solidFill>
                  <a:schemeClr val="bg1"/>
                </a:solidFill>
              </a:rPr>
              <a:t>Asses Initial Situation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Measure initial latency difference between bare metal &amp; untuned virtualization with the latency tool of </a:t>
            </a:r>
            <a:r>
              <a:rPr lang="en-US" sz="1400" dirty="0" err="1">
                <a:solidFill>
                  <a:schemeClr val="tx1"/>
                </a:solidFill>
              </a:rPr>
              <a:t>Xenomai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339BAD2-97DD-CCC7-93CA-5BB3C68C0549}"/>
              </a:ext>
            </a:extLst>
          </p:cNvPr>
          <p:cNvSpPr/>
          <p:nvPr/>
        </p:nvSpPr>
        <p:spPr>
          <a:xfrm>
            <a:off x="850900" y="2057400"/>
            <a:ext cx="6945735" cy="812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0" i="0" u="none" strike="noStrike" baseline="0" dirty="0">
                <a:solidFill>
                  <a:schemeClr val="bg1"/>
                </a:solidFill>
              </a:rPr>
              <a:t>Real-Time Performance Tunings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Sequentially tune virtualization through configurations of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BIOS, kernel, host, guest and QEMU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81B8A296-7A62-BD33-C46A-D30B17A44A4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4323768" y="16002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CC6DC2CD-AE6D-B9CA-BF9C-F0493A5034E9}"/>
              </a:ext>
            </a:extLst>
          </p:cNvPr>
          <p:cNvSpPr/>
          <p:nvPr/>
        </p:nvSpPr>
        <p:spPr>
          <a:xfrm>
            <a:off x="892039" y="3327400"/>
            <a:ext cx="3343412" cy="812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0" i="0" u="none" strike="noStrike" baseline="0" dirty="0">
                <a:solidFill>
                  <a:schemeClr val="bg1"/>
                </a:solidFill>
              </a:rPr>
              <a:t>Comparison</a:t>
            </a:r>
          </a:p>
          <a:p>
            <a:pPr algn="ctr"/>
            <a:r>
              <a:rPr lang="en-US" sz="1400" b="0" i="0" u="none" strike="noStrike" baseline="0" dirty="0">
                <a:solidFill>
                  <a:schemeClr val="tx1"/>
                </a:solidFill>
              </a:rPr>
              <a:t>Measure </a:t>
            </a:r>
            <a:r>
              <a:rPr lang="en-US" sz="1400" dirty="0">
                <a:solidFill>
                  <a:schemeClr val="tx1"/>
                </a:solidFill>
              </a:rPr>
              <a:t>the latency difference with the latency tool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FB98A11-0A46-9CC9-731A-230FA7B2A36C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2563745" y="2870200"/>
            <a:ext cx="1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2A2922D1-174D-DD22-9BB7-E6038FD9DDF6}"/>
              </a:ext>
            </a:extLst>
          </p:cNvPr>
          <p:cNvSpPr/>
          <p:nvPr/>
        </p:nvSpPr>
        <p:spPr>
          <a:xfrm>
            <a:off x="4394200" y="3327400"/>
            <a:ext cx="3411117" cy="812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0" i="0" u="none" strike="noStrike" baseline="0" dirty="0">
                <a:solidFill>
                  <a:schemeClr val="bg1"/>
                </a:solidFill>
              </a:rPr>
              <a:t>Validation</a:t>
            </a:r>
          </a:p>
          <a:p>
            <a:pPr algn="ctr"/>
            <a:r>
              <a:rPr lang="en-US" sz="1400" b="0" i="0" u="none" strike="noStrike" baseline="0" dirty="0">
                <a:solidFill>
                  <a:schemeClr val="tx1"/>
                </a:solidFill>
              </a:rPr>
              <a:t>Measure </a:t>
            </a:r>
            <a:r>
              <a:rPr lang="en-US" sz="1400" dirty="0">
                <a:solidFill>
                  <a:schemeClr val="tx1"/>
                </a:solidFill>
              </a:rPr>
              <a:t>the latency difference with a r</a:t>
            </a:r>
            <a:r>
              <a:rPr lang="en-US" sz="1400" b="0" i="0" u="none" strike="noStrike" baseline="0" dirty="0">
                <a:solidFill>
                  <a:schemeClr val="tx1"/>
                </a:solidFill>
              </a:rPr>
              <a:t>eal-time robotic application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DF5E1AE-A2CD-9D35-C7BF-7315F5CA4AB1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6099758" y="2870200"/>
            <a:ext cx="1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568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Results – </a:t>
            </a:r>
            <a:r>
              <a:rPr lang="de-AT" dirty="0" err="1"/>
              <a:t>Latency</a:t>
            </a:r>
            <a:r>
              <a:rPr lang="de-AT" dirty="0"/>
              <a:t> Tool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10 minutes with a sampling period of 100 µs, priority of 99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4C8758D-1204-0E43-C3C8-8FDAEA108E4D}"/>
              </a:ext>
            </a:extLst>
          </p:cNvPr>
          <p:cNvSpPr txBox="1"/>
          <p:nvPr/>
        </p:nvSpPr>
        <p:spPr>
          <a:xfrm>
            <a:off x="5350711" y="3792636"/>
            <a:ext cx="2447610" cy="27101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000" dirty="0"/>
              <a:t>Table 1: </a:t>
            </a:r>
            <a:r>
              <a:rPr lang="de-AT" sz="1000" dirty="0" err="1"/>
              <a:t>Comparison</a:t>
            </a:r>
            <a:r>
              <a:rPr lang="de-AT" sz="1000" dirty="0"/>
              <a:t> </a:t>
            </a:r>
            <a:r>
              <a:rPr lang="de-AT" sz="1000" dirty="0" err="1"/>
              <a:t>of</a:t>
            </a:r>
            <a:r>
              <a:rPr lang="de-AT" sz="1000" dirty="0"/>
              <a:t> </a:t>
            </a:r>
            <a:r>
              <a:rPr lang="de-AT" sz="1000" dirty="0" err="1"/>
              <a:t>Latency</a:t>
            </a:r>
            <a:r>
              <a:rPr lang="de-AT" sz="1000" dirty="0"/>
              <a:t> Results</a:t>
            </a:r>
            <a:endParaRPr lang="en-US" sz="1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E724A8E-66C2-C7F9-9C4C-CA248A4E23CE}"/>
              </a:ext>
            </a:extLst>
          </p:cNvPr>
          <p:cNvSpPr txBox="1"/>
          <p:nvPr/>
        </p:nvSpPr>
        <p:spPr>
          <a:xfrm>
            <a:off x="752838" y="1067390"/>
            <a:ext cx="2658855" cy="27101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000" dirty="0"/>
              <a:t>Figure 1: </a:t>
            </a:r>
            <a:r>
              <a:rPr lang="en-US" sz="1000" dirty="0"/>
              <a:t>Comparison of Latency Distributions</a:t>
            </a:r>
          </a:p>
        </p:txBody>
      </p:sp>
      <p:pic>
        <p:nvPicPr>
          <p:cNvPr id="11" name="Grafik 10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A4027017-1A74-D9C6-03E4-34E67A8920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4" b="2619"/>
          <a:stretch/>
        </p:blipFill>
        <p:spPr>
          <a:xfrm>
            <a:off x="425449" y="1270659"/>
            <a:ext cx="3486769" cy="261737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EE98E2C-BD26-4696-04C3-A79A7603A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481" y="1338402"/>
            <a:ext cx="4288070" cy="245256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F8CCF838-B9F3-3873-7A3C-7BBE9F0C64FB}"/>
              </a:ext>
            </a:extLst>
          </p:cNvPr>
          <p:cNvSpPr txBox="1"/>
          <p:nvPr/>
        </p:nvSpPr>
        <p:spPr>
          <a:xfrm rot="16200000">
            <a:off x="-92329" y="2425700"/>
            <a:ext cx="743456" cy="2921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DE" sz="1200" dirty="0"/>
              <a:t>Samples</a:t>
            </a:r>
            <a:endParaRPr lang="de-AT" sz="12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B4CB77E-F319-30D6-41ED-74601E873F98}"/>
              </a:ext>
            </a:extLst>
          </p:cNvPr>
          <p:cNvSpPr txBox="1"/>
          <p:nvPr/>
        </p:nvSpPr>
        <p:spPr>
          <a:xfrm>
            <a:off x="1736367" y="3793870"/>
            <a:ext cx="864931" cy="27101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algn="l"/>
            <a:r>
              <a:rPr lang="de-DE" sz="1200" dirty="0">
                <a:latin typeface="Arial "/>
              </a:rPr>
              <a:t>Time in </a:t>
            </a:r>
            <a:r>
              <a:rPr lang="el-GR" sz="1200" b="0" i="0" dirty="0">
                <a:solidFill>
                  <a:srgbClr val="111111"/>
                </a:solidFill>
                <a:effectLst/>
                <a:latin typeface="Arial "/>
              </a:rPr>
              <a:t>μ</a:t>
            </a:r>
            <a:r>
              <a:rPr lang="de-DE" sz="1200" b="0" i="0" dirty="0">
                <a:solidFill>
                  <a:srgbClr val="111111"/>
                </a:solidFill>
                <a:effectLst/>
                <a:latin typeface="Arial "/>
              </a:rPr>
              <a:t>s</a:t>
            </a:r>
            <a:endParaRPr lang="de-AT" sz="1200" dirty="0">
              <a:latin typeface="Arial 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6147F1B5-BDEB-3B8A-5C6E-99A5C42ED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325" y="4063648"/>
            <a:ext cx="2034338" cy="644861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46B2258E-2926-E754-1F39-54F258F8496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5146"/>
          <a:stretch/>
        </p:blipFill>
        <p:spPr>
          <a:xfrm>
            <a:off x="2419350" y="1362074"/>
            <a:ext cx="1337196" cy="42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939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Results – </a:t>
            </a:r>
            <a:r>
              <a:rPr lang="de-AT" dirty="0" err="1"/>
              <a:t>Robotic</a:t>
            </a:r>
            <a:r>
              <a:rPr lang="de-AT" dirty="0"/>
              <a:t> Application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Difference between command issuance time and signal arrival at PWM</a:t>
            </a:r>
          </a:p>
          <a:p>
            <a:r>
              <a:rPr lang="en-US" sz="2000" dirty="0"/>
              <a:t>1,000 samples</a:t>
            </a:r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58E2B6E-71F4-5C46-A69E-C12FB820E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696071"/>
            <a:ext cx="7200900" cy="2340429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7A106435-F920-1D2D-8F70-8558378D4BB6}"/>
              </a:ext>
            </a:extLst>
          </p:cNvPr>
          <p:cNvSpPr txBox="1"/>
          <p:nvPr/>
        </p:nvSpPr>
        <p:spPr>
          <a:xfrm>
            <a:off x="2775662" y="4036500"/>
            <a:ext cx="3583995" cy="27101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000" dirty="0"/>
              <a:t>Table 2: </a:t>
            </a:r>
            <a:r>
              <a:rPr lang="en-US" sz="1000" dirty="0"/>
              <a:t>Comparison of Robotic Application Latency Results</a:t>
            </a:r>
          </a:p>
        </p:txBody>
      </p:sp>
    </p:spTree>
    <p:extLst>
      <p:ext uri="{BB962C8B-B14F-4D97-AF65-F5344CB8AC3E}">
        <p14:creationId xmlns:p14="http://schemas.microsoft.com/office/powerpoint/2010/main" val="2289910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Discussion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2000" b="1" dirty="0"/>
              <a:t> Latency Tool</a:t>
            </a:r>
          </a:p>
          <a:p>
            <a:r>
              <a:rPr lang="en-US" sz="2000" dirty="0"/>
              <a:t>Worst latency decreased from 707.622 µs to 17.134 µs</a:t>
            </a:r>
          </a:p>
          <a:p>
            <a:r>
              <a:rPr lang="en-US" sz="2000" dirty="0"/>
              <a:t>No overruns</a:t>
            </a:r>
          </a:p>
          <a:p>
            <a:r>
              <a:rPr lang="en-US" sz="2000" dirty="0"/>
              <a:t>Close to bare metal’s 10.709 µs</a:t>
            </a:r>
          </a:p>
          <a:p>
            <a:r>
              <a:rPr lang="en-US" sz="2000" dirty="0"/>
              <a:t>Goal achieved</a:t>
            </a:r>
          </a:p>
          <a:p>
            <a:endParaRPr lang="en-US" sz="2000" dirty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2000" b="1" dirty="0"/>
              <a:t> Robotic Application</a:t>
            </a:r>
          </a:p>
          <a:p>
            <a:r>
              <a:rPr lang="en-US" sz="2000" dirty="0"/>
              <a:t>Worst latency dropped from 129 </a:t>
            </a:r>
            <a:r>
              <a:rPr lang="en-US" sz="2000" dirty="0" err="1"/>
              <a:t>ms</a:t>
            </a:r>
            <a:r>
              <a:rPr lang="en-US" sz="2000" dirty="0"/>
              <a:t> to 3.988 </a:t>
            </a:r>
            <a:r>
              <a:rPr lang="en-US" sz="2000" dirty="0" err="1"/>
              <a:t>ms</a:t>
            </a:r>
            <a:endParaRPr lang="en-US" sz="2000" dirty="0"/>
          </a:p>
          <a:p>
            <a:r>
              <a:rPr lang="en-US" sz="2000" dirty="0"/>
              <a:t>Close to bare metal’s 1.49 </a:t>
            </a:r>
            <a:r>
              <a:rPr lang="en-US" sz="2000" dirty="0" err="1"/>
              <a:t>ms</a:t>
            </a:r>
            <a:endParaRPr lang="en-US" sz="2000" dirty="0"/>
          </a:p>
          <a:p>
            <a:r>
              <a:rPr lang="en-US" sz="2000" dirty="0"/>
              <a:t>Tunings validated</a:t>
            </a:r>
            <a:endParaRPr lang="de-AT" sz="20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1002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Outlook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configurations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Other hypervisors and virtualization technologies</a:t>
            </a:r>
          </a:p>
          <a:p>
            <a:endParaRPr lang="en-US" dirty="0"/>
          </a:p>
          <a:p>
            <a:endParaRPr lang="en-US" dirty="0"/>
          </a:p>
          <a:p>
            <a:pPr algn="l"/>
            <a:r>
              <a:rPr lang="en-US" dirty="0"/>
              <a:t>More testing under workloads</a:t>
            </a:r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5872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Custom 2">
      <a:dk1>
        <a:sysClr val="windowText" lastClr="000000"/>
      </a:dk1>
      <a:lt1>
        <a:sysClr val="window" lastClr="FFFFFF"/>
      </a:lt1>
      <a:dk2>
        <a:srgbClr val="72777A"/>
      </a:dk2>
      <a:lt2>
        <a:srgbClr val="FFFFFF"/>
      </a:lt2>
      <a:accent1>
        <a:srgbClr val="72777A"/>
      </a:accent1>
      <a:accent2>
        <a:srgbClr val="AAADAF"/>
      </a:accent2>
      <a:accent3>
        <a:srgbClr val="8BB31D"/>
      </a:accent3>
      <a:accent4>
        <a:srgbClr val="B9D177"/>
      </a:accent4>
      <a:accent5>
        <a:srgbClr val="00649C"/>
      </a:accent5>
      <a:accent6>
        <a:srgbClr val="66A2C4"/>
      </a:accent6>
      <a:hlink>
        <a:srgbClr val="00649C"/>
      </a:hlink>
      <a:folHlink>
        <a:srgbClr val="323F4F"/>
      </a:folHlink>
    </a:clrScheme>
    <a:fontScheme name="Benutzerdefiniert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l">
          <a:defRPr sz="2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15EC8A32-EFA0-4B0B-AC0F-1D8CF766F1E4}" vid="{CE16643F-63A4-48FC-8B61-AF37F67178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FHTW Powerpoint-Vorlage 16zu9 -accessible-2022-01-31</Template>
  <TotalTime>0</TotalTime>
  <Words>1382</Words>
  <Application>Microsoft Office PowerPoint</Application>
  <PresentationFormat>Bildschirmpräsentation (16:9)</PresentationFormat>
  <Paragraphs>188</Paragraphs>
  <Slides>34</Slides>
  <Notes>0</Notes>
  <HiddenSlides>24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42" baseType="lpstr">
      <vt:lpstr>Arial</vt:lpstr>
      <vt:lpstr>Arial </vt:lpstr>
      <vt:lpstr>Calibri</vt:lpstr>
      <vt:lpstr>NimbusMonL-Regu</vt:lpstr>
      <vt:lpstr>NimbusSanL-Regu</vt:lpstr>
      <vt:lpstr>Symbol</vt:lpstr>
      <vt:lpstr>Wingdings</vt:lpstr>
      <vt:lpstr>Office</vt:lpstr>
      <vt:lpstr>Virtualization of a Real-Time Operating System for Robot Control with a Focus on Real-Time Compliance</vt:lpstr>
      <vt:lpstr>Introduction</vt:lpstr>
      <vt:lpstr>Problem and Task Definition</vt:lpstr>
      <vt:lpstr>Application Context and Conditions</vt:lpstr>
      <vt:lpstr>Methodology</vt:lpstr>
      <vt:lpstr>Results – Latency Tool</vt:lpstr>
      <vt:lpstr>Results – Robotic Application</vt:lpstr>
      <vt:lpstr>Discussion</vt:lpstr>
      <vt:lpstr>Outlook</vt:lpstr>
      <vt:lpstr>References</vt:lpstr>
      <vt:lpstr>Salamander 4 Bare Metal</vt:lpstr>
      <vt:lpstr>Salamander 4 Untuned Virtualization</vt:lpstr>
      <vt:lpstr>Salamander 4 Bare Metal vs. Virtualization</vt:lpstr>
      <vt:lpstr>Salamander 4 Virtualization BIOS Configurations</vt:lpstr>
      <vt:lpstr>Salamander 4 Virtualization after BIOS Configurations</vt:lpstr>
      <vt:lpstr>Salamander 4 Virtualization Kernel Configurations</vt:lpstr>
      <vt:lpstr>Salamander 4 Virtualization after Kernel Configurations</vt:lpstr>
      <vt:lpstr>Salamander 4 Virtualization Host Configurations</vt:lpstr>
      <vt:lpstr>Salamander 4 Virtualization after Host Configurations</vt:lpstr>
      <vt:lpstr>Salamander 4 Virtualization QEMU Configurations</vt:lpstr>
      <vt:lpstr>Priorities for Different Scheduling Policies</vt:lpstr>
      <vt:lpstr>Salamander 4 Virtualization after QEMU Configurations</vt:lpstr>
      <vt:lpstr>Robot</vt:lpstr>
      <vt:lpstr>Servo Motor with PWM module</vt:lpstr>
      <vt:lpstr>Servo Motor Function</vt:lpstr>
      <vt:lpstr>Robotic Application Setups</vt:lpstr>
      <vt:lpstr>Robotic Application Flowchart</vt:lpstr>
      <vt:lpstr>Results of Robotic Application</vt:lpstr>
      <vt:lpstr>Host Operating System</vt:lpstr>
      <vt:lpstr>Xenomai Approaches </vt:lpstr>
      <vt:lpstr>QEMU Script</vt:lpstr>
      <vt:lpstr>Trace-cmd</vt:lpstr>
      <vt:lpstr>Trace-cmd</vt:lpstr>
      <vt:lpstr>Kernelshark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Anmerkungen zur Vorlage</dc:title>
  <dc:creator>Halil Ibrahim Pamuk</dc:creator>
  <cp:lastModifiedBy>Halil Ibrahim Pamuk</cp:lastModifiedBy>
  <cp:revision>263</cp:revision>
  <dcterms:created xsi:type="dcterms:W3CDTF">2024-09-20T16:30:22Z</dcterms:created>
  <dcterms:modified xsi:type="dcterms:W3CDTF">2024-10-07T10:04:12Z</dcterms:modified>
</cp:coreProperties>
</file>