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0" r:id="rId2"/>
    <p:sldId id="263" r:id="rId3"/>
    <p:sldId id="274" r:id="rId4"/>
    <p:sldId id="273" r:id="rId5"/>
    <p:sldId id="275" r:id="rId6"/>
    <p:sldId id="267" r:id="rId7"/>
    <p:sldId id="271" r:id="rId8"/>
    <p:sldId id="268" r:id="rId9"/>
    <p:sldId id="269" r:id="rId10"/>
    <p:sldId id="270" r:id="rId11"/>
    <p:sldId id="276" r:id="rId12"/>
    <p:sldId id="277" r:id="rId13"/>
    <p:sldId id="278" r:id="rId14"/>
    <p:sldId id="279" r:id="rId15"/>
    <p:sldId id="280" r:id="rId16"/>
    <p:sldId id="281" r:id="rId17"/>
    <p:sldId id="303" r:id="rId18"/>
    <p:sldId id="286" r:id="rId19"/>
    <p:sldId id="287" r:id="rId20"/>
    <p:sldId id="288" r:id="rId21"/>
    <p:sldId id="289" r:id="rId22"/>
    <p:sldId id="295" r:id="rId23"/>
    <p:sldId id="290" r:id="rId24"/>
    <p:sldId id="296" r:id="rId25"/>
    <p:sldId id="291" r:id="rId26"/>
    <p:sldId id="297" r:id="rId27"/>
    <p:sldId id="292" r:id="rId28"/>
    <p:sldId id="304" r:id="rId29"/>
    <p:sldId id="298" r:id="rId30"/>
    <p:sldId id="293" r:id="rId31"/>
    <p:sldId id="299" r:id="rId32"/>
    <p:sldId id="294" r:id="rId33"/>
    <p:sldId id="300" r:id="rId34"/>
    <p:sldId id="301" r:id="rId35"/>
    <p:sldId id="302" r:id="rId3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20DFEAB-8105-4F67-B7A4-0D5F6999B179}">
          <p14:sldIdLst>
            <p14:sldId id="260"/>
            <p14:sldId id="263"/>
            <p14:sldId id="274"/>
            <p14:sldId id="273"/>
            <p14:sldId id="275"/>
            <p14:sldId id="267"/>
            <p14:sldId id="271"/>
            <p14:sldId id="268"/>
            <p14:sldId id="269"/>
            <p14:sldId id="270"/>
          </p14:sldIdLst>
        </p14:section>
        <p14:section name="Backup" id="{05246FA4-7B3D-4EC2-A608-15D2AADC5265}">
          <p14:sldIdLst>
            <p14:sldId id="276"/>
            <p14:sldId id="277"/>
            <p14:sldId id="278"/>
            <p14:sldId id="279"/>
            <p14:sldId id="280"/>
            <p14:sldId id="281"/>
            <p14:sldId id="303"/>
            <p14:sldId id="286"/>
            <p14:sldId id="287"/>
            <p14:sldId id="288"/>
            <p14:sldId id="289"/>
            <p14:sldId id="295"/>
            <p14:sldId id="290"/>
            <p14:sldId id="296"/>
            <p14:sldId id="291"/>
            <p14:sldId id="297"/>
            <p14:sldId id="292"/>
            <p14:sldId id="304"/>
            <p14:sldId id="298"/>
            <p14:sldId id="293"/>
            <p14:sldId id="299"/>
            <p14:sldId id="294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200"/>
    <a:srgbClr val="FF9900"/>
    <a:srgbClr val="076F13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652" autoAdjust="0"/>
  </p:normalViewPr>
  <p:slideViewPr>
    <p:cSldViewPr snapToGrid="0">
      <p:cViewPr>
        <p:scale>
          <a:sx n="150" d="100"/>
          <a:sy n="150" d="100"/>
        </p:scale>
        <p:origin x="51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06.10.2024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40214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65644" y="4812504"/>
            <a:ext cx="5969914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24449FAF-B958-61F1-4261-3C80B5576F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9B6D3F9D-CB42-FC1D-C33D-926B54AB70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10">
            <a:extLst>
              <a:ext uri="{FF2B5EF4-FFF2-40B4-BE49-F238E27FC236}">
                <a16:creationId xmlns:a16="http://schemas.microsoft.com/office/drawing/2014/main" id="{4B313B76-245C-CD29-4F04-51199DA6A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65644" y="4812504"/>
            <a:ext cx="5969914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yoctoproject.org/" TargetMode="External"/><Relationship Id="rId7" Type="http://schemas.openxmlformats.org/officeDocument/2006/relationships/hyperlink" Target="https://kernelshark.org/" TargetMode="External"/><Relationship Id="rId2" Type="http://schemas.openxmlformats.org/officeDocument/2006/relationships/hyperlink" Target="https://ubuntu.com/blog/what-is-real-time-linux-ii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race-cmd.org/" TargetMode="External"/><Relationship Id="rId5" Type="http://schemas.openxmlformats.org/officeDocument/2006/relationships/hyperlink" Target="https://xenomai.org/" TargetMode="External"/><Relationship Id="rId4" Type="http://schemas.openxmlformats.org/officeDocument/2006/relationships/hyperlink" Target="https://www.qemu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Virtualization of a Real-Time Operating System for Robot Control with a Focus on Real-Time Compliance</a:t>
            </a:r>
            <a:endParaRPr lang="de-AT" sz="2400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948571"/>
            <a:ext cx="8640000" cy="484854"/>
          </a:xfrm>
        </p:spPr>
        <p:txBody>
          <a:bodyPr>
            <a:normAutofit fontScale="62500" lnSpcReduction="20000"/>
          </a:bodyPr>
          <a:lstStyle/>
          <a:p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</a:p>
          <a:p>
            <a:r>
              <a:rPr lang="de-AT" dirty="0"/>
              <a:t>Sebastian Rauh, </a:t>
            </a:r>
            <a:r>
              <a:rPr lang="de-AT" dirty="0" err="1"/>
              <a:t>MSc</a:t>
            </a:r>
            <a:r>
              <a:rPr lang="de-AT" dirty="0"/>
              <a:t>. Beng.</a:t>
            </a:r>
            <a:endParaRPr lang="de-AT" noProof="0" dirty="0"/>
          </a:p>
        </p:txBody>
      </p:sp>
      <p:pic>
        <p:nvPicPr>
          <p:cNvPr id="1026" name="Picture 2" descr="SIGMATEK | LinkedIn">
            <a:extLst>
              <a:ext uri="{FF2B5EF4-FFF2-40B4-BE49-F238E27FC236}">
                <a16:creationId xmlns:a16="http://schemas.microsoft.com/office/drawing/2014/main" id="{229F2E0E-65D9-4A4B-A0BB-286D2127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3350875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54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References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NimbusSanL-Regu"/>
              </a:rPr>
              <a:t>[1] </a:t>
            </a:r>
            <a:r>
              <a:rPr lang="en-US" sz="1800" b="0" i="0" u="none" strike="noStrike" baseline="0" dirty="0">
                <a:latin typeface="NimbusSanL-Regu"/>
                <a:hlinkClick r:id="rId2"/>
              </a:rPr>
              <a:t>https://ubuntu.com/blog/what-is-real-time-linux-ii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[2] </a:t>
            </a:r>
            <a:r>
              <a:rPr lang="en-US" sz="1800" b="0" i="0" u="none" strike="noStrike" baseline="0" dirty="0">
                <a:latin typeface="NimbusSanL-Regu"/>
                <a:hlinkClick r:id="rId3"/>
              </a:rPr>
              <a:t>https://docs.yoctoproject.org/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[3] </a:t>
            </a:r>
            <a:r>
              <a:rPr lang="en-US" sz="1800" b="0" i="0" u="none" strike="noStrike" baseline="0" dirty="0">
                <a:latin typeface="NimbusSanL-Regu"/>
                <a:hlinkClick r:id="rId4"/>
              </a:rPr>
              <a:t>https://www.qemu.org/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[4] </a:t>
            </a:r>
            <a:r>
              <a:rPr lang="en-US" sz="1800" b="0" i="0" u="none" strike="noStrike" baseline="0" dirty="0">
                <a:latin typeface="NimbusSanL-Regu"/>
                <a:hlinkClick r:id="rId5"/>
              </a:rPr>
              <a:t>https://xenomai.org/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[5] </a:t>
            </a:r>
            <a:r>
              <a:rPr lang="en-US" sz="1800" b="0" i="0" u="none" strike="noStrike" baseline="0" dirty="0">
                <a:latin typeface="NimbusSanL-Regu"/>
                <a:hlinkClick r:id="rId6"/>
              </a:rPr>
              <a:t>https://trace-cmd.org/</a:t>
            </a:r>
            <a:endParaRPr lang="en-US" sz="180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[6]</a:t>
            </a:r>
            <a:r>
              <a:rPr lang="en-US" sz="1800" b="0" i="0" u="none" strike="noStrike" baseline="0" dirty="0">
                <a:latin typeface="NimbusSanL-Regu"/>
              </a:rPr>
              <a:t> </a:t>
            </a:r>
            <a:r>
              <a:rPr lang="en-US" sz="1800" b="0" i="0" u="none" strike="noStrike" baseline="0" dirty="0">
                <a:latin typeface="NimbusSanL-Regu"/>
                <a:hlinkClick r:id="rId7"/>
              </a:rPr>
              <a:t>https://kernelshark.org/</a:t>
            </a:r>
            <a:endParaRPr lang="en-US" sz="1800" b="0" i="0" u="none" strike="noStrike" baseline="0" dirty="0">
              <a:latin typeface="NimbusSanL-Regu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60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Operations in a virtualized Environment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3C8EB07-66E9-56CB-C779-AE257F3A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593" y="750246"/>
            <a:ext cx="4616134" cy="38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2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Host Operating System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480B54-5B23-FF47-F714-252518C8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090612"/>
            <a:ext cx="6657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7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QEMU Script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78C0FB-74EF-18D9-88AA-7324A7F4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41" y="632767"/>
            <a:ext cx="6719837" cy="39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Xenomai</a:t>
            </a:r>
            <a:r>
              <a:rPr lang="en-US" dirty="0"/>
              <a:t> Approaches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0162D1F-E32F-4AB1-B397-D24C5601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00" y="1402499"/>
            <a:ext cx="3676167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438F7D7-2BBA-3715-5B63-ACF5E237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0" y="1402499"/>
            <a:ext cx="3774292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49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98723C-3283-3A50-F920-1FB5BC74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77" y="661542"/>
            <a:ext cx="5061965" cy="40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all -A @3:823 -name Salamander4 -e all</a:t>
            </a: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en-US" sz="1600" b="0" i="0" u="none" strike="noStrike" baseline="0" dirty="0">
              <a:latin typeface="NimbusMonL-Regu"/>
            </a:endParaRP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pt-BR" sz="1600" b="0" i="0" u="none" strike="noStrike" baseline="0" dirty="0">
              <a:latin typeface="NimbusMonL-Regu"/>
            </a:endParaRPr>
          </a:p>
          <a:p>
            <a:pPr algn="l"/>
            <a:r>
              <a:rPr lang="pt-BR" sz="1600" b="0" i="0" u="none" strike="noStrike" baseline="0" dirty="0">
                <a:latin typeface="NimbusMonL-Regu"/>
              </a:rPr>
              <a:t>sudo trace-cmd record -e kvm:kvm_entry -e kvm:kvm_exit -A @3:823 -name Salamander4 -e all</a:t>
            </a: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</a:t>
            </a:r>
            <a:r>
              <a:rPr lang="en-US" sz="1600" b="0" i="0" u="none" strike="noStrike" baseline="0" dirty="0" err="1">
                <a:latin typeface="NimbusMonL-Regu"/>
              </a:rPr>
              <a:t>kvm</a:t>
            </a:r>
            <a:r>
              <a:rPr lang="en-US" sz="1600" b="0" i="0" u="none" strike="noStrike" baseline="0" dirty="0">
                <a:latin typeface="NimbusMonL-Regu"/>
              </a:rPr>
              <a:t> -e sched -e </a:t>
            </a:r>
            <a:r>
              <a:rPr lang="en-US" sz="1600" b="0" i="0" u="none" strike="noStrike" baseline="0" dirty="0" err="1">
                <a:latin typeface="NimbusMonL-Regu"/>
              </a:rPr>
              <a:t>irq</a:t>
            </a:r>
            <a:r>
              <a:rPr lang="en-US" sz="1600" b="0" i="0" u="none" strike="noStrike" baseline="0" dirty="0">
                <a:latin typeface="NimbusMonL-Regu"/>
              </a:rPr>
              <a:t> -e -A @3:823 -name Salamander4 -e all</a:t>
            </a:r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950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Kernelshark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040951-889A-2B51-9982-7F94E398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00" y="656699"/>
            <a:ext cx="6619919" cy="40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5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06D20C0-0340-0BBF-201B-DC219201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761429"/>
            <a:ext cx="4659094" cy="37135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792DB5-BD01-F5C6-38E5-7845F778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836703"/>
            <a:ext cx="4026866" cy="184735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4748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Untuned Virtualization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5581C0A-971F-1BAA-360F-C2D050591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9" y="761429"/>
            <a:ext cx="4659094" cy="3771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9EF5FC4-0D37-B3DD-23B3-FAD37AA8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961016"/>
            <a:ext cx="4026865" cy="15987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037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ext, Screenshot, Reihe, Diagramm enthält.">
            <a:extLst>
              <a:ext uri="{FF2B5EF4-FFF2-40B4-BE49-F238E27FC236}">
                <a16:creationId xmlns:a16="http://schemas.microsoft.com/office/drawing/2014/main" id="{70183D45-2E28-0D46-2796-E345F999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59" y="2771774"/>
            <a:ext cx="4064534" cy="15369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Robots perform time-critical tasks</a:t>
            </a:r>
          </a:p>
          <a:p>
            <a:endParaRPr lang="en-US" sz="2000" dirty="0"/>
          </a:p>
          <a:p>
            <a:r>
              <a:rPr lang="en-US" sz="2000" dirty="0"/>
              <a:t>Delays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catastrophic consequences</a:t>
            </a:r>
          </a:p>
          <a:p>
            <a:endParaRPr lang="en-US" sz="2000" dirty="0"/>
          </a:p>
          <a:p>
            <a:r>
              <a:rPr lang="en-US" sz="2000" dirty="0"/>
              <a:t>General-Purpose Operating System vs. Real-Time Operating System </a:t>
            </a:r>
          </a:p>
          <a:p>
            <a:endParaRPr lang="en-US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3" name="Grafik 1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70F739E8-5464-7C7C-30BA-78B9A427F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40" y="2774944"/>
            <a:ext cx="4124325" cy="1533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6F7C50C-9802-1145-F3A6-EB87CF7BF46C}"/>
              </a:ext>
            </a:extLst>
          </p:cNvPr>
          <p:cNvSpPr txBox="1"/>
          <p:nvPr/>
        </p:nvSpPr>
        <p:spPr>
          <a:xfrm>
            <a:off x="1351835" y="4340514"/>
            <a:ext cx="2192134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Non-</a:t>
            </a:r>
            <a:r>
              <a:rPr lang="de-AT" sz="1000" dirty="0" err="1"/>
              <a:t>preemptible</a:t>
            </a:r>
            <a:r>
              <a:rPr lang="de-AT" sz="1000" dirty="0"/>
              <a:t> Kernel [1] </a:t>
            </a:r>
            <a:endParaRPr lang="en-US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4178FBA-C589-6075-766F-A04B79B9072E}"/>
              </a:ext>
            </a:extLst>
          </p:cNvPr>
          <p:cNvSpPr txBox="1"/>
          <p:nvPr/>
        </p:nvSpPr>
        <p:spPr>
          <a:xfrm>
            <a:off x="5635359" y="4340427"/>
            <a:ext cx="2192134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2: </a:t>
            </a:r>
            <a:r>
              <a:rPr lang="de-AT" sz="1000" dirty="0" err="1"/>
              <a:t>Preemptible</a:t>
            </a:r>
            <a:r>
              <a:rPr lang="de-AT" sz="1000" dirty="0"/>
              <a:t> Kernel [1]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008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 vs. Virtualization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FFDC4E4-238A-D8F0-A432-3EE5613E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96" y="780847"/>
            <a:ext cx="5917808" cy="375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59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BIOS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0E93EE3-2ACB-3DB4-4E9C-BE36B4DA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03" y="964959"/>
            <a:ext cx="5969914" cy="33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7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BIOS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A7933C1-B2A4-FFC9-1D95-A28F1363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9" y="1156120"/>
            <a:ext cx="4659094" cy="28312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4D82E7B-2045-9648-AA0A-D232804C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4767"/>
            <a:ext cx="4035545" cy="155122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176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Kernel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2D9905F-CA70-3B38-1785-7DA6026C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5" y="1420959"/>
            <a:ext cx="7905750" cy="23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Kernel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EBB762-D366-FA43-84DF-3045A291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327772"/>
            <a:ext cx="4659094" cy="28246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8D9921B-23EB-7B05-9A4B-05FC626C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6039"/>
            <a:ext cx="4026866" cy="150816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0059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Host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3B332F-EB18-DD9A-F19C-ECCD704E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875149"/>
            <a:ext cx="24098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Host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9B42C5C-BEB5-24B1-FB8E-4D0D2754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1319215"/>
            <a:ext cx="4676451" cy="28418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F459157-1C4B-3F83-9F6D-7BF8DB83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02" y="1999551"/>
            <a:ext cx="3974246" cy="148113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9014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QEMU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49004D-F8A4-6484-6E99-7343828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85" y="1959492"/>
            <a:ext cx="2495550" cy="6858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BD6D07-7979-354B-C04D-FC8969F7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62" y="713223"/>
            <a:ext cx="5203938" cy="38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8121D-5603-1234-837C-EAD2ABC1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Priorities for Different Scheduling Policies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3BD523-EB69-C2FE-1C22-A628F26134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2060B7-CDAC-B251-7ADD-C4242F4AB2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92597D-E091-A68C-D941-2351C65FCE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2BA2E4-94F6-A2DD-E9C5-2C088F66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46" y="861893"/>
            <a:ext cx="7535227" cy="35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31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QEMU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96391C-A68A-EA64-DED4-45449384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" y="1278092"/>
            <a:ext cx="4659093" cy="29240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B2A9039-B2D1-B081-5607-809AB3C3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87" y="2145230"/>
            <a:ext cx="4024312" cy="15159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811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Problem and Task Definition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dirty="0">
              <a:solidFill>
                <a:srgbClr val="000000"/>
              </a:solidFill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Task: </a:t>
            </a: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Bring latency of virtualization closer to bare metal (</a:t>
            </a:r>
            <a:r>
              <a:rPr lang="en-US" sz="2000" b="0" i="0" u="none" strike="noStrike" baseline="0" dirty="0">
                <a:latin typeface="NimbusSanL-Regu"/>
              </a:rPr>
              <a:t>below 50 </a:t>
            </a:r>
            <a:r>
              <a:rPr lang="en-US" sz="2000" b="0" i="0" u="none" strike="noStrike" baseline="0" dirty="0" err="1">
                <a:latin typeface="NimbusSanL-Regu"/>
              </a:rPr>
              <a:t>μs</a:t>
            </a: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de-AT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157521BE-FBDC-6961-3349-EB4BB901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20813"/>
              </p:ext>
            </p:extLst>
          </p:nvPr>
        </p:nvGraphicFramePr>
        <p:xfrm>
          <a:off x="1204700" y="960531"/>
          <a:ext cx="67259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98736">
                  <a:extLst>
                    <a:ext uri="{9D8B030D-6E8A-4147-A177-3AD203B41FA5}">
                      <a16:colId xmlns:a16="http://schemas.microsoft.com/office/drawing/2014/main" val="264832588"/>
                    </a:ext>
                  </a:extLst>
                </a:gridCol>
                <a:gridCol w="3327183">
                  <a:extLst>
                    <a:ext uri="{9D8B030D-6E8A-4147-A177-3AD203B41FA5}">
                      <a16:colId xmlns:a16="http://schemas.microsoft.com/office/drawing/2014/main" val="25286705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dirty="0"/>
                        <a:t>Virtualization </a:t>
                      </a:r>
                      <a:r>
                        <a:rPr lang="de-AT" dirty="0" err="1"/>
                        <a:t>of</a:t>
                      </a:r>
                      <a:r>
                        <a:rPr lang="de-AT" dirty="0"/>
                        <a:t> Real-Time Operating Systems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3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b="1" dirty="0"/>
                        <a:t>Advantages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b="1" dirty="0"/>
                        <a:t>Disadvantages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Scalability &amp; flexibility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Increased overhead and latency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Cheaper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Performance variability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Remote management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Complexity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8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1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Robot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AA22D66-9642-174F-0BDF-305387A9F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65" r="23041" b="13273"/>
          <a:stretch/>
        </p:blipFill>
        <p:spPr>
          <a:xfrm>
            <a:off x="1585399" y="950806"/>
            <a:ext cx="2156426" cy="27462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8BC4AFD-4111-6B2C-1C53-B29D2B9B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34" y="1148015"/>
            <a:ext cx="3517742" cy="28474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708985-A87B-918E-E384-FE1B754AF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07" y="3751115"/>
            <a:ext cx="2315394" cy="1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with PWM </a:t>
            </a:r>
            <a:r>
              <a:rPr lang="de-AT" dirty="0" err="1"/>
              <a:t>module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5F8350-DE65-C17B-46C7-8C021227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23" y="952894"/>
            <a:ext cx="3563874" cy="35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9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</a:t>
            </a:r>
            <a:r>
              <a:rPr lang="de-AT" dirty="0" err="1"/>
              <a:t>Function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09A812-0394-4A2D-1D09-45B398080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49" y="971348"/>
            <a:ext cx="4763421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31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Setups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248B69-8E55-DD43-3B53-2BA2735B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09" y="889436"/>
            <a:ext cx="2972301" cy="34575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EC1D0D7-CAD7-1F51-8830-6B3C4D5A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92" y="1118790"/>
            <a:ext cx="2868829" cy="32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6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Flowchart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08792E-4F38-0C2B-B849-C4EF783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04" y="948827"/>
            <a:ext cx="6335712" cy="36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2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8E7867-64AB-3367-6543-388B17B0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06" y="737011"/>
            <a:ext cx="5809508" cy="38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1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C643C1-FF11-E858-F2E3-08F038B396CE}"/>
              </a:ext>
            </a:extLst>
          </p:cNvPr>
          <p:cNvSpPr/>
          <p:nvPr/>
        </p:nvSpPr>
        <p:spPr>
          <a:xfrm>
            <a:off x="850900" y="787400"/>
            <a:ext cx="6945735" cy="812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solidFill>
                  <a:schemeClr val="bg1"/>
                </a:solidFill>
              </a:rPr>
              <a:t>Asses Initial Situation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Measure initial latency difference between bare metal &amp; untuned virtualization with the latency tool of </a:t>
            </a:r>
            <a:r>
              <a:rPr lang="en-US" sz="1400" dirty="0" err="1">
                <a:solidFill>
                  <a:schemeClr val="tx1"/>
                </a:solidFill>
              </a:rPr>
              <a:t>Xenomai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339BAD2-97DD-CCC7-93CA-5BB3C68C0549}"/>
              </a:ext>
            </a:extLst>
          </p:cNvPr>
          <p:cNvSpPr/>
          <p:nvPr/>
        </p:nvSpPr>
        <p:spPr>
          <a:xfrm>
            <a:off x="850900" y="2057400"/>
            <a:ext cx="6945735" cy="812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Real-Time Performance Tunings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Sequentially tune virtualization through configurations of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BIOS, kernel, host, guest and QEMU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1B8A296-7A62-BD33-C46A-D30B17A44A4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323768" y="16002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C6DC2CD-AE6D-B9CA-BF9C-F0493A5034E9}"/>
              </a:ext>
            </a:extLst>
          </p:cNvPr>
          <p:cNvSpPr/>
          <p:nvPr/>
        </p:nvSpPr>
        <p:spPr>
          <a:xfrm>
            <a:off x="892039" y="3327400"/>
            <a:ext cx="3343412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Comparison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</a:rPr>
              <a:t>Measure </a:t>
            </a:r>
            <a:r>
              <a:rPr lang="en-US" sz="1400" dirty="0">
                <a:solidFill>
                  <a:schemeClr val="tx1"/>
                </a:solidFill>
              </a:rPr>
              <a:t>the latency difference with the latency tool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FB98A11-0A46-9CC9-731A-230FA7B2A36C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563745" y="2870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2A2922D1-174D-DD22-9BB7-E6038FD9DDF6}"/>
              </a:ext>
            </a:extLst>
          </p:cNvPr>
          <p:cNvSpPr/>
          <p:nvPr/>
        </p:nvSpPr>
        <p:spPr>
          <a:xfrm>
            <a:off x="4394200" y="3327400"/>
            <a:ext cx="3411117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</a:rPr>
              <a:t>Measure </a:t>
            </a:r>
            <a:r>
              <a:rPr lang="en-US" sz="1400" dirty="0">
                <a:solidFill>
                  <a:schemeClr val="tx1"/>
                </a:solidFill>
              </a:rPr>
              <a:t>the latency difference with a r</a:t>
            </a:r>
            <a:r>
              <a:rPr lang="en-US" sz="1400" b="0" i="0" u="none" strike="noStrike" baseline="0" dirty="0">
                <a:solidFill>
                  <a:schemeClr val="tx1"/>
                </a:solidFill>
              </a:rPr>
              <a:t>eal-time robotic application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DF5E1AE-A2CD-9D35-C7BF-7315F5CA4AB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99758" y="2870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6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1F96A-767C-259C-1F1C-858E9A5A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Application </a:t>
            </a:r>
            <a:r>
              <a:rPr lang="de-AT" dirty="0" err="1"/>
              <a:t>Context</a:t>
            </a:r>
            <a:r>
              <a:rPr lang="de-AT" dirty="0"/>
              <a:t> and </a:t>
            </a:r>
            <a:r>
              <a:rPr lang="de-AT" dirty="0" err="1"/>
              <a:t>Conditions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6704A-3834-2048-255A-E4B003C0E2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+mn-lt"/>
              </a:rPr>
              <a:t>This work was written at SIGMATEK GmbH &amp; Co KG</a:t>
            </a:r>
          </a:p>
          <a:p>
            <a:pPr algn="l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1" dirty="0">
                <a:latin typeface="+mn-lt"/>
              </a:rPr>
              <a:t>Host OS:</a:t>
            </a:r>
            <a:r>
              <a:rPr lang="en-US" sz="2000" dirty="0">
                <a:latin typeface="+mn-lt"/>
              </a:rPr>
              <a:t> Ubuntu 22.04.4 LTS, </a:t>
            </a:r>
            <a:r>
              <a:rPr lang="en-US" sz="2000" dirty="0"/>
              <a:t>PREEMPT-RT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r>
              <a:rPr lang="en-US" sz="2000" b="1" i="0" u="none" strike="noStrike" baseline="0" dirty="0">
                <a:latin typeface="+mn-lt"/>
              </a:rPr>
              <a:t>Guest OS: </a:t>
            </a:r>
            <a:r>
              <a:rPr lang="en-US" sz="2000" b="0" i="0" u="none" strike="noStrike" baseline="0" dirty="0">
                <a:latin typeface="+mn-lt"/>
              </a:rPr>
              <a:t>Salamander 4</a:t>
            </a:r>
          </a:p>
          <a:p>
            <a:pPr lvl="1"/>
            <a:r>
              <a:rPr lang="en-US" sz="2000" dirty="0">
                <a:latin typeface="+mn-lt"/>
              </a:rPr>
              <a:t>Built with </a:t>
            </a:r>
            <a:r>
              <a:rPr lang="en-US" sz="2000" dirty="0" err="1">
                <a:latin typeface="+mn-lt"/>
              </a:rPr>
              <a:t>Yocto</a:t>
            </a:r>
            <a:r>
              <a:rPr lang="en-US" sz="2000" dirty="0">
                <a:latin typeface="+mn-lt"/>
              </a:rPr>
              <a:t> [1]</a:t>
            </a:r>
          </a:p>
          <a:p>
            <a:pPr lvl="1"/>
            <a:r>
              <a:rPr lang="en-US" sz="2000" b="0" i="0" u="none" strike="noStrike" baseline="0" dirty="0">
                <a:latin typeface="+mn-lt"/>
              </a:rPr>
              <a:t>Virtualized through Quick Emulator (QEMU) </a:t>
            </a:r>
            <a:r>
              <a:rPr lang="en-US" sz="2000" dirty="0">
                <a:latin typeface="+mn-lt"/>
              </a:rPr>
              <a:t>[2]</a:t>
            </a:r>
            <a:endParaRPr lang="en-US" sz="2000" b="0" i="0" u="none" strike="noStrike" baseline="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H</a:t>
            </a:r>
            <a:r>
              <a:rPr lang="en-US" sz="2000" b="0" i="0" u="none" strike="noStrike" baseline="0" dirty="0">
                <a:latin typeface="+mn-lt"/>
              </a:rPr>
              <a:t>ard real-time with </a:t>
            </a:r>
            <a:r>
              <a:rPr lang="en-US" sz="2000" b="0" i="0" u="none" strike="noStrike" baseline="0" dirty="0" err="1">
                <a:latin typeface="+mn-lt"/>
              </a:rPr>
              <a:t>Xenomai</a:t>
            </a:r>
            <a:r>
              <a:rPr lang="en-US" sz="2000" b="0" i="0" u="none" strike="noStrike" baseline="0" dirty="0">
                <a:latin typeface="+mn-lt"/>
              </a:rPr>
              <a:t> 3 </a:t>
            </a:r>
            <a:r>
              <a:rPr lang="en-US" sz="2000" dirty="0">
                <a:latin typeface="+mn-lt"/>
              </a:rPr>
              <a:t>[3]</a:t>
            </a:r>
          </a:p>
          <a:p>
            <a:pPr lvl="1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0" i="0" u="none" strike="noStrike" baseline="0" dirty="0">
                <a:latin typeface="+mn-lt"/>
              </a:rPr>
              <a:t>Trace-</a:t>
            </a:r>
            <a:r>
              <a:rPr lang="en-US" sz="2000" b="0" i="0" u="none" strike="noStrike" baseline="0" dirty="0" err="1">
                <a:latin typeface="+mn-lt"/>
              </a:rPr>
              <a:t>cmd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[4] </a:t>
            </a:r>
            <a:r>
              <a:rPr lang="en-US" sz="2000" b="0" i="0" u="none" strike="noStrike" baseline="0" dirty="0">
                <a:latin typeface="+mn-lt"/>
              </a:rPr>
              <a:t>and Kernelshark </a:t>
            </a:r>
            <a:r>
              <a:rPr lang="en-US" sz="2000" dirty="0">
                <a:latin typeface="+mn-lt"/>
              </a:rPr>
              <a:t>[5]</a:t>
            </a:r>
            <a:r>
              <a:rPr lang="en-US" sz="2000" b="0" i="0" u="none" strike="noStrike" baseline="0" dirty="0">
                <a:latin typeface="+mn-lt"/>
              </a:rPr>
              <a:t> for kernel tracing and visualization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0C13C-CF47-EAA5-49A1-AE759C771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53075F-0CF6-3549-890D-03AF6A4CF7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88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Latency</a:t>
            </a:r>
            <a:r>
              <a:rPr lang="de-AT" dirty="0"/>
              <a:t> Tool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10 minutes with a sampling period of 100 µs, priority of 99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C8758D-1204-0E43-C3C8-8FDAEA108E4D}"/>
              </a:ext>
            </a:extLst>
          </p:cNvPr>
          <p:cNvSpPr txBox="1"/>
          <p:nvPr/>
        </p:nvSpPr>
        <p:spPr>
          <a:xfrm>
            <a:off x="5350711" y="3792636"/>
            <a:ext cx="244761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1: </a:t>
            </a:r>
            <a:r>
              <a:rPr lang="de-AT" sz="1000" dirty="0" err="1"/>
              <a:t>Comparison</a:t>
            </a:r>
            <a:r>
              <a:rPr lang="de-AT" sz="1000" dirty="0"/>
              <a:t> </a:t>
            </a:r>
            <a:r>
              <a:rPr lang="de-AT" sz="1000" dirty="0" err="1"/>
              <a:t>of</a:t>
            </a:r>
            <a:r>
              <a:rPr lang="de-AT" sz="1000" dirty="0"/>
              <a:t> </a:t>
            </a:r>
            <a:r>
              <a:rPr lang="de-AT" sz="1000" dirty="0" err="1"/>
              <a:t>Latency</a:t>
            </a:r>
            <a:r>
              <a:rPr lang="de-AT" sz="1000" dirty="0"/>
              <a:t> </a:t>
            </a:r>
            <a:r>
              <a:rPr lang="de-AT" sz="1000" dirty="0" err="1"/>
              <a:t>Statistics</a:t>
            </a:r>
            <a:endParaRPr lang="en-US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724A8E-66C2-C7F9-9C4C-CA248A4E23CE}"/>
              </a:ext>
            </a:extLst>
          </p:cNvPr>
          <p:cNvSpPr txBox="1"/>
          <p:nvPr/>
        </p:nvSpPr>
        <p:spPr>
          <a:xfrm>
            <a:off x="752838" y="1067390"/>
            <a:ext cx="265885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</a:t>
            </a:r>
            <a:r>
              <a:rPr lang="en-US" sz="1000" dirty="0"/>
              <a:t>Comparison of Latency Distributions</a:t>
            </a:r>
          </a:p>
        </p:txBody>
      </p:sp>
      <p:pic>
        <p:nvPicPr>
          <p:cNvPr id="11" name="Grafik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A4027017-1A74-D9C6-03E4-34E67A892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" b="2619"/>
          <a:stretch/>
        </p:blipFill>
        <p:spPr>
          <a:xfrm>
            <a:off x="425449" y="1270659"/>
            <a:ext cx="3486769" cy="26173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EE98E2C-BD26-4696-04C3-A79A7603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481" y="1338402"/>
            <a:ext cx="4288070" cy="24525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8CCF838-B9F3-3873-7A3C-7BBE9F0C64FB}"/>
              </a:ext>
            </a:extLst>
          </p:cNvPr>
          <p:cNvSpPr txBox="1"/>
          <p:nvPr/>
        </p:nvSpPr>
        <p:spPr>
          <a:xfrm rot="16200000">
            <a:off x="-92329" y="2425700"/>
            <a:ext cx="743456" cy="2921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sz="1200" dirty="0"/>
              <a:t>Samples</a:t>
            </a:r>
            <a:endParaRPr lang="de-AT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4CB77E-F319-30D6-41ED-74601E873F98}"/>
              </a:ext>
            </a:extLst>
          </p:cNvPr>
          <p:cNvSpPr txBox="1"/>
          <p:nvPr/>
        </p:nvSpPr>
        <p:spPr>
          <a:xfrm>
            <a:off x="1736367" y="3806570"/>
            <a:ext cx="864931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l"/>
            <a:r>
              <a:rPr lang="de-DE" sz="1050" dirty="0">
                <a:latin typeface="Arial "/>
              </a:rPr>
              <a:t>Time in </a:t>
            </a:r>
            <a:r>
              <a:rPr lang="el-GR" sz="1050" b="0" i="0" dirty="0">
                <a:solidFill>
                  <a:srgbClr val="111111"/>
                </a:solidFill>
                <a:effectLst/>
                <a:latin typeface="Arial "/>
              </a:rPr>
              <a:t>μ</a:t>
            </a:r>
            <a:r>
              <a:rPr lang="de-DE" sz="1050" b="0" i="0" dirty="0">
                <a:solidFill>
                  <a:srgbClr val="111111"/>
                </a:solidFill>
                <a:effectLst/>
                <a:latin typeface="Arial "/>
              </a:rPr>
              <a:t>s</a:t>
            </a:r>
            <a:endParaRPr lang="de-AT" sz="1050" dirty="0">
              <a:latin typeface="Arial 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147F1B5-BDEB-3B8A-5C6E-99A5C42ED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325" y="4063648"/>
            <a:ext cx="2034338" cy="64486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6B2258E-2926-E754-1F39-54F258F849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146"/>
          <a:stretch/>
        </p:blipFill>
        <p:spPr>
          <a:xfrm>
            <a:off x="2419350" y="1362074"/>
            <a:ext cx="1337196" cy="42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3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Difference between command issuance time and signal arrival at PWM</a:t>
            </a:r>
          </a:p>
          <a:p>
            <a:r>
              <a:rPr lang="en-US" sz="2000" dirty="0"/>
              <a:t>1,000 samples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58E2B6E-71F4-5C46-A69E-C12FB820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96071"/>
            <a:ext cx="7200900" cy="234042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A106435-F920-1D2D-8F70-8558378D4BB6}"/>
              </a:ext>
            </a:extLst>
          </p:cNvPr>
          <p:cNvSpPr txBox="1"/>
          <p:nvPr/>
        </p:nvSpPr>
        <p:spPr>
          <a:xfrm>
            <a:off x="2775662" y="4036500"/>
            <a:ext cx="358399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2: </a:t>
            </a:r>
            <a:r>
              <a:rPr lang="en-US" sz="1000" dirty="0"/>
              <a:t>Comparison of Robotic Application Latency Statistics</a:t>
            </a:r>
          </a:p>
        </p:txBody>
      </p:sp>
    </p:spTree>
    <p:extLst>
      <p:ext uri="{BB962C8B-B14F-4D97-AF65-F5344CB8AC3E}">
        <p14:creationId xmlns:p14="http://schemas.microsoft.com/office/powerpoint/2010/main" val="22899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Discussion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Latency Tool</a:t>
            </a:r>
          </a:p>
          <a:p>
            <a:r>
              <a:rPr lang="en-US" sz="2000" dirty="0"/>
              <a:t>Worst latency decreased from 707.622 µs to 17.134 µs</a:t>
            </a:r>
          </a:p>
          <a:p>
            <a:r>
              <a:rPr lang="en-US" sz="2000" dirty="0"/>
              <a:t>No overruns</a:t>
            </a:r>
          </a:p>
          <a:p>
            <a:r>
              <a:rPr lang="en-US" sz="2000" dirty="0"/>
              <a:t>Close to bare metal’s 10.709 µs</a:t>
            </a:r>
          </a:p>
          <a:p>
            <a:r>
              <a:rPr lang="en-US" sz="2000" dirty="0"/>
              <a:t>Goal achieved</a:t>
            </a:r>
          </a:p>
          <a:p>
            <a:endParaRPr lang="en-US" sz="20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Robotic Application</a:t>
            </a:r>
          </a:p>
          <a:p>
            <a:r>
              <a:rPr lang="en-US" sz="2000" dirty="0"/>
              <a:t>Worst latency dropped from 129 </a:t>
            </a:r>
            <a:r>
              <a:rPr lang="en-US" sz="2000" dirty="0" err="1"/>
              <a:t>ms</a:t>
            </a:r>
            <a:r>
              <a:rPr lang="en-US" sz="2000" dirty="0"/>
              <a:t> to 3.988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Close to bare metal’s 1.49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Tunings validated</a:t>
            </a:r>
            <a:endParaRPr lang="de-AT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0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configurations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hypervisors and virtualization technologies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More testing under workloads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87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1380</Words>
  <Application>Microsoft Office PowerPoint</Application>
  <PresentationFormat>Bildschirmpräsentation (16:9)</PresentationFormat>
  <Paragraphs>191</Paragraphs>
  <Slides>35</Slides>
  <Notes>0</Notes>
  <HiddenSlides>24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3" baseType="lpstr">
      <vt:lpstr>Arial</vt:lpstr>
      <vt:lpstr>Arial </vt:lpstr>
      <vt:lpstr>Calibri</vt:lpstr>
      <vt:lpstr>NimbusMonL-Regu</vt:lpstr>
      <vt:lpstr>NimbusSanL-Regu</vt:lpstr>
      <vt:lpstr>Symbol</vt:lpstr>
      <vt:lpstr>Wingdings</vt:lpstr>
      <vt:lpstr>Office</vt:lpstr>
      <vt:lpstr>Virtualization of a Real-Time Operating System for Robot Control with a Focus on Real-Time Compliance</vt:lpstr>
      <vt:lpstr>Introduction</vt:lpstr>
      <vt:lpstr>Problem and Task Definition</vt:lpstr>
      <vt:lpstr>Methodology</vt:lpstr>
      <vt:lpstr>Application Context and Conditions</vt:lpstr>
      <vt:lpstr>Results – Latency Tool</vt:lpstr>
      <vt:lpstr>Results – Robotic Application</vt:lpstr>
      <vt:lpstr>Discussion</vt:lpstr>
      <vt:lpstr>Outlook</vt:lpstr>
      <vt:lpstr>References</vt:lpstr>
      <vt:lpstr>Operations in a virtualized Environment</vt:lpstr>
      <vt:lpstr>Host Operating System</vt:lpstr>
      <vt:lpstr>QEMU Script</vt:lpstr>
      <vt:lpstr>Xenomai Approaches </vt:lpstr>
      <vt:lpstr>Trace-cmd</vt:lpstr>
      <vt:lpstr>Trace-cmd</vt:lpstr>
      <vt:lpstr>Kernelshark</vt:lpstr>
      <vt:lpstr>Salamander 4 Bare Metal</vt:lpstr>
      <vt:lpstr>Salamander 4 Untuned Virtualization</vt:lpstr>
      <vt:lpstr>Salamander 4 Bare Metal vs. Virtualization</vt:lpstr>
      <vt:lpstr>Salamander 4 Virtualization BIOS Configurations</vt:lpstr>
      <vt:lpstr>Salamander 4 Virtualization after BIOS Configurations</vt:lpstr>
      <vt:lpstr>Salamander 4 Virtualization Kernel Configurations</vt:lpstr>
      <vt:lpstr>Salamander 4 Virtualization after Kernel Configurations</vt:lpstr>
      <vt:lpstr>Salamander 4 Virtualization Host Configurations</vt:lpstr>
      <vt:lpstr>Salamander 4 Virtualization after Host Configurations</vt:lpstr>
      <vt:lpstr>Salamander 4 Virtualization QEMU Configurations</vt:lpstr>
      <vt:lpstr>Priorities for Different Scheduling Policies</vt:lpstr>
      <vt:lpstr>Salamander 4 Virtualization after QEMU Configurations</vt:lpstr>
      <vt:lpstr>Robot</vt:lpstr>
      <vt:lpstr>Servo Motor with PWM module</vt:lpstr>
      <vt:lpstr>Servo Motor Function</vt:lpstr>
      <vt:lpstr>Robotic Application Setups</vt:lpstr>
      <vt:lpstr>Robotic Application Flowchart</vt:lpstr>
      <vt:lpstr>Results of Robotic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Halil Ibrahim Pamuk</dc:creator>
  <cp:lastModifiedBy>Halil Pamuk</cp:lastModifiedBy>
  <cp:revision>245</cp:revision>
  <dcterms:created xsi:type="dcterms:W3CDTF">2024-09-20T16:30:22Z</dcterms:created>
  <dcterms:modified xsi:type="dcterms:W3CDTF">2024-10-06T11:13:19Z</dcterms:modified>
</cp:coreProperties>
</file>