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Tunings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Robot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Components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F13"/>
    <a:srgbClr val="C07200"/>
    <a:srgbClr val="FF9900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09.10.2024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77440" y="4812504"/>
            <a:ext cx="6058118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95728" y="4812504"/>
            <a:ext cx="6039830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 "/>
              </a:rPr>
              <a:t>[1] </a:t>
            </a:r>
            <a:r>
              <a:rPr lang="en-US" sz="1800" b="0" i="0" u="none" strike="noStrike" baseline="0" dirty="0">
                <a:latin typeface="Arial 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[2] </a:t>
            </a:r>
            <a:r>
              <a:rPr lang="en-US" sz="1800" b="0" i="0" u="none" strike="noStrike" baseline="0" dirty="0">
                <a:latin typeface="Arial 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[3] </a:t>
            </a:r>
            <a:r>
              <a:rPr lang="en-US" sz="1800" b="0" i="0" u="none" strike="noStrike" baseline="0" dirty="0">
                <a:latin typeface="Arial 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[4] </a:t>
            </a:r>
            <a:r>
              <a:rPr lang="en-US" sz="1800" b="0" i="0" u="none" strike="noStrike" baseline="0" dirty="0">
                <a:latin typeface="Arial 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[5] </a:t>
            </a:r>
            <a:r>
              <a:rPr lang="en-US" sz="1800" b="0" i="0" u="none" strike="noStrike" baseline="0" dirty="0">
                <a:latin typeface="Arial "/>
                <a:hlinkClick r:id="rId6"/>
              </a:rPr>
              <a:t>https://trace-cmd.org/</a:t>
            </a:r>
            <a:endParaRPr lang="en-US" sz="1800" dirty="0">
              <a:latin typeface="Arial "/>
            </a:endParaRPr>
          </a:p>
          <a:p>
            <a:r>
              <a:rPr lang="en-US" sz="1800" dirty="0">
                <a:latin typeface="Arial "/>
              </a:rPr>
              <a:t>[6]</a:t>
            </a:r>
            <a:r>
              <a:rPr lang="en-US" sz="1800" b="0" i="0" u="none" strike="noStrike" baseline="0" dirty="0">
                <a:latin typeface="Arial "/>
              </a:rPr>
              <a:t> </a:t>
            </a:r>
            <a:r>
              <a:rPr lang="en-US" sz="1800" b="0" i="0" u="none" strike="noStrike" baseline="0" dirty="0">
                <a:latin typeface="Arial 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Arial 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E87AC14-0222-FF16-6B3B-EEE47B34F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61793E8-72C9-17BC-032C-7387A0598E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786CB8B-9FDA-E91C-46F5-B967513C8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D23655-D1F1-E694-EE06-01E85855D9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5616BE-FB58-A570-92DD-4B4B323C9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08F014-568A-615E-8567-2DABBBCB6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D2DF2B-8949-B7A0-278F-386241F65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3D46DC6-80CF-1A9E-A334-DD5B3F04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0600A50-9E44-45A0-1990-BBED990D9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093128A7-30F3-7760-1A69-FC60647F67F0}"/>
              </a:ext>
            </a:extLst>
          </p:cNvPr>
          <p:cNvSpPr/>
          <p:nvPr/>
        </p:nvSpPr>
        <p:spPr>
          <a:xfrm>
            <a:off x="4658054" y="3463695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C1FF343-6051-4575-5831-B35A818DB5D5}"/>
              </a:ext>
            </a:extLst>
          </p:cNvPr>
          <p:cNvSpPr/>
          <p:nvPr/>
        </p:nvSpPr>
        <p:spPr>
          <a:xfrm>
            <a:off x="4658052" y="3038156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1964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Robots perform time-critical tasks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Real-time = deterministic and predictable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Delays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catastrophic consequences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General-Purpose Operating System vs. Real-Time Operating System </a:t>
            </a:r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D38E485-7291-1878-A8D4-57C858DBAC05}"/>
              </a:ext>
            </a:extLst>
          </p:cNvPr>
          <p:cNvSpPr/>
          <p:nvPr/>
        </p:nvSpPr>
        <p:spPr>
          <a:xfrm>
            <a:off x="5180565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DA4AEB-C620-6F92-563A-DFBB7D95F223}"/>
              </a:ext>
            </a:extLst>
          </p:cNvPr>
          <p:cNvSpPr txBox="1"/>
          <p:nvPr/>
        </p:nvSpPr>
        <p:spPr>
          <a:xfrm>
            <a:off x="4658050" y="3039233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1BEA4B1-FECA-019C-E226-FD8EFBE4E317}"/>
              </a:ext>
            </a:extLst>
          </p:cNvPr>
          <p:cNvSpPr/>
          <p:nvPr/>
        </p:nvSpPr>
        <p:spPr>
          <a:xfrm>
            <a:off x="7444786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34B54C6-5B0A-B93B-CA43-F3A8023C0E25}"/>
              </a:ext>
            </a:extLst>
          </p:cNvPr>
          <p:cNvSpPr/>
          <p:nvPr/>
        </p:nvSpPr>
        <p:spPr>
          <a:xfrm>
            <a:off x="6312676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F14DD3-5159-F316-9EAD-5DC71C101765}"/>
              </a:ext>
            </a:extLst>
          </p:cNvPr>
          <p:cNvCxnSpPr>
            <a:cxnSpLocks/>
          </p:cNvCxnSpPr>
          <p:nvPr/>
        </p:nvCxnSpPr>
        <p:spPr>
          <a:xfrm>
            <a:off x="6524974" y="2987581"/>
            <a:ext cx="0" cy="1079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DD709F6-8943-D5CC-4029-600660B33288}"/>
              </a:ext>
            </a:extLst>
          </p:cNvPr>
          <p:cNvSpPr txBox="1"/>
          <p:nvPr/>
        </p:nvSpPr>
        <p:spPr>
          <a:xfrm>
            <a:off x="5302761" y="4049455"/>
            <a:ext cx="658443" cy="37294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preempted</a:t>
            </a:r>
            <a:endParaRPr lang="de-AT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BFD67-51F1-CC97-3B69-5D4E6D676D6C}"/>
              </a:ext>
            </a:extLst>
          </p:cNvPr>
          <p:cNvSpPr txBox="1"/>
          <p:nvPr/>
        </p:nvSpPr>
        <p:spPr>
          <a:xfrm>
            <a:off x="4658054" y="3475713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02A5AB-B3A0-4790-8698-6FB795BB85F1}"/>
              </a:ext>
            </a:extLst>
          </p:cNvPr>
          <p:cNvSpPr/>
          <p:nvPr/>
        </p:nvSpPr>
        <p:spPr>
          <a:xfrm>
            <a:off x="128737" y="3475809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E8E976E-B3DC-1D41-1DAD-9D2E2DB6692E}"/>
              </a:ext>
            </a:extLst>
          </p:cNvPr>
          <p:cNvSpPr/>
          <p:nvPr/>
        </p:nvSpPr>
        <p:spPr>
          <a:xfrm>
            <a:off x="128735" y="3050270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0D87B88C-6FAD-C106-167F-4C4EB2D01822}"/>
              </a:ext>
            </a:extLst>
          </p:cNvPr>
          <p:cNvSpPr/>
          <p:nvPr/>
        </p:nvSpPr>
        <p:spPr>
          <a:xfrm>
            <a:off x="651248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2C4050C-09B0-6231-4EB7-9ACE3786EFBF}"/>
              </a:ext>
            </a:extLst>
          </p:cNvPr>
          <p:cNvSpPr txBox="1"/>
          <p:nvPr/>
        </p:nvSpPr>
        <p:spPr>
          <a:xfrm>
            <a:off x="128733" y="3051347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3574102-78D1-F4DD-BEE0-0BF59647FA09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7197" y="2981092"/>
            <a:ext cx="0" cy="108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C7484682-EED3-B123-D1E8-E864A12B6706}"/>
              </a:ext>
            </a:extLst>
          </p:cNvPr>
          <p:cNvSpPr/>
          <p:nvPr/>
        </p:nvSpPr>
        <p:spPr>
          <a:xfrm>
            <a:off x="1648209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1C1CCAC-FAD6-5724-66B3-ED0CBF548120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2064158" y="2981092"/>
            <a:ext cx="0" cy="1095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75606009-09C0-6AFA-D009-D2015E4ECC03}"/>
              </a:ext>
            </a:extLst>
          </p:cNvPr>
          <p:cNvSpPr/>
          <p:nvPr/>
        </p:nvSpPr>
        <p:spPr>
          <a:xfrm>
            <a:off x="2645229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2703C81-2D94-7D8E-B1A3-DD776F5B5637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061178" y="2981092"/>
            <a:ext cx="0" cy="1097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DCC45B67-C28C-DF67-6A94-CB9FEE019CB2}"/>
              </a:ext>
            </a:extLst>
          </p:cNvPr>
          <p:cNvSpPr/>
          <p:nvPr/>
        </p:nvSpPr>
        <p:spPr>
          <a:xfrm>
            <a:off x="3639830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2DE834F-ADB0-B0EC-92CB-4754F6308828}"/>
              </a:ext>
            </a:extLst>
          </p:cNvPr>
          <p:cNvSpPr txBox="1"/>
          <p:nvPr/>
        </p:nvSpPr>
        <p:spPr>
          <a:xfrm>
            <a:off x="1067131" y="348148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Interrupt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BD8F8B1-E29B-3A79-8C4C-E408D6B76A3C}"/>
              </a:ext>
            </a:extLst>
          </p:cNvPr>
          <p:cNvSpPr txBox="1"/>
          <p:nvPr/>
        </p:nvSpPr>
        <p:spPr>
          <a:xfrm>
            <a:off x="2063270" y="3488477"/>
            <a:ext cx="996963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Scheduler</a:t>
            </a:r>
            <a:endParaRPr lang="de-AT" sz="9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C68095D-070B-CEB8-1C2E-32FC44E51551}"/>
              </a:ext>
            </a:extLst>
          </p:cNvPr>
          <p:cNvSpPr txBox="1"/>
          <p:nvPr/>
        </p:nvSpPr>
        <p:spPr>
          <a:xfrm>
            <a:off x="3061045" y="3488477"/>
            <a:ext cx="1422864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r>
              <a:rPr lang="de-DE" sz="900" dirty="0"/>
              <a:t>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D50A8F24-7BA9-DB6A-B472-09CB6CCDF537}"/>
              </a:ext>
            </a:extLst>
          </p:cNvPr>
          <p:cNvSpPr txBox="1"/>
          <p:nvPr/>
        </p:nvSpPr>
        <p:spPr>
          <a:xfrm>
            <a:off x="572184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Device Interrupt</a:t>
            </a:r>
            <a:endParaRPr lang="de-AT" sz="9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F8682-408F-A9E4-392B-1805FAEE00EF}"/>
              </a:ext>
            </a:extLst>
          </p:cNvPr>
          <p:cNvSpPr txBox="1"/>
          <p:nvPr/>
        </p:nvSpPr>
        <p:spPr>
          <a:xfrm>
            <a:off x="157528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Timer</a:t>
            </a:r>
            <a:r>
              <a:rPr lang="de-DE" sz="900" dirty="0"/>
              <a:t> Interrupt</a:t>
            </a:r>
            <a:endParaRPr lang="de-AT" sz="9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7FE24A2-C43F-B144-7BF5-9199DC1B2867}"/>
              </a:ext>
            </a:extLst>
          </p:cNvPr>
          <p:cNvSpPr txBox="1"/>
          <p:nvPr/>
        </p:nvSpPr>
        <p:spPr>
          <a:xfrm>
            <a:off x="260395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endParaRPr lang="de-AT" sz="9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0187EF6-8E7A-445C-E124-688DED2BEC23}"/>
              </a:ext>
            </a:extLst>
          </p:cNvPr>
          <p:cNvSpPr txBox="1"/>
          <p:nvPr/>
        </p:nvSpPr>
        <p:spPr>
          <a:xfrm>
            <a:off x="128737" y="3487827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F461FE2-7683-CC63-B91B-48F26D1A834E}"/>
              </a:ext>
            </a:extLst>
          </p:cNvPr>
          <p:cNvSpPr txBox="1"/>
          <p:nvPr/>
        </p:nvSpPr>
        <p:spPr>
          <a:xfrm>
            <a:off x="7551384" y="4043398"/>
            <a:ext cx="626856" cy="38506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resumes</a:t>
            </a:r>
            <a:endParaRPr lang="de-AT" sz="9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E7D533E5-C7B4-1F34-CD88-14533D05A7E7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359601" y="3218005"/>
            <a:ext cx="1050885" cy="577058"/>
          </a:xfrm>
          <a:prstGeom prst="bentConnector3">
            <a:avLst>
              <a:gd name="adj1" fmla="val 1014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3B24D17-A932-0253-9D6A-B83242B84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5889" y="3264498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08B10328-6ED7-1CB9-5A28-411BB1A87B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87158" y="3273393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BB6CB59-9B87-43A5-220F-B34AB131E487}"/>
              </a:ext>
            </a:extLst>
          </p:cNvPr>
          <p:cNvGrpSpPr/>
          <p:nvPr/>
        </p:nvGrpSpPr>
        <p:grpSpPr>
          <a:xfrm>
            <a:off x="389991" y="4258068"/>
            <a:ext cx="3820478" cy="461638"/>
            <a:chOff x="651248" y="4256293"/>
            <a:chExt cx="3820478" cy="461638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6F7C50C-9802-1145-F3A6-EB87CF7BF46C}"/>
                </a:ext>
              </a:extLst>
            </p:cNvPr>
            <p:cNvSpPr txBox="1"/>
            <p:nvPr/>
          </p:nvSpPr>
          <p:spPr>
            <a:xfrm>
              <a:off x="1465420" y="4446919"/>
              <a:ext cx="2192134" cy="27101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l"/>
              <a:r>
                <a:rPr lang="de-AT" sz="1000" dirty="0"/>
                <a:t>Figure 1: Non-</a:t>
              </a:r>
              <a:r>
                <a:rPr lang="de-AT" sz="1000" dirty="0" err="1"/>
                <a:t>preemptible</a:t>
              </a:r>
              <a:r>
                <a:rPr lang="de-AT" sz="1000" dirty="0"/>
                <a:t> Kernel [1] </a:t>
              </a:r>
              <a:endParaRPr lang="en-US" sz="1000" dirty="0"/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C2703C81-2D94-7D8E-B1A3-DD776F5B563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48" y="4459487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ED795DAB-C576-E760-A75B-58D2240B0B47}"/>
                </a:ext>
              </a:extLst>
            </p:cNvPr>
            <p:cNvSpPr txBox="1"/>
            <p:nvPr/>
          </p:nvSpPr>
          <p:spPr>
            <a:xfrm>
              <a:off x="2063006" y="425629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6DA96F-F961-6164-D460-D2633F5C0B79}"/>
              </a:ext>
            </a:extLst>
          </p:cNvPr>
          <p:cNvGrpSpPr/>
          <p:nvPr/>
        </p:nvGrpSpPr>
        <p:grpSpPr>
          <a:xfrm>
            <a:off x="4877122" y="4235016"/>
            <a:ext cx="3820478" cy="507743"/>
            <a:chOff x="4882133" y="4235325"/>
            <a:chExt cx="3820478" cy="50774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4178FBA-C589-6075-766F-A04B79B9072E}"/>
                </a:ext>
              </a:extLst>
            </p:cNvPr>
            <p:cNvSpPr txBox="1"/>
            <p:nvPr/>
          </p:nvSpPr>
          <p:spPr>
            <a:xfrm>
              <a:off x="5696305" y="4472056"/>
              <a:ext cx="2192134" cy="27101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l"/>
              <a:r>
                <a:rPr lang="de-AT" sz="1000" dirty="0"/>
                <a:t>Figure 2: </a:t>
              </a:r>
              <a:r>
                <a:rPr lang="de-AT" sz="1000" dirty="0" err="1"/>
                <a:t>Preemptible</a:t>
              </a:r>
              <a:r>
                <a:rPr lang="de-AT" sz="1000" dirty="0"/>
                <a:t> Kernel [1]</a:t>
              </a:r>
              <a:endParaRPr lang="en-US" sz="1000" dirty="0"/>
            </a:p>
          </p:txBody>
        </p: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6A87C7D1-FD4D-ECF1-0750-7AD77D2C22B0}"/>
                </a:ext>
              </a:extLst>
            </p:cNvPr>
            <p:cNvCxnSpPr>
              <a:cxnSpLocks/>
            </p:cNvCxnSpPr>
            <p:nvPr/>
          </p:nvCxnSpPr>
          <p:spPr>
            <a:xfrm>
              <a:off x="4882133" y="4440258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46E1BD80-22EF-307D-38D4-AD1E403B6952}"/>
                </a:ext>
              </a:extLst>
            </p:cNvPr>
            <p:cNvSpPr txBox="1"/>
            <p:nvPr/>
          </p:nvSpPr>
          <p:spPr>
            <a:xfrm>
              <a:off x="6293891" y="4235325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370021-7845-74C9-FBFB-B0B30A61D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704E97F-140B-85A6-81F0-2901E83F0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65D29E-A4BC-FF7A-AC87-5D5809774D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32B56B-C791-1A23-7747-E3A57AACD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270340-B59E-8175-F8C2-2E6C2769B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79CFF0-DC75-045E-59D8-1F24D87FA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F8ABF9D-33A6-7FCC-E854-96B0383A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2F616D-E64A-DD69-5A76-7807B24FB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E092BD9-FBBD-D39C-EE6C-8ED5D5A0E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0F9D67-C948-8C51-4CE0-26D2401E6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45062"/>
              </p:ext>
            </p:extLst>
          </p:nvPr>
        </p:nvGraphicFramePr>
        <p:xfrm>
          <a:off x="441145" y="901603"/>
          <a:ext cx="8343868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16317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4127551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+mn-lt"/>
                        </a:rPr>
                        <a:t>Virtualization </a:t>
                      </a:r>
                      <a:r>
                        <a:rPr lang="de-AT" sz="2000" dirty="0" err="1">
                          <a:latin typeface="+mn-lt"/>
                        </a:rPr>
                        <a:t>of</a:t>
                      </a:r>
                      <a:r>
                        <a:rPr lang="de-AT" sz="2000" dirty="0">
                          <a:latin typeface="+mn-lt"/>
                        </a:rPr>
                        <a:t> Real-Time Operating Systems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Disadvantages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Scalability &amp; flexibility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Increased overhead and latency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Cheaper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Performance variability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Remote management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Complexity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C2B92F-8BCC-41B8-C7B3-CD23895B2D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F8ADA63-74C9-A3F9-E577-29817E7A6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A121B1-DEE9-97EE-0E52-9878BA553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0CDA3F-B9F6-2ECF-2C5A-E60F2AE29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906FBC-18B9-0AA5-DADA-FFA3327854B2}"/>
              </a:ext>
            </a:extLst>
          </p:cNvPr>
          <p:cNvGrpSpPr/>
          <p:nvPr/>
        </p:nvGrpSpPr>
        <p:grpSpPr>
          <a:xfrm>
            <a:off x="1090451" y="895350"/>
            <a:ext cx="6954417" cy="3352800"/>
            <a:chOff x="850900" y="787400"/>
            <a:chExt cx="6954417" cy="33528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C643C1-FF11-E858-F2E3-08F038B396CE}"/>
                </a:ext>
              </a:extLst>
            </p:cNvPr>
            <p:cNvSpPr/>
            <p:nvPr/>
          </p:nvSpPr>
          <p:spPr>
            <a:xfrm>
              <a:off x="850900" y="787400"/>
              <a:ext cx="6945735" cy="812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2400" dirty="0">
                  <a:solidFill>
                    <a:schemeClr val="bg1"/>
                  </a:solidFill>
                </a:rPr>
                <a:t>Initial Situation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Measure initial latency difference between bare metal &amp; untuned virtualization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the latency tool of </a:t>
              </a:r>
              <a:r>
                <a:rPr lang="en-US" sz="1400" dirty="0" err="1">
                  <a:solidFill>
                    <a:schemeClr val="tx1"/>
                  </a:solidFill>
                </a:rPr>
                <a:t>Xenomai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39BAD2-97DD-CCC7-93CA-5BB3C68C0549}"/>
                </a:ext>
              </a:extLst>
            </p:cNvPr>
            <p:cNvSpPr/>
            <p:nvPr/>
          </p:nvSpPr>
          <p:spPr>
            <a:xfrm>
              <a:off x="850900" y="2057400"/>
              <a:ext cx="6945735" cy="812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Real-Time Performance Tunings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Sequentially tune virtualization through configurations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BIOS, kernel, host, guest and QEMU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B8A296-7A62-BD33-C46A-D30B17A44A4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323768" y="1600200"/>
              <a:ext cx="0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6DC2CD-AE6D-B9CA-BF9C-F0493A5034E9}"/>
                </a:ext>
              </a:extLst>
            </p:cNvPr>
            <p:cNvSpPr/>
            <p:nvPr/>
          </p:nvSpPr>
          <p:spPr>
            <a:xfrm>
              <a:off x="892039" y="3327400"/>
              <a:ext cx="3343412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Latency Comparison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Compare </a:t>
              </a:r>
              <a:r>
                <a:rPr lang="en-US" sz="1400" dirty="0">
                  <a:solidFill>
                    <a:schemeClr val="tx1"/>
                  </a:solidFill>
                </a:rPr>
                <a:t>the latency after the tunings with the latency tool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FB98A11-0A46-9CC9-731A-230FA7B2A36C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2563745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A2922D1-174D-DD22-9BB7-E6038FD9DDF6}"/>
                </a:ext>
              </a:extLst>
            </p:cNvPr>
            <p:cNvSpPr/>
            <p:nvPr/>
          </p:nvSpPr>
          <p:spPr>
            <a:xfrm>
              <a:off x="4394200" y="3327400"/>
              <a:ext cx="3411117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Robotic Application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Validate the tunings </a:t>
              </a:r>
              <a:r>
                <a:rPr lang="en-US" sz="1400" dirty="0">
                  <a:solidFill>
                    <a:schemeClr val="tx1"/>
                  </a:solidFill>
                </a:rPr>
                <a:t>with a r</a:t>
              </a:r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eal-time robotic application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DF5E1AE-A2CD-9D35-C7BF-7315F5CA4AB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099758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</a:t>
            </a:r>
            <a:r>
              <a:rPr lang="de-AT" dirty="0" err="1"/>
              <a:t>Comparison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494360" y="3916855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839404" y="4462495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3602" r="3899" b="7734"/>
          <a:stretch/>
        </p:blipFill>
        <p:spPr>
          <a:xfrm>
            <a:off x="397250" y="1082040"/>
            <a:ext cx="3820418" cy="30905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2"/>
          <a:stretch/>
        </p:blipFill>
        <p:spPr>
          <a:xfrm>
            <a:off x="4521200" y="1412098"/>
            <a:ext cx="4375529" cy="24920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169374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809519" y="4284873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46"/>
          <a:stretch/>
        </p:blipFill>
        <p:spPr>
          <a:xfrm>
            <a:off x="2488176" y="1078694"/>
            <a:ext cx="2020165" cy="6448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34" r="6791"/>
          <a:stretch/>
        </p:blipFill>
        <p:spPr>
          <a:xfrm>
            <a:off x="2535483" y="1223777"/>
            <a:ext cx="1805882" cy="79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/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/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/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/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/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/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/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>
            <a:extLst>
              <a:ext uri="{FF2B5EF4-FFF2-40B4-BE49-F238E27FC236}">
                <a16:creationId xmlns:a16="http://schemas.microsoft.com/office/drawing/2014/main" id="{4988A452-5A62-10E1-E8C3-BD564D9FFB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" b="-2"/>
          <a:stretch/>
        </p:blipFill>
        <p:spPr>
          <a:xfrm>
            <a:off x="397250" y="1038225"/>
            <a:ext cx="56606" cy="45719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C8712D0-689F-9839-92FC-42977C4867F3}"/>
              </a:ext>
            </a:extLst>
          </p:cNvPr>
          <p:cNvSpPr txBox="1"/>
          <p:nvPr/>
        </p:nvSpPr>
        <p:spPr>
          <a:xfrm>
            <a:off x="1261044" y="4175125"/>
            <a:ext cx="240096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1EB3E2-8FE8-E4C1-EB26-6E11DAE04E58}"/>
              </a:ext>
            </a:extLst>
          </p:cNvPr>
          <p:cNvSpPr txBox="1"/>
          <p:nvPr/>
        </p:nvSpPr>
        <p:spPr>
          <a:xfrm>
            <a:off x="220232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</a:t>
            </a:r>
            <a:endParaRPr lang="en-US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D329EC1-A9DA-4283-71C3-776237716759}"/>
              </a:ext>
            </a:extLst>
          </p:cNvPr>
          <p:cNvSpPr txBox="1"/>
          <p:nvPr/>
        </p:nvSpPr>
        <p:spPr>
          <a:xfrm>
            <a:off x="311037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100</a:t>
            </a:r>
            <a:endParaRPr lang="en-US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E017FDF-DAAD-390F-4689-5C056B6CD13B}"/>
              </a:ext>
            </a:extLst>
          </p:cNvPr>
          <p:cNvSpPr txBox="1"/>
          <p:nvPr/>
        </p:nvSpPr>
        <p:spPr>
          <a:xfrm>
            <a:off x="3444768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200</a:t>
            </a:r>
            <a:endParaRPr lang="en-US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24EF406-8DE2-2093-169A-1145F427FA21}"/>
              </a:ext>
            </a:extLst>
          </p:cNvPr>
          <p:cNvSpPr txBox="1"/>
          <p:nvPr/>
        </p:nvSpPr>
        <p:spPr>
          <a:xfrm>
            <a:off x="3737697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400</a:t>
            </a:r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8DB167-D541-8DA0-1488-C071754C786D}"/>
              </a:ext>
            </a:extLst>
          </p:cNvPr>
          <p:cNvSpPr txBox="1"/>
          <p:nvPr/>
        </p:nvSpPr>
        <p:spPr>
          <a:xfrm>
            <a:off x="4016569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800</a:t>
            </a:r>
            <a:endParaRPr lang="en-US" sz="1200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6841A0C-6E4B-671C-0F55-CB899CF32A2C}"/>
              </a:ext>
            </a:extLst>
          </p:cNvPr>
          <p:cNvCxnSpPr>
            <a:cxnSpLocks/>
          </p:cNvCxnSpPr>
          <p:nvPr/>
        </p:nvCxnSpPr>
        <p:spPr>
          <a:xfrm flipV="1">
            <a:off x="139633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B41B0C0-C344-F15E-1A01-B3AD21775338}"/>
              </a:ext>
            </a:extLst>
          </p:cNvPr>
          <p:cNvCxnSpPr>
            <a:cxnSpLocks/>
          </p:cNvCxnSpPr>
          <p:nvPr/>
        </p:nvCxnSpPr>
        <p:spPr>
          <a:xfrm flipV="1">
            <a:off x="237931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3AE98FB-A75F-4ED3-DFE7-0986DA04BBFB}"/>
              </a:ext>
            </a:extLst>
          </p:cNvPr>
          <p:cNvCxnSpPr>
            <a:cxnSpLocks/>
          </p:cNvCxnSpPr>
          <p:nvPr/>
        </p:nvCxnSpPr>
        <p:spPr>
          <a:xfrm flipV="1">
            <a:off x="33242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BFF2105-35F3-58B0-4205-4EFE27A26AF9}"/>
              </a:ext>
            </a:extLst>
          </p:cNvPr>
          <p:cNvCxnSpPr>
            <a:cxnSpLocks/>
          </p:cNvCxnSpPr>
          <p:nvPr/>
        </p:nvCxnSpPr>
        <p:spPr>
          <a:xfrm flipV="1">
            <a:off x="36671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02074C-448E-EECC-F4CC-B4AC1F44E8BB}"/>
              </a:ext>
            </a:extLst>
          </p:cNvPr>
          <p:cNvCxnSpPr>
            <a:cxnSpLocks/>
          </p:cNvCxnSpPr>
          <p:nvPr/>
        </p:nvCxnSpPr>
        <p:spPr>
          <a:xfrm flipV="1">
            <a:off x="396052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50B6285-AD77-3FB2-FDDB-BB0657691B66}"/>
              </a:ext>
            </a:extLst>
          </p:cNvPr>
          <p:cNvCxnSpPr>
            <a:cxnSpLocks/>
          </p:cNvCxnSpPr>
          <p:nvPr/>
        </p:nvCxnSpPr>
        <p:spPr>
          <a:xfrm flipV="1">
            <a:off x="4229126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D887BE-99A2-B8CA-49C3-EBA1BF4B18B7}"/>
              </a:ext>
            </a:extLst>
          </p:cNvPr>
          <p:cNvCxnSpPr>
            <a:cxnSpLocks/>
          </p:cNvCxnSpPr>
          <p:nvPr/>
        </p:nvCxnSpPr>
        <p:spPr>
          <a:xfrm>
            <a:off x="344358" y="10599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6771120-5FBD-EE81-3479-1509D9F2E192}"/>
              </a:ext>
            </a:extLst>
          </p:cNvPr>
          <p:cNvCxnSpPr>
            <a:cxnSpLocks/>
          </p:cNvCxnSpPr>
          <p:nvPr/>
        </p:nvCxnSpPr>
        <p:spPr>
          <a:xfrm>
            <a:off x="344358" y="14942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36A699-EC14-014D-E73D-414500DC19E9}"/>
              </a:ext>
            </a:extLst>
          </p:cNvPr>
          <p:cNvCxnSpPr>
            <a:cxnSpLocks/>
          </p:cNvCxnSpPr>
          <p:nvPr/>
        </p:nvCxnSpPr>
        <p:spPr>
          <a:xfrm>
            <a:off x="344358" y="1931887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03ED956-B804-00C7-84F8-B4C652789D3B}"/>
              </a:ext>
            </a:extLst>
          </p:cNvPr>
          <p:cNvCxnSpPr>
            <a:cxnSpLocks/>
          </p:cNvCxnSpPr>
          <p:nvPr/>
        </p:nvCxnSpPr>
        <p:spPr>
          <a:xfrm>
            <a:off x="344358" y="23871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9AA4410-8C21-8644-159A-2AB1F9C2E68B}"/>
              </a:ext>
            </a:extLst>
          </p:cNvPr>
          <p:cNvCxnSpPr>
            <a:cxnSpLocks/>
          </p:cNvCxnSpPr>
          <p:nvPr/>
        </p:nvCxnSpPr>
        <p:spPr>
          <a:xfrm>
            <a:off x="344358" y="28291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7FDA53C-0B4C-38DE-F49A-850E4F5A38B8}"/>
              </a:ext>
            </a:extLst>
          </p:cNvPr>
          <p:cNvCxnSpPr>
            <a:cxnSpLocks/>
          </p:cNvCxnSpPr>
          <p:nvPr/>
        </p:nvCxnSpPr>
        <p:spPr>
          <a:xfrm>
            <a:off x="344358" y="327491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84FB16-E0B7-1A9C-CFB9-1735B5559522}"/>
              </a:ext>
            </a:extLst>
          </p:cNvPr>
          <p:cNvCxnSpPr>
            <a:cxnSpLocks/>
          </p:cNvCxnSpPr>
          <p:nvPr/>
        </p:nvCxnSpPr>
        <p:spPr>
          <a:xfrm>
            <a:off x="344358" y="37206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C0280FD7-0360-D5B8-2772-A9C847DAA7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49077" y="1200547"/>
            <a:ext cx="849182" cy="14018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B2CADD0-2C5E-E666-3C02-E33F17572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670" y="1329130"/>
            <a:ext cx="849182" cy="14018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ACCEABB-2DFC-D0CC-CA99-E8F5D40CA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85013" y="1355163"/>
            <a:ext cx="495764" cy="1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1444</Words>
  <Application>Microsoft Office PowerPoint</Application>
  <PresentationFormat>Bildschirmpräsentation (16:9)</PresentationFormat>
  <Paragraphs>228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Cambria Math</vt:lpstr>
      <vt:lpstr>NimbusMonL-Regu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Comparison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Pamuk</cp:lastModifiedBy>
  <cp:revision>347</cp:revision>
  <dcterms:created xsi:type="dcterms:W3CDTF">2024-09-20T16:30:22Z</dcterms:created>
  <dcterms:modified xsi:type="dcterms:W3CDTF">2024-10-09T21:45:08Z</dcterms:modified>
</cp:coreProperties>
</file>