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3" r:id="rId3"/>
    <p:sldId id="274" r:id="rId4"/>
    <p:sldId id="273" r:id="rId5"/>
    <p:sldId id="275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298" r:id="rId22"/>
    <p:sldId id="293" r:id="rId23"/>
    <p:sldId id="299" r:id="rId24"/>
    <p:sldId id="294" r:id="rId25"/>
    <p:sldId id="300" r:id="rId26"/>
    <p:sldId id="301" r:id="rId27"/>
    <p:sldId id="302" r:id="rId28"/>
    <p:sldId id="278" r:id="rId29"/>
    <p:sldId id="279" r:id="rId30"/>
    <p:sldId id="280" r:id="rId31"/>
    <p:sldId id="281" r:id="rId32"/>
    <p:sldId id="303" r:id="rId3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260"/>
            <p14:sldId id="263"/>
            <p14:sldId id="274"/>
            <p14:sldId id="273"/>
            <p14:sldId id="275"/>
            <p14:sldId id="267"/>
            <p14:sldId id="271"/>
            <p14:sldId id="268"/>
            <p14:sldId id="269"/>
            <p14:sldId id="270"/>
          </p14:sldIdLst>
        </p14:section>
        <p14:section name="Frage 1" id="{60600029-E562-496C-BBD2-798383C4E5AD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298"/>
          </p14:sldIdLst>
        </p14:section>
        <p14:section name="Frage 2" id="{05246FA4-7B3D-4EC2-A608-15D2AADC5265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Frage 3" id="{608A415E-1182-4072-B80F-F3390EFBB514}">
          <p14:sldIdLst>
            <p14:sldId id="278"/>
            <p14:sldId id="279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200"/>
    <a:srgbClr val="FF9900"/>
    <a:srgbClr val="076F13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65644" y="4812504"/>
            <a:ext cx="5969914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SanL-Regu"/>
              </a:rPr>
              <a:t>[1] </a:t>
            </a:r>
            <a:r>
              <a:rPr lang="en-US" sz="1800" b="0" i="0" u="none" strike="noStrike" baseline="0" dirty="0">
                <a:latin typeface="NimbusSanL-Regu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[2] </a:t>
            </a:r>
            <a:r>
              <a:rPr lang="en-US" sz="1800" b="0" i="0" u="none" strike="noStrike" baseline="0" dirty="0">
                <a:latin typeface="NimbusSanL-Regu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[3] </a:t>
            </a:r>
            <a:r>
              <a:rPr lang="en-US" sz="1800" b="0" i="0" u="none" strike="noStrike" baseline="0" dirty="0">
                <a:latin typeface="NimbusSanL-Regu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[4] </a:t>
            </a:r>
            <a:r>
              <a:rPr lang="en-US" sz="1800" b="0" i="0" u="none" strike="noStrike" baseline="0" dirty="0">
                <a:latin typeface="NimbusSanL-Regu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[5] </a:t>
            </a:r>
            <a:r>
              <a:rPr lang="en-US" sz="1800" b="0" i="0" u="none" strike="noStrike" baseline="0" dirty="0">
                <a:latin typeface="NimbusSanL-Regu"/>
                <a:hlinkClick r:id="rId6"/>
              </a:rPr>
              <a:t>https://trace-cmd.org/</a:t>
            </a:r>
            <a:endParaRPr lang="en-US" sz="1800" dirty="0">
              <a:latin typeface="NimbusSanL-Regu"/>
            </a:endParaRPr>
          </a:p>
          <a:p>
            <a:r>
              <a:rPr lang="en-US" sz="1800" dirty="0">
                <a:latin typeface="NimbusSanL-Regu"/>
              </a:rPr>
              <a:t>[6]</a:t>
            </a:r>
            <a:r>
              <a:rPr lang="en-US" sz="1800" b="0" i="0" u="none" strike="noStrike" baseline="0" dirty="0">
                <a:latin typeface="NimbusSanL-Regu"/>
              </a:rPr>
              <a:t> </a:t>
            </a:r>
            <a:r>
              <a:rPr lang="en-US" sz="1800" b="0" i="0" u="none" strike="noStrike" baseline="0" dirty="0">
                <a:latin typeface="NimbusSanL-Regu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NimbusSanL-Regu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Text, Screenshot, Reihe, Diagramm enthält.">
            <a:extLst>
              <a:ext uri="{FF2B5EF4-FFF2-40B4-BE49-F238E27FC236}">
                <a16:creationId xmlns:a16="http://schemas.microsoft.com/office/drawing/2014/main" id="{70183D45-2E28-0D46-2796-E345F999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771774"/>
            <a:ext cx="4064534" cy="1536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Robots perform time-critical tasks</a:t>
            </a:r>
          </a:p>
          <a:p>
            <a:endParaRPr lang="en-US" sz="2000" dirty="0"/>
          </a:p>
          <a:p>
            <a:r>
              <a:rPr lang="en-US" sz="2000" dirty="0"/>
              <a:t>Delays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catastrophic consequences</a:t>
            </a:r>
          </a:p>
          <a:p>
            <a:endParaRPr lang="en-US" sz="2000" dirty="0"/>
          </a:p>
          <a:p>
            <a:r>
              <a:rPr lang="en-US" sz="2000" dirty="0"/>
              <a:t>General-Purpose Operating System vs. Real-Time Operating System </a:t>
            </a:r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3" name="Grafik 1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0F739E8-5464-7C7C-30BA-78B9A427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40" y="2774944"/>
            <a:ext cx="4124325" cy="1533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6F7C50C-9802-1145-F3A6-EB87CF7BF46C}"/>
              </a:ext>
            </a:extLst>
          </p:cNvPr>
          <p:cNvSpPr txBox="1"/>
          <p:nvPr/>
        </p:nvSpPr>
        <p:spPr>
          <a:xfrm>
            <a:off x="1351835" y="4340514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Non-</a:t>
            </a:r>
            <a:r>
              <a:rPr lang="de-AT" sz="1000" dirty="0" err="1"/>
              <a:t>preemptible</a:t>
            </a:r>
            <a:r>
              <a:rPr lang="de-AT" sz="1000" dirty="0"/>
              <a:t> Kernel [1] </a:t>
            </a:r>
            <a:endParaRPr lang="en-US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78FBA-C589-6075-766F-A04B79B9072E}"/>
              </a:ext>
            </a:extLst>
          </p:cNvPr>
          <p:cNvSpPr txBox="1"/>
          <p:nvPr/>
        </p:nvSpPr>
        <p:spPr>
          <a:xfrm>
            <a:off x="5635359" y="4340427"/>
            <a:ext cx="2192134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2: </a:t>
            </a:r>
            <a:r>
              <a:rPr lang="de-AT" sz="1000" dirty="0" err="1"/>
              <a:t>Preemptible</a:t>
            </a:r>
            <a:r>
              <a:rPr lang="de-AT" sz="1000" dirty="0"/>
              <a:t> Kernel [1]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Task: 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Bring latency of virtualization closer to bare metal (</a:t>
            </a:r>
            <a:r>
              <a:rPr lang="en-US" sz="2000" b="0" i="0" u="none" strike="noStrike" baseline="0" dirty="0">
                <a:latin typeface="NimbusSanL-Regu"/>
              </a:rPr>
              <a:t>below 50 </a:t>
            </a:r>
            <a:r>
              <a:rPr lang="en-US" sz="2000" b="0" i="0" u="none" strike="noStrike" baseline="0" dirty="0" err="1">
                <a:latin typeface="NimbusSanL-Regu"/>
              </a:rPr>
              <a:t>μs</a:t>
            </a: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de-AT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0813"/>
              </p:ext>
            </p:extLst>
          </p:nvPr>
        </p:nvGraphicFramePr>
        <p:xfrm>
          <a:off x="1204700" y="960531"/>
          <a:ext cx="67259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98736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3327183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dirty="0"/>
                        <a:t>Virtualization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Real-Time Operating Systems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b="1" dirty="0"/>
                        <a:t>Disadvantages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Scalability &amp; flexibility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Increased overhead and latency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Cheaper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variability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Remote management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kern="1200" dirty="0">
                          <a:solidFill>
                            <a:schemeClr val="dk1"/>
                          </a:solidFill>
                          <a:effectLst/>
                        </a:rPr>
                        <a:t>Complexity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</a:t>
            </a:r>
            <a:r>
              <a:rPr lang="en-US" dirty="0" err="1"/>
              <a:t>RealTime</a:t>
            </a:r>
            <a:r>
              <a:rPr lang="en-US" dirty="0"/>
              <a:t>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9C643C1-FF11-E858-F2E3-08F038B396CE}"/>
              </a:ext>
            </a:extLst>
          </p:cNvPr>
          <p:cNvSpPr/>
          <p:nvPr/>
        </p:nvSpPr>
        <p:spPr>
          <a:xfrm>
            <a:off x="850900" y="787400"/>
            <a:ext cx="6945735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solidFill>
                  <a:schemeClr val="bg1"/>
                </a:solidFill>
              </a:rPr>
              <a:t>Asses Initial Situation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Measure initial latency difference between bare metal &amp; untuned virtualization with the latency tool of </a:t>
            </a:r>
            <a:r>
              <a:rPr lang="en-US" sz="1400" dirty="0" err="1">
                <a:solidFill>
                  <a:schemeClr val="tx1"/>
                </a:solidFill>
              </a:rPr>
              <a:t>Xenomai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339BAD2-97DD-CCC7-93CA-5BB3C68C0549}"/>
              </a:ext>
            </a:extLst>
          </p:cNvPr>
          <p:cNvSpPr/>
          <p:nvPr/>
        </p:nvSpPr>
        <p:spPr>
          <a:xfrm>
            <a:off x="850900" y="2057400"/>
            <a:ext cx="6945735" cy="812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Real-Time Performance Tunings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Sequentially tune virtualization through configurations of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BIOS, kernel, host, guest and QEMU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1B8A296-7A62-BD33-C46A-D30B17A44A4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23768" y="1600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C6DC2CD-AE6D-B9CA-BF9C-F0493A5034E9}"/>
              </a:ext>
            </a:extLst>
          </p:cNvPr>
          <p:cNvSpPr/>
          <p:nvPr/>
        </p:nvSpPr>
        <p:spPr>
          <a:xfrm>
            <a:off x="892039" y="3327400"/>
            <a:ext cx="3343412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Comparison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the latency tool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FB98A11-0A46-9CC9-731A-230FA7B2A36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63745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2A2922D1-174D-DD22-9BB7-E6038FD9DDF6}"/>
              </a:ext>
            </a:extLst>
          </p:cNvPr>
          <p:cNvSpPr/>
          <p:nvPr/>
        </p:nvSpPr>
        <p:spPr>
          <a:xfrm>
            <a:off x="4394200" y="3327400"/>
            <a:ext cx="3411117" cy="812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none" strike="noStrike" baseline="0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1400" b="0" i="0" u="none" strike="noStrike" baseline="0" dirty="0">
                <a:solidFill>
                  <a:schemeClr val="tx1"/>
                </a:solidFill>
              </a:rPr>
              <a:t>Measure </a:t>
            </a:r>
            <a:r>
              <a:rPr lang="en-US" sz="1400" dirty="0">
                <a:solidFill>
                  <a:schemeClr val="tx1"/>
                </a:solidFill>
              </a:rPr>
              <a:t>the latency difference with a r</a:t>
            </a:r>
            <a:r>
              <a:rPr lang="en-US" sz="1400" b="0" i="0" u="none" strike="noStrike" baseline="0" dirty="0">
                <a:solidFill>
                  <a:schemeClr val="tx1"/>
                </a:solidFill>
              </a:rPr>
              <a:t>eal-time robotic application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DF5E1AE-A2CD-9D35-C7BF-7315F5CA4AB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099758" y="2870200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</a:t>
            </a:r>
            <a:r>
              <a:rPr lang="en-US" sz="2000" dirty="0"/>
              <a:t>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[1]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[2]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[3]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[4] </a:t>
            </a:r>
            <a:r>
              <a:rPr lang="en-US" sz="2000" b="0" i="0" u="none" strike="noStrike" baseline="0" dirty="0">
                <a:latin typeface="+mn-lt"/>
              </a:rPr>
              <a:t>and Kernelshark </a:t>
            </a:r>
            <a:r>
              <a:rPr lang="en-US" sz="2000" dirty="0">
                <a:latin typeface="+mn-lt"/>
              </a:rPr>
              <a:t>[5]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Tool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350711" y="3792636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</a:t>
            </a:r>
            <a:r>
              <a:rPr lang="de-AT" sz="1000" dirty="0" err="1"/>
              <a:t>Statistics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752838" y="1067390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b="2619"/>
          <a:stretch/>
        </p:blipFill>
        <p:spPr>
          <a:xfrm>
            <a:off x="425449" y="1270659"/>
            <a:ext cx="3486769" cy="26173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81" y="1338402"/>
            <a:ext cx="4288070" cy="24525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92329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736367" y="3806570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050" dirty="0">
                <a:latin typeface="Arial "/>
              </a:rPr>
              <a:t>Time in </a:t>
            </a:r>
            <a:r>
              <a:rPr lang="el-GR" sz="105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05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050" dirty="0">
              <a:latin typeface="Arial 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25" y="4063648"/>
            <a:ext cx="2034338" cy="64486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146"/>
          <a:stretch/>
        </p:blipFill>
        <p:spPr>
          <a:xfrm>
            <a:off x="2419350" y="1362074"/>
            <a:ext cx="1337196" cy="4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Statistics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Latency Tool</a:t>
            </a:r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Virtualization of a Real-Time Operating System for Robot Control with a Focus on RealTime Compliance</a:t>
            </a:r>
            <a:r>
              <a:rPr lang="en-GB"/>
              <a:t> | </a:t>
            </a:r>
            <a:r>
              <a:rPr lang="de-AT"/>
              <a:t>Halil Pamuk, BSc.</a:t>
            </a:r>
            <a:r>
              <a:rPr lang="en-GB"/>
              <a:t> | 10.10.2024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1295</Words>
  <Application>Microsoft Office PowerPoint</Application>
  <PresentationFormat>Bildschirmpräsentation (16:9)</PresentationFormat>
  <Paragraphs>182</Paragraphs>
  <Slides>32</Slides>
  <Notes>0</Notes>
  <HiddenSlides>22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Arial </vt:lpstr>
      <vt:lpstr>Calibri</vt:lpstr>
      <vt:lpstr>NimbusMonL-Regu</vt:lpstr>
      <vt:lpstr>NimbusSanL-Regu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Methodology</vt:lpstr>
      <vt:lpstr>Application Context and Conditions</vt:lpstr>
      <vt:lpstr>Results – Latency Tool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QEMU Script</vt:lpstr>
      <vt:lpstr>Xenomai Approaches 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246</cp:revision>
  <dcterms:created xsi:type="dcterms:W3CDTF">2024-09-20T16:30:22Z</dcterms:created>
  <dcterms:modified xsi:type="dcterms:W3CDTF">2024-10-06T19:46:30Z</dcterms:modified>
</cp:coreProperties>
</file>