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0" r:id="rId2"/>
    <p:sldId id="263" r:id="rId3"/>
    <p:sldId id="274" r:id="rId4"/>
    <p:sldId id="273" r:id="rId5"/>
    <p:sldId id="275" r:id="rId6"/>
    <p:sldId id="267" r:id="rId7"/>
    <p:sldId id="271" r:id="rId8"/>
    <p:sldId id="268" r:id="rId9"/>
    <p:sldId id="269" r:id="rId10"/>
    <p:sldId id="270" r:id="rId11"/>
    <p:sldId id="276" r:id="rId12"/>
    <p:sldId id="277" r:id="rId13"/>
    <p:sldId id="278" r:id="rId14"/>
    <p:sldId id="279" r:id="rId15"/>
    <p:sldId id="280" r:id="rId16"/>
    <p:sldId id="281" r:id="rId17"/>
    <p:sldId id="303" r:id="rId18"/>
    <p:sldId id="286" r:id="rId19"/>
    <p:sldId id="287" r:id="rId20"/>
    <p:sldId id="288" r:id="rId21"/>
    <p:sldId id="289" r:id="rId22"/>
    <p:sldId id="295" r:id="rId23"/>
    <p:sldId id="290" r:id="rId24"/>
    <p:sldId id="296" r:id="rId25"/>
    <p:sldId id="291" r:id="rId26"/>
    <p:sldId id="297" r:id="rId27"/>
    <p:sldId id="292" r:id="rId28"/>
    <p:sldId id="304" r:id="rId29"/>
    <p:sldId id="298" r:id="rId30"/>
    <p:sldId id="293" r:id="rId31"/>
    <p:sldId id="294" r:id="rId32"/>
    <p:sldId id="299" r:id="rId33"/>
    <p:sldId id="300" r:id="rId34"/>
    <p:sldId id="301" r:id="rId35"/>
    <p:sldId id="302" r:id="rId3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20DFEAB-8105-4F67-B7A4-0D5F6999B179}">
          <p14:sldIdLst>
            <p14:sldId id="260"/>
            <p14:sldId id="263"/>
            <p14:sldId id="274"/>
            <p14:sldId id="273"/>
            <p14:sldId id="275"/>
            <p14:sldId id="267"/>
            <p14:sldId id="271"/>
            <p14:sldId id="268"/>
            <p14:sldId id="269"/>
            <p14:sldId id="270"/>
          </p14:sldIdLst>
        </p14:section>
        <p14:section name="Backup" id="{05246FA4-7B3D-4EC2-A608-15D2AADC5265}">
          <p14:sldIdLst>
            <p14:sldId id="276"/>
            <p14:sldId id="277"/>
            <p14:sldId id="278"/>
            <p14:sldId id="279"/>
            <p14:sldId id="280"/>
            <p14:sldId id="281"/>
            <p14:sldId id="303"/>
            <p14:sldId id="286"/>
            <p14:sldId id="287"/>
            <p14:sldId id="288"/>
            <p14:sldId id="289"/>
            <p14:sldId id="295"/>
            <p14:sldId id="290"/>
            <p14:sldId id="296"/>
            <p14:sldId id="291"/>
            <p14:sldId id="297"/>
            <p14:sldId id="292"/>
            <p14:sldId id="304"/>
            <p14:sldId id="298"/>
            <p14:sldId id="293"/>
            <p14:sldId id="294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200"/>
    <a:srgbClr val="FF9900"/>
    <a:srgbClr val="076F13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45" d="100"/>
          <a:sy n="145" d="100"/>
        </p:scale>
        <p:origin x="66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02.10.2024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emu.org/" TargetMode="External"/><Relationship Id="rId2" Type="http://schemas.openxmlformats.org/officeDocument/2006/relationships/hyperlink" Target="https://docs.yoctoproject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kernelshark.org/" TargetMode="External"/><Relationship Id="rId5" Type="http://schemas.openxmlformats.org/officeDocument/2006/relationships/hyperlink" Target="https://trace-cmd.org/" TargetMode="External"/><Relationship Id="rId4" Type="http://schemas.openxmlformats.org/officeDocument/2006/relationships/hyperlink" Target="https://xenomai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SanL-Regu"/>
              </a:rPr>
              <a:t>[1] </a:t>
            </a:r>
            <a:r>
              <a:rPr lang="en-US" sz="1800" b="0" i="0" u="none" strike="noStrike" baseline="0" dirty="0">
                <a:latin typeface="NimbusSanL-Regu"/>
                <a:hlinkClick r:id="rId2"/>
              </a:rPr>
              <a:t>https://docs.yoctoproject.org/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[2] </a:t>
            </a:r>
            <a:r>
              <a:rPr lang="en-US" sz="1800" b="0" i="0" u="none" strike="noStrike" baseline="0" dirty="0">
                <a:latin typeface="NimbusSanL-Regu"/>
                <a:hlinkClick r:id="rId3"/>
              </a:rPr>
              <a:t>https://www.qemu.org/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[3] </a:t>
            </a:r>
            <a:r>
              <a:rPr lang="en-US" sz="1800" b="0" i="0" u="none" strike="noStrike" baseline="0" dirty="0">
                <a:latin typeface="NimbusSanL-Regu"/>
                <a:hlinkClick r:id="rId4"/>
              </a:rPr>
              <a:t>https://xenomai.org/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[4] </a:t>
            </a:r>
            <a:r>
              <a:rPr lang="en-US" sz="1800" b="0" i="0" u="none" strike="noStrike" baseline="0" dirty="0">
                <a:latin typeface="NimbusSanL-Regu"/>
                <a:hlinkClick r:id="rId5"/>
              </a:rPr>
              <a:t>https://trace-cmd.org/</a:t>
            </a:r>
            <a:endParaRPr lang="en-US" sz="180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[5]</a:t>
            </a:r>
            <a:r>
              <a:rPr lang="en-US" sz="1800" b="0" i="0" u="none" strike="noStrike" baseline="0" dirty="0">
                <a:latin typeface="NimbusSanL-Regu"/>
              </a:rPr>
              <a:t> </a:t>
            </a:r>
            <a:r>
              <a:rPr lang="en-US" sz="1800" b="0" i="0" u="none" strike="noStrike" baseline="0" dirty="0">
                <a:latin typeface="NimbusSanL-Regu"/>
                <a:hlinkClick r:id="rId6"/>
              </a:rPr>
              <a:t>https://kernelshark.org/</a:t>
            </a:r>
            <a:endParaRPr lang="en-US" sz="1800" b="0" i="0" u="none" strike="noStrike" baseline="0" dirty="0">
              <a:latin typeface="NimbusSanL-Regu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in a virtualized Environment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C8EB07-66E9-56CB-C779-AE257F3A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593" y="750246"/>
            <a:ext cx="4616134" cy="38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Operating System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480B54-5B23-FF47-F714-252518C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90612"/>
            <a:ext cx="6657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QEMU Script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78C0FB-74EF-18D9-88AA-7324A7F4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1" y="632767"/>
            <a:ext cx="6719837" cy="3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Xenomai</a:t>
            </a:r>
            <a:r>
              <a:rPr lang="en-US" dirty="0"/>
              <a:t> Approaches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162D1F-E32F-4AB1-B397-D24C560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00" y="1402499"/>
            <a:ext cx="3676167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38F7D7-2BBA-3715-5B63-ACF5E237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" y="1402499"/>
            <a:ext cx="3774292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9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98723C-3283-3A50-F920-1FB5BC74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7" y="661542"/>
            <a:ext cx="5061965" cy="4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all -A @3:823 -name Salamander4 -e all</a:t>
            </a: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en-US" sz="1600" b="0" i="0" u="none" strike="noStrike" baseline="0" dirty="0">
              <a:latin typeface="NimbusMonL-Regu"/>
            </a:endParaRP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pt-BR" sz="1600" b="0" i="0" u="none" strike="noStrike" baseline="0" dirty="0">
              <a:latin typeface="NimbusMonL-Regu"/>
            </a:endParaRPr>
          </a:p>
          <a:p>
            <a:pPr algn="l"/>
            <a:r>
              <a:rPr lang="pt-BR" sz="1600" b="0" i="0" u="none" strike="noStrike" baseline="0" dirty="0">
                <a:latin typeface="NimbusMonL-Regu"/>
              </a:rPr>
              <a:t>sudo trace-cmd record -e kvm:kvm_entry -e kvm:kvm_exit -A @3:823 -name Salamander4 -e all</a:t>
            </a: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</a:t>
            </a:r>
            <a:r>
              <a:rPr lang="en-US" sz="1600" b="0" i="0" u="none" strike="noStrike" baseline="0" dirty="0" err="1">
                <a:latin typeface="NimbusMonL-Regu"/>
              </a:rPr>
              <a:t>kvm</a:t>
            </a:r>
            <a:r>
              <a:rPr lang="en-US" sz="1600" b="0" i="0" u="none" strike="noStrike" baseline="0" dirty="0">
                <a:latin typeface="NimbusMonL-Regu"/>
              </a:rPr>
              <a:t> -e sched -e </a:t>
            </a:r>
            <a:r>
              <a:rPr lang="en-US" sz="1600" b="0" i="0" u="none" strike="noStrike" baseline="0" dirty="0" err="1">
                <a:latin typeface="NimbusMonL-Regu"/>
              </a:rPr>
              <a:t>irq</a:t>
            </a:r>
            <a:r>
              <a:rPr lang="en-US" sz="1600" b="0" i="0" u="none" strike="noStrike" baseline="0" dirty="0">
                <a:latin typeface="NimbusMonL-Regu"/>
              </a:rPr>
              <a:t> -e -A @3:823 -name Salamander4 -e all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50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Kernelshark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040951-889A-2B51-9982-7F94E398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00" y="656699"/>
            <a:ext cx="6619919" cy="4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06D20C0-0340-0BBF-201B-DC219201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761429"/>
            <a:ext cx="4659094" cy="37135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792DB5-BD01-F5C6-38E5-7845F778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836703"/>
            <a:ext cx="4026866" cy="18473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748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Untuned Virtualization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581C0A-971F-1BAA-360F-C2D0505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" y="761429"/>
            <a:ext cx="4659094" cy="3771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EF5FC4-0D37-B3DD-23B3-FAD37AA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961016"/>
            <a:ext cx="4026865" cy="15987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37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ext, Screenshot, Reihe, Diagramm enthält.">
            <a:extLst>
              <a:ext uri="{FF2B5EF4-FFF2-40B4-BE49-F238E27FC236}">
                <a16:creationId xmlns:a16="http://schemas.microsoft.com/office/drawing/2014/main" id="{70183D45-2E28-0D46-2796-E345F999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19" y="2771774"/>
            <a:ext cx="4064534" cy="1536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Robots perform time-critical tasks</a:t>
            </a:r>
          </a:p>
          <a:p>
            <a:endParaRPr lang="en-US" sz="2000" dirty="0"/>
          </a:p>
          <a:p>
            <a:r>
              <a:rPr lang="en-US" sz="2000" dirty="0"/>
              <a:t>Delays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catastrophic consequences</a:t>
            </a:r>
          </a:p>
          <a:p>
            <a:endParaRPr lang="en-US" sz="2000" dirty="0"/>
          </a:p>
          <a:p>
            <a:r>
              <a:rPr lang="en-US" sz="2000" dirty="0"/>
              <a:t>General-Purpose Operating System vs. Real-Time Operating System 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0F739E8-5464-7C7C-30BA-78B9A427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774944"/>
            <a:ext cx="4124325" cy="1533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6F7C50C-9802-1145-F3A6-EB87CF7BF46C}"/>
              </a:ext>
            </a:extLst>
          </p:cNvPr>
          <p:cNvSpPr txBox="1"/>
          <p:nvPr/>
        </p:nvSpPr>
        <p:spPr>
          <a:xfrm>
            <a:off x="632460" y="4314209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x: </a:t>
            </a:r>
            <a:endParaRPr lang="en-US" sz="1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8A0CFD0-63E7-4A7C-B676-37AE988CB33B}"/>
              </a:ext>
            </a:extLst>
          </p:cNvPr>
          <p:cNvSpPr txBox="1"/>
          <p:nvPr/>
        </p:nvSpPr>
        <p:spPr>
          <a:xfrm>
            <a:off x="4824370" y="4321464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x: </a:t>
            </a:r>
            <a:endParaRPr lang="en-US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E9F797-95F7-4855-893E-BE1D6FFC4611}"/>
              </a:ext>
            </a:extLst>
          </p:cNvPr>
          <p:cNvSpPr txBox="1"/>
          <p:nvPr/>
        </p:nvSpPr>
        <p:spPr>
          <a:xfrm>
            <a:off x="6018658" y="2319325"/>
            <a:ext cx="2945341" cy="50484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/>
          <a:p>
            <a:pPr algn="l"/>
            <a:r>
              <a:rPr lang="de-AT" sz="2800" dirty="0">
                <a:solidFill>
                  <a:srgbClr val="FF0000"/>
                </a:solidFill>
              </a:rPr>
              <a:t>Kann man lesen?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 vs. Virtualization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FDC4E4-238A-D8F0-A432-3EE5613E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96" y="780847"/>
            <a:ext cx="5917808" cy="37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9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BIOS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0E93EE3-2ACB-3DB4-4E9C-BE36B4DA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3" y="964959"/>
            <a:ext cx="5969914" cy="3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BIOS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A7933C1-B2A4-FFC9-1D95-A28F1363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9" y="1156120"/>
            <a:ext cx="4659094" cy="2831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D82E7B-2045-9648-AA0A-D232804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4767"/>
            <a:ext cx="4035545" cy="15512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176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Kernel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D9905F-CA70-3B38-1785-7DA6026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5" y="1420959"/>
            <a:ext cx="7905750" cy="2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Kernel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EBB762-D366-FA43-84DF-3045A291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27772"/>
            <a:ext cx="4659094" cy="28246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D9921B-23EB-7B05-9A4B-05FC626C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6039"/>
            <a:ext cx="4026866" cy="150816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059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Host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3B332F-EB18-DD9A-F19C-ECCD704E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75149"/>
            <a:ext cx="2409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Host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B42C5C-BEB5-24B1-FB8E-4D0D2754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1319215"/>
            <a:ext cx="4676451" cy="2841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459157-1C4B-3F83-9F6D-7BF8DB83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02" y="1999551"/>
            <a:ext cx="3974246" cy="1481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9014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49004D-F8A4-6484-6E99-7343828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1959492"/>
            <a:ext cx="249555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BD6D07-7979-354B-C04D-FC8969F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2" y="713223"/>
            <a:ext cx="5203938" cy="3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8121D-5603-1234-837C-EAD2ABC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Priorities for Different Scheduling Policies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3BD523-EB69-C2FE-1C22-A628F2613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060B7-CDAC-B251-7ADD-C4242F4AB2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2597D-E091-A68C-D941-2351C65FC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2BA2E4-94F6-A2DD-E9C5-2C088F6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6" y="861893"/>
            <a:ext cx="7535227" cy="35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31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96391C-A68A-EA64-DED4-45449384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1278092"/>
            <a:ext cx="4659093" cy="2924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2A9039-B2D1-B081-5607-809AB3C3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87" y="2145230"/>
            <a:ext cx="4024312" cy="15159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11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Task: </a:t>
            </a: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Bring latency of virtualization closer to hardware (</a:t>
            </a:r>
            <a:r>
              <a:rPr lang="en-US" sz="2000" b="0" i="0" u="none" strike="noStrike" baseline="0" dirty="0">
                <a:latin typeface="NimbusSanL-Regu"/>
              </a:rPr>
              <a:t>below 50 </a:t>
            </a:r>
            <a:r>
              <a:rPr lang="en-US" sz="2000" b="0" i="0" u="none" strike="noStrike" baseline="0" dirty="0" err="1">
                <a:latin typeface="NimbusSanL-Regu"/>
              </a:rPr>
              <a:t>μs</a:t>
            </a: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de-AT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54703"/>
              </p:ext>
            </p:extLst>
          </p:nvPr>
        </p:nvGraphicFramePr>
        <p:xfrm>
          <a:off x="1204700" y="960531"/>
          <a:ext cx="67259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736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3327183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/>
                        <a:t>Virtualization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RTOS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b="1" dirty="0"/>
                        <a:t>Advantages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b="1" dirty="0"/>
                        <a:t>Disadvantages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&amp;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overhead and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variability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Robot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A22D66-9642-174F-0BDF-305387A9F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5" r="23041" b="13273"/>
          <a:stretch/>
        </p:blipFill>
        <p:spPr>
          <a:xfrm>
            <a:off x="1585399" y="950806"/>
            <a:ext cx="2156426" cy="27462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BC4AFD-4111-6B2C-1C53-B29D2B9B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4" y="1148015"/>
            <a:ext cx="3517742" cy="28474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708985-A87B-918E-E384-FE1B754A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7" y="3751115"/>
            <a:ext cx="2315394" cy="1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</a:t>
            </a:r>
            <a:r>
              <a:rPr lang="de-AT" dirty="0" err="1"/>
              <a:t>Function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09A812-0394-4A2D-1D09-45B39808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9" y="971348"/>
            <a:ext cx="4763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with PWM </a:t>
            </a:r>
            <a:r>
              <a:rPr lang="de-AT" dirty="0" err="1"/>
              <a:t>module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5F8350-DE65-C17B-46C7-8C02122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3" y="952894"/>
            <a:ext cx="3563874" cy="3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Setups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248B69-8E55-DD43-3B53-2BA2735B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9" y="889436"/>
            <a:ext cx="2972301" cy="34575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C1D0D7-CAD7-1F51-8830-6B3C4D5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92" y="1118790"/>
            <a:ext cx="2868829" cy="3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Flowchart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08792E-4F38-0C2B-B849-C4EF783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04" y="948827"/>
            <a:ext cx="6335712" cy="3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2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8544F62-5231-61DB-4403-56731A190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80" y="3595634"/>
            <a:ext cx="5038640" cy="101482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3501859-DBDA-8E5E-7530-F41937B0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0" y="607499"/>
            <a:ext cx="4477220" cy="29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C643C1-FF11-E858-F2E3-08F038B396CE}"/>
              </a:ext>
            </a:extLst>
          </p:cNvPr>
          <p:cNvSpPr/>
          <p:nvPr/>
        </p:nvSpPr>
        <p:spPr>
          <a:xfrm>
            <a:off x="850900" y="787400"/>
            <a:ext cx="6945735" cy="812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solidFill>
                  <a:schemeClr val="bg1"/>
                </a:solidFill>
              </a:rPr>
              <a:t>Asses Initial Situation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Measure initial latency difference between bare metal &amp; untuned virtualization with the latency tool of </a:t>
            </a:r>
            <a:r>
              <a:rPr lang="en-US" sz="1400" dirty="0" err="1">
                <a:solidFill>
                  <a:schemeClr val="tx1"/>
                </a:solidFill>
              </a:rPr>
              <a:t>Xenomai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39BAD2-97DD-CCC7-93CA-5BB3C68C0549}"/>
              </a:ext>
            </a:extLst>
          </p:cNvPr>
          <p:cNvSpPr/>
          <p:nvPr/>
        </p:nvSpPr>
        <p:spPr>
          <a:xfrm>
            <a:off x="850900" y="2057400"/>
            <a:ext cx="6945735" cy="812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Real-Time Performance Tunings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Sequentially tune virtualization through configurations of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BIOS, kernel, host, guest and QEMU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1B8A296-7A62-BD33-C46A-D30B17A44A4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23768" y="1600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C6DC2CD-AE6D-B9CA-BF9C-F0493A5034E9}"/>
              </a:ext>
            </a:extLst>
          </p:cNvPr>
          <p:cNvSpPr/>
          <p:nvPr/>
        </p:nvSpPr>
        <p:spPr>
          <a:xfrm>
            <a:off x="892039" y="3327400"/>
            <a:ext cx="3343412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Comparison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the latency tool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FB98A11-0A46-9CC9-731A-230FA7B2A36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63745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A2922D1-174D-DD22-9BB7-E6038FD9DDF6}"/>
              </a:ext>
            </a:extLst>
          </p:cNvPr>
          <p:cNvSpPr/>
          <p:nvPr/>
        </p:nvSpPr>
        <p:spPr>
          <a:xfrm>
            <a:off x="4394200" y="3327400"/>
            <a:ext cx="3411117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a r</a:t>
            </a:r>
            <a:r>
              <a:rPr lang="en-US" sz="1400" b="0" i="0" u="none" strike="noStrike" baseline="0" dirty="0">
                <a:solidFill>
                  <a:schemeClr val="tx1"/>
                </a:solidFill>
              </a:rPr>
              <a:t>eal-time robotic application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DF5E1AE-A2CD-9D35-C7BF-7315F5CA4AB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9758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</a:t>
            </a:r>
            <a:r>
              <a:rPr lang="en-US" sz="2000" dirty="0"/>
              <a:t>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[1]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[2]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[3]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[4] </a:t>
            </a:r>
            <a:r>
              <a:rPr lang="en-US" sz="2000" b="0" i="0" u="none" strike="noStrike" baseline="0" dirty="0">
                <a:latin typeface="+mn-lt"/>
              </a:rPr>
              <a:t>and Kernelshark </a:t>
            </a:r>
            <a:r>
              <a:rPr lang="en-US" sz="2000" dirty="0">
                <a:latin typeface="+mn-lt"/>
              </a:rPr>
              <a:t>[5]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Tool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6100917" y="4005707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x: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2082963" y="4249575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x: </a:t>
            </a:r>
            <a:endParaRPr lang="en-US" sz="1000" dirty="0"/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1" y="1270000"/>
            <a:ext cx="3828284" cy="287121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91" y="1309536"/>
            <a:ext cx="4576229" cy="26173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B592D90-3BE3-C38F-E2A0-806F30118EBB}"/>
              </a:ext>
            </a:extLst>
          </p:cNvPr>
          <p:cNvSpPr txBox="1"/>
          <p:nvPr/>
        </p:nvSpPr>
        <p:spPr>
          <a:xfrm>
            <a:off x="2827020" y="418438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LEGENDE </a:t>
            </a:r>
            <a:r>
              <a:rPr lang="en-US" sz="2800" dirty="0" err="1">
                <a:solidFill>
                  <a:srgbClr val="FF0000"/>
                </a:solidFill>
              </a:rPr>
              <a:t>GRÖßER</a:t>
            </a:r>
            <a:r>
              <a:rPr lang="en-US" sz="2800" dirty="0">
                <a:solidFill>
                  <a:srgbClr val="FF0000"/>
                </a:solidFill>
              </a:rPr>
              <a:t> UND X UND Y?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Difference between command issuance time and signal arrival at PWM module</a:t>
            </a:r>
          </a:p>
          <a:p>
            <a:r>
              <a:rPr lang="en-US" sz="1800" dirty="0"/>
              <a:t>1,000 samples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9C163D6-FD62-5863-C7DC-CBFBDB83CB00}"/>
              </a:ext>
            </a:extLst>
          </p:cNvPr>
          <p:cNvSpPr txBox="1"/>
          <p:nvPr/>
        </p:nvSpPr>
        <p:spPr>
          <a:xfrm>
            <a:off x="4087600" y="4137912"/>
            <a:ext cx="96012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x:</a:t>
            </a:r>
            <a:endParaRPr lang="en-US" sz="10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1348</Words>
  <Application>Microsoft Office PowerPoint</Application>
  <PresentationFormat>Bildschirmpräsentation (16:9)</PresentationFormat>
  <Paragraphs>187</Paragraphs>
  <Slides>35</Slides>
  <Notes>0</Notes>
  <HiddenSlides>24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2" baseType="lpstr">
      <vt:lpstr>Arial</vt:lpstr>
      <vt:lpstr>Calibri</vt:lpstr>
      <vt:lpstr>NimbusMonL-Regu</vt:lpstr>
      <vt:lpstr>NimbusSanL-Regu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Methodology</vt:lpstr>
      <vt:lpstr>Application Context and Conditions</vt:lpstr>
      <vt:lpstr>Results – Latency Tool</vt:lpstr>
      <vt:lpstr>Results – Robotic Application</vt:lpstr>
      <vt:lpstr>Discussion</vt:lpstr>
      <vt:lpstr>Outlook</vt:lpstr>
      <vt:lpstr>References</vt:lpstr>
      <vt:lpstr>Operations in a virtualized Environment</vt:lpstr>
      <vt:lpstr>Host Operating System</vt:lpstr>
      <vt:lpstr>QEMU Script</vt:lpstr>
      <vt:lpstr>Xenomai Approaches </vt:lpstr>
      <vt:lpstr>Trace-cmd</vt:lpstr>
      <vt:lpstr>Trace-cmd</vt:lpstr>
      <vt:lpstr>Kernelshark</vt:lpstr>
      <vt:lpstr>Salamander 4 Bare Metal</vt:lpstr>
      <vt:lpstr>Salamander 4 Untuned Virtualization</vt:lpstr>
      <vt:lpstr>Salamander 4 Bare Metal vs. Virtualization</vt:lpstr>
      <vt:lpstr>Salamander 4 Virtualization BIOS Configurations</vt:lpstr>
      <vt:lpstr>Salamander 4 Virtualization after BIOS Configurations</vt:lpstr>
      <vt:lpstr>Salamander 4 Virtualization Kernel Configurations</vt:lpstr>
      <vt:lpstr>Salamander 4 Virtualization after Kernel Configurations</vt:lpstr>
      <vt:lpstr>Salamander 4 Virtualization Host Configurations</vt:lpstr>
      <vt:lpstr>Salamander 4 Virtualization after Host Configurations</vt:lpstr>
      <vt:lpstr>Salamander 4 Virtualization QEMU Configurations</vt:lpstr>
      <vt:lpstr>Priorities for Different Scheduling Policies</vt:lpstr>
      <vt:lpstr>Salamander 4 Virtualization after QEMU Configurations</vt:lpstr>
      <vt:lpstr>Robot</vt:lpstr>
      <vt:lpstr>Servo Motor Function</vt:lpstr>
      <vt:lpstr>Servo Motor with PWM module</vt:lpstr>
      <vt:lpstr>Robotic Application Setups</vt:lpstr>
      <vt:lpstr>Robotic Application Flowchart</vt:lpstr>
      <vt:lpstr>Results of Robotic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Ibrahim Pamuk</cp:lastModifiedBy>
  <cp:revision>213</cp:revision>
  <dcterms:created xsi:type="dcterms:W3CDTF">2024-09-20T16:30:22Z</dcterms:created>
  <dcterms:modified xsi:type="dcterms:W3CDTF">2024-10-02T11:46:09Z</dcterms:modified>
</cp:coreProperties>
</file>