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5" r:id="rId5"/>
    <p:sldId id="260" r:id="rId6"/>
    <p:sldId id="261" r:id="rId7"/>
    <p:sldId id="267" r:id="rId8"/>
    <p:sldId id="262" r:id="rId9"/>
    <p:sldId id="268" r:id="rId10"/>
    <p:sldId id="263"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65"/>
    <p:restoredTop sz="96084"/>
  </p:normalViewPr>
  <p:slideViewPr>
    <p:cSldViewPr snapToGrid="0" snapToObjects="1">
      <p:cViewPr>
        <p:scale>
          <a:sx n="100" d="100"/>
          <a:sy n="100" d="100"/>
        </p:scale>
        <p:origin x="144" y="5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92230-44B8-AC44-A581-584C9D724359}" type="datetimeFigureOut">
              <a:rPr lang="en-US" smtClean="0"/>
              <a:t>9/22/16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DFA5F-3562-6347-846B-22AB7477CA3B}" type="slidenum">
              <a:rPr lang="en-US" smtClean="0"/>
              <a:t>‹#›</a:t>
            </a:fld>
            <a:endParaRPr lang="en-US"/>
          </a:p>
        </p:txBody>
      </p:sp>
    </p:spTree>
    <p:extLst>
      <p:ext uri="{BB962C8B-B14F-4D97-AF65-F5344CB8AC3E}">
        <p14:creationId xmlns:p14="http://schemas.microsoft.com/office/powerpoint/2010/main" val="55862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DFA5F-3562-6347-846B-22AB7477CA3B}" type="slidenum">
              <a:rPr lang="en-US" smtClean="0"/>
              <a:t>7</a:t>
            </a:fld>
            <a:endParaRPr lang="en-US"/>
          </a:p>
        </p:txBody>
      </p:sp>
    </p:spTree>
    <p:extLst>
      <p:ext uri="{BB962C8B-B14F-4D97-AF65-F5344CB8AC3E}">
        <p14:creationId xmlns:p14="http://schemas.microsoft.com/office/powerpoint/2010/main" val="1963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01528-2820-CB4C-AD7A-E1E841E02455}" type="datetimeFigureOut">
              <a:rPr lang="en-US" smtClean="0"/>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58569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01528-2820-CB4C-AD7A-E1E841E02455}" type="datetimeFigureOut">
              <a:rPr lang="en-US" smtClean="0"/>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200308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01528-2820-CB4C-AD7A-E1E841E02455}" type="datetimeFigureOut">
              <a:rPr lang="en-US" smtClean="0"/>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97623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01528-2820-CB4C-AD7A-E1E841E02455}" type="datetimeFigureOut">
              <a:rPr lang="en-US" smtClean="0"/>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94464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01528-2820-CB4C-AD7A-E1E841E02455}" type="datetimeFigureOut">
              <a:rPr lang="en-US" smtClean="0"/>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697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901528-2820-CB4C-AD7A-E1E841E02455}" type="datetimeFigureOut">
              <a:rPr lang="en-US" smtClean="0"/>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2167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901528-2820-CB4C-AD7A-E1E841E02455}" type="datetimeFigureOut">
              <a:rPr lang="en-US" smtClean="0"/>
              <a:t>9/22/16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42475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901528-2820-CB4C-AD7A-E1E841E02455}" type="datetimeFigureOut">
              <a:rPr lang="en-US" smtClean="0"/>
              <a:t>9/22/16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34157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01528-2820-CB4C-AD7A-E1E841E02455}" type="datetimeFigureOut">
              <a:rPr lang="en-US" smtClean="0"/>
              <a:t>9/22/16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146606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901528-2820-CB4C-AD7A-E1E841E02455}" type="datetimeFigureOut">
              <a:rPr lang="en-US" smtClean="0"/>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206857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901528-2820-CB4C-AD7A-E1E841E02455}" type="datetimeFigureOut">
              <a:rPr lang="en-US" smtClean="0"/>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8E0B-15CF-5A43-8D6D-82597974A073}" type="slidenum">
              <a:rPr lang="en-US" smtClean="0"/>
              <a:t>‹#›</a:t>
            </a:fld>
            <a:endParaRPr lang="en-US"/>
          </a:p>
        </p:txBody>
      </p:sp>
    </p:spTree>
    <p:extLst>
      <p:ext uri="{BB962C8B-B14F-4D97-AF65-F5344CB8AC3E}">
        <p14:creationId xmlns:p14="http://schemas.microsoft.com/office/powerpoint/2010/main" val="8914648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01528-2820-CB4C-AD7A-E1E841E02455}" type="datetimeFigureOut">
              <a:rPr lang="en-US" smtClean="0"/>
              <a:t>9/22/16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28E0B-15CF-5A43-8D6D-82597974A073}" type="slidenum">
              <a:rPr lang="en-US" smtClean="0"/>
              <a:t>‹#›</a:t>
            </a:fld>
            <a:endParaRPr lang="en-US"/>
          </a:p>
        </p:txBody>
      </p:sp>
    </p:spTree>
    <p:extLst>
      <p:ext uri="{BB962C8B-B14F-4D97-AF65-F5344CB8AC3E}">
        <p14:creationId xmlns:p14="http://schemas.microsoft.com/office/powerpoint/2010/main" val="186328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ensus.gov/geo/maps-data/data/tiger-cart-boundary.html" TargetMode="External"/><Relationship Id="rId4" Type="http://schemas.openxmlformats.org/officeDocument/2006/relationships/hyperlink" Target="http://learninggis.com/gis-resources/sources-of-free-gis-data" TargetMode="External"/><Relationship Id="rId5" Type="http://schemas.openxmlformats.org/officeDocument/2006/relationships/hyperlink" Target="http://americanmigrations.uic.edu/censustools.htm" TargetMode="External"/><Relationship Id="rId6" Type="http://schemas.openxmlformats.org/officeDocument/2006/relationships/hyperlink" Target="http://www.aag.org/" TargetMode="External"/><Relationship Id="rId7" Type="http://schemas.openxmlformats.org/officeDocument/2006/relationships/hyperlink" Target="http://www.aag.org/cs/projects_and_programs/historical_gis_clearinghouse/hgis_projects_programs" TargetMode="External"/><Relationship Id="rId8" Type="http://schemas.openxmlformats.org/officeDocument/2006/relationships/hyperlink" Target="http://factfinder.census.gov/faces/nav/jsf/pages/index.xhtml" TargetMode="External"/><Relationship Id="rId1" Type="http://schemas.openxmlformats.org/officeDocument/2006/relationships/slideLayout" Target="../slideLayouts/slideLayout2.xml"/><Relationship Id="rId2" Type="http://schemas.openxmlformats.org/officeDocument/2006/relationships/hyperlink" Target="https://www.dat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nytimes.com/interactive/2009/03/10/us/20090310-immigration-explorer.html?_r=0" TargetMode="External"/><Relationship Id="rId1" Type="http://schemas.openxmlformats.org/officeDocument/2006/relationships/slideLayout" Target="../slideLayouts/slideLayout2.xml"/><Relationship Id="rId2" Type="http://schemas.openxmlformats.org/officeDocument/2006/relationships/hyperlink" Target="https://project.wnyc.org/census-maps/littles/little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dsl.richmond.edu/emancipa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medievalchester.ac.uk/mappings/static.html" TargetMode="External"/><Relationship Id="rId4" Type="http://schemas.openxmlformats.org/officeDocument/2006/relationships/hyperlink" Target="http://mapserver.cch.kcl.ac.uk/medchest/lowbandwidth.php" TargetMode="External"/><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normAutofit/>
          </a:bodyPr>
          <a:lstStyle/>
          <a:p>
            <a:r>
              <a:rPr lang="en-US" sz="7200" b="1" dirty="0" smtClean="0">
                <a:solidFill>
                  <a:schemeClr val="bg1"/>
                </a:solidFill>
              </a:rPr>
              <a:t>GIS and History</a:t>
            </a:r>
            <a:endParaRPr lang="en-US" sz="7200" b="1" dirty="0">
              <a:solidFill>
                <a:schemeClr val="bg1"/>
              </a:solidFill>
            </a:endParaRPr>
          </a:p>
        </p:txBody>
      </p:sp>
      <p:sp>
        <p:nvSpPr>
          <p:cNvPr id="3" name="Subtitle 2"/>
          <p:cNvSpPr>
            <a:spLocks noGrp="1"/>
          </p:cNvSpPr>
          <p:nvPr>
            <p:ph type="subTitle" idx="1"/>
          </p:nvPr>
        </p:nvSpPr>
        <p:spPr>
          <a:xfrm>
            <a:off x="1187450" y="3614738"/>
            <a:ext cx="9817100" cy="1985962"/>
          </a:xfrm>
        </p:spPr>
        <p:txBody>
          <a:bodyPr>
            <a:normAutofit fontScale="77500" lnSpcReduction="20000"/>
          </a:bodyPr>
          <a:lstStyle/>
          <a:p>
            <a:pPr marL="342900" indent="-342900" algn="l">
              <a:buFont typeface="Arial" charset="0"/>
              <a:buChar char="•"/>
            </a:pPr>
            <a:r>
              <a:rPr lang="en-US" b="1" dirty="0" smtClean="0"/>
              <a:t>What is GIS?</a:t>
            </a:r>
          </a:p>
          <a:p>
            <a:pPr marL="342900" indent="-342900" algn="l">
              <a:buFont typeface="Arial" charset="0"/>
              <a:buChar char="•"/>
            </a:pPr>
            <a:r>
              <a:rPr lang="en-US" b="1" dirty="0" smtClean="0"/>
              <a:t>Uses of GIS</a:t>
            </a:r>
          </a:p>
          <a:p>
            <a:pPr marL="342900" indent="-342900" algn="l">
              <a:buFont typeface="Arial" charset="0"/>
              <a:buChar char="•"/>
            </a:pPr>
            <a:r>
              <a:rPr lang="en-US" b="1" dirty="0" smtClean="0"/>
              <a:t>How do historians use GIS?</a:t>
            </a:r>
          </a:p>
          <a:p>
            <a:pPr marL="342900" indent="-342900" algn="l">
              <a:buFont typeface="Arial" charset="0"/>
              <a:buChar char="•"/>
            </a:pPr>
            <a:r>
              <a:rPr lang="en-US" b="1" dirty="0" smtClean="0"/>
              <a:t>Practical applications of our tutorials</a:t>
            </a:r>
          </a:p>
          <a:p>
            <a:pPr marL="342900" indent="-342900" algn="l">
              <a:buFont typeface="Arial" charset="0"/>
              <a:buChar char="•"/>
            </a:pPr>
            <a:r>
              <a:rPr lang="en-US" b="1" dirty="0" smtClean="0"/>
              <a:t>Using GIS in our own work</a:t>
            </a:r>
          </a:p>
          <a:p>
            <a:pPr marL="342900" indent="-342900" algn="l">
              <a:buFont typeface="Arial" charset="0"/>
              <a:buChar char="•"/>
            </a:pPr>
            <a:r>
              <a:rPr lang="en-US" b="1" dirty="0" smtClean="0"/>
              <a:t>The field of Digital Humanities</a:t>
            </a:r>
            <a:endParaRPr lang="en-US" b="1" dirty="0"/>
          </a:p>
        </p:txBody>
      </p:sp>
    </p:spTree>
    <p:extLst>
      <p:ext uri="{BB962C8B-B14F-4D97-AF65-F5344CB8AC3E}">
        <p14:creationId xmlns:p14="http://schemas.microsoft.com/office/powerpoint/2010/main" val="545890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r>
              <a:rPr lang="en-US" dirty="0" smtClean="0"/>
              <a:t>Practical applications of our tutorials:</a:t>
            </a:r>
            <a:endParaRPr lang="en-US" dirty="0"/>
          </a:p>
        </p:txBody>
      </p:sp>
      <p:pic>
        <p:nvPicPr>
          <p:cNvPr id="7" name="Picture 6"/>
          <p:cNvPicPr>
            <a:picLocks noChangeAspect="1"/>
          </p:cNvPicPr>
          <p:nvPr/>
        </p:nvPicPr>
        <p:blipFill>
          <a:blip r:embed="rId2"/>
          <a:stretch>
            <a:fillRect/>
          </a:stretch>
        </p:blipFill>
        <p:spPr>
          <a:xfrm>
            <a:off x="596899" y="1206500"/>
            <a:ext cx="7267465" cy="5144532"/>
          </a:xfrm>
          <a:prstGeom prst="rect">
            <a:avLst/>
          </a:prstGeom>
        </p:spPr>
      </p:pic>
      <p:sp>
        <p:nvSpPr>
          <p:cNvPr id="8" name="TextBox 7"/>
          <p:cNvSpPr txBox="1"/>
          <p:nvPr/>
        </p:nvSpPr>
        <p:spPr>
          <a:xfrm>
            <a:off x="7864364" y="3670300"/>
            <a:ext cx="3467100" cy="647700"/>
          </a:xfrm>
          <a:prstGeom prst="rect">
            <a:avLst/>
          </a:prstGeom>
          <a:noFill/>
        </p:spPr>
        <p:txBody>
          <a:bodyPr wrap="square" rtlCol="0">
            <a:spAutoFit/>
          </a:bodyPr>
          <a:lstStyle/>
          <a:p>
            <a:r>
              <a:rPr lang="en-US" dirty="0" smtClean="0"/>
              <a:t>Mapping points and using geo-referenced maps</a:t>
            </a:r>
            <a:endParaRPr lang="en-US" dirty="0"/>
          </a:p>
        </p:txBody>
      </p:sp>
    </p:spTree>
    <p:extLst>
      <p:ext uri="{BB962C8B-B14F-4D97-AF65-F5344CB8AC3E}">
        <p14:creationId xmlns:p14="http://schemas.microsoft.com/office/powerpoint/2010/main" val="172015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field of digital humanities: </a:t>
            </a:r>
            <a:br>
              <a:rPr lang="en-US" dirty="0" smtClean="0"/>
            </a:br>
            <a:r>
              <a:rPr lang="en-US" dirty="0" smtClean="0"/>
              <a:t>STEM -&gt; STEAM</a:t>
            </a:r>
            <a:endParaRPr lang="en-US" dirty="0"/>
          </a:p>
        </p:txBody>
      </p:sp>
      <p:sp>
        <p:nvSpPr>
          <p:cNvPr id="3" name="Content Placeholder 2"/>
          <p:cNvSpPr>
            <a:spLocks noGrp="1"/>
          </p:cNvSpPr>
          <p:nvPr>
            <p:ph idx="1"/>
          </p:nvPr>
        </p:nvSpPr>
        <p:spPr>
          <a:xfrm>
            <a:off x="838200" y="1952625"/>
            <a:ext cx="10515600" cy="4498976"/>
          </a:xfrm>
        </p:spPr>
        <p:txBody>
          <a:bodyPr>
            <a:normAutofit fontScale="77500" lnSpcReduction="20000"/>
          </a:bodyPr>
          <a:lstStyle/>
          <a:p>
            <a:r>
              <a:rPr lang="en-US" dirty="0" smtClean="0"/>
              <a:t>Aug. 2016: Tenure-Track </a:t>
            </a:r>
            <a:r>
              <a:rPr lang="en-US" dirty="0"/>
              <a:t>Assistant Professor of U.S. Art History, George Mason </a:t>
            </a:r>
            <a:r>
              <a:rPr lang="en-US" dirty="0" smtClean="0"/>
              <a:t>University: “</a:t>
            </a:r>
            <a:r>
              <a:rPr lang="en-US" dirty="0"/>
              <a:t>Special preference will be given to candidates who can teach the history of photography or have expertise in digital humanities</a:t>
            </a:r>
            <a:r>
              <a:rPr lang="en-US" dirty="0" smtClean="0"/>
              <a:t>.”</a:t>
            </a:r>
          </a:p>
          <a:p>
            <a:r>
              <a:rPr lang="en-US" dirty="0" smtClean="0"/>
              <a:t>July 2016: </a:t>
            </a:r>
            <a:r>
              <a:rPr lang="en-US" dirty="0"/>
              <a:t>Digital Scholarship Librarian, Boston </a:t>
            </a:r>
            <a:r>
              <a:rPr lang="en-US" dirty="0" smtClean="0"/>
              <a:t>College</a:t>
            </a:r>
          </a:p>
          <a:p>
            <a:r>
              <a:rPr lang="en-US" dirty="0" smtClean="0"/>
              <a:t>July 2016: </a:t>
            </a:r>
            <a:r>
              <a:rPr lang="en-US" dirty="0"/>
              <a:t>UMD Postdocs in DH &amp; African American History and </a:t>
            </a:r>
            <a:r>
              <a:rPr lang="en-US" dirty="0" smtClean="0"/>
              <a:t>Culture</a:t>
            </a:r>
          </a:p>
          <a:p>
            <a:r>
              <a:rPr lang="en-US" dirty="0" smtClean="0"/>
              <a:t>April 2016: </a:t>
            </a:r>
            <a:r>
              <a:rPr lang="en-US" dirty="0"/>
              <a:t>Assistant Professor of European and Digital History, Brock </a:t>
            </a:r>
            <a:r>
              <a:rPr lang="en-US" dirty="0" smtClean="0"/>
              <a:t>University</a:t>
            </a:r>
          </a:p>
          <a:p>
            <a:r>
              <a:rPr lang="en-US" dirty="0" smtClean="0"/>
              <a:t>Dec. 2015: </a:t>
            </a:r>
            <a:r>
              <a:rPr lang="en-US" dirty="0"/>
              <a:t>Lead Developer at Princeton University’s Center for Digital </a:t>
            </a:r>
            <a:r>
              <a:rPr lang="en-US" dirty="0" smtClean="0"/>
              <a:t>Humanities</a:t>
            </a:r>
          </a:p>
          <a:p>
            <a:r>
              <a:rPr lang="en-US" dirty="0" smtClean="0"/>
              <a:t>Nov. 2015: Open Rank Professor / Program Director College Park, MD: The College of Arts and Humanities at the University of Maryland seeks a dynamic scholar at the rank of advanced assistant, associate, or full professor with a proven record of conducting innovative research and teaching at the intersection of African American History &amp; Culture and Digital Humanities to direct a major Andrew W. Mellon Foundation-funded project: Synergies among Digital Humanities and African American History and Culture</a:t>
            </a:r>
          </a:p>
          <a:p>
            <a:r>
              <a:rPr lang="en-US" dirty="0" smtClean="0"/>
              <a:t>Sep. 2015: </a:t>
            </a:r>
            <a:r>
              <a:rPr lang="en-US" dirty="0"/>
              <a:t>Assistant, Associate, or Full Professor of English in the Digital </a:t>
            </a:r>
            <a:r>
              <a:rPr lang="en-US" dirty="0" smtClean="0"/>
              <a:t>Humanities, University of Miami</a:t>
            </a:r>
          </a:p>
          <a:p>
            <a:endParaRPr lang="en-US" dirty="0" smtClean="0"/>
          </a:p>
          <a:p>
            <a:endParaRPr lang="en-US" dirty="0"/>
          </a:p>
        </p:txBody>
      </p:sp>
    </p:spTree>
    <p:extLst>
      <p:ext uri="{BB962C8B-B14F-4D97-AF65-F5344CB8AC3E}">
        <p14:creationId xmlns:p14="http://schemas.microsoft.com/office/powerpoint/2010/main" val="1322701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websites for GIS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 government’s open data</a:t>
            </a:r>
            <a:r>
              <a:rPr lang="en-US" dirty="0"/>
              <a:t>: </a:t>
            </a:r>
            <a:r>
              <a:rPr lang="en-US" dirty="0">
                <a:hlinkClick r:id="rId2"/>
              </a:rPr>
              <a:t>https://</a:t>
            </a:r>
            <a:r>
              <a:rPr lang="en-US" dirty="0" smtClean="0">
                <a:hlinkClick r:id="rId2"/>
              </a:rPr>
              <a:t>www.data.gov</a:t>
            </a:r>
            <a:endParaRPr lang="en-US" dirty="0" smtClean="0"/>
          </a:p>
          <a:p>
            <a:r>
              <a:rPr lang="en-US" dirty="0"/>
              <a:t>US Census Bureau: </a:t>
            </a:r>
            <a:r>
              <a:rPr lang="en-US" dirty="0">
                <a:hlinkClick r:id="rId3"/>
              </a:rPr>
              <a:t>https://</a:t>
            </a:r>
            <a:r>
              <a:rPr lang="en-US" dirty="0" smtClean="0">
                <a:hlinkClick r:id="rId3"/>
              </a:rPr>
              <a:t>www.census.gov/geo/maps-data/data/tiger-cart-boundary.html</a:t>
            </a:r>
            <a:endParaRPr lang="en-US" dirty="0" smtClean="0"/>
          </a:p>
          <a:p>
            <a:r>
              <a:rPr lang="en-US" dirty="0" smtClean="0"/>
              <a:t>Institute for </a:t>
            </a:r>
            <a:r>
              <a:rPr lang="en-US" dirty="0"/>
              <a:t>Mapping Technology: </a:t>
            </a:r>
            <a:r>
              <a:rPr lang="en-US" dirty="0">
                <a:hlinkClick r:id="rId4"/>
              </a:rPr>
              <a:t>http://</a:t>
            </a:r>
            <a:r>
              <a:rPr lang="en-US" dirty="0" smtClean="0">
                <a:hlinkClick r:id="rId4"/>
              </a:rPr>
              <a:t>learninggis.com/gis-resources/sources-of-free-gis-data</a:t>
            </a:r>
            <a:endParaRPr lang="en-US" dirty="0" smtClean="0"/>
          </a:p>
          <a:p>
            <a:r>
              <a:rPr lang="en-US" dirty="0" smtClean="0"/>
              <a:t>UIC </a:t>
            </a:r>
            <a:r>
              <a:rPr lang="en-US" dirty="0"/>
              <a:t>American Migrations: </a:t>
            </a:r>
            <a:r>
              <a:rPr lang="en-US" dirty="0">
                <a:hlinkClick r:id="rId5"/>
              </a:rPr>
              <a:t>http://</a:t>
            </a:r>
            <a:r>
              <a:rPr lang="en-US" dirty="0" smtClean="0">
                <a:hlinkClick r:id="rId5"/>
              </a:rPr>
              <a:t>americanmigrations.uic.edu/censustools.htm</a:t>
            </a:r>
            <a:endParaRPr lang="en-US" dirty="0" smtClean="0"/>
          </a:p>
          <a:p>
            <a:r>
              <a:rPr lang="en-US" dirty="0" smtClean="0"/>
              <a:t>American Association </a:t>
            </a:r>
            <a:r>
              <a:rPr lang="en-US" dirty="0"/>
              <a:t>of Geographers: </a:t>
            </a:r>
            <a:r>
              <a:rPr lang="en-US" dirty="0">
                <a:hlinkClick r:id="rId6"/>
              </a:rPr>
              <a:t>http://www.aag.org</a:t>
            </a:r>
            <a:r>
              <a:rPr lang="en-US" dirty="0" smtClean="0">
                <a:hlinkClick r:id="rId6"/>
              </a:rPr>
              <a:t>/</a:t>
            </a:r>
            <a:r>
              <a:rPr lang="en-US" dirty="0" smtClean="0"/>
              <a:t> </a:t>
            </a:r>
          </a:p>
          <a:p>
            <a:pPr lvl="1"/>
            <a:r>
              <a:rPr lang="en-US" sz="1500" dirty="0" smtClean="0"/>
              <a:t>Projects: </a:t>
            </a:r>
            <a:r>
              <a:rPr lang="en-US" sz="1500" dirty="0" smtClean="0">
                <a:hlinkClick r:id="rId7"/>
              </a:rPr>
              <a:t>http</a:t>
            </a:r>
            <a:r>
              <a:rPr lang="en-US" sz="1500" dirty="0">
                <a:hlinkClick r:id="rId7"/>
              </a:rPr>
              <a:t>://</a:t>
            </a:r>
            <a:r>
              <a:rPr lang="en-US" sz="1500" dirty="0" smtClean="0">
                <a:hlinkClick r:id="rId7"/>
              </a:rPr>
              <a:t>www.aag.org/cs/projects_and_programs/historical_gis_clearinghouse/hgis_projects_programs</a:t>
            </a:r>
            <a:r>
              <a:rPr lang="en-US" sz="1500" dirty="0" smtClean="0"/>
              <a:t> </a:t>
            </a:r>
          </a:p>
          <a:p>
            <a:r>
              <a:rPr lang="en-US" dirty="0" smtClean="0"/>
              <a:t>Build your </a:t>
            </a:r>
            <a:r>
              <a:rPr lang="en-US" dirty="0"/>
              <a:t>own datasets: </a:t>
            </a:r>
            <a:r>
              <a:rPr lang="en-US" dirty="0">
                <a:hlinkClick r:id="rId8"/>
              </a:rPr>
              <a:t>http://</a:t>
            </a:r>
            <a:r>
              <a:rPr lang="en-US" dirty="0" smtClean="0">
                <a:hlinkClick r:id="rId8"/>
              </a:rPr>
              <a:t>factfinder.census.gov/faces/nav/jsf/pages/index.xhtml</a:t>
            </a:r>
            <a:endParaRPr lang="en-US" dirty="0" smtClean="0"/>
          </a:p>
          <a:p>
            <a:endParaRPr lang="en-US" dirty="0" smtClean="0"/>
          </a:p>
          <a:p>
            <a:endParaRPr lang="en-US" dirty="0"/>
          </a:p>
        </p:txBody>
      </p:sp>
    </p:spTree>
    <p:extLst>
      <p:ext uri="{BB962C8B-B14F-4D97-AF65-F5344CB8AC3E}">
        <p14:creationId xmlns:p14="http://schemas.microsoft.com/office/powerpoint/2010/main" val="35465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GIS?</a:t>
            </a:r>
            <a:endParaRPr lang="en-US" dirty="0"/>
          </a:p>
        </p:txBody>
      </p:sp>
      <p:sp>
        <p:nvSpPr>
          <p:cNvPr id="3" name="Content Placeholder 2"/>
          <p:cNvSpPr>
            <a:spLocks noGrp="1"/>
          </p:cNvSpPr>
          <p:nvPr>
            <p:ph idx="1"/>
          </p:nvPr>
        </p:nvSpPr>
        <p:spPr>
          <a:xfrm>
            <a:off x="838200" y="2501900"/>
            <a:ext cx="10515600" cy="2997200"/>
          </a:xfrm>
        </p:spPr>
        <p:txBody>
          <a:bodyPr>
            <a:normAutofit/>
          </a:bodyPr>
          <a:lstStyle/>
          <a:p>
            <a:r>
              <a:rPr lang="en-US" b="1" dirty="0" smtClean="0"/>
              <a:t>GIS = Geographic Information System</a:t>
            </a:r>
          </a:p>
          <a:p>
            <a:r>
              <a:rPr lang="en-US" dirty="0" smtClean="0"/>
              <a:t>GIS is a way to visually represent data.</a:t>
            </a:r>
          </a:p>
          <a:p>
            <a:r>
              <a:rPr lang="en-US" dirty="0" smtClean="0"/>
              <a:t>GIS allows academics and analysts to “see” information mapped onto physical space; anything that has a spatial component might have GIS applications.</a:t>
            </a:r>
          </a:p>
          <a:p>
            <a:r>
              <a:rPr lang="en-US" dirty="0" smtClean="0"/>
              <a:t>Time </a:t>
            </a:r>
            <a:r>
              <a:rPr lang="en-US" i="1" dirty="0" smtClean="0"/>
              <a:t>and </a:t>
            </a:r>
            <a:r>
              <a:rPr lang="en-US" dirty="0" smtClean="0"/>
              <a:t>space</a:t>
            </a:r>
            <a:endParaRPr lang="en-US" dirty="0"/>
          </a:p>
        </p:txBody>
      </p:sp>
    </p:spTree>
    <p:extLst>
      <p:ext uri="{BB962C8B-B14F-4D97-AF65-F5344CB8AC3E}">
        <p14:creationId xmlns:p14="http://schemas.microsoft.com/office/powerpoint/2010/main" val="305845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146"/>
          </a:xfrm>
        </p:spPr>
        <p:txBody>
          <a:bodyPr/>
          <a:lstStyle/>
          <a:p>
            <a:r>
              <a:rPr lang="en-US" dirty="0" smtClean="0"/>
              <a:t>Uses of GIS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have housing prices in Cleveland neighborhoods changed over time?</a:t>
            </a:r>
          </a:p>
          <a:p>
            <a:r>
              <a:rPr lang="en-US" dirty="0" smtClean="0"/>
              <a:t>Is there a spatial pattern to vehicle break-ins in Arlington?</a:t>
            </a:r>
          </a:p>
          <a:p>
            <a:r>
              <a:rPr lang="en-US" dirty="0" smtClean="0"/>
              <a:t>Is there a relationship between early sex education in schools and teen pregnancy rates?</a:t>
            </a:r>
          </a:p>
          <a:p>
            <a:r>
              <a:rPr lang="en-US" dirty="0" smtClean="0"/>
              <a:t>Is there a relationship between population density and Ebola?</a:t>
            </a:r>
          </a:p>
          <a:p>
            <a:r>
              <a:rPr lang="en-US" dirty="0" smtClean="0"/>
              <a:t>How have changing global temperatures impacted bird migrations?</a:t>
            </a:r>
          </a:p>
          <a:p>
            <a:r>
              <a:rPr lang="en-US" dirty="0" smtClean="0"/>
              <a:t>How should the city of San Francisco be animated in a video game?</a:t>
            </a:r>
          </a:p>
          <a:p>
            <a:r>
              <a:rPr lang="en-US" dirty="0" smtClean="0"/>
              <a:t>Where should Dallas build a new fire station, based on local traffic, response time, and need?</a:t>
            </a:r>
          </a:p>
          <a:p>
            <a:r>
              <a:rPr lang="en-US" dirty="0" smtClean="0"/>
              <a:t>How do wait times at election polling places impact voter turn-out?</a:t>
            </a:r>
          </a:p>
          <a:p>
            <a:endParaRPr lang="en-US" dirty="0"/>
          </a:p>
        </p:txBody>
      </p:sp>
      <p:sp>
        <p:nvSpPr>
          <p:cNvPr id="5" name="TextBox 4"/>
          <p:cNvSpPr txBox="1"/>
          <p:nvPr/>
        </p:nvSpPr>
        <p:spPr>
          <a:xfrm>
            <a:off x="1034716" y="1201272"/>
            <a:ext cx="5486400" cy="369332"/>
          </a:xfrm>
          <a:prstGeom prst="rect">
            <a:avLst/>
          </a:prstGeom>
          <a:noFill/>
        </p:spPr>
        <p:txBody>
          <a:bodyPr wrap="square" rtlCol="0">
            <a:spAutoFit/>
          </a:bodyPr>
          <a:lstStyle/>
          <a:p>
            <a:r>
              <a:rPr lang="en-US" dirty="0" smtClean="0"/>
              <a:t>It’s not just for historians!</a:t>
            </a:r>
            <a:endParaRPr lang="en-US" dirty="0"/>
          </a:p>
        </p:txBody>
      </p:sp>
    </p:spTree>
    <p:extLst>
      <p:ext uri="{BB962C8B-B14F-4D97-AF65-F5344CB8AC3E}">
        <p14:creationId xmlns:p14="http://schemas.microsoft.com/office/powerpoint/2010/main" val="17811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historians use GIS? Military history:</a:t>
            </a:r>
            <a:endParaRPr lang="en-US" dirty="0"/>
          </a:p>
        </p:txBody>
      </p:sp>
      <p:sp>
        <p:nvSpPr>
          <p:cNvPr id="3" name="Content Placeholder 2"/>
          <p:cNvSpPr>
            <a:spLocks noGrp="1"/>
          </p:cNvSpPr>
          <p:nvPr>
            <p:ph idx="1"/>
          </p:nvPr>
        </p:nvSpPr>
        <p:spPr>
          <a:xfrm>
            <a:off x="5967156" y="1795939"/>
            <a:ext cx="4051300" cy="28479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 Military historical reconstruction of the Attila Line, a defense line around Budapest during WWII.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43" y="1596272"/>
            <a:ext cx="4174613" cy="4345959"/>
          </a:xfrm>
          <a:prstGeom prst="rect">
            <a:avLst/>
          </a:prstGeom>
        </p:spPr>
      </p:pic>
      <p:sp>
        <p:nvSpPr>
          <p:cNvPr id="5" name="TextBox 4"/>
          <p:cNvSpPr txBox="1"/>
          <p:nvPr/>
        </p:nvSpPr>
        <p:spPr>
          <a:xfrm>
            <a:off x="1560256" y="6047482"/>
            <a:ext cx="6134100" cy="369332"/>
          </a:xfrm>
          <a:prstGeom prst="rect">
            <a:avLst/>
          </a:prstGeom>
          <a:noFill/>
        </p:spPr>
        <p:txBody>
          <a:bodyPr wrap="square" rtlCol="0">
            <a:spAutoFit/>
          </a:bodyPr>
          <a:lstStyle/>
          <a:p>
            <a:r>
              <a:rPr lang="en-US" smtClean="0"/>
              <a:t>The reconstructed Attila Line</a:t>
            </a:r>
            <a:endParaRPr lang="en-US"/>
          </a:p>
        </p:txBody>
      </p:sp>
      <p:sp>
        <p:nvSpPr>
          <p:cNvPr id="6" name="TextBox 5"/>
          <p:cNvSpPr txBox="1"/>
          <p:nvPr/>
        </p:nvSpPr>
        <p:spPr>
          <a:xfrm>
            <a:off x="5334000" y="5295900"/>
            <a:ext cx="6019800" cy="646331"/>
          </a:xfrm>
          <a:prstGeom prst="rect">
            <a:avLst/>
          </a:prstGeom>
          <a:noFill/>
        </p:spPr>
        <p:txBody>
          <a:bodyPr wrap="square" rtlCol="0">
            <a:spAutoFit/>
          </a:bodyPr>
          <a:lstStyle/>
          <a:p>
            <a:r>
              <a:rPr lang="en-US" sz="1200" dirty="0" smtClean="0"/>
              <a:t>Source: TUB Department of Photogrammetry and </a:t>
            </a:r>
            <a:r>
              <a:rPr lang="en-US" sz="1200" dirty="0" err="1" smtClean="0"/>
              <a:t>Geoinformatics</a:t>
            </a:r>
            <a:r>
              <a:rPr lang="en-US" sz="1200" dirty="0" smtClean="0"/>
              <a:t>, HAS-TUB </a:t>
            </a:r>
            <a:r>
              <a:rPr lang="en-US" sz="1200" dirty="0" err="1" smtClean="0"/>
              <a:t>Geoinformation</a:t>
            </a:r>
            <a:r>
              <a:rPr lang="en-US" sz="1200" dirty="0" smtClean="0"/>
              <a:t> Research Group, “Military historical reconstruction (WWII) with GIS</a:t>
            </a:r>
            <a:r>
              <a:rPr lang="en-US" sz="1200" dirty="0"/>
              <a:t>,” Budapest, Hungary. http://</a:t>
            </a:r>
            <a:r>
              <a:rPr lang="en-US" sz="1200" dirty="0" err="1"/>
              <a:t>www.zmne.hu</a:t>
            </a:r>
            <a:r>
              <a:rPr lang="en-US" sz="1200" dirty="0"/>
              <a:t>/</a:t>
            </a:r>
            <a:r>
              <a:rPr lang="en-US" sz="1200" dirty="0" err="1"/>
              <a:t>aarms</a:t>
            </a:r>
            <a:r>
              <a:rPr lang="en-US" sz="1200" dirty="0"/>
              <a:t>/docs/Volume4/Issue3/pdf/04juha.pdf</a:t>
            </a:r>
          </a:p>
        </p:txBody>
      </p:sp>
    </p:spTree>
    <p:extLst>
      <p:ext uri="{BB962C8B-B14F-4D97-AF65-F5344CB8AC3E}">
        <p14:creationId xmlns:p14="http://schemas.microsoft.com/office/powerpoint/2010/main" val="1233973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48" y="115576"/>
            <a:ext cx="10515600" cy="1325563"/>
          </a:xfrm>
        </p:spPr>
        <p:txBody>
          <a:bodyPr/>
          <a:lstStyle/>
          <a:p>
            <a:r>
              <a:rPr lang="en-US" dirty="0" smtClean="0"/>
              <a:t>How do historians use GIS? Migration:</a:t>
            </a:r>
            <a:endParaRPr lang="en-US" dirty="0"/>
          </a:p>
        </p:txBody>
      </p:sp>
      <p:sp>
        <p:nvSpPr>
          <p:cNvPr id="3" name="Content Placeholder 2"/>
          <p:cNvSpPr>
            <a:spLocks noGrp="1"/>
          </p:cNvSpPr>
          <p:nvPr>
            <p:ph idx="1"/>
          </p:nvPr>
        </p:nvSpPr>
        <p:spPr>
          <a:xfrm>
            <a:off x="1014818" y="6329484"/>
            <a:ext cx="10515600" cy="439615"/>
          </a:xfrm>
        </p:spPr>
        <p:txBody>
          <a:bodyPr>
            <a:normAutofit fontScale="77500" lnSpcReduction="20000"/>
          </a:bodyPr>
          <a:lstStyle/>
          <a:p>
            <a:pPr marL="0" lvl="0" indent="0">
              <a:lnSpc>
                <a:spcPct val="100000"/>
              </a:lnSpc>
              <a:spcBef>
                <a:spcPts val="0"/>
              </a:spcBef>
              <a:buNone/>
              <a:defRPr/>
            </a:pPr>
            <a:r>
              <a:rPr lang="en-US" dirty="0" smtClean="0"/>
              <a:t>WNYC’s “New </a:t>
            </a:r>
            <a:r>
              <a:rPr lang="en-US" dirty="0" err="1" smtClean="0"/>
              <a:t>Littles</a:t>
            </a:r>
            <a:r>
              <a:rPr lang="en-US" dirty="0"/>
              <a:t>” Project: </a:t>
            </a:r>
            <a:r>
              <a:rPr lang="en-US" dirty="0">
                <a:hlinkClick r:id="rId2"/>
              </a:rPr>
              <a:t>https://</a:t>
            </a:r>
            <a:r>
              <a:rPr lang="en-US" dirty="0" smtClean="0">
                <a:hlinkClick r:id="rId2"/>
              </a:rPr>
              <a:t>project.wnyc.org/census-maps/littles/littles.html</a:t>
            </a:r>
            <a:endParaRPr lang="en-US" dirty="0" smtClean="0"/>
          </a:p>
          <a:p>
            <a:pPr marL="0" lvl="0" indent="0">
              <a:lnSpc>
                <a:spcPct val="100000"/>
              </a:lnSpc>
              <a:spcBef>
                <a:spcPts val="0"/>
              </a:spcBef>
              <a:buNone/>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48" y="1307813"/>
            <a:ext cx="5858552" cy="38294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466" y="1314066"/>
            <a:ext cx="5669234" cy="3710878"/>
          </a:xfrm>
          <a:prstGeom prst="rect">
            <a:avLst/>
          </a:prstGeom>
        </p:spPr>
      </p:pic>
      <p:sp>
        <p:nvSpPr>
          <p:cNvPr id="6" name="TextBox 5"/>
          <p:cNvSpPr txBox="1"/>
          <p:nvPr/>
        </p:nvSpPr>
        <p:spPr>
          <a:xfrm>
            <a:off x="1155700" y="5410200"/>
            <a:ext cx="9918700" cy="646331"/>
          </a:xfrm>
          <a:prstGeom prst="rect">
            <a:avLst/>
          </a:prstGeom>
          <a:noFill/>
        </p:spPr>
        <p:txBody>
          <a:bodyPr wrap="square" rtlCol="0">
            <a:spAutoFit/>
          </a:bodyPr>
          <a:lstStyle/>
          <a:p>
            <a:r>
              <a:rPr lang="en-US" dirty="0" smtClean="0"/>
              <a:t>New York Times</a:t>
            </a:r>
            <a:r>
              <a:rPr lang="en-US" dirty="0"/>
              <a:t>’ Immigration Explorer: </a:t>
            </a:r>
            <a:r>
              <a:rPr lang="en-US" dirty="0">
                <a:hlinkClick r:id="rId5"/>
              </a:rPr>
              <a:t>http://www.nytimes.com/interactive/2009/03/10/us/20090310-immigration-explorer.html?_</a:t>
            </a:r>
            <a:r>
              <a:rPr lang="en-US" dirty="0" smtClean="0">
                <a:hlinkClick r:id="rId5"/>
              </a:rPr>
              <a:t>r=0</a:t>
            </a:r>
            <a:r>
              <a:rPr lang="en-US" dirty="0" smtClean="0"/>
              <a:t> </a:t>
            </a:r>
            <a:endParaRPr lang="en-US" dirty="0"/>
          </a:p>
        </p:txBody>
      </p:sp>
    </p:spTree>
    <p:extLst>
      <p:ext uri="{BB962C8B-B14F-4D97-AF65-F5344CB8AC3E}">
        <p14:creationId xmlns:p14="http://schemas.microsoft.com/office/powerpoint/2010/main" val="1554910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historians use GIS? Visualizing social upheaval: Emancipation</a:t>
            </a:r>
            <a:endParaRPr lang="en-US" dirty="0"/>
          </a:p>
        </p:txBody>
      </p:sp>
      <p:sp>
        <p:nvSpPr>
          <p:cNvPr id="4" name="Content Placeholder 3"/>
          <p:cNvSpPr>
            <a:spLocks noGrp="1"/>
          </p:cNvSpPr>
          <p:nvPr>
            <p:ph idx="1"/>
          </p:nvPr>
        </p:nvSpPr>
        <p:spPr>
          <a:xfrm>
            <a:off x="838200" y="1825625"/>
            <a:ext cx="10515600" cy="523875"/>
          </a:xfrm>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“Visualizing Emancipation,” University of Richmond,</a:t>
            </a:r>
            <a:r>
              <a:rPr lang="en-US" dirty="0"/>
              <a:t> </a:t>
            </a:r>
            <a:r>
              <a:rPr lang="en-US" dirty="0" smtClean="0">
                <a:hlinkClick r:id="rId2"/>
              </a:rPr>
              <a:t>http</a:t>
            </a:r>
            <a:r>
              <a:rPr lang="en-US" dirty="0">
                <a:hlinkClick r:id="rId2"/>
              </a:rPr>
              <a:t>://dsl.richmond.edu/emancipation</a:t>
            </a:r>
            <a:r>
              <a:rPr lang="en-US" dirty="0" smtClean="0">
                <a:hlinkClick r:id="rId2"/>
              </a:rPr>
              <a:t>/</a:t>
            </a:r>
            <a:r>
              <a:rPr lang="en-US" dirty="0" smtClean="0"/>
              <a:t>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2349500"/>
            <a:ext cx="8450850" cy="4394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8475" y="4281488"/>
            <a:ext cx="5516825" cy="1917700"/>
          </a:xfrm>
          <a:prstGeom prst="rect">
            <a:avLst/>
          </a:prstGeom>
        </p:spPr>
      </p:pic>
    </p:spTree>
    <p:extLst>
      <p:ext uri="{BB962C8B-B14F-4D97-AF65-F5344CB8AC3E}">
        <p14:creationId xmlns:p14="http://schemas.microsoft.com/office/powerpoint/2010/main" val="140678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historians use GIS? Uniting place/space and time: Mapping Medieval Chester</a:t>
            </a:r>
            <a:endParaRPr lang="en-US" dirty="0"/>
          </a:p>
        </p:txBody>
      </p:sp>
      <p:sp>
        <p:nvSpPr>
          <p:cNvPr id="3" name="Content Placeholder 2"/>
          <p:cNvSpPr>
            <a:spLocks noGrp="1"/>
          </p:cNvSpPr>
          <p:nvPr>
            <p:ph idx="1"/>
          </p:nvPr>
        </p:nvSpPr>
        <p:spPr>
          <a:xfrm>
            <a:off x="0" y="5788024"/>
            <a:ext cx="12192000" cy="1069976"/>
          </a:xfrm>
        </p:spPr>
        <p:txBody>
          <a:bodyPr>
            <a:normAutofit fontScale="70000" lnSpcReduction="20000"/>
          </a:bodyPr>
          <a:lstStyle/>
          <a:p>
            <a:pPr marL="0" lvl="0" indent="0">
              <a:lnSpc>
                <a:spcPct val="100000"/>
              </a:lnSpc>
              <a:spcBef>
                <a:spcPts val="0"/>
              </a:spcBef>
              <a:buNone/>
              <a:defRPr/>
            </a:pPr>
            <a:r>
              <a:rPr lang="en-US" dirty="0" smtClean="0"/>
              <a:t>Project description (from </a:t>
            </a:r>
            <a:r>
              <a:rPr lang="en-US" dirty="0" err="1" smtClean="0"/>
              <a:t>aag.org</a:t>
            </a:r>
            <a:r>
              <a:rPr lang="en-US" dirty="0" smtClean="0"/>
              <a:t>): </a:t>
            </a:r>
            <a:r>
              <a:rPr lang="en-US" dirty="0"/>
              <a:t>This AHRC-funded research project brings together a team including literary specialists, historical geographers and historians to explore space, place and identity in medieval Chester. The project asks questions about Chester as a city on the (often troubled) border between England and Wales, and about how different medieval inhabitants imagined and represented the urban space around them.</a:t>
            </a:r>
          </a:p>
        </p:txBody>
      </p:sp>
      <p:sp>
        <p:nvSpPr>
          <p:cNvPr id="4" name="TextBox 3"/>
          <p:cNvSpPr txBox="1"/>
          <p:nvPr/>
        </p:nvSpPr>
        <p:spPr>
          <a:xfrm>
            <a:off x="9169400" y="2298700"/>
            <a:ext cx="2590800" cy="2585323"/>
          </a:xfrm>
          <a:prstGeom prst="rect">
            <a:avLst/>
          </a:prstGeom>
          <a:noFill/>
        </p:spPr>
        <p:txBody>
          <a:bodyPr wrap="square" rtlCol="0">
            <a:spAutoFit/>
          </a:bodyPr>
          <a:lstStyle/>
          <a:p>
            <a:r>
              <a:rPr lang="en-US" dirty="0">
                <a:hlinkClick r:id="rId3"/>
              </a:rPr>
              <a:t>http://</a:t>
            </a:r>
            <a:r>
              <a:rPr lang="en-US" dirty="0" smtClean="0">
                <a:hlinkClick r:id="rId3"/>
              </a:rPr>
              <a:t>www.medievalchester.ac.uk/mappings/static.html</a:t>
            </a:r>
            <a:endParaRPr lang="en-US" dirty="0" smtClean="0"/>
          </a:p>
          <a:p>
            <a:endParaRPr lang="en-US" dirty="0" smtClean="0"/>
          </a:p>
          <a:p>
            <a:r>
              <a:rPr lang="en-US" dirty="0">
                <a:hlinkClick r:id="rId4"/>
              </a:rPr>
              <a:t>http://</a:t>
            </a:r>
            <a:r>
              <a:rPr lang="en-US" dirty="0" smtClean="0">
                <a:hlinkClick r:id="rId4"/>
              </a:rPr>
              <a:t>mapserver.cch.kcl.ac.uk/medchest/lowbandwidth.php</a:t>
            </a:r>
            <a:endParaRPr lang="en-US" dirty="0" smtClean="0"/>
          </a:p>
          <a:p>
            <a:endParaRPr lang="en-US" dirty="0"/>
          </a:p>
          <a:p>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446" y="2060263"/>
            <a:ext cx="5133946" cy="362790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9500" y="1574800"/>
            <a:ext cx="3962400" cy="3962400"/>
          </a:xfrm>
          <a:prstGeom prst="rect">
            <a:avLst/>
          </a:prstGeom>
        </p:spPr>
      </p:pic>
    </p:spTree>
    <p:extLst>
      <p:ext uri="{BB962C8B-B14F-4D97-AF65-F5344CB8AC3E}">
        <p14:creationId xmlns:p14="http://schemas.microsoft.com/office/powerpoint/2010/main" val="1724331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historians use GIS? Recovering lost data and information:</a:t>
            </a:r>
            <a:endParaRPr lang="en-US" dirty="0"/>
          </a:p>
        </p:txBody>
      </p:sp>
      <p:sp>
        <p:nvSpPr>
          <p:cNvPr id="3" name="Content Placeholder 2"/>
          <p:cNvSpPr>
            <a:spLocks noGrp="1"/>
          </p:cNvSpPr>
          <p:nvPr>
            <p:ph idx="1"/>
          </p:nvPr>
        </p:nvSpPr>
        <p:spPr/>
        <p:txBody>
          <a:bodyPr>
            <a:normAutofit fontScale="92500" lnSpcReduction="20000"/>
          </a:bodyPr>
          <a:lstStyle/>
          <a:p>
            <a:pPr marL="0" lvl="0" indent="0">
              <a:lnSpc>
                <a:spcPct val="100000"/>
              </a:lnSpc>
              <a:spcBef>
                <a:spcPts val="0"/>
              </a:spcBef>
              <a:buNone/>
              <a:defRPr/>
            </a:pPr>
            <a:r>
              <a:rPr lang="en-US" b="1" dirty="0" smtClean="0">
                <a:solidFill>
                  <a:srgbClr val="002060"/>
                </a:solidFill>
              </a:rPr>
              <a:t>Portuguese Mappin</a:t>
            </a:r>
            <a:r>
              <a:rPr lang="en-US" b="1" dirty="0" smtClean="0">
                <a:solidFill>
                  <a:srgbClr val="002060"/>
                </a:solidFill>
              </a:rPr>
              <a:t>g of the Coast of Africa: </a:t>
            </a:r>
            <a:r>
              <a:rPr lang="en-US" dirty="0" smtClean="0"/>
              <a:t>When </a:t>
            </a:r>
            <a:r>
              <a:rPr lang="en-US" dirty="0"/>
              <a:t>a tsunami and 8.8 earthquake destroyed nearly all the records of Portuguese exploration of the west African coast, the only surviving maps were those outside of Lisbon at 9.30 AM on November 1, 1755. After a dozen years, we have acquired digital images of nearly every surviving map, and are working backwards from the maps to discover the nature of the survey techniques used.</a:t>
            </a:r>
            <a:br>
              <a:rPr lang="en-US" dirty="0"/>
            </a:br>
            <a:r>
              <a:rPr lang="en-US" dirty="0"/>
              <a:t/>
            </a:r>
            <a:br>
              <a:rPr lang="en-US" dirty="0"/>
            </a:br>
            <a:r>
              <a:rPr lang="en-US" b="1" dirty="0" smtClean="0"/>
              <a:t>Sponsors:</a:t>
            </a:r>
            <a:r>
              <a:rPr lang="en-US" dirty="0"/>
              <a:t> A joint collaboration between the University of California Humanities Research Institute, GIS Data Center at Rice University, and the Texas Learning &amp; Computation Center, University of Houston. Funded by the American Council of Learned Societies and the National Endowment for the Humanities Office of Digital Humanities.</a:t>
            </a:r>
          </a:p>
        </p:txBody>
      </p:sp>
    </p:spTree>
    <p:extLst>
      <p:ext uri="{BB962C8B-B14F-4D97-AF65-F5344CB8AC3E}">
        <p14:creationId xmlns:p14="http://schemas.microsoft.com/office/powerpoint/2010/main" val="1820680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historians use GIS?</a:t>
            </a:r>
            <a:endParaRPr lang="en-US"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Trace the movement of ideas by seeing where pamphlets, newspapers, and other publications were present.</a:t>
            </a:r>
          </a:p>
          <a:p>
            <a:pPr lvl="0">
              <a:lnSpc>
                <a:spcPct val="100000"/>
              </a:lnSpc>
              <a:spcBef>
                <a:spcPts val="0"/>
              </a:spcBef>
              <a:defRPr/>
            </a:pPr>
            <a:r>
              <a:rPr lang="en-US" dirty="0"/>
              <a:t>Better understand slave culture in the Americas by tracing the ports of call of slave ships</a:t>
            </a:r>
            <a:r>
              <a:rPr lang="en-US" dirty="0" smtClean="0"/>
              <a:t>.</a:t>
            </a:r>
          </a:p>
          <a:p>
            <a:pPr>
              <a:lnSpc>
                <a:spcPct val="100000"/>
              </a:lnSpc>
              <a:spcBef>
                <a:spcPts val="0"/>
              </a:spcBef>
              <a:defRPr/>
            </a:pPr>
            <a:r>
              <a:rPr lang="en-US" dirty="0"/>
              <a:t>Trace how transportation (like railroads) and technology </a:t>
            </a:r>
            <a:r>
              <a:rPr lang="en-US" dirty="0" smtClean="0"/>
              <a:t>affected population and other changes.</a:t>
            </a:r>
          </a:p>
          <a:p>
            <a:pPr>
              <a:lnSpc>
                <a:spcPct val="100000"/>
              </a:lnSpc>
              <a:spcBef>
                <a:spcPts val="0"/>
              </a:spcBef>
              <a:defRPr/>
            </a:pPr>
            <a:r>
              <a:rPr lang="en-US" dirty="0" smtClean="0"/>
              <a:t>Borderlands: track how small or more significant variations in borders impacted contemporary peoples and events.</a:t>
            </a:r>
            <a:endParaRPr lang="en-US" dirty="0"/>
          </a:p>
          <a:p>
            <a:pPr lvl="0">
              <a:lnSpc>
                <a:spcPct val="100000"/>
              </a:lnSpc>
              <a:spcBef>
                <a:spcPts val="0"/>
              </a:spcBef>
              <a:defRPr/>
            </a:pPr>
            <a:endParaRPr lang="en-US" dirty="0"/>
          </a:p>
          <a:p>
            <a:pPr>
              <a:lnSpc>
                <a:spcPct val="100000"/>
              </a:lnSpc>
              <a:spcBef>
                <a:spcPts val="0"/>
              </a:spcBef>
              <a:defRPr/>
            </a:pPr>
            <a:endParaRPr lang="en-US" dirty="0"/>
          </a:p>
        </p:txBody>
      </p:sp>
    </p:spTree>
    <p:extLst>
      <p:ext uri="{BB962C8B-B14F-4D97-AF65-F5344CB8AC3E}">
        <p14:creationId xmlns:p14="http://schemas.microsoft.com/office/powerpoint/2010/main" val="1822943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2912</TotalTime>
  <Words>827</Words>
  <Application>Microsoft Macintosh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GIS and History</vt:lpstr>
      <vt:lpstr>What is GIS?</vt:lpstr>
      <vt:lpstr>Uses of GIS</vt:lpstr>
      <vt:lpstr>How do historians use GIS? Military history:</vt:lpstr>
      <vt:lpstr>How do historians use GIS? Migration:</vt:lpstr>
      <vt:lpstr>How do historians use GIS? Visualizing social upheaval: Emancipation</vt:lpstr>
      <vt:lpstr>How do historians use GIS? Uniting place/space and time: Mapping Medieval Chester</vt:lpstr>
      <vt:lpstr>How do historians use GIS? Recovering lost data and information:</vt:lpstr>
      <vt:lpstr>How do historians use GIS?</vt:lpstr>
      <vt:lpstr>Practical applications of our tutorials:</vt:lpstr>
      <vt:lpstr>The field of digital humanities:  STEM -&gt; STEAM</vt:lpstr>
      <vt:lpstr>Useful websites for GIS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History</dc:title>
  <dc:creator>Microsoft Office User</dc:creator>
  <cp:lastModifiedBy>Microsoft Office User</cp:lastModifiedBy>
  <cp:revision>43</cp:revision>
  <dcterms:created xsi:type="dcterms:W3CDTF">2016-09-18T19:35:07Z</dcterms:created>
  <dcterms:modified xsi:type="dcterms:W3CDTF">2016-09-22T23:37:36Z</dcterms:modified>
</cp:coreProperties>
</file>