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085-9FFD-4267-9021-6BCC8DC7AD0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63F3-01B6-49E0-9269-786ED974A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9643" y="2546253"/>
            <a:ext cx="7258930" cy="9918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Operating System Lab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583679" y="4893213"/>
            <a:ext cx="5230837" cy="99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黄渝光    白广通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840843" y="9880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IA-32下，页目录表的位置由CR3寄存器指引。“creg”命令可以看到：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48" y="1751059"/>
            <a:ext cx="5876190" cy="13047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35651" y="3055821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0x10003004的页目录号是64，页号3，页内偏移是4</a:t>
            </a:r>
          </a:p>
        </p:txBody>
      </p:sp>
      <p:sp>
        <p:nvSpPr>
          <p:cNvPr id="4" name="矩形 3"/>
          <p:cNvSpPr/>
          <p:nvPr/>
        </p:nvSpPr>
        <p:spPr>
          <a:xfrm>
            <a:off x="3110809" y="34251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其中第65个页目录项就是我们要找的内容，用“xp /w 0+64*4”</a:t>
            </a:r>
            <a:r>
              <a:rPr lang="en-US" dirty="0" smtClean="0">
                <a:solidFill>
                  <a:schemeClr val="bg1"/>
                </a:solidFill>
              </a:rPr>
              <a:t>查看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78" y="3803254"/>
            <a:ext cx="4548379" cy="29928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37736" y="259069"/>
            <a:ext cx="3255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页表所在物理页框号为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0x00fa2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52187" y="1104728"/>
            <a:ext cx="2539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页表在物理内存的</a:t>
            </a:r>
            <a:r>
              <a:rPr lang="en-US" dirty="0" smtClean="0">
                <a:solidFill>
                  <a:schemeClr val="bg1"/>
                </a:solidFill>
              </a:rPr>
              <a:t>0x00fa2000</a:t>
            </a:r>
            <a:r>
              <a:rPr lang="en-US" dirty="0">
                <a:solidFill>
                  <a:schemeClr val="bg1"/>
                </a:solidFill>
              </a:rPr>
              <a:t>位置</a:t>
            </a:r>
          </a:p>
        </p:txBody>
      </p:sp>
      <p:sp>
        <p:nvSpPr>
          <p:cNvPr id="18" name="矩形 17"/>
          <p:cNvSpPr/>
          <p:nvPr/>
        </p:nvSpPr>
        <p:spPr>
          <a:xfrm>
            <a:off x="9537736" y="2040158"/>
            <a:ext cx="2258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从该位置开始查找3号页表项，得到（xp /w </a:t>
            </a:r>
            <a:r>
              <a:rPr lang="en-US" dirty="0" smtClean="0">
                <a:solidFill>
                  <a:schemeClr val="bg1"/>
                </a:solidFill>
              </a:rPr>
              <a:t>0x00fa2000+3*4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52187" y="3252587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3号页表项: 0x00f9c067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37736" y="3828658"/>
            <a:ext cx="2670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线性地址0x10003004对应的物理页框号为</a:t>
            </a:r>
            <a:r>
              <a:rPr lang="en-US" dirty="0" smtClean="0">
                <a:solidFill>
                  <a:schemeClr val="bg1"/>
                </a:solidFill>
              </a:rPr>
              <a:t>0x00f9c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11612" y="5096434"/>
            <a:ext cx="230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页内偏移0x004接到一起，得到</a:t>
            </a:r>
            <a:r>
              <a:rPr lang="en-US" dirty="0" smtClean="0">
                <a:solidFill>
                  <a:schemeClr val="bg1"/>
                </a:solidFill>
              </a:rPr>
              <a:t>0x00f9c004</a:t>
            </a:r>
            <a:r>
              <a:rPr lang="en-US" dirty="0">
                <a:solidFill>
                  <a:schemeClr val="bg1"/>
                </a:solidFill>
              </a:rPr>
              <a:t>，这就是变量i的物理地址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68" y="3601480"/>
            <a:ext cx="2606586" cy="29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80991"/>
            <a:ext cx="9187604" cy="142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用到的头文件有：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4" y="1758199"/>
            <a:ext cx="9040303" cy="36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80991"/>
            <a:ext cx="9187604" cy="142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POSIX</a:t>
            </a:r>
            <a:r>
              <a:rPr lang="zh-CN" altLang="en-US" dirty="0" smtClean="0">
                <a:solidFill>
                  <a:schemeClr val="bg1"/>
                </a:solidFill>
              </a:rPr>
              <a:t>共享内存函数接口：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65" y="4263106"/>
            <a:ext cx="4416740" cy="2245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42" y="1804652"/>
            <a:ext cx="4293586" cy="21955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070" y="469131"/>
            <a:ext cx="3800884" cy="3531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055" y="4244310"/>
            <a:ext cx="3231652" cy="22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producer.c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如果映射成功那么进行生产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从系统中删除申请的共享内存区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57" y="344956"/>
            <a:ext cx="9576113" cy="60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consumer.c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将标准输出</a:t>
            </a:r>
            <a:r>
              <a:rPr lang="en-US" altLang="zh-CN" dirty="0" err="1" smtClean="0">
                <a:solidFill>
                  <a:schemeClr val="bg1"/>
                </a:solidFill>
              </a:rPr>
              <a:t>stdout</a:t>
            </a:r>
            <a:r>
              <a:rPr lang="zh-CN" altLang="en-US" dirty="0" smtClean="0">
                <a:solidFill>
                  <a:schemeClr val="bg1"/>
                </a:solidFill>
              </a:rPr>
              <a:t>重定向到</a:t>
            </a:r>
            <a:r>
              <a:rPr lang="en-US" altLang="zh-CN" dirty="0" err="1" smtClean="0">
                <a:solidFill>
                  <a:schemeClr val="bg1"/>
                </a:solidFill>
              </a:rPr>
              <a:t>data.out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进行消费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zh-CN" altLang="en-US" dirty="0" smtClean="0">
                <a:solidFill>
                  <a:schemeClr val="bg1"/>
                </a:solidFill>
              </a:rPr>
              <a:t>映射的共享内存区脱离当前的进程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0" y="517234"/>
            <a:ext cx="10335592" cy="50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consumer.c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（续）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将标准输出</a:t>
            </a:r>
            <a:r>
              <a:rPr lang="en-US" altLang="zh-CN" dirty="0" err="1" smtClean="0">
                <a:solidFill>
                  <a:schemeClr val="bg1"/>
                </a:solidFill>
              </a:rPr>
              <a:t>stdout</a:t>
            </a:r>
            <a:r>
              <a:rPr lang="zh-CN" altLang="en-US" dirty="0" smtClean="0">
                <a:solidFill>
                  <a:schemeClr val="bg1"/>
                </a:solidFill>
              </a:rPr>
              <a:t>重定向到</a:t>
            </a:r>
            <a:r>
              <a:rPr lang="en-US" altLang="zh-CN" dirty="0" err="1" smtClean="0">
                <a:solidFill>
                  <a:schemeClr val="bg1"/>
                </a:solidFill>
              </a:rPr>
              <a:t>data.out</a:t>
            </a:r>
            <a:r>
              <a:rPr lang="zh-CN" altLang="en-US" dirty="0" smtClean="0">
                <a:solidFill>
                  <a:schemeClr val="bg1"/>
                </a:solidFill>
              </a:rPr>
              <a:t>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通过</a:t>
            </a:r>
            <a:r>
              <a:rPr lang="en-US" altLang="zh-CN" dirty="0" err="1" smtClean="0">
                <a:solidFill>
                  <a:schemeClr val="bg1"/>
                </a:solidFill>
              </a:rPr>
              <a:t>ftok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函数利用当前目录</a:t>
            </a:r>
            <a:r>
              <a:rPr lang="en-US" altLang="zh-CN" dirty="0" smtClean="0">
                <a:solidFill>
                  <a:schemeClr val="bg1"/>
                </a:solidFill>
              </a:rPr>
              <a:t>(“.”)</a:t>
            </a:r>
            <a:r>
              <a:rPr lang="zh-CN" altLang="en-US" dirty="0" smtClean="0">
                <a:solidFill>
                  <a:schemeClr val="bg1"/>
                </a:solidFill>
              </a:rPr>
              <a:t>获得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值，用于创建共享内存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</a:rPr>
              <a:t>empty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full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函数申请共享内存标识符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函数把共享内存对象映射到进程的地址空间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进行消费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销毁</a:t>
            </a:r>
            <a:r>
              <a:rPr lang="en-US" altLang="zh-CN" dirty="0">
                <a:solidFill>
                  <a:schemeClr val="bg1"/>
                </a:solidFill>
              </a:rPr>
              <a:t>empty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full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</a:rPr>
              <a:t>三个信号量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使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zh-CN" altLang="en-US" dirty="0" smtClean="0">
                <a:solidFill>
                  <a:schemeClr val="bg1"/>
                </a:solidFill>
              </a:rPr>
              <a:t>映射的共享内存区脱离当前的进程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3" y="607386"/>
            <a:ext cx="10335592" cy="50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ubuntu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实验效果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" y="994287"/>
            <a:ext cx="6886575" cy="579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8" y="994287"/>
            <a:ext cx="68865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增加共享内存系统调用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76103" y="1242355"/>
            <a:ext cx="9148967" cy="399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76103" y="1471341"/>
            <a:ext cx="8646691" cy="5058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修改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usr</a:t>
            </a:r>
            <a:r>
              <a:rPr lang="en-US" altLang="zh-CN" dirty="0" smtClean="0">
                <a:solidFill>
                  <a:schemeClr val="bg1"/>
                </a:solidFill>
              </a:rPr>
              <a:t>/include/</a:t>
            </a:r>
            <a:r>
              <a:rPr lang="en-US" altLang="zh-CN" dirty="0" err="1" smtClean="0">
                <a:solidFill>
                  <a:schemeClr val="bg1"/>
                </a:solidFill>
              </a:rPr>
              <a:t>unistd.h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添加</a:t>
            </a:r>
            <a:r>
              <a:rPr lang="en-US" altLang="zh-CN" dirty="0">
                <a:solidFill>
                  <a:schemeClr val="bg1"/>
                </a:solidFill>
              </a:rPr>
              <a:t>#define __</a:t>
            </a:r>
            <a:r>
              <a:rPr lang="en-US" altLang="zh-CN" dirty="0" err="1" smtClean="0">
                <a:solidFill>
                  <a:schemeClr val="bg1"/>
                </a:solidFill>
              </a:rPr>
              <a:t>NR_shmget</a:t>
            </a:r>
            <a:r>
              <a:rPr lang="en-US" altLang="zh-CN" dirty="0" smtClean="0">
                <a:solidFill>
                  <a:schemeClr val="bg1"/>
                </a:solidFill>
              </a:rPr>
              <a:t> num1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__</a:t>
            </a:r>
            <a:r>
              <a:rPr lang="en-US" altLang="zh-CN" dirty="0" err="1" smtClean="0">
                <a:solidFill>
                  <a:schemeClr val="bg1"/>
                </a:solidFill>
              </a:rPr>
              <a:t>NR_shmat</a:t>
            </a:r>
            <a:r>
              <a:rPr lang="en-US" altLang="zh-CN" dirty="0" smtClean="0">
                <a:solidFill>
                  <a:schemeClr val="bg1"/>
                </a:solidFill>
              </a:rPr>
              <a:t> num2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其中</a:t>
            </a:r>
            <a:r>
              <a:rPr lang="en-US" altLang="zh-CN" dirty="0" smtClean="0">
                <a:solidFill>
                  <a:schemeClr val="bg1"/>
                </a:solidFill>
              </a:rPr>
              <a:t>num1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num2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zh-CN" altLang="en-US" dirty="0">
                <a:solidFill>
                  <a:schemeClr val="bg1"/>
                </a:solidFill>
              </a:rPr>
              <a:t>接下来使用的系统调用号。（要直接在</a:t>
            </a:r>
            <a:r>
              <a:rPr lang="en-US" altLang="zh-CN" dirty="0">
                <a:solidFill>
                  <a:schemeClr val="bg1"/>
                </a:solidFill>
              </a:rPr>
              <a:t>linux-0.11</a:t>
            </a:r>
            <a:r>
              <a:rPr lang="zh-CN" altLang="en-US" dirty="0">
                <a:solidFill>
                  <a:schemeClr val="bg1"/>
                </a:solidFill>
              </a:rPr>
              <a:t>中修改或修改后放到</a:t>
            </a:r>
            <a:r>
              <a:rPr lang="en-US" altLang="zh-CN" dirty="0">
                <a:solidFill>
                  <a:schemeClr val="bg1"/>
                </a:solidFill>
              </a:rPr>
              <a:t>linux-0.11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其次</a:t>
            </a:r>
            <a:r>
              <a:rPr lang="zh-CN" altLang="en-US" dirty="0">
                <a:solidFill>
                  <a:schemeClr val="bg1"/>
                </a:solidFill>
              </a:rPr>
              <a:t>，修改 </a:t>
            </a:r>
            <a:r>
              <a:rPr lang="en-US" altLang="zh-CN" dirty="0">
                <a:solidFill>
                  <a:schemeClr val="bg1"/>
                </a:solidFill>
              </a:rPr>
              <a:t>include/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sys.h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 err="1">
                <a:solidFill>
                  <a:schemeClr val="bg1"/>
                </a:solidFill>
              </a:rPr>
              <a:t>sys_call_table</a:t>
            </a:r>
            <a:r>
              <a:rPr lang="zh-CN" altLang="en-US" dirty="0">
                <a:solidFill>
                  <a:schemeClr val="bg1"/>
                </a:solidFill>
              </a:rPr>
              <a:t>函数指针数组最后加入</a:t>
            </a:r>
            <a:r>
              <a:rPr lang="en-US" altLang="zh-CN" dirty="0" err="1" smtClean="0">
                <a:solidFill>
                  <a:schemeClr val="bg1"/>
                </a:solidFill>
              </a:rPr>
              <a:t>sys_shmget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sys_shmat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并仿照上面给出其他系统调用格式加上对系统调用函数的声明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然后</a:t>
            </a:r>
            <a:r>
              <a:rPr lang="zh-CN" altLang="en-US" dirty="0">
                <a:solidFill>
                  <a:schemeClr val="bg1"/>
                </a:solidFill>
              </a:rPr>
              <a:t>修改 </a:t>
            </a:r>
            <a:r>
              <a:rPr lang="en-US" altLang="zh-CN" dirty="0">
                <a:solidFill>
                  <a:schemeClr val="bg1"/>
                </a:solidFill>
              </a:rPr>
              <a:t>kernel/</a:t>
            </a:r>
            <a:r>
              <a:rPr lang="en-US" altLang="zh-CN" dirty="0" err="1">
                <a:solidFill>
                  <a:schemeClr val="bg1"/>
                </a:solidFill>
              </a:rPr>
              <a:t>system_call.s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nr_system_calls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</a:rPr>
              <a:t>其中</a:t>
            </a:r>
            <a:r>
              <a:rPr lang="en-US" altLang="zh-CN" dirty="0" err="1">
                <a:solidFill>
                  <a:schemeClr val="bg1"/>
                </a:solidFill>
              </a:rPr>
              <a:t>num</a:t>
            </a:r>
            <a:r>
              <a:rPr lang="zh-CN" altLang="en-US" dirty="0">
                <a:solidFill>
                  <a:schemeClr val="bg1"/>
                </a:solidFill>
              </a:rPr>
              <a:t>为原值</a:t>
            </a:r>
            <a:r>
              <a:rPr lang="zh-CN" altLang="en-US" dirty="0" smtClean="0">
                <a:solidFill>
                  <a:schemeClr val="bg1"/>
                </a:solidFill>
              </a:rPr>
              <a:t>加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， </a:t>
            </a:r>
            <a:r>
              <a:rPr lang="zh-CN" altLang="en-US" dirty="0">
                <a:solidFill>
                  <a:schemeClr val="bg1"/>
                </a:solidFill>
              </a:rPr>
              <a:t>即系统调用总数目</a:t>
            </a:r>
            <a:r>
              <a:rPr lang="zh-CN" altLang="en-US" dirty="0" smtClean="0">
                <a:solidFill>
                  <a:schemeClr val="bg1"/>
                </a:solidFill>
              </a:rPr>
              <a:t>加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4.    </a:t>
            </a:r>
            <a:r>
              <a:rPr lang="zh-CN" altLang="en-US" dirty="0" smtClean="0">
                <a:solidFill>
                  <a:schemeClr val="bg1"/>
                </a:solidFill>
              </a:rPr>
              <a:t>接着在</a:t>
            </a:r>
            <a:r>
              <a:rPr lang="en-US" altLang="zh-CN" dirty="0" smtClean="0">
                <a:solidFill>
                  <a:schemeClr val="bg1"/>
                </a:solidFill>
              </a:rPr>
              <a:t>mm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zh-CN" altLang="en-US" dirty="0">
                <a:solidFill>
                  <a:schemeClr val="bg1"/>
                </a:solidFill>
              </a:rPr>
              <a:t>添加 </a:t>
            </a:r>
            <a:r>
              <a:rPr lang="en-US" altLang="zh-CN" dirty="0" err="1" smtClean="0">
                <a:solidFill>
                  <a:schemeClr val="bg1"/>
                </a:solidFill>
              </a:rPr>
              <a:t>shm.c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。同时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</a:rPr>
              <a:t>shm.c</a:t>
            </a:r>
            <a:r>
              <a:rPr lang="zh-CN" altLang="en-US" dirty="0">
                <a:solidFill>
                  <a:schemeClr val="bg1"/>
                </a:solidFill>
              </a:rPr>
              <a:t>实现系统</a:t>
            </a:r>
            <a:r>
              <a:rPr lang="zh-CN" altLang="en-US" dirty="0" smtClean="0">
                <a:solidFill>
                  <a:schemeClr val="bg1"/>
                </a:solidFill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sys_shmget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sys_shmat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5.    </a:t>
            </a:r>
            <a:r>
              <a:rPr lang="zh-CN" altLang="en-US" dirty="0" smtClean="0">
                <a:solidFill>
                  <a:schemeClr val="bg1"/>
                </a:solidFill>
              </a:rPr>
              <a:t>最后修改</a:t>
            </a:r>
            <a:r>
              <a:rPr lang="en-US" altLang="zh-CN" dirty="0" smtClean="0">
                <a:solidFill>
                  <a:schemeClr val="bg1"/>
                </a:solidFill>
              </a:rPr>
              <a:t>mm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Makefile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>
                <a:solidFill>
                  <a:schemeClr val="bg1"/>
                </a:solidFill>
              </a:rPr>
              <a:t>shm</a:t>
            </a:r>
            <a:r>
              <a:rPr lang="en-US" altLang="zh-CN" dirty="0" err="1" smtClean="0">
                <a:solidFill>
                  <a:schemeClr val="bg1"/>
                </a:solidFill>
              </a:rPr>
              <a:t>.c</a:t>
            </a:r>
            <a:r>
              <a:rPr lang="zh-CN" altLang="en-US" dirty="0">
                <a:solidFill>
                  <a:schemeClr val="bg1"/>
                </a:solidFill>
              </a:rPr>
              <a:t>与内核中的其它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r>
              <a:rPr lang="zh-CN" altLang="en-US" dirty="0">
                <a:solidFill>
                  <a:schemeClr val="bg1"/>
                </a:solidFill>
              </a:rPr>
              <a:t>编译</a:t>
            </a:r>
            <a:r>
              <a:rPr lang="zh-CN" altLang="en-US" dirty="0" smtClean="0">
                <a:solidFill>
                  <a:schemeClr val="bg1"/>
                </a:solidFill>
              </a:rPr>
              <a:t>链接到一起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3065362"/>
            <a:ext cx="9225611" cy="18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</a:rPr>
              <a:t>shmget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所对应的共享内存已建立（</a:t>
            </a:r>
            <a:r>
              <a:rPr lang="en-US" altLang="zh-CN" dirty="0" smtClean="0">
                <a:solidFill>
                  <a:schemeClr val="bg1"/>
                </a:solidFill>
              </a:rPr>
              <a:t>occupied=1</a:t>
            </a:r>
            <a:r>
              <a:rPr lang="zh-CN" altLang="en-US" dirty="0" smtClean="0">
                <a:solidFill>
                  <a:schemeClr val="bg1"/>
                </a:solidFill>
              </a:rPr>
              <a:t>），直接返回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数组下标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</a:rPr>
              <a:t>size</a:t>
            </a:r>
            <a:r>
              <a:rPr lang="zh-CN" altLang="en-US" dirty="0" smtClean="0">
                <a:solidFill>
                  <a:schemeClr val="bg1"/>
                </a:solidFill>
              </a:rPr>
              <a:t>大小超过一页</a:t>
            </a:r>
            <a:r>
              <a:rPr lang="en-US" altLang="zh-CN" dirty="0" smtClean="0">
                <a:solidFill>
                  <a:schemeClr val="bg1"/>
                </a:solidFill>
              </a:rPr>
              <a:t>(4096B)</a:t>
            </a:r>
            <a:r>
              <a:rPr lang="zh-CN" altLang="en-US" dirty="0" smtClean="0">
                <a:solidFill>
                  <a:schemeClr val="bg1"/>
                </a:solidFill>
              </a:rPr>
              <a:t>，那么置</a:t>
            </a:r>
            <a:r>
              <a:rPr lang="en-US" altLang="zh-CN" dirty="0" err="1" smtClean="0">
                <a:solidFill>
                  <a:schemeClr val="bg1"/>
                </a:solidFill>
              </a:rPr>
              <a:t>errno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EINVAL</a:t>
            </a:r>
            <a:r>
              <a:rPr lang="zh-CN" altLang="en-US" dirty="0" smtClean="0">
                <a:solidFill>
                  <a:schemeClr val="bg1"/>
                </a:solidFill>
              </a:rPr>
              <a:t>，返回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如果无空闲内存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get_free_page</a:t>
            </a:r>
            <a:r>
              <a:rPr lang="zh-CN" altLang="en-US" dirty="0" smtClean="0">
                <a:solidFill>
                  <a:schemeClr val="bg1"/>
                </a:solidFill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</a:rPr>
              <a:t>0)</a:t>
            </a:r>
            <a:r>
              <a:rPr lang="zh-CN" altLang="en-US" dirty="0">
                <a:solidFill>
                  <a:schemeClr val="bg1"/>
                </a:solidFill>
              </a:rPr>
              <a:t>，那么置</a:t>
            </a:r>
            <a:r>
              <a:rPr lang="en-US" altLang="zh-CN" dirty="0" err="1">
                <a:solidFill>
                  <a:schemeClr val="bg1"/>
                </a:solidFill>
              </a:rPr>
              <a:t>errno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ENOMEM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返回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否则将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对应共享内存标记为已建立，记录</a:t>
            </a:r>
            <a:r>
              <a:rPr lang="en-US" altLang="zh-CN" dirty="0" err="1" smtClean="0">
                <a:solidFill>
                  <a:schemeClr val="bg1"/>
                </a:solidFill>
              </a:rPr>
              <a:t>get_free_page</a:t>
            </a:r>
            <a:r>
              <a:rPr lang="zh-CN" altLang="en-US" dirty="0" smtClean="0">
                <a:solidFill>
                  <a:schemeClr val="bg1"/>
                </a:solidFill>
              </a:rPr>
              <a:t>返回的物理地址，并返回</a:t>
            </a: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</a:p>
          <a:p>
            <a:pPr lvl="1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4505945"/>
            <a:ext cx="9081541" cy="22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03" y="517234"/>
            <a:ext cx="994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用</a:t>
            </a:r>
            <a:r>
              <a:rPr lang="en-US" altLang="zh-CN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Bochs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调试工具跟踪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的地址翻译（地址映射）过程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29" y="2036120"/>
            <a:ext cx="7721671" cy="44606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18059" y="1215017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运行</a:t>
            </a:r>
            <a:r>
              <a:rPr lang="en-US" dirty="0">
                <a:solidFill>
                  <a:schemeClr val="bg1"/>
                </a:solidFill>
              </a:rPr>
              <a:t>./</a:t>
            </a:r>
            <a:r>
              <a:rPr lang="en-US" dirty="0" err="1">
                <a:solidFill>
                  <a:schemeClr val="bg1"/>
                </a:solidFill>
              </a:rPr>
              <a:t>dbg-asm启动调试器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681" y="2359954"/>
            <a:ext cx="3944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输入命令“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c”，continue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程序的运行，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Bochs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一如既往地启动了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Linux 0.11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6" y="3513801"/>
            <a:ext cx="4314096" cy="15052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98559" y="5566830"/>
            <a:ext cx="2747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命令行窗口按“</a:t>
            </a:r>
            <a:r>
              <a:rPr lang="en-US" dirty="0" err="1">
                <a:solidFill>
                  <a:schemeClr val="bg1"/>
                </a:solidFill>
              </a:rPr>
              <a:t>ctrl+c</a:t>
            </a:r>
            <a:r>
              <a:rPr lang="en-US" dirty="0">
                <a:solidFill>
                  <a:schemeClr val="bg1"/>
                </a:solidFill>
              </a:rPr>
              <a:t>”，</a:t>
            </a:r>
            <a:r>
              <a:rPr lang="en-US" dirty="0" err="1">
                <a:solidFill>
                  <a:schemeClr val="bg1"/>
                </a:solidFill>
              </a:rPr>
              <a:t>Bochs会暂停运行，进入调试状态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563" y="963905"/>
            <a:ext cx="1771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</a:rPr>
              <a:t>shmat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zh-CN" altLang="en-US" dirty="0" smtClean="0">
                <a:solidFill>
                  <a:schemeClr val="bg1"/>
                </a:solidFill>
              </a:rPr>
              <a:t>所对应的共享内存未建立（</a:t>
            </a:r>
            <a:r>
              <a:rPr lang="en-US" altLang="zh-CN" dirty="0" smtClean="0">
                <a:solidFill>
                  <a:schemeClr val="bg1"/>
                </a:solidFill>
              </a:rPr>
              <a:t>occupied!=1</a:t>
            </a:r>
            <a:r>
              <a:rPr lang="zh-CN" altLang="en-US" dirty="0" smtClean="0">
                <a:solidFill>
                  <a:schemeClr val="bg1"/>
                </a:solidFill>
              </a:rPr>
              <a:t>），</a:t>
            </a:r>
            <a:r>
              <a:rPr lang="zh-CN" altLang="en-US" dirty="0">
                <a:solidFill>
                  <a:schemeClr val="bg1"/>
                </a:solidFill>
              </a:rPr>
              <a:t>那么置</a:t>
            </a:r>
            <a:r>
              <a:rPr lang="en-US" altLang="zh-CN" dirty="0" err="1">
                <a:solidFill>
                  <a:schemeClr val="bg1"/>
                </a:solidFill>
              </a:rPr>
              <a:t>errno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EINVAL</a:t>
            </a:r>
            <a:r>
              <a:rPr lang="zh-CN" altLang="en-US" dirty="0">
                <a:solidFill>
                  <a:schemeClr val="bg1"/>
                </a:solidFill>
              </a:rPr>
              <a:t>，返回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否则利用</a:t>
            </a:r>
            <a:r>
              <a:rPr lang="en-US" altLang="zh-CN" dirty="0" err="1" smtClean="0">
                <a:solidFill>
                  <a:schemeClr val="bg1"/>
                </a:solidFill>
              </a:rPr>
              <a:t>put_page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err="1" smtClean="0">
                <a:solidFill>
                  <a:schemeClr val="bg1"/>
                </a:solidFill>
              </a:rPr>
              <a:t>shmid</a:t>
            </a:r>
            <a:r>
              <a:rPr lang="zh-CN" altLang="en-US" dirty="0" smtClean="0">
                <a:solidFill>
                  <a:schemeClr val="bg1"/>
                </a:solidFill>
              </a:rPr>
              <a:t>对应的共享内存物理地址与</a:t>
            </a:r>
            <a:r>
              <a:rPr lang="en-US" altLang="zh-CN" dirty="0" smtClean="0">
                <a:solidFill>
                  <a:schemeClr val="bg1"/>
                </a:solidFill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</a:rPr>
              <a:t>紧邻当前进程所占内存末尾</a:t>
            </a:r>
            <a:r>
              <a:rPr lang="en-US" altLang="zh-CN" dirty="0" smtClean="0">
                <a:solidFill>
                  <a:schemeClr val="bg1"/>
                </a:solidFill>
              </a:rPr>
              <a:t>】</a:t>
            </a:r>
            <a:r>
              <a:rPr lang="zh-CN" altLang="en-US" dirty="0" smtClean="0">
                <a:solidFill>
                  <a:schemeClr val="bg1"/>
                </a:solidFill>
              </a:rPr>
              <a:t>的线性地址建立映射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返回能够在程序中被引用的共享内存区的逻辑地址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81" y="4292757"/>
            <a:ext cx="7902340" cy="21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6103" y="517234"/>
            <a:ext cx="9940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(linix-0.11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下</a:t>
            </a:r>
            <a:r>
              <a:rPr lang="en-US" altLang="zh-CN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实现共享内存系统调用效果</a:t>
            </a:r>
            <a:endParaRPr lang="en-US" altLang="zh-CN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" y="1066800"/>
            <a:ext cx="5019675" cy="579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78" y="1066800"/>
            <a:ext cx="5019675" cy="579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64" y="1066800"/>
            <a:ext cx="50196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00"/>
            <a:ext cx="7534275" cy="2295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29474" y="1965942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选择符：</a:t>
            </a:r>
            <a:r>
              <a:rPr lang="en-US" altLang="zh-CN" dirty="0" smtClean="0">
                <a:solidFill>
                  <a:schemeClr val="bg1"/>
                </a:solidFill>
              </a:rPr>
              <a:t>ds</a:t>
            </a:r>
            <a:r>
              <a:rPr lang="zh-CN" altLang="en-US" dirty="0" smtClean="0">
                <a:solidFill>
                  <a:schemeClr val="bg1"/>
                </a:solidFill>
              </a:rPr>
              <a:t>，偏移地址</a:t>
            </a:r>
            <a:r>
              <a:rPr lang="en-US" altLang="zh-CN" dirty="0" smtClean="0">
                <a:solidFill>
                  <a:schemeClr val="bg1"/>
                </a:solidFill>
              </a:rPr>
              <a:t>0x3004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28" y="2637792"/>
            <a:ext cx="5099223" cy="22487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175323" y="1539770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ds:s</a:t>
            </a:r>
            <a:r>
              <a:rPr lang="en-US" dirty="0">
                <a:solidFill>
                  <a:schemeClr val="bg1"/>
                </a:solidFill>
              </a:rPr>
              <a:t>=0x0017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439" y="3800749"/>
            <a:ext cx="5319576" cy="2910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34275" y="5189035"/>
            <a:ext cx="33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Ldtr</a:t>
            </a:r>
            <a:r>
              <a:rPr lang="zh-CN" altLang="en-US" dirty="0" smtClean="0">
                <a:solidFill>
                  <a:schemeClr val="bg1"/>
                </a:solidFill>
              </a:rPr>
              <a:t>保存的是</a:t>
            </a:r>
            <a:r>
              <a:rPr lang="en-US" altLang="zh-CN" dirty="0" smtClean="0">
                <a:solidFill>
                  <a:schemeClr val="bg1"/>
                </a:solidFill>
              </a:rPr>
              <a:t>LDT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GDT</a:t>
            </a:r>
            <a:r>
              <a:rPr lang="zh-CN" altLang="en-US" dirty="0" smtClean="0">
                <a:solidFill>
                  <a:schemeClr val="bg1"/>
                </a:solidFill>
              </a:rPr>
              <a:t>中的位置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08821" y="5775475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xp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 /32w 0x00005cb8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51532" y="577547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表的前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74850" y="1214188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xp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 /32w 0x00005c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7561" y="1214188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表的前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68" y="2252234"/>
            <a:ext cx="7790476" cy="1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19369" y="4454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ldtr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的值是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x0068=0000000001101000（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二进制），表示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LDT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表存放在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1101(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二进制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)=13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23988" y="5440483"/>
            <a:ext cx="33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Ldtr</a:t>
            </a:r>
            <a:r>
              <a:rPr lang="zh-CN" altLang="en-US" dirty="0" smtClean="0">
                <a:solidFill>
                  <a:schemeClr val="bg1"/>
                </a:solidFill>
              </a:rPr>
              <a:t>保存的是</a:t>
            </a:r>
            <a:r>
              <a:rPr lang="en-US" altLang="zh-CN" dirty="0" smtClean="0">
                <a:solidFill>
                  <a:schemeClr val="bg1"/>
                </a:solidFill>
              </a:rPr>
              <a:t>LDT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GDT</a:t>
            </a:r>
            <a:r>
              <a:rPr lang="zh-CN" altLang="en-US" dirty="0" smtClean="0">
                <a:solidFill>
                  <a:schemeClr val="bg1"/>
                </a:solidFill>
              </a:rPr>
              <a:t>中的位置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2907" y="614904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Georgia" panose="02040502050405020303" pitchFamily="18" charset="0"/>
              </a:rPr>
              <a:t>xp /2w </a:t>
            </a:r>
            <a:r>
              <a:rPr lang="pl-PL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0x00005c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pl-PL" dirty="0" smtClean="0">
                <a:solidFill>
                  <a:schemeClr val="bg1"/>
                </a:solidFill>
                <a:latin typeface="Georgia" panose="02040502050405020303" pitchFamily="18" charset="0"/>
              </a:rPr>
              <a:t>8 </a:t>
            </a:r>
            <a:r>
              <a:rPr lang="pl-PL" dirty="0">
                <a:solidFill>
                  <a:schemeClr val="bg1"/>
                </a:solidFill>
                <a:latin typeface="Georgia" panose="02040502050405020303" pitchFamily="18" charset="0"/>
              </a:rPr>
              <a:t>+ 13 * 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04" y="6175966"/>
            <a:ext cx="3424080" cy="3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8290" y="12279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根据实验指南的提示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843" y="24526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0x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a2d0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0068 0x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00</a:t>
            </a:r>
            <a:r>
              <a:rPr lang="en-US" altLang="zh-CN" dirty="0" smtClean="0">
                <a:solidFill>
                  <a:schemeClr val="bg1"/>
                </a:solidFill>
                <a:latin typeface="Georgia" panose="02040502050405020303" pitchFamily="18" charset="0"/>
              </a:rPr>
              <a:t>0082</a:t>
            </a:r>
            <a:r>
              <a:rPr lang="en-US" altLang="zh-CN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fa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将其中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红色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数字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组合为“</a:t>
            </a:r>
            <a:r>
              <a:rPr lang="en-US" altLang="zh-CN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0x00faa2d0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”，这就是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LDT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表的物理地址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61" y="3573521"/>
            <a:ext cx="7780952" cy="76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08790" y="5075303"/>
            <a:ext cx="296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这就是LDT表的前4项内容了</a:t>
            </a:r>
          </a:p>
        </p:txBody>
      </p:sp>
    </p:spTree>
    <p:extLst>
      <p:ext uri="{BB962C8B-B14F-4D97-AF65-F5344CB8AC3E}">
        <p14:creationId xmlns:p14="http://schemas.microsoft.com/office/powerpoint/2010/main" val="24565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7" y="2147160"/>
            <a:ext cx="5099223" cy="2248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82175" y="274348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ds:s</a:t>
            </a:r>
            <a:r>
              <a:rPr lang="en-US" dirty="0">
                <a:solidFill>
                  <a:schemeClr val="bg1"/>
                </a:solidFill>
              </a:rPr>
              <a:t>=0x0017</a:t>
            </a:r>
          </a:p>
        </p:txBody>
      </p:sp>
      <p:sp>
        <p:nvSpPr>
          <p:cNvPr id="3" name="矩形 2"/>
          <p:cNvSpPr/>
          <p:nvPr/>
        </p:nvSpPr>
        <p:spPr>
          <a:xfrm>
            <a:off x="6583174" y="3583920"/>
            <a:ext cx="53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0x0017=0000000000010111（二进制），</a:t>
            </a:r>
            <a:r>
              <a:rPr lang="en-US" dirty="0" err="1">
                <a:solidFill>
                  <a:schemeClr val="bg1"/>
                </a:solidFill>
              </a:rPr>
              <a:t>所以RPL</a:t>
            </a:r>
            <a:r>
              <a:rPr lang="en-US" dirty="0">
                <a:solidFill>
                  <a:schemeClr val="bg1"/>
                </a:solidFill>
              </a:rPr>
              <a:t>=11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16" y="2626932"/>
            <a:ext cx="3429000" cy="53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0316" y="1369651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段选择子是一个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位寄存器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2175" y="45474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TI=1，表示查找LDT表，索引值为10（二进制）= 2（十进制），表示找LDT表中的第3个段描述符（从0开始编号）。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45" y="5601902"/>
            <a:ext cx="778095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30" y="1095216"/>
            <a:ext cx="7780952" cy="7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47999" y="25436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所以第3项“0x00003fff 0x10c0f300”就是搜寻好久的ds的段描述符了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87" y="3654448"/>
            <a:ext cx="5099223" cy="22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sp>
        <p:nvSpPr>
          <p:cNvPr id="3" name="矩形 2"/>
          <p:cNvSpPr/>
          <p:nvPr/>
        </p:nvSpPr>
        <p:spPr>
          <a:xfrm>
            <a:off x="4039113" y="125877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实际上我们</a:t>
            </a:r>
            <a:r>
              <a:rPr lang="zh-CN" altLang="en-US" dirty="0" smtClean="0">
                <a:solidFill>
                  <a:schemeClr val="bg1"/>
                </a:solidFill>
              </a:rPr>
              <a:t>要找的和找到的是</a:t>
            </a:r>
            <a:r>
              <a:rPr lang="en-US" dirty="0" err="1" smtClean="0">
                <a:solidFill>
                  <a:schemeClr val="bg1"/>
                </a:solidFill>
              </a:rPr>
              <a:t>段基址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9985" y="2465755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段描述符“</a:t>
            </a:r>
            <a:r>
              <a:rPr lang="en-US" altLang="zh-CN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0000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3fff 0x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c0f3</a:t>
            </a:r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中红色部分</a:t>
            </a:r>
            <a:r>
              <a:rPr lang="zh-CN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组合成的“</a:t>
            </a:r>
            <a:r>
              <a:rPr lang="en-US" altLang="zh-CN" b="1" dirty="0">
                <a:solidFill>
                  <a:schemeClr val="bg1"/>
                </a:solidFill>
                <a:latin typeface="Georgia" panose="02040502050405020303" pitchFamily="18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x10000000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1209" y="3244334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就是ds段在线性地址空间中的起始地址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9369" y="41481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段基址+段内偏移，就是线性地址了。所以ds:0x3004的线性地址就是：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0x10000000 + 0x3004 = 0x10003004</a:t>
            </a:r>
          </a:p>
        </p:txBody>
      </p:sp>
      <p:sp>
        <p:nvSpPr>
          <p:cNvPr id="8" name="矩形 7"/>
          <p:cNvSpPr/>
          <p:nvPr/>
        </p:nvSpPr>
        <p:spPr>
          <a:xfrm>
            <a:off x="5201450" y="5698365"/>
            <a:ext cx="1553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dirty="0">
                <a:solidFill>
                  <a:schemeClr val="bg1"/>
                </a:solidFill>
              </a:rPr>
              <a:t> ds:0x3004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12" y="5462982"/>
            <a:ext cx="4669373" cy="8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9369" y="190663"/>
            <a:ext cx="591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开始寻找</a:t>
            </a: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ds:0x3004</a:t>
            </a:r>
            <a:r>
              <a:rPr lang="zh-CN" alt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对应的物理地址。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1058871"/>
            <a:ext cx="5669280" cy="17273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55" y="863917"/>
            <a:ext cx="4981575" cy="27527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4138" y="324731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首先需要算出线性地址中的页目录号、页表号和页内偏移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9523" y="4077778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0x10003004的页目录号是64，页号3，页内偏移是4</a:t>
            </a:r>
          </a:p>
        </p:txBody>
      </p:sp>
      <p:sp>
        <p:nvSpPr>
          <p:cNvPr id="13" name="矩形 12"/>
          <p:cNvSpPr/>
          <p:nvPr/>
        </p:nvSpPr>
        <p:spPr>
          <a:xfrm>
            <a:off x="3278778" y="4585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IA-32下，页目录表的位置由CR3寄存器指引。“creg”命令可以看到：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83" y="5348107"/>
            <a:ext cx="5876190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975</Words>
  <Application>Microsoft Office PowerPoint</Application>
  <PresentationFormat>宽屏</PresentationFormat>
  <Paragraphs>105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Georgia</vt:lpstr>
      <vt:lpstr>Office 主题​​</vt:lpstr>
      <vt:lpstr>Operating System Lab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Yugung Wong</dc:creator>
  <cp:lastModifiedBy>Guangtong Bai</cp:lastModifiedBy>
  <cp:revision>104</cp:revision>
  <dcterms:created xsi:type="dcterms:W3CDTF">2015-11-23T13:54:46Z</dcterms:created>
  <dcterms:modified xsi:type="dcterms:W3CDTF">2016-01-05T03:54:00Z</dcterms:modified>
</cp:coreProperties>
</file>