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0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8085-9FFD-4267-9021-6BCC8DC7AD06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63F3-01B6-49E0-9269-786ED974A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14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8085-9FFD-4267-9021-6BCC8DC7AD06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63F3-01B6-49E0-9269-786ED974A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52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8085-9FFD-4267-9021-6BCC8DC7AD06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63F3-01B6-49E0-9269-786ED974A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11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8085-9FFD-4267-9021-6BCC8DC7AD06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63F3-01B6-49E0-9269-786ED974A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82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8085-9FFD-4267-9021-6BCC8DC7AD06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63F3-01B6-49E0-9269-786ED974A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96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8085-9FFD-4267-9021-6BCC8DC7AD06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63F3-01B6-49E0-9269-786ED974A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380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8085-9FFD-4267-9021-6BCC8DC7AD06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63F3-01B6-49E0-9269-786ED974A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08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8085-9FFD-4267-9021-6BCC8DC7AD06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63F3-01B6-49E0-9269-786ED974A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17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8085-9FFD-4267-9021-6BCC8DC7AD06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63F3-01B6-49E0-9269-786ED974A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57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8085-9FFD-4267-9021-6BCC8DC7AD06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63F3-01B6-49E0-9269-786ED974A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04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8085-9FFD-4267-9021-6BCC8DC7AD06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63F3-01B6-49E0-9269-786ED974A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04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98085-9FFD-4267-9021-6BCC8DC7AD06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263F3-01B6-49E0-9269-786ED974A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48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19643" y="2546253"/>
            <a:ext cx="7258930" cy="99184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Operating System Lab 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6583679" y="4893213"/>
            <a:ext cx="5230837" cy="99184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 smtClean="0">
                <a:solidFill>
                  <a:schemeClr val="bg1"/>
                </a:solidFill>
              </a:rPr>
              <a:t>黄渝光    白广通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136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19369" y="190663"/>
            <a:ext cx="59174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开始寻找</a:t>
            </a:r>
            <a:r>
              <a:rPr lang="en-US" altLang="zh-CN" sz="2800" dirty="0">
                <a:solidFill>
                  <a:schemeClr val="bg1"/>
                </a:solidFill>
                <a:latin typeface="Georgia" panose="02040502050405020303" pitchFamily="18" charset="0"/>
              </a:rPr>
              <a:t>ds:0x3004</a:t>
            </a:r>
            <a:r>
              <a:rPr lang="zh-CN" alt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对应的物理地址。</a:t>
            </a:r>
          </a:p>
        </p:txBody>
      </p:sp>
      <p:sp>
        <p:nvSpPr>
          <p:cNvPr id="15" name="矩形 14"/>
          <p:cNvSpPr/>
          <p:nvPr/>
        </p:nvSpPr>
        <p:spPr>
          <a:xfrm>
            <a:off x="2840843" y="98803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IA-32下，页目录表的位置由CR3寄存器指引。“creg”命令可以看到：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748" y="1751059"/>
            <a:ext cx="5876190" cy="1304762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3435651" y="3055821"/>
            <a:ext cx="5267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0x10003004的页目录号是64，页号3，页内偏移是4</a:t>
            </a:r>
          </a:p>
        </p:txBody>
      </p:sp>
      <p:sp>
        <p:nvSpPr>
          <p:cNvPr id="4" name="矩形 3"/>
          <p:cNvSpPr/>
          <p:nvPr/>
        </p:nvSpPr>
        <p:spPr>
          <a:xfrm>
            <a:off x="3110809" y="342515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其中第65个页目录项就是我们要找的内容，用“xp /w 0+64*4”</a:t>
            </a:r>
            <a:r>
              <a:rPr lang="en-US" dirty="0" smtClean="0">
                <a:solidFill>
                  <a:schemeClr val="bg1"/>
                </a:solidFill>
              </a:rPr>
              <a:t>查看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878" y="3803254"/>
            <a:ext cx="4548379" cy="299283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537736" y="259069"/>
            <a:ext cx="32551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Georgia" panose="02040502050405020303" pitchFamily="18" charset="0"/>
              </a:rPr>
              <a:t>页表所在物理页框号为</a:t>
            </a:r>
            <a:r>
              <a:rPr lang="en-US" altLang="zh-CN" dirty="0" smtClean="0">
                <a:solidFill>
                  <a:schemeClr val="bg1"/>
                </a:solidFill>
                <a:latin typeface="Georgia" panose="02040502050405020303" pitchFamily="18" charset="0"/>
              </a:rPr>
              <a:t>0x00fa2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9652187" y="1104728"/>
            <a:ext cx="25398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页表在物理内存的</a:t>
            </a:r>
            <a:r>
              <a:rPr lang="en-US" dirty="0" smtClean="0">
                <a:solidFill>
                  <a:schemeClr val="bg1"/>
                </a:solidFill>
              </a:rPr>
              <a:t>0x00fa2000</a:t>
            </a:r>
            <a:r>
              <a:rPr lang="en-US" dirty="0">
                <a:solidFill>
                  <a:schemeClr val="bg1"/>
                </a:solidFill>
              </a:rPr>
              <a:t>位置</a:t>
            </a:r>
          </a:p>
        </p:txBody>
      </p:sp>
      <p:sp>
        <p:nvSpPr>
          <p:cNvPr id="18" name="矩形 17"/>
          <p:cNvSpPr/>
          <p:nvPr/>
        </p:nvSpPr>
        <p:spPr>
          <a:xfrm>
            <a:off x="9537736" y="2040158"/>
            <a:ext cx="22580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从该位置开始查找3号页表项，得到（xp /w </a:t>
            </a:r>
            <a:r>
              <a:rPr lang="en-US" dirty="0" smtClean="0">
                <a:solidFill>
                  <a:schemeClr val="bg1"/>
                </a:solidFill>
              </a:rPr>
              <a:t>0x00fa2000+3*4</a:t>
            </a:r>
            <a:r>
              <a:rPr lang="en-US" dirty="0" smtClean="0">
                <a:solidFill>
                  <a:schemeClr val="bg1"/>
                </a:solidFill>
              </a:rPr>
              <a:t>）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652187" y="3252587"/>
            <a:ext cx="2427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3号页表项: 0x00f9c067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537736" y="3828658"/>
            <a:ext cx="26701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线性地址0x10003004对应的物理页框号为</a:t>
            </a:r>
            <a:r>
              <a:rPr lang="en-US" dirty="0" smtClean="0">
                <a:solidFill>
                  <a:schemeClr val="bg1"/>
                </a:solidFill>
              </a:rPr>
              <a:t>0x00f9c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511612" y="5096434"/>
            <a:ext cx="23077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页内偏移0x004接到一起，得到</a:t>
            </a:r>
            <a:r>
              <a:rPr lang="en-US" dirty="0" smtClean="0">
                <a:solidFill>
                  <a:schemeClr val="bg1"/>
                </a:solidFill>
              </a:rPr>
              <a:t>0x00f9c004</a:t>
            </a:r>
            <a:r>
              <a:rPr lang="en-US" dirty="0">
                <a:solidFill>
                  <a:schemeClr val="bg1"/>
                </a:solidFill>
              </a:rPr>
              <a:t>，这就是变量i的物理地址</a:t>
            </a: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868" y="3601480"/>
            <a:ext cx="2606586" cy="298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897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76103" y="517234"/>
            <a:ext cx="99408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Georgia" panose="02040502050405020303" pitchFamily="18" charset="0"/>
              </a:rPr>
              <a:t>(</a:t>
            </a:r>
            <a:r>
              <a:rPr lang="en-US" altLang="zh-CN" sz="2800" dirty="0" err="1" smtClean="0">
                <a:solidFill>
                  <a:schemeClr val="bg1"/>
                </a:solidFill>
                <a:latin typeface="Georgia" panose="02040502050405020303" pitchFamily="18" charset="0"/>
              </a:rPr>
              <a:t>ubuntu</a:t>
            </a:r>
            <a:r>
              <a:rPr lang="zh-CN" altLang="en-US" sz="2800" dirty="0" smtClean="0">
                <a:solidFill>
                  <a:schemeClr val="bg1"/>
                </a:solidFill>
                <a:latin typeface="Georgia" panose="02040502050405020303" pitchFamily="18" charset="0"/>
              </a:rPr>
              <a:t>下</a:t>
            </a:r>
            <a:r>
              <a:rPr lang="en-US" altLang="zh-CN" sz="2800" dirty="0" smtClean="0">
                <a:solidFill>
                  <a:schemeClr val="bg1"/>
                </a:solidFill>
                <a:latin typeface="Georgia" panose="02040502050405020303" pitchFamily="18" charset="0"/>
              </a:rPr>
              <a:t>)</a:t>
            </a:r>
            <a:r>
              <a:rPr lang="en-US" altLang="zh-CN" sz="2800" dirty="0" err="1" smtClean="0">
                <a:solidFill>
                  <a:schemeClr val="bg1"/>
                </a:solidFill>
                <a:latin typeface="Georgia" panose="02040502050405020303" pitchFamily="18" charset="0"/>
              </a:rPr>
              <a:t>producer.c</a:t>
            </a:r>
            <a:endParaRPr lang="en-US" altLang="zh-CN" sz="2800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endParaRPr lang="en-US" altLang="zh-CN" sz="28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476103" y="1280991"/>
            <a:ext cx="9187604" cy="1422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用到的头文件有：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404" y="1758199"/>
            <a:ext cx="9040303" cy="368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33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76103" y="517234"/>
            <a:ext cx="99408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Georgia" panose="02040502050405020303" pitchFamily="18" charset="0"/>
              </a:rPr>
              <a:t>(</a:t>
            </a:r>
            <a:r>
              <a:rPr lang="en-US" altLang="zh-CN" sz="2800" dirty="0" err="1" smtClean="0">
                <a:solidFill>
                  <a:schemeClr val="bg1"/>
                </a:solidFill>
                <a:latin typeface="Georgia" panose="02040502050405020303" pitchFamily="18" charset="0"/>
              </a:rPr>
              <a:t>ubuntu</a:t>
            </a:r>
            <a:r>
              <a:rPr lang="zh-CN" altLang="en-US" sz="2800" dirty="0" smtClean="0">
                <a:solidFill>
                  <a:schemeClr val="bg1"/>
                </a:solidFill>
                <a:latin typeface="Georgia" panose="02040502050405020303" pitchFamily="18" charset="0"/>
              </a:rPr>
              <a:t>下</a:t>
            </a:r>
            <a:r>
              <a:rPr lang="en-US" altLang="zh-CN" sz="2800" dirty="0" smtClean="0">
                <a:solidFill>
                  <a:schemeClr val="bg1"/>
                </a:solidFill>
                <a:latin typeface="Georgia" panose="02040502050405020303" pitchFamily="18" charset="0"/>
              </a:rPr>
              <a:t>)</a:t>
            </a:r>
            <a:r>
              <a:rPr lang="en-US" altLang="zh-CN" sz="2800" dirty="0" err="1" smtClean="0">
                <a:solidFill>
                  <a:schemeClr val="bg1"/>
                </a:solidFill>
                <a:latin typeface="Georgia" panose="02040502050405020303" pitchFamily="18" charset="0"/>
              </a:rPr>
              <a:t>producer.c</a:t>
            </a:r>
            <a:r>
              <a:rPr lang="zh-CN" altLang="en-US" sz="2800" dirty="0" smtClean="0">
                <a:solidFill>
                  <a:schemeClr val="bg1"/>
                </a:solidFill>
                <a:latin typeface="Georgia" panose="02040502050405020303" pitchFamily="18" charset="0"/>
              </a:rPr>
              <a:t>（续）</a:t>
            </a:r>
            <a:endParaRPr lang="en-US" altLang="zh-CN" sz="2800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endParaRPr lang="en-US" altLang="zh-CN" sz="28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476103" y="1280991"/>
            <a:ext cx="9187604" cy="1422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POSIX</a:t>
            </a:r>
            <a:r>
              <a:rPr lang="zh-CN" altLang="en-US" dirty="0" smtClean="0">
                <a:solidFill>
                  <a:schemeClr val="bg1"/>
                </a:solidFill>
              </a:rPr>
              <a:t>共享内存函数接口：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165" y="4263106"/>
            <a:ext cx="4416740" cy="224590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742" y="1804652"/>
            <a:ext cx="4293586" cy="219558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0070" y="469131"/>
            <a:ext cx="3800884" cy="353110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2055" y="4244310"/>
            <a:ext cx="3231652" cy="226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7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76103" y="517234"/>
            <a:ext cx="99408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Georgia" panose="02040502050405020303" pitchFamily="18" charset="0"/>
              </a:rPr>
              <a:t>(</a:t>
            </a:r>
            <a:r>
              <a:rPr lang="en-US" altLang="zh-CN" sz="2800" dirty="0" err="1" smtClean="0">
                <a:solidFill>
                  <a:schemeClr val="bg1"/>
                </a:solidFill>
                <a:latin typeface="Georgia" panose="02040502050405020303" pitchFamily="18" charset="0"/>
              </a:rPr>
              <a:t>ubuntu</a:t>
            </a:r>
            <a:r>
              <a:rPr lang="zh-CN" altLang="en-US" sz="2800" dirty="0" smtClean="0">
                <a:solidFill>
                  <a:schemeClr val="bg1"/>
                </a:solidFill>
                <a:latin typeface="Georgia" panose="02040502050405020303" pitchFamily="18" charset="0"/>
              </a:rPr>
              <a:t>下</a:t>
            </a:r>
            <a:r>
              <a:rPr lang="en-US" altLang="zh-CN" sz="2800" dirty="0" smtClean="0">
                <a:solidFill>
                  <a:schemeClr val="bg1"/>
                </a:solidFill>
                <a:latin typeface="Georgia" panose="02040502050405020303" pitchFamily="18" charset="0"/>
              </a:rPr>
              <a:t>)</a:t>
            </a:r>
            <a:r>
              <a:rPr lang="en-US" altLang="zh-CN" sz="2800" dirty="0" err="1" smtClean="0">
                <a:solidFill>
                  <a:schemeClr val="bg1"/>
                </a:solidFill>
                <a:latin typeface="Georgia" panose="02040502050405020303" pitchFamily="18" charset="0"/>
              </a:rPr>
              <a:t>producer.c</a:t>
            </a:r>
            <a:r>
              <a:rPr lang="zh-CN" altLang="en-US" sz="2800" dirty="0" smtClean="0">
                <a:solidFill>
                  <a:schemeClr val="bg1"/>
                </a:solidFill>
                <a:latin typeface="Georgia" panose="02040502050405020303" pitchFamily="18" charset="0"/>
              </a:rPr>
              <a:t>（续）</a:t>
            </a:r>
            <a:endParaRPr lang="en-US" altLang="zh-CN" sz="2800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endParaRPr lang="en-US" altLang="zh-CN" sz="28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476103" y="1242355"/>
            <a:ext cx="9148967" cy="3999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</a:rPr>
              <a:t>通过</a:t>
            </a:r>
            <a:r>
              <a:rPr lang="en-US" altLang="zh-CN" dirty="0" err="1" smtClean="0">
                <a:solidFill>
                  <a:schemeClr val="bg1"/>
                </a:solidFill>
              </a:rPr>
              <a:t>ftok</a:t>
            </a:r>
            <a:r>
              <a:rPr lang="en-US" altLang="zh-CN" dirty="0" smtClean="0">
                <a:solidFill>
                  <a:schemeClr val="bg1"/>
                </a:solidFill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</a:rPr>
              <a:t>函数利用当前目录</a:t>
            </a:r>
            <a:r>
              <a:rPr lang="en-US" altLang="zh-CN" dirty="0" smtClean="0">
                <a:solidFill>
                  <a:schemeClr val="bg1"/>
                </a:solidFill>
              </a:rPr>
              <a:t>(“.”)</a:t>
            </a:r>
            <a:r>
              <a:rPr lang="zh-CN" altLang="en-US" dirty="0" smtClean="0">
                <a:solidFill>
                  <a:schemeClr val="bg1"/>
                </a:solidFill>
              </a:rPr>
              <a:t>获得</a:t>
            </a:r>
            <a:r>
              <a:rPr lang="en-US" altLang="zh-CN" dirty="0" smtClean="0">
                <a:solidFill>
                  <a:schemeClr val="bg1"/>
                </a:solidFill>
              </a:rPr>
              <a:t>ID</a:t>
            </a:r>
            <a:r>
              <a:rPr lang="zh-CN" altLang="en-US" dirty="0" smtClean="0">
                <a:solidFill>
                  <a:schemeClr val="bg1"/>
                </a:solidFill>
              </a:rPr>
              <a:t>值，用于创建共享内存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457200" indent="-457200" algn="l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</a:rPr>
              <a:t>打开</a:t>
            </a:r>
            <a:r>
              <a:rPr lang="en-US" altLang="zh-CN" dirty="0" smtClean="0">
                <a:solidFill>
                  <a:schemeClr val="bg1"/>
                </a:solidFill>
              </a:rPr>
              <a:t>empty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</a:rPr>
              <a:t>full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CN" dirty="0" err="1" smtClean="0">
                <a:solidFill>
                  <a:schemeClr val="bg1"/>
                </a:solidFill>
              </a:rPr>
              <a:t>mutex</a:t>
            </a:r>
            <a:r>
              <a:rPr lang="zh-CN" altLang="en-US" dirty="0" smtClean="0">
                <a:solidFill>
                  <a:schemeClr val="bg1"/>
                </a:solidFill>
              </a:rPr>
              <a:t>三个信号量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457200" indent="-457200" algn="l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</a:rPr>
              <a:t>使用</a:t>
            </a:r>
            <a:r>
              <a:rPr lang="en-US" altLang="zh-CN" dirty="0" err="1" smtClean="0">
                <a:solidFill>
                  <a:schemeClr val="bg1"/>
                </a:solidFill>
              </a:rPr>
              <a:t>shmget</a:t>
            </a:r>
            <a:r>
              <a:rPr lang="en-US" altLang="zh-CN" dirty="0" smtClean="0">
                <a:solidFill>
                  <a:schemeClr val="bg1"/>
                </a:solidFill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</a:rPr>
              <a:t>函数申请共享内存标识符</a:t>
            </a:r>
            <a:endParaRPr lang="en-US" altLang="zh-CN" dirty="0">
              <a:solidFill>
                <a:schemeClr val="bg1"/>
              </a:solidFill>
            </a:endParaRPr>
          </a:p>
          <a:p>
            <a:pPr marL="457200" indent="-457200" algn="l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</a:rPr>
              <a:t>使用</a:t>
            </a:r>
            <a:r>
              <a:rPr lang="en-US" altLang="zh-CN" dirty="0" err="1" smtClean="0">
                <a:solidFill>
                  <a:schemeClr val="bg1"/>
                </a:solidFill>
              </a:rPr>
              <a:t>shmat</a:t>
            </a:r>
            <a:r>
              <a:rPr lang="en-US" altLang="zh-CN" dirty="0" smtClean="0">
                <a:solidFill>
                  <a:schemeClr val="bg1"/>
                </a:solidFill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</a:rPr>
              <a:t>函数把共享内存对象映射到进程的地址空间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457200" indent="-457200" algn="l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</a:rPr>
              <a:t>如果映射成功那么进行生产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457200" indent="-457200" algn="l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</a:rPr>
              <a:t>销毁</a:t>
            </a:r>
            <a:r>
              <a:rPr lang="en-US" altLang="zh-CN" dirty="0">
                <a:solidFill>
                  <a:schemeClr val="bg1"/>
                </a:solidFill>
              </a:rPr>
              <a:t>empty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full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 err="1">
                <a:solidFill>
                  <a:schemeClr val="bg1"/>
                </a:solidFill>
              </a:rPr>
              <a:t>mutex</a:t>
            </a:r>
            <a:r>
              <a:rPr lang="zh-CN" altLang="en-US" dirty="0" smtClean="0">
                <a:solidFill>
                  <a:schemeClr val="bg1"/>
                </a:solidFill>
              </a:rPr>
              <a:t>三个信号量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457200" indent="-457200" algn="l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</a:rPr>
              <a:t>从系统中删除申请的共享内存区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957" y="344956"/>
            <a:ext cx="9576113" cy="602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1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76103" y="517234"/>
            <a:ext cx="99408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Georgia" panose="02040502050405020303" pitchFamily="18" charset="0"/>
              </a:rPr>
              <a:t>(</a:t>
            </a:r>
            <a:r>
              <a:rPr lang="en-US" altLang="zh-CN" sz="2800" dirty="0" err="1" smtClean="0">
                <a:solidFill>
                  <a:schemeClr val="bg1"/>
                </a:solidFill>
                <a:latin typeface="Georgia" panose="02040502050405020303" pitchFamily="18" charset="0"/>
              </a:rPr>
              <a:t>ubuntu</a:t>
            </a:r>
            <a:r>
              <a:rPr lang="zh-CN" altLang="en-US" sz="2800" dirty="0" smtClean="0">
                <a:solidFill>
                  <a:schemeClr val="bg1"/>
                </a:solidFill>
                <a:latin typeface="Georgia" panose="02040502050405020303" pitchFamily="18" charset="0"/>
              </a:rPr>
              <a:t>下</a:t>
            </a:r>
            <a:r>
              <a:rPr lang="en-US" altLang="zh-CN" sz="2800" dirty="0" smtClean="0">
                <a:solidFill>
                  <a:schemeClr val="bg1"/>
                </a:solidFill>
                <a:latin typeface="Georgia" panose="02040502050405020303" pitchFamily="18" charset="0"/>
              </a:rPr>
              <a:t>)</a:t>
            </a:r>
            <a:r>
              <a:rPr lang="en-US" altLang="zh-CN" sz="2800" dirty="0" err="1" smtClean="0">
                <a:solidFill>
                  <a:schemeClr val="bg1"/>
                </a:solidFill>
                <a:latin typeface="Georgia" panose="02040502050405020303" pitchFamily="18" charset="0"/>
              </a:rPr>
              <a:t>consumer.c</a:t>
            </a:r>
            <a:r>
              <a:rPr lang="zh-CN" altLang="en-US" sz="2800" dirty="0" smtClean="0">
                <a:solidFill>
                  <a:schemeClr val="bg1"/>
                </a:solidFill>
                <a:latin typeface="Georgia" panose="02040502050405020303" pitchFamily="18" charset="0"/>
              </a:rPr>
              <a:t>（续）</a:t>
            </a:r>
            <a:endParaRPr lang="en-US" altLang="zh-CN" sz="2800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endParaRPr lang="en-US" altLang="zh-CN" sz="28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476103" y="1242355"/>
            <a:ext cx="9148967" cy="3999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</a:rPr>
              <a:t>将标准输出</a:t>
            </a:r>
            <a:r>
              <a:rPr lang="en-US" altLang="zh-CN" dirty="0" err="1" smtClean="0">
                <a:solidFill>
                  <a:schemeClr val="bg1"/>
                </a:solidFill>
              </a:rPr>
              <a:t>stdout</a:t>
            </a:r>
            <a:r>
              <a:rPr lang="zh-CN" altLang="en-US" dirty="0" smtClean="0">
                <a:solidFill>
                  <a:schemeClr val="bg1"/>
                </a:solidFill>
              </a:rPr>
              <a:t>重定向到</a:t>
            </a:r>
            <a:r>
              <a:rPr lang="en-US" altLang="zh-CN" dirty="0" err="1" smtClean="0">
                <a:solidFill>
                  <a:schemeClr val="bg1"/>
                </a:solidFill>
              </a:rPr>
              <a:t>data.out</a:t>
            </a:r>
            <a:r>
              <a:rPr lang="zh-CN" altLang="en-US" dirty="0" smtClean="0">
                <a:solidFill>
                  <a:schemeClr val="bg1"/>
                </a:solidFill>
              </a:rPr>
              <a:t>文件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457200" indent="-457200" algn="l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</a:rPr>
              <a:t>通过</a:t>
            </a:r>
            <a:r>
              <a:rPr lang="en-US" altLang="zh-CN" dirty="0" err="1" smtClean="0">
                <a:solidFill>
                  <a:schemeClr val="bg1"/>
                </a:solidFill>
              </a:rPr>
              <a:t>ftok</a:t>
            </a:r>
            <a:r>
              <a:rPr lang="en-US" altLang="zh-CN" dirty="0" smtClean="0">
                <a:solidFill>
                  <a:schemeClr val="bg1"/>
                </a:solidFill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</a:rPr>
              <a:t>函数利用当前目录</a:t>
            </a:r>
            <a:r>
              <a:rPr lang="en-US" altLang="zh-CN" dirty="0" smtClean="0">
                <a:solidFill>
                  <a:schemeClr val="bg1"/>
                </a:solidFill>
              </a:rPr>
              <a:t>(“.”)</a:t>
            </a:r>
            <a:r>
              <a:rPr lang="zh-CN" altLang="en-US" dirty="0" smtClean="0">
                <a:solidFill>
                  <a:schemeClr val="bg1"/>
                </a:solidFill>
              </a:rPr>
              <a:t>获得</a:t>
            </a:r>
            <a:r>
              <a:rPr lang="en-US" altLang="zh-CN" dirty="0" smtClean="0">
                <a:solidFill>
                  <a:schemeClr val="bg1"/>
                </a:solidFill>
              </a:rPr>
              <a:t>ID</a:t>
            </a:r>
            <a:r>
              <a:rPr lang="zh-CN" altLang="en-US" dirty="0" smtClean="0">
                <a:solidFill>
                  <a:schemeClr val="bg1"/>
                </a:solidFill>
              </a:rPr>
              <a:t>值，用于创建共享内存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457200" indent="-457200" algn="l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</a:rPr>
              <a:t>打开</a:t>
            </a:r>
            <a:r>
              <a:rPr lang="en-US" altLang="zh-CN" dirty="0" smtClean="0">
                <a:solidFill>
                  <a:schemeClr val="bg1"/>
                </a:solidFill>
              </a:rPr>
              <a:t>empty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</a:rPr>
              <a:t>full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CN" dirty="0" err="1" smtClean="0">
                <a:solidFill>
                  <a:schemeClr val="bg1"/>
                </a:solidFill>
              </a:rPr>
              <a:t>mutex</a:t>
            </a:r>
            <a:r>
              <a:rPr lang="zh-CN" altLang="en-US" dirty="0" smtClean="0">
                <a:solidFill>
                  <a:schemeClr val="bg1"/>
                </a:solidFill>
              </a:rPr>
              <a:t>三个信号量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457200" indent="-457200" algn="l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</a:rPr>
              <a:t>使用</a:t>
            </a:r>
            <a:r>
              <a:rPr lang="en-US" altLang="zh-CN" dirty="0" err="1" smtClean="0">
                <a:solidFill>
                  <a:schemeClr val="bg1"/>
                </a:solidFill>
              </a:rPr>
              <a:t>shmget</a:t>
            </a:r>
            <a:r>
              <a:rPr lang="en-US" altLang="zh-CN" dirty="0" smtClean="0">
                <a:solidFill>
                  <a:schemeClr val="bg1"/>
                </a:solidFill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</a:rPr>
              <a:t>函数申请共享内存标识符</a:t>
            </a:r>
            <a:endParaRPr lang="en-US" altLang="zh-CN" dirty="0">
              <a:solidFill>
                <a:schemeClr val="bg1"/>
              </a:solidFill>
            </a:endParaRPr>
          </a:p>
          <a:p>
            <a:pPr marL="457200" indent="-457200" algn="l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</a:rPr>
              <a:t>使用</a:t>
            </a:r>
            <a:r>
              <a:rPr lang="en-US" altLang="zh-CN" dirty="0" err="1" smtClean="0">
                <a:solidFill>
                  <a:schemeClr val="bg1"/>
                </a:solidFill>
              </a:rPr>
              <a:t>shmat</a:t>
            </a:r>
            <a:r>
              <a:rPr lang="en-US" altLang="zh-CN" dirty="0" smtClean="0">
                <a:solidFill>
                  <a:schemeClr val="bg1"/>
                </a:solidFill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</a:rPr>
              <a:t>函数把共享内存对象映射到进程的地址空间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457200" indent="-457200" algn="l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</a:rPr>
              <a:t>进行消费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457200" indent="-457200" algn="l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</a:rPr>
              <a:t>销毁</a:t>
            </a:r>
            <a:r>
              <a:rPr lang="en-US" altLang="zh-CN" dirty="0">
                <a:solidFill>
                  <a:schemeClr val="bg1"/>
                </a:solidFill>
              </a:rPr>
              <a:t>empty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full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 err="1">
                <a:solidFill>
                  <a:schemeClr val="bg1"/>
                </a:solidFill>
              </a:rPr>
              <a:t>mutex</a:t>
            </a:r>
            <a:r>
              <a:rPr lang="zh-CN" altLang="en-US" dirty="0" smtClean="0">
                <a:solidFill>
                  <a:schemeClr val="bg1"/>
                </a:solidFill>
              </a:rPr>
              <a:t>三个信号量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457200" indent="-457200" algn="l"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使</a:t>
            </a:r>
            <a:r>
              <a:rPr lang="en-US" altLang="zh-CN" dirty="0" err="1" smtClean="0">
                <a:solidFill>
                  <a:schemeClr val="bg1"/>
                </a:solidFill>
              </a:rPr>
              <a:t>shmat</a:t>
            </a:r>
            <a:r>
              <a:rPr lang="zh-CN" altLang="en-US" dirty="0" smtClean="0">
                <a:solidFill>
                  <a:schemeClr val="bg1"/>
                </a:solidFill>
              </a:rPr>
              <a:t>映射的共享内存区脱离当前的进程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457200" indent="-457200" algn="l">
              <a:buAutoNum type="arabicPeriod"/>
            </a:pP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790" y="517234"/>
            <a:ext cx="10335592" cy="507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748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76103" y="517234"/>
            <a:ext cx="99408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Georgia" panose="02040502050405020303" pitchFamily="18" charset="0"/>
              </a:rPr>
              <a:t>(</a:t>
            </a:r>
            <a:r>
              <a:rPr lang="en-US" altLang="zh-CN" sz="2800" dirty="0" err="1" smtClean="0">
                <a:solidFill>
                  <a:schemeClr val="bg1"/>
                </a:solidFill>
                <a:latin typeface="Georgia" panose="02040502050405020303" pitchFamily="18" charset="0"/>
              </a:rPr>
              <a:t>ubuntu</a:t>
            </a:r>
            <a:r>
              <a:rPr lang="zh-CN" altLang="en-US" sz="2800" dirty="0" smtClean="0">
                <a:solidFill>
                  <a:schemeClr val="bg1"/>
                </a:solidFill>
                <a:latin typeface="Georgia" panose="02040502050405020303" pitchFamily="18" charset="0"/>
              </a:rPr>
              <a:t>下</a:t>
            </a:r>
            <a:r>
              <a:rPr lang="en-US" altLang="zh-CN" sz="2800" dirty="0" smtClean="0">
                <a:solidFill>
                  <a:schemeClr val="bg1"/>
                </a:solidFill>
                <a:latin typeface="Georgia" panose="02040502050405020303" pitchFamily="18" charset="0"/>
              </a:rPr>
              <a:t>)</a:t>
            </a:r>
            <a:r>
              <a:rPr lang="en-US" altLang="zh-CN" sz="2800" dirty="0" err="1" smtClean="0">
                <a:solidFill>
                  <a:schemeClr val="bg1"/>
                </a:solidFill>
                <a:latin typeface="Georgia" panose="02040502050405020303" pitchFamily="18" charset="0"/>
              </a:rPr>
              <a:t>consumer.c</a:t>
            </a:r>
            <a:r>
              <a:rPr lang="zh-CN" altLang="en-US" sz="2800" dirty="0" smtClean="0">
                <a:solidFill>
                  <a:schemeClr val="bg1"/>
                </a:solidFill>
                <a:latin typeface="Georgia" panose="02040502050405020303" pitchFamily="18" charset="0"/>
              </a:rPr>
              <a:t>（续）</a:t>
            </a:r>
            <a:endParaRPr lang="en-US" altLang="zh-CN" sz="2800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endParaRPr lang="en-US" altLang="zh-CN" sz="28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476103" y="1242355"/>
            <a:ext cx="9148967" cy="3999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</a:rPr>
              <a:t>将标准输出</a:t>
            </a:r>
            <a:r>
              <a:rPr lang="en-US" altLang="zh-CN" dirty="0" err="1" smtClean="0">
                <a:solidFill>
                  <a:schemeClr val="bg1"/>
                </a:solidFill>
              </a:rPr>
              <a:t>stdout</a:t>
            </a:r>
            <a:r>
              <a:rPr lang="zh-CN" altLang="en-US" dirty="0" smtClean="0">
                <a:solidFill>
                  <a:schemeClr val="bg1"/>
                </a:solidFill>
              </a:rPr>
              <a:t>重定向到</a:t>
            </a:r>
            <a:r>
              <a:rPr lang="en-US" altLang="zh-CN" dirty="0" err="1" smtClean="0">
                <a:solidFill>
                  <a:schemeClr val="bg1"/>
                </a:solidFill>
              </a:rPr>
              <a:t>data.out</a:t>
            </a:r>
            <a:r>
              <a:rPr lang="zh-CN" altLang="en-US" dirty="0" smtClean="0">
                <a:solidFill>
                  <a:schemeClr val="bg1"/>
                </a:solidFill>
              </a:rPr>
              <a:t>文件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457200" indent="-457200" algn="l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</a:rPr>
              <a:t>通过</a:t>
            </a:r>
            <a:r>
              <a:rPr lang="en-US" altLang="zh-CN" dirty="0" err="1" smtClean="0">
                <a:solidFill>
                  <a:schemeClr val="bg1"/>
                </a:solidFill>
              </a:rPr>
              <a:t>ftok</a:t>
            </a:r>
            <a:r>
              <a:rPr lang="en-US" altLang="zh-CN" dirty="0" smtClean="0">
                <a:solidFill>
                  <a:schemeClr val="bg1"/>
                </a:solidFill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</a:rPr>
              <a:t>函数利用当前目录</a:t>
            </a:r>
            <a:r>
              <a:rPr lang="en-US" altLang="zh-CN" dirty="0" smtClean="0">
                <a:solidFill>
                  <a:schemeClr val="bg1"/>
                </a:solidFill>
              </a:rPr>
              <a:t>(“.”)</a:t>
            </a:r>
            <a:r>
              <a:rPr lang="zh-CN" altLang="en-US" dirty="0" smtClean="0">
                <a:solidFill>
                  <a:schemeClr val="bg1"/>
                </a:solidFill>
              </a:rPr>
              <a:t>获得</a:t>
            </a:r>
            <a:r>
              <a:rPr lang="en-US" altLang="zh-CN" dirty="0" smtClean="0">
                <a:solidFill>
                  <a:schemeClr val="bg1"/>
                </a:solidFill>
              </a:rPr>
              <a:t>ID</a:t>
            </a:r>
            <a:r>
              <a:rPr lang="zh-CN" altLang="en-US" dirty="0" smtClean="0">
                <a:solidFill>
                  <a:schemeClr val="bg1"/>
                </a:solidFill>
              </a:rPr>
              <a:t>值，用于创建共享内存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457200" indent="-457200" algn="l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</a:rPr>
              <a:t>打开</a:t>
            </a:r>
            <a:r>
              <a:rPr lang="en-US" altLang="zh-CN" dirty="0" smtClean="0">
                <a:solidFill>
                  <a:schemeClr val="bg1"/>
                </a:solidFill>
              </a:rPr>
              <a:t>empty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</a:rPr>
              <a:t>full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CN" dirty="0" err="1" smtClean="0">
                <a:solidFill>
                  <a:schemeClr val="bg1"/>
                </a:solidFill>
              </a:rPr>
              <a:t>mutex</a:t>
            </a:r>
            <a:r>
              <a:rPr lang="zh-CN" altLang="en-US" dirty="0" smtClean="0">
                <a:solidFill>
                  <a:schemeClr val="bg1"/>
                </a:solidFill>
              </a:rPr>
              <a:t>三个信号量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457200" indent="-457200" algn="l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</a:rPr>
              <a:t>使用</a:t>
            </a:r>
            <a:r>
              <a:rPr lang="en-US" altLang="zh-CN" dirty="0" err="1" smtClean="0">
                <a:solidFill>
                  <a:schemeClr val="bg1"/>
                </a:solidFill>
              </a:rPr>
              <a:t>shmget</a:t>
            </a:r>
            <a:r>
              <a:rPr lang="en-US" altLang="zh-CN" dirty="0" smtClean="0">
                <a:solidFill>
                  <a:schemeClr val="bg1"/>
                </a:solidFill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</a:rPr>
              <a:t>函数申请共享内存标识符</a:t>
            </a:r>
            <a:endParaRPr lang="en-US" altLang="zh-CN" dirty="0">
              <a:solidFill>
                <a:schemeClr val="bg1"/>
              </a:solidFill>
            </a:endParaRPr>
          </a:p>
          <a:p>
            <a:pPr marL="457200" indent="-457200" algn="l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</a:rPr>
              <a:t>使用</a:t>
            </a:r>
            <a:r>
              <a:rPr lang="en-US" altLang="zh-CN" dirty="0" err="1" smtClean="0">
                <a:solidFill>
                  <a:schemeClr val="bg1"/>
                </a:solidFill>
              </a:rPr>
              <a:t>shmat</a:t>
            </a:r>
            <a:r>
              <a:rPr lang="en-US" altLang="zh-CN" dirty="0" smtClean="0">
                <a:solidFill>
                  <a:schemeClr val="bg1"/>
                </a:solidFill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</a:rPr>
              <a:t>函数把共享内存对象映射到进程的地址空间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457200" indent="-457200" algn="l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</a:rPr>
              <a:t>进行消费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457200" indent="-457200" algn="l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</a:rPr>
              <a:t>销毁</a:t>
            </a:r>
            <a:r>
              <a:rPr lang="en-US" altLang="zh-CN" dirty="0">
                <a:solidFill>
                  <a:schemeClr val="bg1"/>
                </a:solidFill>
              </a:rPr>
              <a:t>empty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full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 err="1">
                <a:solidFill>
                  <a:schemeClr val="bg1"/>
                </a:solidFill>
              </a:rPr>
              <a:t>mutex</a:t>
            </a:r>
            <a:r>
              <a:rPr lang="zh-CN" altLang="en-US" dirty="0" smtClean="0">
                <a:solidFill>
                  <a:schemeClr val="bg1"/>
                </a:solidFill>
              </a:rPr>
              <a:t>三个信号量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457200" indent="-457200" algn="l"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使</a:t>
            </a:r>
            <a:r>
              <a:rPr lang="en-US" altLang="zh-CN" dirty="0" err="1" smtClean="0">
                <a:solidFill>
                  <a:schemeClr val="bg1"/>
                </a:solidFill>
              </a:rPr>
              <a:t>shmat</a:t>
            </a:r>
            <a:r>
              <a:rPr lang="zh-CN" altLang="en-US" dirty="0" smtClean="0">
                <a:solidFill>
                  <a:schemeClr val="bg1"/>
                </a:solidFill>
              </a:rPr>
              <a:t>映射的共享内存区脱离当前的进程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457200" indent="-457200" algn="l">
              <a:buAutoNum type="arabicPeriod"/>
            </a:pP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123" y="607386"/>
            <a:ext cx="10335592" cy="507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15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76103" y="517234"/>
            <a:ext cx="99408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Georgia" panose="02040502050405020303" pitchFamily="18" charset="0"/>
              </a:rPr>
              <a:t>(</a:t>
            </a:r>
            <a:r>
              <a:rPr lang="en-US" altLang="zh-CN" sz="2800" dirty="0" err="1" smtClean="0">
                <a:solidFill>
                  <a:schemeClr val="bg1"/>
                </a:solidFill>
                <a:latin typeface="Georgia" panose="02040502050405020303" pitchFamily="18" charset="0"/>
              </a:rPr>
              <a:t>ubuntu</a:t>
            </a:r>
            <a:r>
              <a:rPr lang="zh-CN" altLang="en-US" sz="2800" dirty="0" smtClean="0">
                <a:solidFill>
                  <a:schemeClr val="bg1"/>
                </a:solidFill>
                <a:latin typeface="Georgia" panose="02040502050405020303" pitchFamily="18" charset="0"/>
              </a:rPr>
              <a:t>下</a:t>
            </a:r>
            <a:r>
              <a:rPr lang="en-US" altLang="zh-CN" sz="2800" dirty="0" smtClean="0">
                <a:solidFill>
                  <a:schemeClr val="bg1"/>
                </a:solidFill>
                <a:latin typeface="Georgia" panose="02040502050405020303" pitchFamily="18" charset="0"/>
              </a:rPr>
              <a:t>)</a:t>
            </a:r>
            <a:r>
              <a:rPr lang="zh-CN" altLang="en-US" sz="2800" dirty="0" smtClean="0">
                <a:solidFill>
                  <a:schemeClr val="bg1"/>
                </a:solidFill>
                <a:latin typeface="Georgia" panose="02040502050405020303" pitchFamily="18" charset="0"/>
              </a:rPr>
              <a:t>实验效果</a:t>
            </a:r>
            <a:endParaRPr lang="en-US" altLang="zh-CN" sz="2800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endParaRPr lang="en-US" altLang="zh-CN" sz="28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476103" y="1242355"/>
            <a:ext cx="9148967" cy="3999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AutoNum type="arabicPeriod"/>
            </a:pP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7" y="994287"/>
            <a:ext cx="6886575" cy="5791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758" y="994287"/>
            <a:ext cx="6886575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42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76103" y="517234"/>
            <a:ext cx="99408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Georgia" panose="02040502050405020303" pitchFamily="18" charset="0"/>
              </a:rPr>
              <a:t>(linix-0.11</a:t>
            </a:r>
            <a:r>
              <a:rPr lang="zh-CN" altLang="en-US" sz="2800" dirty="0" smtClean="0">
                <a:solidFill>
                  <a:schemeClr val="bg1"/>
                </a:solidFill>
                <a:latin typeface="Georgia" panose="02040502050405020303" pitchFamily="18" charset="0"/>
              </a:rPr>
              <a:t>下</a:t>
            </a:r>
            <a:r>
              <a:rPr lang="en-US" altLang="zh-CN" sz="2800" dirty="0" smtClean="0">
                <a:solidFill>
                  <a:schemeClr val="bg1"/>
                </a:solidFill>
                <a:latin typeface="Georgia" panose="02040502050405020303" pitchFamily="18" charset="0"/>
              </a:rPr>
              <a:t>)</a:t>
            </a:r>
            <a:r>
              <a:rPr lang="zh-CN" altLang="en-US" sz="2800" dirty="0" smtClean="0">
                <a:solidFill>
                  <a:schemeClr val="bg1"/>
                </a:solidFill>
                <a:latin typeface="Georgia" panose="02040502050405020303" pitchFamily="18" charset="0"/>
              </a:rPr>
              <a:t>增加共享内存系统调用</a:t>
            </a:r>
            <a:endParaRPr lang="en-US" altLang="zh-CN" sz="2800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endParaRPr lang="en-US" altLang="zh-CN" sz="28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476103" y="1242355"/>
            <a:ext cx="9148967" cy="3999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AutoNum type="arabicPeriod"/>
            </a:pP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476103" y="1471341"/>
            <a:ext cx="8646691" cy="50582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</a:rPr>
              <a:t>修改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en-US" altLang="zh-CN" dirty="0" err="1" smtClean="0">
                <a:solidFill>
                  <a:schemeClr val="bg1"/>
                </a:solidFill>
              </a:rPr>
              <a:t>usr</a:t>
            </a:r>
            <a:r>
              <a:rPr lang="en-US" altLang="zh-CN" dirty="0" smtClean="0">
                <a:solidFill>
                  <a:schemeClr val="bg1"/>
                </a:solidFill>
              </a:rPr>
              <a:t>/include/</a:t>
            </a:r>
            <a:r>
              <a:rPr lang="en-US" altLang="zh-CN" dirty="0" err="1" smtClean="0">
                <a:solidFill>
                  <a:schemeClr val="bg1"/>
                </a:solidFill>
              </a:rPr>
              <a:t>unistd.h</a:t>
            </a:r>
            <a:r>
              <a:rPr lang="en-US" altLang="zh-CN" dirty="0" smtClean="0">
                <a:solidFill>
                  <a:schemeClr val="bg1"/>
                </a:solidFill>
              </a:rPr>
              <a:t>, </a:t>
            </a:r>
            <a:r>
              <a:rPr lang="zh-CN" altLang="en-US" dirty="0" smtClean="0">
                <a:solidFill>
                  <a:schemeClr val="bg1"/>
                </a:solidFill>
              </a:rPr>
              <a:t>添加</a:t>
            </a:r>
            <a:r>
              <a:rPr lang="en-US" altLang="zh-CN" dirty="0">
                <a:solidFill>
                  <a:schemeClr val="bg1"/>
                </a:solidFill>
              </a:rPr>
              <a:t>#define __</a:t>
            </a:r>
            <a:r>
              <a:rPr lang="en-US" altLang="zh-CN" dirty="0" err="1" smtClean="0">
                <a:solidFill>
                  <a:schemeClr val="bg1"/>
                </a:solidFill>
              </a:rPr>
              <a:t>NR_shmget</a:t>
            </a:r>
            <a:r>
              <a:rPr lang="en-US" altLang="zh-CN" dirty="0" smtClean="0">
                <a:solidFill>
                  <a:schemeClr val="bg1"/>
                </a:solidFill>
              </a:rPr>
              <a:t> num1</a:t>
            </a:r>
            <a:r>
              <a:rPr lang="zh-CN" altLang="en-US" dirty="0" smtClean="0">
                <a:solidFill>
                  <a:schemeClr val="bg1"/>
                </a:solidFill>
              </a:rPr>
              <a:t>和</a:t>
            </a:r>
            <a:r>
              <a:rPr lang="en-US" altLang="zh-CN" dirty="0" smtClean="0">
                <a:solidFill>
                  <a:schemeClr val="bg1"/>
                </a:solidFill>
              </a:rPr>
              <a:t>__</a:t>
            </a:r>
            <a:r>
              <a:rPr lang="en-US" altLang="zh-CN" dirty="0" err="1" smtClean="0">
                <a:solidFill>
                  <a:schemeClr val="bg1"/>
                </a:solidFill>
              </a:rPr>
              <a:t>NR_shmat</a:t>
            </a:r>
            <a:r>
              <a:rPr lang="en-US" altLang="zh-CN" dirty="0" smtClean="0">
                <a:solidFill>
                  <a:schemeClr val="bg1"/>
                </a:solidFill>
              </a:rPr>
              <a:t> num2</a:t>
            </a:r>
            <a:r>
              <a:rPr lang="zh-CN" altLang="en-US" dirty="0" smtClean="0">
                <a:solidFill>
                  <a:schemeClr val="bg1"/>
                </a:solidFill>
              </a:rPr>
              <a:t>，</a:t>
            </a:r>
            <a:r>
              <a:rPr lang="zh-CN" altLang="en-US" dirty="0">
                <a:solidFill>
                  <a:schemeClr val="bg1"/>
                </a:solidFill>
              </a:rPr>
              <a:t>其中</a:t>
            </a:r>
            <a:r>
              <a:rPr lang="en-US" altLang="zh-CN" dirty="0" smtClean="0">
                <a:solidFill>
                  <a:schemeClr val="bg1"/>
                </a:solidFill>
              </a:rPr>
              <a:t>num1</a:t>
            </a:r>
            <a:r>
              <a:rPr lang="zh-CN" altLang="en-US" dirty="0" smtClean="0">
                <a:solidFill>
                  <a:schemeClr val="bg1"/>
                </a:solidFill>
              </a:rPr>
              <a:t>和</a:t>
            </a:r>
            <a:r>
              <a:rPr lang="en-US" altLang="zh-CN" dirty="0" smtClean="0">
                <a:solidFill>
                  <a:schemeClr val="bg1"/>
                </a:solidFill>
              </a:rPr>
              <a:t>num2</a:t>
            </a:r>
            <a:r>
              <a:rPr lang="zh-CN" altLang="en-US" dirty="0" smtClean="0">
                <a:solidFill>
                  <a:schemeClr val="bg1"/>
                </a:solidFill>
              </a:rPr>
              <a:t>为</a:t>
            </a:r>
            <a:r>
              <a:rPr lang="zh-CN" altLang="en-US" dirty="0">
                <a:solidFill>
                  <a:schemeClr val="bg1"/>
                </a:solidFill>
              </a:rPr>
              <a:t>接下来使用的系统调用号。（要直接在</a:t>
            </a:r>
            <a:r>
              <a:rPr lang="en-US" altLang="zh-CN" dirty="0">
                <a:solidFill>
                  <a:schemeClr val="bg1"/>
                </a:solidFill>
              </a:rPr>
              <a:t>linux-0.11</a:t>
            </a:r>
            <a:r>
              <a:rPr lang="zh-CN" altLang="en-US" dirty="0">
                <a:solidFill>
                  <a:schemeClr val="bg1"/>
                </a:solidFill>
              </a:rPr>
              <a:t>中修改或修改后放到</a:t>
            </a:r>
            <a:r>
              <a:rPr lang="en-US" altLang="zh-CN" dirty="0">
                <a:solidFill>
                  <a:schemeClr val="bg1"/>
                </a:solidFill>
              </a:rPr>
              <a:t>linux-0.11</a:t>
            </a:r>
            <a:r>
              <a:rPr lang="zh-CN" altLang="en-US" dirty="0">
                <a:solidFill>
                  <a:schemeClr val="bg1"/>
                </a:solidFill>
              </a:rPr>
              <a:t>中</a:t>
            </a:r>
            <a:r>
              <a:rPr lang="zh-CN" altLang="en-US" dirty="0" smtClean="0">
                <a:solidFill>
                  <a:schemeClr val="bg1"/>
                </a:solidFill>
              </a:rPr>
              <a:t>）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457200" indent="-457200" algn="l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</a:rPr>
              <a:t>其次</a:t>
            </a:r>
            <a:r>
              <a:rPr lang="zh-CN" altLang="en-US" dirty="0">
                <a:solidFill>
                  <a:schemeClr val="bg1"/>
                </a:solidFill>
              </a:rPr>
              <a:t>，修改 </a:t>
            </a:r>
            <a:r>
              <a:rPr lang="en-US" altLang="zh-CN" dirty="0">
                <a:solidFill>
                  <a:schemeClr val="bg1"/>
                </a:solidFill>
              </a:rPr>
              <a:t>include/</a:t>
            </a:r>
            <a:r>
              <a:rPr lang="en-US" altLang="zh-CN" dirty="0" err="1">
                <a:solidFill>
                  <a:schemeClr val="bg1"/>
                </a:solidFill>
              </a:rPr>
              <a:t>linux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en-US" altLang="zh-CN" dirty="0" err="1">
                <a:solidFill>
                  <a:schemeClr val="bg1"/>
                </a:solidFill>
              </a:rPr>
              <a:t>sys.h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在</a:t>
            </a:r>
            <a:r>
              <a:rPr lang="en-US" altLang="zh-CN" dirty="0" err="1">
                <a:solidFill>
                  <a:schemeClr val="bg1"/>
                </a:solidFill>
              </a:rPr>
              <a:t>sys_call_table</a:t>
            </a:r>
            <a:r>
              <a:rPr lang="zh-CN" altLang="en-US" dirty="0">
                <a:solidFill>
                  <a:schemeClr val="bg1"/>
                </a:solidFill>
              </a:rPr>
              <a:t>函数指针数组最后加入</a:t>
            </a:r>
            <a:r>
              <a:rPr lang="en-US" altLang="zh-CN" dirty="0" err="1" smtClean="0">
                <a:solidFill>
                  <a:schemeClr val="bg1"/>
                </a:solidFill>
              </a:rPr>
              <a:t>sys_shmget</a:t>
            </a:r>
            <a:r>
              <a:rPr lang="zh-CN" altLang="en-US" dirty="0" smtClean="0">
                <a:solidFill>
                  <a:schemeClr val="bg1"/>
                </a:solidFill>
              </a:rPr>
              <a:t>和</a:t>
            </a:r>
            <a:r>
              <a:rPr lang="en-US" altLang="zh-CN" dirty="0" err="1" smtClean="0">
                <a:solidFill>
                  <a:schemeClr val="bg1"/>
                </a:solidFill>
              </a:rPr>
              <a:t>sys_shmat</a:t>
            </a:r>
            <a:r>
              <a:rPr lang="zh-CN" altLang="en-US" dirty="0" smtClean="0">
                <a:solidFill>
                  <a:schemeClr val="bg1"/>
                </a:solidFill>
              </a:rPr>
              <a:t>，</a:t>
            </a:r>
            <a:r>
              <a:rPr lang="zh-CN" altLang="en-US" dirty="0">
                <a:solidFill>
                  <a:schemeClr val="bg1"/>
                </a:solidFill>
              </a:rPr>
              <a:t>并仿照上面给出其他系统调用格式加上对系统调用函数的声明</a:t>
            </a:r>
            <a:r>
              <a:rPr lang="en-US" altLang="zh-CN" dirty="0">
                <a:solidFill>
                  <a:schemeClr val="bg1"/>
                </a:solidFill>
              </a:rPr>
              <a:t>: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457200" indent="-457200" algn="l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</a:rPr>
              <a:t>然后</a:t>
            </a:r>
            <a:r>
              <a:rPr lang="zh-CN" altLang="en-US" dirty="0">
                <a:solidFill>
                  <a:schemeClr val="bg1"/>
                </a:solidFill>
              </a:rPr>
              <a:t>修改 </a:t>
            </a:r>
            <a:r>
              <a:rPr lang="en-US" altLang="zh-CN" dirty="0">
                <a:solidFill>
                  <a:schemeClr val="bg1"/>
                </a:solidFill>
              </a:rPr>
              <a:t>kernel/</a:t>
            </a:r>
            <a:r>
              <a:rPr lang="en-US" altLang="zh-CN" dirty="0" err="1">
                <a:solidFill>
                  <a:schemeClr val="bg1"/>
                </a:solidFill>
              </a:rPr>
              <a:t>system_call.s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	</a:t>
            </a:r>
            <a:r>
              <a:rPr lang="en-US" altLang="zh-CN" dirty="0" err="1" smtClean="0">
                <a:solidFill>
                  <a:schemeClr val="bg1"/>
                </a:solidFill>
              </a:rPr>
              <a:t>nr_system_calls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= </a:t>
            </a:r>
            <a:r>
              <a:rPr lang="en-US" altLang="zh-CN" dirty="0" err="1" smtClean="0">
                <a:solidFill>
                  <a:schemeClr val="bg1"/>
                </a:solidFill>
              </a:rPr>
              <a:t>num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    </a:t>
            </a:r>
            <a:r>
              <a:rPr lang="zh-CN" altLang="en-US" dirty="0" smtClean="0">
                <a:solidFill>
                  <a:schemeClr val="bg1"/>
                </a:solidFill>
              </a:rPr>
              <a:t>其中</a:t>
            </a:r>
            <a:r>
              <a:rPr lang="en-US" altLang="zh-CN" dirty="0" err="1">
                <a:solidFill>
                  <a:schemeClr val="bg1"/>
                </a:solidFill>
              </a:rPr>
              <a:t>num</a:t>
            </a:r>
            <a:r>
              <a:rPr lang="zh-CN" altLang="en-US" dirty="0">
                <a:solidFill>
                  <a:schemeClr val="bg1"/>
                </a:solidFill>
              </a:rPr>
              <a:t>为原值</a:t>
            </a:r>
            <a:r>
              <a:rPr lang="zh-CN" altLang="en-US" dirty="0" smtClean="0">
                <a:solidFill>
                  <a:schemeClr val="bg1"/>
                </a:solidFill>
              </a:rPr>
              <a:t>加</a:t>
            </a:r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</a:rPr>
              <a:t>， </a:t>
            </a:r>
            <a:r>
              <a:rPr lang="zh-CN" altLang="en-US" dirty="0">
                <a:solidFill>
                  <a:schemeClr val="bg1"/>
                </a:solidFill>
              </a:rPr>
              <a:t>即系统调用总数目</a:t>
            </a:r>
            <a:r>
              <a:rPr lang="zh-CN" altLang="en-US" dirty="0" smtClean="0">
                <a:solidFill>
                  <a:schemeClr val="bg1"/>
                </a:solidFill>
              </a:rPr>
              <a:t>加</a:t>
            </a:r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4.    </a:t>
            </a:r>
            <a:r>
              <a:rPr lang="zh-CN" altLang="en-US" dirty="0" smtClean="0">
                <a:solidFill>
                  <a:schemeClr val="bg1"/>
                </a:solidFill>
              </a:rPr>
              <a:t>接着在</a:t>
            </a:r>
            <a:r>
              <a:rPr lang="en-US" altLang="zh-CN" dirty="0" smtClean="0">
                <a:solidFill>
                  <a:schemeClr val="bg1"/>
                </a:solidFill>
              </a:rPr>
              <a:t>mm</a:t>
            </a:r>
            <a:r>
              <a:rPr lang="zh-CN" altLang="en-US" dirty="0" smtClean="0">
                <a:solidFill>
                  <a:schemeClr val="bg1"/>
                </a:solidFill>
              </a:rPr>
              <a:t>中</a:t>
            </a:r>
            <a:r>
              <a:rPr lang="zh-CN" altLang="en-US" dirty="0">
                <a:solidFill>
                  <a:schemeClr val="bg1"/>
                </a:solidFill>
              </a:rPr>
              <a:t>添加 </a:t>
            </a:r>
            <a:r>
              <a:rPr lang="en-US" altLang="zh-CN" dirty="0" err="1" smtClean="0">
                <a:solidFill>
                  <a:schemeClr val="bg1"/>
                </a:solidFill>
              </a:rPr>
              <a:t>shm.c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。同时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zh-CN" altLang="en-US" dirty="0" smtClean="0">
                <a:solidFill>
                  <a:schemeClr val="bg1"/>
                </a:solidFill>
              </a:rPr>
              <a:t>在</a:t>
            </a:r>
            <a:r>
              <a:rPr lang="en-US" altLang="zh-CN" dirty="0" err="1" smtClean="0">
                <a:solidFill>
                  <a:schemeClr val="bg1"/>
                </a:solidFill>
              </a:rPr>
              <a:t>shm.c</a:t>
            </a:r>
            <a:r>
              <a:rPr lang="zh-CN" altLang="en-US" dirty="0">
                <a:solidFill>
                  <a:schemeClr val="bg1"/>
                </a:solidFill>
              </a:rPr>
              <a:t>实现系统</a:t>
            </a:r>
            <a:r>
              <a:rPr lang="zh-CN" altLang="en-US" dirty="0" smtClean="0">
                <a:solidFill>
                  <a:schemeClr val="bg1"/>
                </a:solidFill>
              </a:rPr>
              <a:t>调用</a:t>
            </a:r>
            <a:r>
              <a:rPr lang="en-US" altLang="zh-CN" dirty="0" smtClean="0">
                <a:solidFill>
                  <a:schemeClr val="bg1"/>
                </a:solidFill>
              </a:rPr>
              <a:t>	</a:t>
            </a:r>
            <a:r>
              <a:rPr lang="en-US" altLang="zh-CN" dirty="0" err="1" smtClean="0">
                <a:solidFill>
                  <a:schemeClr val="bg1"/>
                </a:solidFill>
              </a:rPr>
              <a:t>sys_shmget</a:t>
            </a:r>
            <a:r>
              <a:rPr lang="en-US" altLang="zh-CN" dirty="0" smtClean="0">
                <a:solidFill>
                  <a:schemeClr val="bg1"/>
                </a:solidFill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</a:rPr>
              <a:t>和</a:t>
            </a:r>
            <a:r>
              <a:rPr lang="en-US" altLang="zh-CN" dirty="0" err="1" smtClean="0">
                <a:solidFill>
                  <a:schemeClr val="bg1"/>
                </a:solidFill>
              </a:rPr>
              <a:t>sys_shmat</a:t>
            </a:r>
            <a:r>
              <a:rPr lang="en-US" altLang="zh-CN" dirty="0" smtClean="0">
                <a:solidFill>
                  <a:schemeClr val="bg1"/>
                </a:solidFill>
              </a:rPr>
              <a:t>()</a:t>
            </a:r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5.    </a:t>
            </a:r>
            <a:r>
              <a:rPr lang="zh-CN" altLang="en-US" dirty="0" smtClean="0">
                <a:solidFill>
                  <a:schemeClr val="bg1"/>
                </a:solidFill>
              </a:rPr>
              <a:t>最后修改</a:t>
            </a:r>
            <a:r>
              <a:rPr lang="en-US" altLang="zh-CN" dirty="0" smtClean="0">
                <a:solidFill>
                  <a:schemeClr val="bg1"/>
                </a:solidFill>
              </a:rPr>
              <a:t>mm</a:t>
            </a:r>
            <a:r>
              <a:rPr lang="zh-CN" altLang="en-US" dirty="0" smtClean="0">
                <a:solidFill>
                  <a:schemeClr val="bg1"/>
                </a:solidFill>
              </a:rPr>
              <a:t>中</a:t>
            </a:r>
            <a:r>
              <a:rPr lang="zh-CN" altLang="en-US" dirty="0">
                <a:solidFill>
                  <a:schemeClr val="bg1"/>
                </a:solidFill>
              </a:rPr>
              <a:t>的</a:t>
            </a:r>
            <a:r>
              <a:rPr lang="en-US" altLang="zh-CN" dirty="0" err="1">
                <a:solidFill>
                  <a:schemeClr val="bg1"/>
                </a:solidFill>
              </a:rPr>
              <a:t>Makefile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zh-CN" altLang="en-US" dirty="0" smtClean="0">
                <a:solidFill>
                  <a:schemeClr val="bg1"/>
                </a:solidFill>
              </a:rPr>
              <a:t>将</a:t>
            </a:r>
            <a:r>
              <a:rPr lang="en-US" altLang="zh-CN" dirty="0" err="1">
                <a:solidFill>
                  <a:schemeClr val="bg1"/>
                </a:solidFill>
              </a:rPr>
              <a:t>shm</a:t>
            </a:r>
            <a:r>
              <a:rPr lang="en-US" altLang="zh-CN" dirty="0" err="1" smtClean="0">
                <a:solidFill>
                  <a:schemeClr val="bg1"/>
                </a:solidFill>
              </a:rPr>
              <a:t>.c</a:t>
            </a:r>
            <a:r>
              <a:rPr lang="zh-CN" altLang="en-US" dirty="0">
                <a:solidFill>
                  <a:schemeClr val="bg1"/>
                </a:solidFill>
              </a:rPr>
              <a:t>与内核中的其它</a:t>
            </a:r>
            <a:r>
              <a:rPr lang="zh-CN" altLang="en-US" dirty="0" smtClean="0">
                <a:solidFill>
                  <a:schemeClr val="bg1"/>
                </a:solidFill>
              </a:rPr>
              <a:t>代码</a:t>
            </a:r>
            <a:r>
              <a:rPr lang="zh-CN" altLang="en-US" dirty="0">
                <a:solidFill>
                  <a:schemeClr val="bg1"/>
                </a:solidFill>
              </a:rPr>
              <a:t>编译</a:t>
            </a:r>
            <a:r>
              <a:rPr lang="zh-CN" altLang="en-US" dirty="0" smtClean="0">
                <a:solidFill>
                  <a:schemeClr val="bg1"/>
                </a:solidFill>
              </a:rPr>
              <a:t>链接到一起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4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1. </a:t>
            </a:r>
            <a:r>
              <a:rPr lang="zh-CN" altLang="en-US" dirty="0" smtClean="0">
                <a:solidFill>
                  <a:schemeClr val="bg1"/>
                </a:solidFill>
              </a:rPr>
              <a:t>数据结构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76103" y="517234"/>
            <a:ext cx="99408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Georgia" panose="02040502050405020303" pitchFamily="18" charset="0"/>
              </a:rPr>
              <a:t>(linix-0.11</a:t>
            </a:r>
            <a:r>
              <a:rPr lang="zh-CN" altLang="en-US" sz="2800" dirty="0" smtClean="0">
                <a:solidFill>
                  <a:schemeClr val="bg1"/>
                </a:solidFill>
                <a:latin typeface="Georgia" panose="02040502050405020303" pitchFamily="18" charset="0"/>
              </a:rPr>
              <a:t>下</a:t>
            </a:r>
            <a:r>
              <a:rPr lang="en-US" altLang="zh-CN" sz="2800" dirty="0" smtClean="0">
                <a:solidFill>
                  <a:schemeClr val="bg1"/>
                </a:solidFill>
                <a:latin typeface="Georgia" panose="02040502050405020303" pitchFamily="18" charset="0"/>
              </a:rPr>
              <a:t>)</a:t>
            </a:r>
            <a:r>
              <a:rPr lang="zh-CN" altLang="en-US" sz="2800" dirty="0" smtClean="0">
                <a:solidFill>
                  <a:schemeClr val="bg1"/>
                </a:solidFill>
                <a:latin typeface="Georgia" panose="02040502050405020303" pitchFamily="18" charset="0"/>
              </a:rPr>
              <a:t>实现共享内存系统调用</a:t>
            </a:r>
            <a:endParaRPr lang="en-US" altLang="zh-CN" sz="2800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endParaRPr lang="en-US" altLang="zh-CN" sz="28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103" y="3065362"/>
            <a:ext cx="9225611" cy="187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41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2. </a:t>
            </a:r>
            <a:r>
              <a:rPr lang="zh-CN" altLang="en-US" dirty="0" smtClean="0">
                <a:solidFill>
                  <a:schemeClr val="bg1"/>
                </a:solidFill>
              </a:rPr>
              <a:t>实现</a:t>
            </a:r>
            <a:r>
              <a:rPr lang="en-US" altLang="zh-CN" dirty="0" err="1" smtClean="0">
                <a:solidFill>
                  <a:schemeClr val="bg1"/>
                </a:solidFill>
              </a:rPr>
              <a:t>shmget</a:t>
            </a:r>
            <a:r>
              <a:rPr lang="en-US" altLang="zh-CN" dirty="0" smtClean="0">
                <a:solidFill>
                  <a:schemeClr val="bg1"/>
                </a:solidFill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</a:rPr>
              <a:t>函数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bg1"/>
                </a:solidFill>
              </a:rPr>
              <a:t>如果</a:t>
            </a:r>
            <a:r>
              <a:rPr lang="en-US" altLang="zh-CN" dirty="0" smtClean="0">
                <a:solidFill>
                  <a:schemeClr val="bg1"/>
                </a:solidFill>
              </a:rPr>
              <a:t>key</a:t>
            </a:r>
            <a:r>
              <a:rPr lang="zh-CN" altLang="en-US" dirty="0" smtClean="0">
                <a:solidFill>
                  <a:schemeClr val="bg1"/>
                </a:solidFill>
              </a:rPr>
              <a:t>所对应的共享内存已建立（</a:t>
            </a:r>
            <a:r>
              <a:rPr lang="en-US" altLang="zh-CN" dirty="0" smtClean="0">
                <a:solidFill>
                  <a:schemeClr val="bg1"/>
                </a:solidFill>
              </a:rPr>
              <a:t>occupied=1</a:t>
            </a:r>
            <a:r>
              <a:rPr lang="zh-CN" altLang="en-US" dirty="0" smtClean="0">
                <a:solidFill>
                  <a:schemeClr val="bg1"/>
                </a:solidFill>
              </a:rPr>
              <a:t>），直接返回</a:t>
            </a:r>
            <a:r>
              <a:rPr lang="en-US" altLang="zh-CN" dirty="0" err="1" smtClean="0">
                <a:solidFill>
                  <a:schemeClr val="bg1"/>
                </a:solidFill>
              </a:rPr>
              <a:t>shmid</a:t>
            </a:r>
            <a:r>
              <a:rPr lang="en-US" altLang="zh-CN" dirty="0" smtClean="0">
                <a:solidFill>
                  <a:schemeClr val="bg1"/>
                </a:solidFill>
              </a:rPr>
              <a:t>(</a:t>
            </a:r>
            <a:r>
              <a:rPr lang="zh-CN" altLang="en-US" dirty="0" smtClean="0">
                <a:solidFill>
                  <a:schemeClr val="bg1"/>
                </a:solidFill>
              </a:rPr>
              <a:t>数组下标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zh-CN" altLang="en-US" dirty="0" smtClean="0">
                <a:solidFill>
                  <a:schemeClr val="bg1"/>
                </a:solidFill>
              </a:rPr>
              <a:t>如果</a:t>
            </a:r>
            <a:r>
              <a:rPr lang="en-US" altLang="zh-CN" dirty="0" smtClean="0">
                <a:solidFill>
                  <a:schemeClr val="bg1"/>
                </a:solidFill>
              </a:rPr>
              <a:t>size</a:t>
            </a:r>
            <a:r>
              <a:rPr lang="zh-CN" altLang="en-US" dirty="0" smtClean="0">
                <a:solidFill>
                  <a:schemeClr val="bg1"/>
                </a:solidFill>
              </a:rPr>
              <a:t>大小超过一页</a:t>
            </a:r>
            <a:r>
              <a:rPr lang="en-US" altLang="zh-CN" dirty="0" smtClean="0">
                <a:solidFill>
                  <a:schemeClr val="bg1"/>
                </a:solidFill>
              </a:rPr>
              <a:t>(4096B)</a:t>
            </a:r>
            <a:r>
              <a:rPr lang="zh-CN" altLang="en-US" dirty="0" smtClean="0">
                <a:solidFill>
                  <a:schemeClr val="bg1"/>
                </a:solidFill>
              </a:rPr>
              <a:t>，那么置</a:t>
            </a:r>
            <a:r>
              <a:rPr lang="en-US" altLang="zh-CN" dirty="0" err="1" smtClean="0">
                <a:solidFill>
                  <a:schemeClr val="bg1"/>
                </a:solidFill>
              </a:rPr>
              <a:t>errno</a:t>
            </a:r>
            <a:r>
              <a:rPr lang="zh-CN" altLang="en-US" dirty="0" smtClean="0">
                <a:solidFill>
                  <a:schemeClr val="bg1"/>
                </a:solidFill>
              </a:rPr>
              <a:t>为</a:t>
            </a:r>
            <a:r>
              <a:rPr lang="en-US" altLang="zh-CN" dirty="0" smtClean="0">
                <a:solidFill>
                  <a:schemeClr val="bg1"/>
                </a:solidFill>
              </a:rPr>
              <a:t>EINVAL</a:t>
            </a:r>
            <a:r>
              <a:rPr lang="zh-CN" altLang="en-US" dirty="0" smtClean="0">
                <a:solidFill>
                  <a:schemeClr val="bg1"/>
                </a:solidFill>
              </a:rPr>
              <a:t>，返回</a:t>
            </a:r>
            <a:r>
              <a:rPr lang="en-US" altLang="zh-CN" dirty="0" smtClean="0">
                <a:solidFill>
                  <a:schemeClr val="bg1"/>
                </a:solidFill>
              </a:rPr>
              <a:t>-1</a:t>
            </a:r>
          </a:p>
          <a:p>
            <a:pPr lvl="1"/>
            <a:r>
              <a:rPr lang="zh-CN" altLang="en-US" dirty="0" smtClean="0">
                <a:solidFill>
                  <a:schemeClr val="bg1"/>
                </a:solidFill>
              </a:rPr>
              <a:t>如果无空闲内存</a:t>
            </a:r>
            <a:r>
              <a:rPr lang="en-US" altLang="zh-CN" dirty="0" smtClean="0">
                <a:solidFill>
                  <a:schemeClr val="bg1"/>
                </a:solidFill>
              </a:rPr>
              <a:t>(</a:t>
            </a:r>
            <a:r>
              <a:rPr lang="en-US" altLang="zh-CN" dirty="0" err="1" smtClean="0">
                <a:solidFill>
                  <a:schemeClr val="bg1"/>
                </a:solidFill>
              </a:rPr>
              <a:t>get_free_page</a:t>
            </a:r>
            <a:r>
              <a:rPr lang="zh-CN" altLang="en-US" dirty="0" smtClean="0">
                <a:solidFill>
                  <a:schemeClr val="bg1"/>
                </a:solidFill>
              </a:rPr>
              <a:t>返回</a:t>
            </a:r>
            <a:r>
              <a:rPr lang="en-US" altLang="zh-CN" dirty="0" smtClean="0">
                <a:solidFill>
                  <a:schemeClr val="bg1"/>
                </a:solidFill>
              </a:rPr>
              <a:t>0)</a:t>
            </a:r>
            <a:r>
              <a:rPr lang="zh-CN" altLang="en-US" dirty="0">
                <a:solidFill>
                  <a:schemeClr val="bg1"/>
                </a:solidFill>
              </a:rPr>
              <a:t>，那么置</a:t>
            </a:r>
            <a:r>
              <a:rPr lang="en-US" altLang="zh-CN" dirty="0" err="1">
                <a:solidFill>
                  <a:schemeClr val="bg1"/>
                </a:solidFill>
              </a:rPr>
              <a:t>errno</a:t>
            </a:r>
            <a:r>
              <a:rPr lang="zh-CN" altLang="en-US" dirty="0" smtClean="0">
                <a:solidFill>
                  <a:schemeClr val="bg1"/>
                </a:solidFill>
              </a:rPr>
              <a:t>为</a:t>
            </a:r>
            <a:r>
              <a:rPr lang="en-US" altLang="zh-CN" dirty="0" smtClean="0">
                <a:solidFill>
                  <a:schemeClr val="bg1"/>
                </a:solidFill>
              </a:rPr>
              <a:t>ENOMEM</a:t>
            </a:r>
            <a:r>
              <a:rPr lang="zh-CN" altLang="en-US" dirty="0" smtClean="0">
                <a:solidFill>
                  <a:schemeClr val="bg1"/>
                </a:solidFill>
              </a:rPr>
              <a:t>，</a:t>
            </a:r>
            <a:r>
              <a:rPr lang="zh-CN" altLang="en-US" dirty="0">
                <a:solidFill>
                  <a:schemeClr val="bg1"/>
                </a:solidFill>
              </a:rPr>
              <a:t>返回</a:t>
            </a:r>
            <a:r>
              <a:rPr lang="en-US" altLang="zh-CN" dirty="0">
                <a:solidFill>
                  <a:schemeClr val="bg1"/>
                </a:solidFill>
              </a:rPr>
              <a:t>-</a:t>
            </a:r>
            <a:r>
              <a:rPr lang="en-US" altLang="zh-CN" dirty="0" smtClean="0">
                <a:solidFill>
                  <a:schemeClr val="bg1"/>
                </a:solidFill>
              </a:rPr>
              <a:t>1</a:t>
            </a:r>
          </a:p>
          <a:p>
            <a:pPr lvl="1"/>
            <a:r>
              <a:rPr lang="zh-CN" altLang="en-US" dirty="0" smtClean="0">
                <a:solidFill>
                  <a:schemeClr val="bg1"/>
                </a:solidFill>
              </a:rPr>
              <a:t>否则将</a:t>
            </a:r>
            <a:r>
              <a:rPr lang="en-US" altLang="zh-CN" dirty="0" smtClean="0">
                <a:solidFill>
                  <a:schemeClr val="bg1"/>
                </a:solidFill>
              </a:rPr>
              <a:t>key</a:t>
            </a:r>
            <a:r>
              <a:rPr lang="zh-CN" altLang="en-US" dirty="0" smtClean="0">
                <a:solidFill>
                  <a:schemeClr val="bg1"/>
                </a:solidFill>
              </a:rPr>
              <a:t>对应共享内存标记为已建立，记录</a:t>
            </a:r>
            <a:r>
              <a:rPr lang="en-US" altLang="zh-CN" dirty="0" err="1" smtClean="0">
                <a:solidFill>
                  <a:schemeClr val="bg1"/>
                </a:solidFill>
              </a:rPr>
              <a:t>get_free_page</a:t>
            </a:r>
            <a:r>
              <a:rPr lang="zh-CN" altLang="en-US" dirty="0" smtClean="0">
                <a:solidFill>
                  <a:schemeClr val="bg1"/>
                </a:solidFill>
              </a:rPr>
              <a:t>返回的物理地址，并返回</a:t>
            </a:r>
            <a:r>
              <a:rPr lang="en-US" altLang="zh-CN" dirty="0" smtClean="0">
                <a:solidFill>
                  <a:schemeClr val="bg1"/>
                </a:solidFill>
              </a:rPr>
              <a:t>key</a:t>
            </a:r>
          </a:p>
          <a:p>
            <a:pPr lvl="1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76103" y="517234"/>
            <a:ext cx="99408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Georgia" panose="02040502050405020303" pitchFamily="18" charset="0"/>
              </a:rPr>
              <a:t>(linix-0.11</a:t>
            </a:r>
            <a:r>
              <a:rPr lang="zh-CN" altLang="en-US" sz="2800" dirty="0" smtClean="0">
                <a:solidFill>
                  <a:schemeClr val="bg1"/>
                </a:solidFill>
                <a:latin typeface="Georgia" panose="02040502050405020303" pitchFamily="18" charset="0"/>
              </a:rPr>
              <a:t>下</a:t>
            </a:r>
            <a:r>
              <a:rPr lang="en-US" altLang="zh-CN" sz="2800" dirty="0" smtClean="0">
                <a:solidFill>
                  <a:schemeClr val="bg1"/>
                </a:solidFill>
                <a:latin typeface="Georgia" panose="02040502050405020303" pitchFamily="18" charset="0"/>
              </a:rPr>
              <a:t>)</a:t>
            </a:r>
            <a:r>
              <a:rPr lang="zh-CN" altLang="en-US" sz="2800" dirty="0" smtClean="0">
                <a:solidFill>
                  <a:schemeClr val="bg1"/>
                </a:solidFill>
                <a:latin typeface="Georgia" panose="02040502050405020303" pitchFamily="18" charset="0"/>
              </a:rPr>
              <a:t>实现共享内存系统调用</a:t>
            </a:r>
            <a:endParaRPr lang="en-US" altLang="zh-CN" sz="2800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endParaRPr lang="en-US" altLang="zh-CN" sz="28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043" y="4505945"/>
            <a:ext cx="9081541" cy="226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01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76103" y="517234"/>
            <a:ext cx="99408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用</a:t>
            </a:r>
            <a:r>
              <a:rPr lang="en-US" altLang="zh-CN" sz="2800" dirty="0" err="1">
                <a:solidFill>
                  <a:schemeClr val="bg1"/>
                </a:solidFill>
                <a:latin typeface="Georgia" panose="02040502050405020303" pitchFamily="18" charset="0"/>
              </a:rPr>
              <a:t>Bochs</a:t>
            </a:r>
            <a:r>
              <a:rPr lang="zh-CN" alt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调试工具跟踪</a:t>
            </a:r>
            <a:r>
              <a:rPr lang="en-US" altLang="zh-CN" sz="2800" dirty="0">
                <a:solidFill>
                  <a:schemeClr val="bg1"/>
                </a:solidFill>
                <a:latin typeface="Georgia" panose="02040502050405020303" pitchFamily="18" charset="0"/>
              </a:rPr>
              <a:t>Linux 0.11</a:t>
            </a:r>
            <a:r>
              <a:rPr lang="zh-CN" alt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的地址翻译（地址映射）过程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329" y="2036120"/>
            <a:ext cx="7721671" cy="446062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4718059" y="1215017"/>
            <a:ext cx="2755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运行</a:t>
            </a:r>
            <a:r>
              <a:rPr lang="en-US" dirty="0">
                <a:solidFill>
                  <a:schemeClr val="bg1"/>
                </a:solidFill>
              </a:rPr>
              <a:t>./</a:t>
            </a:r>
            <a:r>
              <a:rPr lang="en-US" dirty="0" err="1">
                <a:solidFill>
                  <a:schemeClr val="bg1"/>
                </a:solidFill>
              </a:rPr>
              <a:t>dbg-asm启动调试器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9681" y="2359954"/>
            <a:ext cx="39449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Georgia" panose="02040502050405020303" pitchFamily="18" charset="0"/>
              </a:rPr>
              <a:t>输入命令“</a:t>
            </a:r>
            <a:r>
              <a:rPr lang="en-US" dirty="0" err="1">
                <a:solidFill>
                  <a:schemeClr val="bg1"/>
                </a:solidFill>
                <a:latin typeface="Georgia" panose="02040502050405020303" pitchFamily="18" charset="0"/>
              </a:rPr>
              <a:t>c”，continue</a:t>
            </a:r>
            <a:r>
              <a:rPr lang="zh-CN" altLang="en-US" dirty="0">
                <a:solidFill>
                  <a:schemeClr val="bg1"/>
                </a:solidFill>
                <a:latin typeface="Georgia" panose="02040502050405020303" pitchFamily="18" charset="0"/>
              </a:rPr>
              <a:t>程序的运行，</a:t>
            </a:r>
            <a:r>
              <a:rPr lang="en-US" dirty="0" err="1">
                <a:solidFill>
                  <a:schemeClr val="bg1"/>
                </a:solidFill>
                <a:latin typeface="Georgia" panose="02040502050405020303" pitchFamily="18" charset="0"/>
              </a:rPr>
              <a:t>Bochs</a:t>
            </a:r>
            <a:r>
              <a:rPr lang="zh-CN" altLang="en-US" dirty="0">
                <a:solidFill>
                  <a:schemeClr val="bg1"/>
                </a:solidFill>
                <a:latin typeface="Georgia" panose="02040502050405020303" pitchFamily="18" charset="0"/>
              </a:rPr>
              <a:t>一如既往地启动了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Linux 0.11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876" y="3513801"/>
            <a:ext cx="4314096" cy="1505259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598559" y="5566830"/>
            <a:ext cx="27478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命令行窗口按“</a:t>
            </a:r>
            <a:r>
              <a:rPr lang="en-US" dirty="0" err="1">
                <a:solidFill>
                  <a:schemeClr val="bg1"/>
                </a:solidFill>
              </a:rPr>
              <a:t>ctrl+c</a:t>
            </a:r>
            <a:r>
              <a:rPr lang="en-US" dirty="0">
                <a:solidFill>
                  <a:schemeClr val="bg1"/>
                </a:solidFill>
              </a:rPr>
              <a:t>”，</a:t>
            </a:r>
            <a:r>
              <a:rPr lang="en-US" dirty="0" err="1">
                <a:solidFill>
                  <a:schemeClr val="bg1"/>
                </a:solidFill>
              </a:rPr>
              <a:t>Bochs会暂停运行，进入调试状态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8563" y="963905"/>
            <a:ext cx="17716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952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en-US" altLang="zh-CN" dirty="0" smtClean="0">
                <a:solidFill>
                  <a:schemeClr val="bg1"/>
                </a:solidFill>
              </a:rPr>
              <a:t>. </a:t>
            </a:r>
            <a:r>
              <a:rPr lang="zh-CN" altLang="en-US" dirty="0" smtClean="0">
                <a:solidFill>
                  <a:schemeClr val="bg1"/>
                </a:solidFill>
              </a:rPr>
              <a:t>实现</a:t>
            </a:r>
            <a:r>
              <a:rPr lang="en-US" altLang="zh-CN" dirty="0" err="1" smtClean="0">
                <a:solidFill>
                  <a:schemeClr val="bg1"/>
                </a:solidFill>
              </a:rPr>
              <a:t>shmat</a:t>
            </a:r>
            <a:r>
              <a:rPr lang="en-US" altLang="zh-CN" dirty="0" smtClean="0">
                <a:solidFill>
                  <a:schemeClr val="bg1"/>
                </a:solidFill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</a:rPr>
              <a:t>函数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bg1"/>
                </a:solidFill>
              </a:rPr>
              <a:t>如果</a:t>
            </a:r>
            <a:r>
              <a:rPr lang="en-US" altLang="zh-CN" dirty="0" err="1" smtClean="0">
                <a:solidFill>
                  <a:schemeClr val="bg1"/>
                </a:solidFill>
              </a:rPr>
              <a:t>shmid</a:t>
            </a:r>
            <a:r>
              <a:rPr lang="zh-CN" altLang="en-US" dirty="0" smtClean="0">
                <a:solidFill>
                  <a:schemeClr val="bg1"/>
                </a:solidFill>
              </a:rPr>
              <a:t>所对应的共享内存未建立（</a:t>
            </a:r>
            <a:r>
              <a:rPr lang="en-US" altLang="zh-CN" dirty="0" smtClean="0">
                <a:solidFill>
                  <a:schemeClr val="bg1"/>
                </a:solidFill>
              </a:rPr>
              <a:t>occupied!=1</a:t>
            </a:r>
            <a:r>
              <a:rPr lang="zh-CN" altLang="en-US" dirty="0" smtClean="0">
                <a:solidFill>
                  <a:schemeClr val="bg1"/>
                </a:solidFill>
              </a:rPr>
              <a:t>），</a:t>
            </a:r>
            <a:r>
              <a:rPr lang="zh-CN" altLang="en-US" dirty="0">
                <a:solidFill>
                  <a:schemeClr val="bg1"/>
                </a:solidFill>
              </a:rPr>
              <a:t>那么置</a:t>
            </a:r>
            <a:r>
              <a:rPr lang="en-US" altLang="zh-CN" dirty="0" err="1">
                <a:solidFill>
                  <a:schemeClr val="bg1"/>
                </a:solidFill>
              </a:rPr>
              <a:t>errno</a:t>
            </a:r>
            <a:r>
              <a:rPr lang="zh-CN" altLang="en-US" dirty="0">
                <a:solidFill>
                  <a:schemeClr val="bg1"/>
                </a:solidFill>
              </a:rPr>
              <a:t>为</a:t>
            </a:r>
            <a:r>
              <a:rPr lang="en-US" altLang="zh-CN" dirty="0">
                <a:solidFill>
                  <a:schemeClr val="bg1"/>
                </a:solidFill>
              </a:rPr>
              <a:t>EINVAL</a:t>
            </a:r>
            <a:r>
              <a:rPr lang="zh-CN" altLang="en-US" dirty="0">
                <a:solidFill>
                  <a:schemeClr val="bg1"/>
                </a:solidFill>
              </a:rPr>
              <a:t>，返回</a:t>
            </a:r>
            <a:r>
              <a:rPr lang="en-US" altLang="zh-CN" dirty="0">
                <a:solidFill>
                  <a:schemeClr val="bg1"/>
                </a:solidFill>
              </a:rPr>
              <a:t>-1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bg1"/>
                </a:solidFill>
              </a:rPr>
              <a:t>否则利用</a:t>
            </a:r>
            <a:r>
              <a:rPr lang="en-US" altLang="zh-CN" dirty="0" err="1" smtClean="0">
                <a:solidFill>
                  <a:schemeClr val="bg1"/>
                </a:solidFill>
              </a:rPr>
              <a:t>put_page</a:t>
            </a:r>
            <a:r>
              <a:rPr lang="zh-CN" altLang="en-US" dirty="0">
                <a:solidFill>
                  <a:schemeClr val="bg1"/>
                </a:solidFill>
              </a:rPr>
              <a:t>函数</a:t>
            </a:r>
            <a:r>
              <a:rPr lang="zh-CN" altLang="en-US" dirty="0" smtClean="0">
                <a:solidFill>
                  <a:schemeClr val="bg1"/>
                </a:solidFill>
              </a:rPr>
              <a:t>将</a:t>
            </a:r>
            <a:r>
              <a:rPr lang="en-US" altLang="zh-CN" dirty="0" err="1" smtClean="0">
                <a:solidFill>
                  <a:schemeClr val="bg1"/>
                </a:solidFill>
              </a:rPr>
              <a:t>shmid</a:t>
            </a:r>
            <a:r>
              <a:rPr lang="zh-CN" altLang="en-US" dirty="0" smtClean="0">
                <a:solidFill>
                  <a:schemeClr val="bg1"/>
                </a:solidFill>
              </a:rPr>
              <a:t>对应的共享内存物理地址与</a:t>
            </a:r>
            <a:r>
              <a:rPr lang="en-US" altLang="zh-CN" dirty="0" smtClean="0">
                <a:solidFill>
                  <a:schemeClr val="bg1"/>
                </a:solidFill>
              </a:rPr>
              <a:t>【</a:t>
            </a:r>
            <a:r>
              <a:rPr lang="zh-CN" altLang="en-US" dirty="0" smtClean="0">
                <a:solidFill>
                  <a:schemeClr val="bg1"/>
                </a:solidFill>
              </a:rPr>
              <a:t>紧邻当前进程所占内存末尾</a:t>
            </a:r>
            <a:r>
              <a:rPr lang="en-US" altLang="zh-CN" dirty="0" smtClean="0">
                <a:solidFill>
                  <a:schemeClr val="bg1"/>
                </a:solidFill>
              </a:rPr>
              <a:t>】</a:t>
            </a:r>
            <a:r>
              <a:rPr lang="zh-CN" altLang="en-US" dirty="0" smtClean="0">
                <a:solidFill>
                  <a:schemeClr val="bg1"/>
                </a:solidFill>
              </a:rPr>
              <a:t>的线性地址建立映射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bg1"/>
                </a:solidFill>
              </a:rPr>
              <a:t>返回能够在程序中被引用的共享内存区的逻辑地址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76103" y="517234"/>
            <a:ext cx="99408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Georgia" panose="02040502050405020303" pitchFamily="18" charset="0"/>
              </a:rPr>
              <a:t>(linix-0.11</a:t>
            </a:r>
            <a:r>
              <a:rPr lang="zh-CN" altLang="en-US" sz="2800" dirty="0" smtClean="0">
                <a:solidFill>
                  <a:schemeClr val="bg1"/>
                </a:solidFill>
                <a:latin typeface="Georgia" panose="02040502050405020303" pitchFamily="18" charset="0"/>
              </a:rPr>
              <a:t>下</a:t>
            </a:r>
            <a:r>
              <a:rPr lang="en-US" altLang="zh-CN" sz="2800" dirty="0" smtClean="0">
                <a:solidFill>
                  <a:schemeClr val="bg1"/>
                </a:solidFill>
                <a:latin typeface="Georgia" panose="02040502050405020303" pitchFamily="18" charset="0"/>
              </a:rPr>
              <a:t>)</a:t>
            </a:r>
            <a:r>
              <a:rPr lang="zh-CN" altLang="en-US" sz="2800" dirty="0" smtClean="0">
                <a:solidFill>
                  <a:schemeClr val="bg1"/>
                </a:solidFill>
                <a:latin typeface="Georgia" panose="02040502050405020303" pitchFamily="18" charset="0"/>
              </a:rPr>
              <a:t>实现共享内存系统调用</a:t>
            </a:r>
            <a:endParaRPr lang="en-US" altLang="zh-CN" sz="2800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endParaRPr lang="en-US" altLang="zh-CN" sz="28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981" y="4292757"/>
            <a:ext cx="7902340" cy="213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12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76103" y="517234"/>
            <a:ext cx="99408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Georgia" panose="02040502050405020303" pitchFamily="18" charset="0"/>
              </a:rPr>
              <a:t>(linix-0.11</a:t>
            </a:r>
            <a:r>
              <a:rPr lang="zh-CN" altLang="en-US" sz="2800" dirty="0" smtClean="0">
                <a:solidFill>
                  <a:schemeClr val="bg1"/>
                </a:solidFill>
                <a:latin typeface="Georgia" panose="02040502050405020303" pitchFamily="18" charset="0"/>
              </a:rPr>
              <a:t>下</a:t>
            </a:r>
            <a:r>
              <a:rPr lang="en-US" altLang="zh-CN" sz="2800" dirty="0" smtClean="0">
                <a:solidFill>
                  <a:schemeClr val="bg1"/>
                </a:solidFill>
                <a:latin typeface="Georgia" panose="02040502050405020303" pitchFamily="18" charset="0"/>
              </a:rPr>
              <a:t>)</a:t>
            </a:r>
            <a:r>
              <a:rPr lang="zh-CN" altLang="en-US" sz="2800" dirty="0" smtClean="0">
                <a:solidFill>
                  <a:schemeClr val="bg1"/>
                </a:solidFill>
                <a:latin typeface="Georgia" panose="02040502050405020303" pitchFamily="18" charset="0"/>
              </a:rPr>
              <a:t>实现共享内存系统调用效果</a:t>
            </a:r>
            <a:endParaRPr lang="en-US" altLang="zh-CN" sz="2800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endParaRPr lang="en-US" altLang="zh-CN" sz="28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98" y="1066800"/>
            <a:ext cx="5019675" cy="5791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7678" y="1066800"/>
            <a:ext cx="5019675" cy="5791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3364" y="1066800"/>
            <a:ext cx="5019675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21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964921" y="2967335"/>
            <a:ext cx="22621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谢谢！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681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19369" y="190663"/>
            <a:ext cx="59174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开始寻找</a:t>
            </a:r>
            <a:r>
              <a:rPr lang="en-US" altLang="zh-CN" sz="2800" dirty="0">
                <a:solidFill>
                  <a:schemeClr val="bg1"/>
                </a:solidFill>
                <a:latin typeface="Georgia" panose="02040502050405020303" pitchFamily="18" charset="0"/>
              </a:rPr>
              <a:t>ds:0x3004</a:t>
            </a:r>
            <a:r>
              <a:rPr lang="zh-CN" alt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对应的物理地址。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0100"/>
            <a:ext cx="7534275" cy="22955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829474" y="1965942"/>
            <a:ext cx="3158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选择符：</a:t>
            </a:r>
            <a:r>
              <a:rPr lang="en-US" altLang="zh-CN" dirty="0" smtClean="0">
                <a:solidFill>
                  <a:schemeClr val="bg1"/>
                </a:solidFill>
              </a:rPr>
              <a:t>ds</a:t>
            </a:r>
            <a:r>
              <a:rPr lang="zh-CN" altLang="en-US" dirty="0" smtClean="0">
                <a:solidFill>
                  <a:schemeClr val="bg1"/>
                </a:solidFill>
              </a:rPr>
              <a:t>，偏移地址</a:t>
            </a:r>
            <a:r>
              <a:rPr lang="en-US" altLang="zh-CN" dirty="0" smtClean="0">
                <a:solidFill>
                  <a:schemeClr val="bg1"/>
                </a:solidFill>
              </a:rPr>
              <a:t>0x3004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328" y="2637792"/>
            <a:ext cx="5099223" cy="224872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9175323" y="1539770"/>
            <a:ext cx="1348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ds:s</a:t>
            </a:r>
            <a:r>
              <a:rPr lang="en-US" dirty="0">
                <a:solidFill>
                  <a:schemeClr val="bg1"/>
                </a:solidFill>
              </a:rPr>
              <a:t>=0x0017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03439" y="3800749"/>
            <a:ext cx="5319576" cy="291020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7534275" y="5189035"/>
            <a:ext cx="3387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Ldtr</a:t>
            </a:r>
            <a:r>
              <a:rPr lang="zh-CN" altLang="en-US" dirty="0" smtClean="0">
                <a:solidFill>
                  <a:schemeClr val="bg1"/>
                </a:solidFill>
              </a:rPr>
              <a:t>保存的是</a:t>
            </a:r>
            <a:r>
              <a:rPr lang="en-US" altLang="zh-CN" dirty="0" smtClean="0">
                <a:solidFill>
                  <a:schemeClr val="bg1"/>
                </a:solidFill>
              </a:rPr>
              <a:t>LDT</a:t>
            </a:r>
            <a:r>
              <a:rPr lang="zh-CN" altLang="en-US" dirty="0" smtClean="0">
                <a:solidFill>
                  <a:schemeClr val="bg1"/>
                </a:solidFill>
              </a:rPr>
              <a:t>在</a:t>
            </a:r>
            <a:r>
              <a:rPr lang="en-US" altLang="zh-CN" dirty="0" smtClean="0">
                <a:solidFill>
                  <a:schemeClr val="bg1"/>
                </a:solidFill>
              </a:rPr>
              <a:t>GDT</a:t>
            </a:r>
            <a:r>
              <a:rPr lang="zh-CN" altLang="en-US" dirty="0" smtClean="0">
                <a:solidFill>
                  <a:schemeClr val="bg1"/>
                </a:solidFill>
              </a:rPr>
              <a:t>中的位置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208821" y="5775475"/>
            <a:ext cx="23952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Georgia" panose="02040502050405020303" pitchFamily="18" charset="0"/>
              </a:rPr>
              <a:t>xp</a:t>
            </a:r>
            <a:r>
              <a:rPr lang="en-US" dirty="0" smtClean="0">
                <a:solidFill>
                  <a:schemeClr val="bg1"/>
                </a:solidFill>
                <a:latin typeface="Georgia" panose="02040502050405020303" pitchFamily="18" charset="0"/>
              </a:rPr>
              <a:t> /32w 0x00005cb8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851532" y="5775475"/>
            <a:ext cx="1819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GDT</a:t>
            </a:r>
            <a:r>
              <a:rPr lang="zh-CN" altLang="en-US" dirty="0">
                <a:solidFill>
                  <a:schemeClr val="bg1"/>
                </a:solidFill>
                <a:latin typeface="Georgia" panose="02040502050405020303" pitchFamily="18" charset="0"/>
              </a:rPr>
              <a:t>表的前</a:t>
            </a:r>
            <a:r>
              <a:rPr lang="en-US" altLang="zh-CN" dirty="0">
                <a:solidFill>
                  <a:schemeClr val="bg1"/>
                </a:solidFill>
                <a:latin typeface="Georgia" panose="02040502050405020303" pitchFamily="18" charset="0"/>
              </a:rPr>
              <a:t>16</a:t>
            </a:r>
            <a:r>
              <a:rPr lang="zh-CN" altLang="en-US" dirty="0">
                <a:solidFill>
                  <a:schemeClr val="bg1"/>
                </a:solidFill>
                <a:latin typeface="Georgia" panose="02040502050405020303" pitchFamily="18" charset="0"/>
              </a:rPr>
              <a:t>项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331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19369" y="190663"/>
            <a:ext cx="59174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开始寻找</a:t>
            </a:r>
            <a:r>
              <a:rPr lang="en-US" altLang="zh-CN" sz="2800" dirty="0">
                <a:solidFill>
                  <a:schemeClr val="bg1"/>
                </a:solidFill>
                <a:latin typeface="Georgia" panose="02040502050405020303" pitchFamily="18" charset="0"/>
              </a:rPr>
              <a:t>ds:0x3004</a:t>
            </a:r>
            <a:r>
              <a:rPr lang="zh-CN" alt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对应的物理地址。</a:t>
            </a:r>
          </a:p>
        </p:txBody>
      </p:sp>
      <p:sp>
        <p:nvSpPr>
          <p:cNvPr id="17" name="矩形 16"/>
          <p:cNvSpPr/>
          <p:nvPr/>
        </p:nvSpPr>
        <p:spPr>
          <a:xfrm>
            <a:off x="3574850" y="1214188"/>
            <a:ext cx="23952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Georgia" panose="02040502050405020303" pitchFamily="18" charset="0"/>
              </a:rPr>
              <a:t>xp</a:t>
            </a:r>
            <a:r>
              <a:rPr lang="en-US" dirty="0" smtClean="0">
                <a:solidFill>
                  <a:schemeClr val="bg1"/>
                </a:solidFill>
                <a:latin typeface="Georgia" panose="02040502050405020303" pitchFamily="18" charset="0"/>
              </a:rPr>
              <a:t> /32w 0x00005c</a:t>
            </a:r>
            <a:r>
              <a:rPr lang="en-US" altLang="zh-CN" dirty="0" smtClean="0">
                <a:solidFill>
                  <a:schemeClr val="bg1"/>
                </a:solidFill>
                <a:latin typeface="Georgia" panose="02040502050405020303" pitchFamily="18" charset="0"/>
              </a:rPr>
              <a:t>b</a:t>
            </a:r>
            <a:r>
              <a:rPr lang="en-US" dirty="0" smtClean="0">
                <a:solidFill>
                  <a:schemeClr val="bg1"/>
                </a:solidFill>
                <a:latin typeface="Georgia" panose="02040502050405020303" pitchFamily="18" charset="0"/>
              </a:rPr>
              <a:t>8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217561" y="1214188"/>
            <a:ext cx="1819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GDT</a:t>
            </a:r>
            <a:r>
              <a:rPr lang="zh-CN" altLang="en-US" dirty="0">
                <a:solidFill>
                  <a:schemeClr val="bg1"/>
                </a:solidFill>
                <a:latin typeface="Georgia" panose="02040502050405020303" pitchFamily="18" charset="0"/>
              </a:rPr>
              <a:t>表的前</a:t>
            </a:r>
            <a:r>
              <a:rPr lang="en-US" altLang="zh-CN" dirty="0">
                <a:solidFill>
                  <a:schemeClr val="bg1"/>
                </a:solidFill>
                <a:latin typeface="Georgia" panose="02040502050405020303" pitchFamily="18" charset="0"/>
              </a:rPr>
              <a:t>16</a:t>
            </a:r>
            <a:r>
              <a:rPr lang="zh-CN" altLang="en-US" dirty="0">
                <a:solidFill>
                  <a:schemeClr val="bg1"/>
                </a:solidFill>
                <a:latin typeface="Georgia" panose="02040502050405020303" pitchFamily="18" charset="0"/>
              </a:rPr>
              <a:t>项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868" y="2252234"/>
            <a:ext cx="7790476" cy="185714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019369" y="44549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Georgia" panose="02040502050405020303" pitchFamily="18" charset="0"/>
              </a:rPr>
              <a:t>ldtr</a:t>
            </a:r>
            <a:r>
              <a:rPr lang="zh-CN" altLang="en-US" dirty="0">
                <a:solidFill>
                  <a:schemeClr val="bg1"/>
                </a:solidFill>
                <a:latin typeface="Georgia" panose="02040502050405020303" pitchFamily="18" charset="0"/>
              </a:rPr>
              <a:t>的值是</a:t>
            </a:r>
            <a:r>
              <a:rPr lang="en-US" altLang="zh-CN" dirty="0">
                <a:solidFill>
                  <a:schemeClr val="bg1"/>
                </a:solidFill>
                <a:latin typeface="Georgia" panose="02040502050405020303" pitchFamily="18" charset="0"/>
              </a:rPr>
              <a:t>0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x0068=0000000001101000（</a:t>
            </a:r>
            <a:r>
              <a:rPr lang="zh-CN" altLang="en-US" dirty="0">
                <a:solidFill>
                  <a:schemeClr val="bg1"/>
                </a:solidFill>
                <a:latin typeface="Georgia" panose="02040502050405020303" pitchFamily="18" charset="0"/>
              </a:rPr>
              <a:t>二进制），表示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LDT</a:t>
            </a:r>
            <a:r>
              <a:rPr lang="zh-CN" altLang="en-US" dirty="0">
                <a:solidFill>
                  <a:schemeClr val="bg1"/>
                </a:solidFill>
                <a:latin typeface="Georgia" panose="02040502050405020303" pitchFamily="18" charset="0"/>
              </a:rPr>
              <a:t>表存放在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GDT</a:t>
            </a:r>
            <a:r>
              <a:rPr lang="zh-CN" altLang="en-US" dirty="0">
                <a:solidFill>
                  <a:schemeClr val="bg1"/>
                </a:solidFill>
                <a:latin typeface="Georgia" panose="02040502050405020303" pitchFamily="18" charset="0"/>
              </a:rPr>
              <a:t>表的</a:t>
            </a:r>
            <a:r>
              <a:rPr lang="en-US" altLang="zh-CN" dirty="0">
                <a:solidFill>
                  <a:schemeClr val="bg1"/>
                </a:solidFill>
                <a:latin typeface="Georgia" panose="02040502050405020303" pitchFamily="18" charset="0"/>
              </a:rPr>
              <a:t>1101(</a:t>
            </a:r>
            <a:r>
              <a:rPr lang="zh-CN" altLang="en-US" dirty="0">
                <a:solidFill>
                  <a:schemeClr val="bg1"/>
                </a:solidFill>
                <a:latin typeface="Georgia" panose="02040502050405020303" pitchFamily="18" charset="0"/>
              </a:rPr>
              <a:t>二进制</a:t>
            </a:r>
            <a:r>
              <a:rPr lang="en-US" altLang="zh-CN" dirty="0">
                <a:solidFill>
                  <a:schemeClr val="bg1"/>
                </a:solidFill>
                <a:latin typeface="Georgia" panose="02040502050405020303" pitchFamily="18" charset="0"/>
              </a:rPr>
              <a:t>)=13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523988" y="5440483"/>
            <a:ext cx="3387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Ldtr</a:t>
            </a:r>
            <a:r>
              <a:rPr lang="zh-CN" altLang="en-US" dirty="0" smtClean="0">
                <a:solidFill>
                  <a:schemeClr val="bg1"/>
                </a:solidFill>
              </a:rPr>
              <a:t>保存的是</a:t>
            </a:r>
            <a:r>
              <a:rPr lang="en-US" altLang="zh-CN" dirty="0" smtClean="0">
                <a:solidFill>
                  <a:schemeClr val="bg1"/>
                </a:solidFill>
              </a:rPr>
              <a:t>LDT</a:t>
            </a:r>
            <a:r>
              <a:rPr lang="zh-CN" altLang="en-US" dirty="0" smtClean="0">
                <a:solidFill>
                  <a:schemeClr val="bg1"/>
                </a:solidFill>
              </a:rPr>
              <a:t>在</a:t>
            </a:r>
            <a:r>
              <a:rPr lang="en-US" altLang="zh-CN" dirty="0" smtClean="0">
                <a:solidFill>
                  <a:schemeClr val="bg1"/>
                </a:solidFill>
              </a:rPr>
              <a:t>GDT</a:t>
            </a:r>
            <a:r>
              <a:rPr lang="zh-CN" altLang="en-US" dirty="0" smtClean="0">
                <a:solidFill>
                  <a:schemeClr val="bg1"/>
                </a:solidFill>
              </a:rPr>
              <a:t>中的位置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72907" y="6149042"/>
            <a:ext cx="3089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  <a:latin typeface="Georgia" panose="02040502050405020303" pitchFamily="18" charset="0"/>
              </a:rPr>
              <a:t>xp /2w </a:t>
            </a:r>
            <a:r>
              <a:rPr lang="pl-PL" dirty="0" smtClean="0">
                <a:solidFill>
                  <a:schemeClr val="bg1"/>
                </a:solidFill>
                <a:latin typeface="Georgia" panose="02040502050405020303" pitchFamily="18" charset="0"/>
              </a:rPr>
              <a:t>0x00005c</a:t>
            </a:r>
            <a:r>
              <a:rPr lang="en-US" dirty="0" smtClean="0">
                <a:solidFill>
                  <a:schemeClr val="bg1"/>
                </a:solidFill>
                <a:latin typeface="Georgia" panose="02040502050405020303" pitchFamily="18" charset="0"/>
              </a:rPr>
              <a:t>b</a:t>
            </a:r>
            <a:r>
              <a:rPr lang="pl-PL" dirty="0" smtClean="0">
                <a:solidFill>
                  <a:schemeClr val="bg1"/>
                </a:solidFill>
                <a:latin typeface="Georgia" panose="02040502050405020303" pitchFamily="18" charset="0"/>
              </a:rPr>
              <a:t>8 </a:t>
            </a:r>
            <a:r>
              <a:rPr lang="pl-PL" dirty="0">
                <a:solidFill>
                  <a:schemeClr val="bg1"/>
                </a:solidFill>
                <a:latin typeface="Georgia" panose="02040502050405020303" pitchFamily="18" charset="0"/>
              </a:rPr>
              <a:t>+ 13 * 8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1304" y="6175966"/>
            <a:ext cx="3424080" cy="34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217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19369" y="190663"/>
            <a:ext cx="59174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开始寻找</a:t>
            </a:r>
            <a:r>
              <a:rPr lang="en-US" altLang="zh-CN" sz="2800" dirty="0">
                <a:solidFill>
                  <a:schemeClr val="bg1"/>
                </a:solidFill>
                <a:latin typeface="Georgia" panose="02040502050405020303" pitchFamily="18" charset="0"/>
              </a:rPr>
              <a:t>ds:0x3004</a:t>
            </a:r>
            <a:r>
              <a:rPr lang="zh-CN" alt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对应的物理地址。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888290" y="122790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根据实验指南的提示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40843" y="245269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Georgia" panose="02040502050405020303" pitchFamily="18" charset="0"/>
              </a:rPr>
              <a:t>“</a:t>
            </a:r>
            <a:r>
              <a:rPr lang="en-US" altLang="zh-CN" dirty="0" smtClean="0">
                <a:solidFill>
                  <a:schemeClr val="bg1"/>
                </a:solidFill>
                <a:latin typeface="Georgia" panose="02040502050405020303" pitchFamily="18" charset="0"/>
              </a:rPr>
              <a:t>0x</a:t>
            </a:r>
            <a:r>
              <a:rPr lang="en-US" altLang="zh-CN" b="1" dirty="0" smtClean="0">
                <a:solidFill>
                  <a:srgbClr val="FF0000"/>
                </a:solidFill>
                <a:latin typeface="Georgia" panose="02040502050405020303" pitchFamily="18" charset="0"/>
              </a:rPr>
              <a:t>a2d0</a:t>
            </a:r>
            <a:r>
              <a:rPr lang="en-US" altLang="zh-CN" dirty="0" smtClean="0">
                <a:solidFill>
                  <a:schemeClr val="bg1"/>
                </a:solidFill>
                <a:latin typeface="Georgia" panose="02040502050405020303" pitchFamily="18" charset="0"/>
              </a:rPr>
              <a:t>0068 0x</a:t>
            </a:r>
            <a:r>
              <a:rPr lang="en-US" altLang="zh-CN" b="1" dirty="0" smtClean="0">
                <a:solidFill>
                  <a:srgbClr val="FF0000"/>
                </a:solidFill>
                <a:latin typeface="Georgia" panose="02040502050405020303" pitchFamily="18" charset="0"/>
              </a:rPr>
              <a:t>00</a:t>
            </a:r>
            <a:r>
              <a:rPr lang="en-US" altLang="zh-CN" dirty="0" smtClean="0">
                <a:solidFill>
                  <a:schemeClr val="bg1"/>
                </a:solidFill>
                <a:latin typeface="Georgia" panose="02040502050405020303" pitchFamily="18" charset="0"/>
              </a:rPr>
              <a:t>0082</a:t>
            </a:r>
            <a:r>
              <a:rPr lang="en-US" altLang="zh-CN" b="1" dirty="0" smtClean="0">
                <a:solidFill>
                  <a:srgbClr val="FF0000"/>
                </a:solidFill>
                <a:latin typeface="Georgia" panose="02040502050405020303" pitchFamily="18" charset="0"/>
              </a:rPr>
              <a:t>fa</a:t>
            </a:r>
            <a:r>
              <a:rPr lang="zh-CN" altLang="en-US" dirty="0" smtClean="0">
                <a:solidFill>
                  <a:schemeClr val="bg1"/>
                </a:solidFill>
                <a:latin typeface="Georgia" panose="02040502050405020303" pitchFamily="18" charset="0"/>
              </a:rPr>
              <a:t>”</a:t>
            </a:r>
            <a:r>
              <a:rPr lang="zh-CN" altLang="en-US" dirty="0">
                <a:solidFill>
                  <a:schemeClr val="bg1"/>
                </a:solidFill>
                <a:latin typeface="Georgia" panose="02040502050405020303" pitchFamily="18" charset="0"/>
              </a:rPr>
              <a:t>将其中</a:t>
            </a:r>
            <a:r>
              <a:rPr lang="zh-CN" altLang="en-US" dirty="0" smtClean="0">
                <a:solidFill>
                  <a:schemeClr val="bg1"/>
                </a:solidFill>
                <a:latin typeface="Georgia" panose="02040502050405020303" pitchFamily="18" charset="0"/>
              </a:rPr>
              <a:t>的</a:t>
            </a:r>
            <a:r>
              <a:rPr lang="zh-CN" altLang="en-US" dirty="0" smtClean="0">
                <a:solidFill>
                  <a:srgbClr val="FF0000"/>
                </a:solidFill>
                <a:latin typeface="Georgia" panose="02040502050405020303" pitchFamily="18" charset="0"/>
              </a:rPr>
              <a:t>红色</a:t>
            </a:r>
            <a:r>
              <a:rPr lang="zh-CN" altLang="en-US" dirty="0" smtClean="0">
                <a:solidFill>
                  <a:schemeClr val="bg1"/>
                </a:solidFill>
                <a:latin typeface="Georgia" panose="02040502050405020303" pitchFamily="18" charset="0"/>
              </a:rPr>
              <a:t>数字</a:t>
            </a:r>
            <a:r>
              <a:rPr lang="zh-CN" altLang="en-US" dirty="0">
                <a:solidFill>
                  <a:schemeClr val="bg1"/>
                </a:solidFill>
                <a:latin typeface="Georgia" panose="02040502050405020303" pitchFamily="18" charset="0"/>
              </a:rPr>
              <a:t>组合为“</a:t>
            </a:r>
            <a:r>
              <a:rPr lang="en-US" altLang="zh-CN" b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0x00faa2d0</a:t>
            </a:r>
            <a:r>
              <a:rPr lang="zh-CN" altLang="en-US" dirty="0">
                <a:solidFill>
                  <a:schemeClr val="bg1"/>
                </a:solidFill>
                <a:latin typeface="Georgia" panose="02040502050405020303" pitchFamily="18" charset="0"/>
              </a:rPr>
              <a:t>”，这就是</a:t>
            </a:r>
            <a:r>
              <a:rPr lang="en-US" altLang="zh-CN" dirty="0">
                <a:solidFill>
                  <a:schemeClr val="bg1"/>
                </a:solidFill>
                <a:latin typeface="Georgia" panose="02040502050405020303" pitchFamily="18" charset="0"/>
              </a:rPr>
              <a:t>LDT</a:t>
            </a:r>
            <a:r>
              <a:rPr lang="zh-CN" altLang="en-US" dirty="0">
                <a:solidFill>
                  <a:schemeClr val="bg1"/>
                </a:solidFill>
                <a:latin typeface="Georgia" panose="02040502050405020303" pitchFamily="18" charset="0"/>
              </a:rPr>
              <a:t>表的物理地址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461" y="3573521"/>
            <a:ext cx="7780952" cy="76190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408790" y="5075303"/>
            <a:ext cx="2960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这就是LDT表的前4项内容了</a:t>
            </a:r>
          </a:p>
        </p:txBody>
      </p:sp>
    </p:spTree>
    <p:extLst>
      <p:ext uri="{BB962C8B-B14F-4D97-AF65-F5344CB8AC3E}">
        <p14:creationId xmlns:p14="http://schemas.microsoft.com/office/powerpoint/2010/main" val="2456537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19369" y="190663"/>
            <a:ext cx="59174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开始寻找</a:t>
            </a:r>
            <a:r>
              <a:rPr lang="en-US" altLang="zh-CN" sz="2800" dirty="0">
                <a:solidFill>
                  <a:schemeClr val="bg1"/>
                </a:solidFill>
                <a:latin typeface="Georgia" panose="02040502050405020303" pitchFamily="18" charset="0"/>
              </a:rPr>
              <a:t>ds:0x3004</a:t>
            </a:r>
            <a:r>
              <a:rPr lang="zh-CN" alt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对应的物理地址。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57" y="2147160"/>
            <a:ext cx="5099223" cy="224872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5782175" y="2743486"/>
            <a:ext cx="1348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ds:s</a:t>
            </a:r>
            <a:r>
              <a:rPr lang="en-US" dirty="0">
                <a:solidFill>
                  <a:schemeClr val="bg1"/>
                </a:solidFill>
              </a:rPr>
              <a:t>=0x0017</a:t>
            </a:r>
          </a:p>
        </p:txBody>
      </p:sp>
      <p:sp>
        <p:nvSpPr>
          <p:cNvPr id="3" name="矩形 2"/>
          <p:cNvSpPr/>
          <p:nvPr/>
        </p:nvSpPr>
        <p:spPr>
          <a:xfrm>
            <a:off x="6583174" y="3583920"/>
            <a:ext cx="5394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0x0017=0000000000010111（二进制），</a:t>
            </a:r>
            <a:r>
              <a:rPr lang="en-US" dirty="0" err="1">
                <a:solidFill>
                  <a:schemeClr val="bg1"/>
                </a:solidFill>
              </a:rPr>
              <a:t>所以RPL</a:t>
            </a:r>
            <a:r>
              <a:rPr lang="en-US" dirty="0">
                <a:solidFill>
                  <a:schemeClr val="bg1"/>
                </a:solidFill>
              </a:rPr>
              <a:t>=11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0316" y="2626932"/>
            <a:ext cx="3429000" cy="5334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460316" y="1369651"/>
            <a:ext cx="2953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Georgia" panose="02040502050405020303" pitchFamily="18" charset="0"/>
              </a:rPr>
              <a:t>段选择子是一个</a:t>
            </a:r>
            <a:r>
              <a:rPr lang="en-US" altLang="zh-CN" dirty="0">
                <a:solidFill>
                  <a:schemeClr val="bg1"/>
                </a:solidFill>
                <a:latin typeface="Georgia" panose="02040502050405020303" pitchFamily="18" charset="0"/>
              </a:rPr>
              <a:t>16</a:t>
            </a:r>
            <a:r>
              <a:rPr lang="zh-CN" altLang="en-US" dirty="0">
                <a:solidFill>
                  <a:schemeClr val="bg1"/>
                </a:solidFill>
                <a:latin typeface="Georgia" panose="02040502050405020303" pitchFamily="18" charset="0"/>
              </a:rPr>
              <a:t>位寄存器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82175" y="454746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TI=1，表示查找LDT表，索引值为10（二进制）= 2（十进制），表示找LDT表中的第3个段描述符（从0开始编号）。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145" y="5601902"/>
            <a:ext cx="7780952" cy="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923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19369" y="190663"/>
            <a:ext cx="59174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开始寻找</a:t>
            </a:r>
            <a:r>
              <a:rPr lang="en-US" altLang="zh-CN" sz="2800" dirty="0">
                <a:solidFill>
                  <a:schemeClr val="bg1"/>
                </a:solidFill>
                <a:latin typeface="Georgia" panose="02040502050405020303" pitchFamily="18" charset="0"/>
              </a:rPr>
              <a:t>ds:0x3004</a:t>
            </a:r>
            <a:r>
              <a:rPr lang="zh-CN" alt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对应的物理地址。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630" y="1095216"/>
            <a:ext cx="7780952" cy="76190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047999" y="254365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所以第3项“0x00003fff 0x10c0f300”就是搜寻好久的ds的段描述符了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87" y="3654448"/>
            <a:ext cx="5099223" cy="224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738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19369" y="190663"/>
            <a:ext cx="59174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开始寻找</a:t>
            </a:r>
            <a:r>
              <a:rPr lang="en-US" altLang="zh-CN" sz="2800" dirty="0">
                <a:solidFill>
                  <a:schemeClr val="bg1"/>
                </a:solidFill>
                <a:latin typeface="Georgia" panose="02040502050405020303" pitchFamily="18" charset="0"/>
              </a:rPr>
              <a:t>ds:0x3004</a:t>
            </a:r>
            <a:r>
              <a:rPr lang="zh-CN" alt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对应的物理地址。</a:t>
            </a:r>
          </a:p>
        </p:txBody>
      </p:sp>
      <p:sp>
        <p:nvSpPr>
          <p:cNvPr id="3" name="矩形 2"/>
          <p:cNvSpPr/>
          <p:nvPr/>
        </p:nvSpPr>
        <p:spPr>
          <a:xfrm>
            <a:off x="4039113" y="1258779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实际上我们</a:t>
            </a:r>
            <a:r>
              <a:rPr lang="zh-CN" altLang="en-US" dirty="0" smtClean="0">
                <a:solidFill>
                  <a:schemeClr val="bg1"/>
                </a:solidFill>
              </a:rPr>
              <a:t>要找的和找到的是</a:t>
            </a:r>
            <a:r>
              <a:rPr lang="en-US" dirty="0" err="1" smtClean="0">
                <a:solidFill>
                  <a:schemeClr val="bg1"/>
                </a:solidFill>
              </a:rPr>
              <a:t>段基址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69985" y="2465755"/>
            <a:ext cx="8016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Georgia" panose="02040502050405020303" pitchFamily="18" charset="0"/>
              </a:rPr>
              <a:t>段描述符“</a:t>
            </a:r>
            <a:r>
              <a:rPr lang="en-US" altLang="zh-CN" dirty="0">
                <a:solidFill>
                  <a:schemeClr val="bg1"/>
                </a:solidFill>
                <a:latin typeface="Georgia" panose="02040502050405020303" pitchFamily="18" charset="0"/>
              </a:rPr>
              <a:t>0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x</a:t>
            </a:r>
            <a:r>
              <a:rPr lang="en-US" b="1" dirty="0">
                <a:solidFill>
                  <a:srgbClr val="FF0000"/>
                </a:solidFill>
                <a:latin typeface="Georgia" panose="02040502050405020303" pitchFamily="18" charset="0"/>
              </a:rPr>
              <a:t>0000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3fff 0x</a:t>
            </a:r>
            <a:r>
              <a:rPr lang="en-US" b="1" dirty="0">
                <a:solidFill>
                  <a:srgbClr val="FF0000"/>
                </a:solidFill>
                <a:latin typeface="Georgia" panose="02040502050405020303" pitchFamily="18" charset="0"/>
              </a:rPr>
              <a:t>10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c0f3</a:t>
            </a:r>
            <a:r>
              <a:rPr lang="en-US" b="1" dirty="0">
                <a:solidFill>
                  <a:srgbClr val="FF0000"/>
                </a:solidFill>
                <a:latin typeface="Georgia" panose="02040502050405020303" pitchFamily="18" charset="0"/>
              </a:rPr>
              <a:t>00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”</a:t>
            </a:r>
            <a:r>
              <a:rPr lang="zh-CN" altLang="en-US" dirty="0" smtClean="0">
                <a:solidFill>
                  <a:schemeClr val="bg1"/>
                </a:solidFill>
                <a:latin typeface="Georgia" panose="02040502050405020303" pitchFamily="18" charset="0"/>
              </a:rPr>
              <a:t>中红色部分</a:t>
            </a:r>
            <a:r>
              <a:rPr lang="zh-CN" altLang="en-US" dirty="0">
                <a:solidFill>
                  <a:schemeClr val="bg1"/>
                </a:solidFill>
                <a:latin typeface="Georgia" panose="02040502050405020303" pitchFamily="18" charset="0"/>
              </a:rPr>
              <a:t>组合成的“</a:t>
            </a:r>
            <a:r>
              <a:rPr lang="en-US" altLang="zh-CN" b="1" dirty="0">
                <a:solidFill>
                  <a:schemeClr val="bg1"/>
                </a:solidFill>
                <a:latin typeface="Georgia" panose="02040502050405020303" pitchFamily="18" charset="0"/>
              </a:rPr>
              <a:t>0</a:t>
            </a:r>
            <a:r>
              <a:rPr lang="en-US" b="1" dirty="0">
                <a:solidFill>
                  <a:schemeClr val="bg1"/>
                </a:solidFill>
                <a:latin typeface="Georgia" panose="02040502050405020303" pitchFamily="18" charset="0"/>
              </a:rPr>
              <a:t>x10000000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”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51209" y="3244334"/>
            <a:ext cx="4089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就是ds段在线性地址空间中的起始地址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19369" y="414818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段基址+段内偏移，就是线性地址了。所以ds:0x3004的线性地址就是：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0x10000000 + 0x3004 = 0x10003004</a:t>
            </a:r>
          </a:p>
        </p:txBody>
      </p:sp>
      <p:sp>
        <p:nvSpPr>
          <p:cNvPr id="8" name="矩形 7"/>
          <p:cNvSpPr/>
          <p:nvPr/>
        </p:nvSpPr>
        <p:spPr>
          <a:xfrm>
            <a:off x="5201450" y="5698365"/>
            <a:ext cx="15533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calc</a:t>
            </a:r>
            <a:r>
              <a:rPr lang="en-US" dirty="0">
                <a:solidFill>
                  <a:schemeClr val="bg1"/>
                </a:solidFill>
              </a:rPr>
              <a:t> ds:0x3004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212" y="5462982"/>
            <a:ext cx="4669373" cy="84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44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19369" y="190663"/>
            <a:ext cx="59174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开始寻找</a:t>
            </a:r>
            <a:r>
              <a:rPr lang="en-US" altLang="zh-CN" sz="2800" dirty="0">
                <a:solidFill>
                  <a:schemeClr val="bg1"/>
                </a:solidFill>
                <a:latin typeface="Georgia" panose="02040502050405020303" pitchFamily="18" charset="0"/>
              </a:rPr>
              <a:t>ds:0x3004</a:t>
            </a:r>
            <a:r>
              <a:rPr lang="zh-CN" alt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对应的物理地址。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38" y="1058871"/>
            <a:ext cx="5669280" cy="17273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355" y="863917"/>
            <a:ext cx="4981575" cy="275272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44138" y="3247310"/>
            <a:ext cx="5955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首先需要算出线性地址中的页目录号、页表号和页内偏移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79523" y="4077778"/>
            <a:ext cx="5267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0x10003004的页目录号是64，页号3，页内偏移是4</a:t>
            </a:r>
          </a:p>
        </p:txBody>
      </p:sp>
      <p:sp>
        <p:nvSpPr>
          <p:cNvPr id="13" name="矩形 12"/>
          <p:cNvSpPr/>
          <p:nvPr/>
        </p:nvSpPr>
        <p:spPr>
          <a:xfrm>
            <a:off x="3278778" y="458508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IA-32下，页目录表的位置由CR3寄存器指引。“creg”命令可以看到：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683" y="5348107"/>
            <a:ext cx="5876190" cy="1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381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975</Words>
  <Application>Microsoft Office PowerPoint</Application>
  <PresentationFormat>宽屏</PresentationFormat>
  <Paragraphs>105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等线</vt:lpstr>
      <vt:lpstr>等线 Light</vt:lpstr>
      <vt:lpstr>Arial</vt:lpstr>
      <vt:lpstr>Calibri</vt:lpstr>
      <vt:lpstr>Calibri Light</vt:lpstr>
      <vt:lpstr>Georgia</vt:lpstr>
      <vt:lpstr>Office 主题​​</vt:lpstr>
      <vt:lpstr>Operating System Lab 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asdasd</dc:title>
  <dc:creator>Yugung Wong</dc:creator>
  <cp:lastModifiedBy>Yugung Wong</cp:lastModifiedBy>
  <cp:revision>104</cp:revision>
  <dcterms:created xsi:type="dcterms:W3CDTF">2015-11-23T13:54:46Z</dcterms:created>
  <dcterms:modified xsi:type="dcterms:W3CDTF">2016-01-05T05:42:08Z</dcterms:modified>
</cp:coreProperties>
</file>