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58" r:id="rId8"/>
    <p:sldId id="265" r:id="rId9"/>
    <p:sldId id="267" r:id="rId10"/>
    <p:sldId id="269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0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8085-9FFD-4267-9021-6BCC8DC7AD06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63F3-01B6-49E0-9269-786ED974A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14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8085-9FFD-4267-9021-6BCC8DC7AD06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63F3-01B6-49E0-9269-786ED974A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52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8085-9FFD-4267-9021-6BCC8DC7AD06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63F3-01B6-49E0-9269-786ED974A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11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8085-9FFD-4267-9021-6BCC8DC7AD06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63F3-01B6-49E0-9269-786ED974A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582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8085-9FFD-4267-9021-6BCC8DC7AD06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63F3-01B6-49E0-9269-786ED974A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96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8085-9FFD-4267-9021-6BCC8DC7AD06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63F3-01B6-49E0-9269-786ED974A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380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8085-9FFD-4267-9021-6BCC8DC7AD06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63F3-01B6-49E0-9269-786ED974A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08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8085-9FFD-4267-9021-6BCC8DC7AD06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63F3-01B6-49E0-9269-786ED974A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17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8085-9FFD-4267-9021-6BCC8DC7AD06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63F3-01B6-49E0-9269-786ED974A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57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8085-9FFD-4267-9021-6BCC8DC7AD06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63F3-01B6-49E0-9269-786ED974A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04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8085-9FFD-4267-9021-6BCC8DC7AD06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63F3-01B6-49E0-9269-786ED974A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04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98085-9FFD-4267-9021-6BCC8DC7AD06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263F3-01B6-49E0-9269-786ED974A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48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19643" y="2546253"/>
            <a:ext cx="7258930" cy="99184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Operating System Lab 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6583679" y="4893213"/>
            <a:ext cx="5230837" cy="99184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 smtClean="0">
                <a:solidFill>
                  <a:schemeClr val="bg1"/>
                </a:solidFill>
              </a:rPr>
              <a:t>黄渝光    白广通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13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04943" y="181645"/>
            <a:ext cx="103588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体会不同时间片带来的差异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735977" y="2351314"/>
            <a:ext cx="53783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</a:rPr>
              <a:t>时间片过小，吞吐量太小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</a:rPr>
              <a:t>时间片过大，响应时间太长，周转周期太长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</a:rPr>
              <a:t>时间片变小，进程调度多，等待时间长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</a:rPr>
              <a:t>时间片变大，阻塞态进程调度多，等待时间也长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</a:rPr>
              <a:t>中等的时间片，等待时间居中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309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964921" y="2967335"/>
            <a:ext cx="22621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谢谢！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576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69740" y="316928"/>
            <a:ext cx="72777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基于模板“</a:t>
            </a:r>
            <a:r>
              <a:rPr lang="en-US" altLang="zh-CN" sz="2800" dirty="0" err="1">
                <a:solidFill>
                  <a:schemeClr val="bg1"/>
                </a:solidFill>
                <a:latin typeface="Georgia" panose="02040502050405020303" pitchFamily="18" charset="0"/>
              </a:rPr>
              <a:t>process.c</a:t>
            </a:r>
            <a:r>
              <a:rPr lang="en-US" altLang="zh-CN" sz="2800" dirty="0">
                <a:solidFill>
                  <a:schemeClr val="bg1"/>
                </a:solidFill>
                <a:latin typeface="Georgia" panose="02040502050405020303" pitchFamily="18" charset="0"/>
              </a:rPr>
              <a:t>”</a:t>
            </a:r>
            <a:r>
              <a:rPr lang="zh-CN" alt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编写多进程的样本</a:t>
            </a:r>
            <a:r>
              <a:rPr lang="zh-CN" altLang="en-US" sz="2800" dirty="0" smtClean="0">
                <a:solidFill>
                  <a:schemeClr val="bg1"/>
                </a:solidFill>
                <a:latin typeface="Georgia" panose="02040502050405020303" pitchFamily="18" charset="0"/>
              </a:rPr>
              <a:t>程序</a:t>
            </a:r>
            <a:endParaRPr lang="zh-CN" altLang="en-US" sz="28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78830" y="1398746"/>
            <a:ext cx="396327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Georgia" panose="02040502050405020303" pitchFamily="18" charset="0"/>
              </a:rPr>
              <a:t>实现如下功能：</a:t>
            </a:r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Georgia" panose="02040502050405020303" pitchFamily="18" charset="0"/>
              </a:rPr>
              <a:t>所有</a:t>
            </a:r>
            <a:r>
              <a:rPr lang="zh-CN" altLang="en-US" dirty="0">
                <a:solidFill>
                  <a:schemeClr val="bg1"/>
                </a:solidFill>
                <a:latin typeface="Georgia" panose="02040502050405020303" pitchFamily="18" charset="0"/>
              </a:rPr>
              <a:t>子进程都并行运行，每个子进程的实际运行时间一般不超过</a:t>
            </a:r>
            <a:r>
              <a:rPr lang="en-US" altLang="zh-CN" dirty="0">
                <a:solidFill>
                  <a:schemeClr val="bg1"/>
                </a:solidFill>
                <a:latin typeface="Georgia" panose="02040502050405020303" pitchFamily="18" charset="0"/>
              </a:rPr>
              <a:t>30</a:t>
            </a:r>
            <a:r>
              <a:rPr lang="zh-CN" altLang="en-US" dirty="0" smtClean="0">
                <a:solidFill>
                  <a:schemeClr val="bg1"/>
                </a:solidFill>
                <a:latin typeface="Georgia" panose="02040502050405020303" pitchFamily="18" charset="0"/>
              </a:rPr>
              <a:t>秒</a:t>
            </a:r>
            <a:endParaRPr lang="en-US" altLang="zh-CN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Georgia" panose="02040502050405020303" pitchFamily="18" charset="0"/>
              </a:rPr>
              <a:t>父</a:t>
            </a:r>
            <a:r>
              <a:rPr lang="zh-CN" altLang="en-US" dirty="0">
                <a:solidFill>
                  <a:schemeClr val="bg1"/>
                </a:solidFill>
                <a:latin typeface="Georgia" panose="02040502050405020303" pitchFamily="18" charset="0"/>
              </a:rPr>
              <a:t>进程向标准输出打印所有子进程的</a:t>
            </a:r>
            <a:r>
              <a:rPr lang="en-US" altLang="zh-CN" dirty="0">
                <a:solidFill>
                  <a:schemeClr val="bg1"/>
                </a:solidFill>
                <a:latin typeface="Georgia" panose="02040502050405020303" pitchFamily="18" charset="0"/>
              </a:rPr>
              <a:t>id</a:t>
            </a:r>
            <a:r>
              <a:rPr lang="zh-CN" altLang="en-US" dirty="0">
                <a:solidFill>
                  <a:schemeClr val="bg1"/>
                </a:solidFill>
                <a:latin typeface="Georgia" panose="02040502050405020303" pitchFamily="18" charset="0"/>
              </a:rPr>
              <a:t>，并在所有子进程都退出后才退出；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107" y="3661878"/>
            <a:ext cx="5243435" cy="2819732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6500290" y="1777305"/>
            <a:ext cx="466823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  <a:latin typeface="Georgia" panose="02040502050405020303" pitchFamily="18" charset="0"/>
              </a:rPr>
              <a:t>Cpuio_bound</a:t>
            </a:r>
            <a:r>
              <a:rPr lang="en-US" altLang="zh-CN" dirty="0" smtClean="0">
                <a:solidFill>
                  <a:schemeClr val="bg1"/>
                </a:solidFill>
                <a:latin typeface="Georgia" panose="02040502050405020303" pitchFamily="18" charset="0"/>
              </a:rPr>
              <a:t>(last, </a:t>
            </a:r>
            <a:r>
              <a:rPr lang="en-US" altLang="zh-CN" dirty="0" err="1" smtClean="0">
                <a:solidFill>
                  <a:schemeClr val="bg1"/>
                </a:solidFill>
                <a:latin typeface="Georgia" panose="02040502050405020303" pitchFamily="18" charset="0"/>
              </a:rPr>
              <a:t>cpu_time</a:t>
            </a:r>
            <a:r>
              <a:rPr lang="en-US" altLang="zh-CN" dirty="0" smtClean="0">
                <a:solidFill>
                  <a:schemeClr val="bg1"/>
                </a:solidFill>
                <a:latin typeface="Georgia" panose="02040502050405020303" pitchFamily="18" charset="0"/>
              </a:rPr>
              <a:t>, </a:t>
            </a:r>
            <a:r>
              <a:rPr lang="en-US" altLang="zh-CN" dirty="0" err="1" smtClean="0">
                <a:solidFill>
                  <a:schemeClr val="bg1"/>
                </a:solidFill>
                <a:latin typeface="Georgia" panose="02040502050405020303" pitchFamily="18" charset="0"/>
              </a:rPr>
              <a:t>io_time</a:t>
            </a:r>
            <a:r>
              <a:rPr lang="en-US" altLang="zh-CN" dirty="0" smtClean="0">
                <a:solidFill>
                  <a:schemeClr val="bg1"/>
                </a:solidFill>
                <a:latin typeface="Georgia" panose="02040502050405020303" pitchFamily="18" charset="0"/>
              </a:rPr>
              <a:t>)</a:t>
            </a:r>
          </a:p>
          <a:p>
            <a:endParaRPr lang="en-US" altLang="zh-CN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Georgia" panose="02040502050405020303" pitchFamily="18" charset="0"/>
              </a:rPr>
              <a:t>Fork()</a:t>
            </a:r>
            <a:r>
              <a:rPr lang="zh-CN" altLang="en-US" dirty="0">
                <a:solidFill>
                  <a:schemeClr val="bg1"/>
                </a:solidFill>
                <a:latin typeface="Georgia" panose="02040502050405020303" pitchFamily="18" charset="0"/>
              </a:rPr>
              <a:t>：</a:t>
            </a:r>
            <a:r>
              <a:rPr lang="zh-CN" altLang="en-US" dirty="0" smtClean="0">
                <a:solidFill>
                  <a:schemeClr val="bg1"/>
                </a:solidFill>
                <a:latin typeface="Georgia" panose="02040502050405020303" pitchFamily="18" charset="0"/>
              </a:rPr>
              <a:t>父进程</a:t>
            </a:r>
            <a:r>
              <a:rPr lang="zh-CN" altLang="en-US" dirty="0">
                <a:solidFill>
                  <a:schemeClr val="bg1"/>
                </a:solidFill>
                <a:latin typeface="Georgia" panose="02040502050405020303" pitchFamily="18" charset="0"/>
              </a:rPr>
              <a:t>返回</a:t>
            </a:r>
            <a:r>
              <a:rPr lang="zh-CN" altLang="en-US" dirty="0" smtClean="0">
                <a:solidFill>
                  <a:schemeClr val="bg1"/>
                </a:solidFill>
                <a:latin typeface="Georgia" panose="02040502050405020303" pitchFamily="18" charset="0"/>
              </a:rPr>
              <a:t>值非零，子进程返回零</a:t>
            </a:r>
            <a:endParaRPr lang="en-US" altLang="zh-CN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endParaRPr lang="en-US" altLang="zh-CN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Georgia" panose="02040502050405020303" pitchFamily="18" charset="0"/>
              </a:rPr>
              <a:t>借助</a:t>
            </a:r>
            <a:r>
              <a:rPr lang="en-US" altLang="zh-CN" dirty="0" err="1">
                <a:solidFill>
                  <a:schemeClr val="bg1"/>
                </a:solidFill>
                <a:latin typeface="Georgia" panose="02040502050405020303" pitchFamily="18" charset="0"/>
              </a:rPr>
              <a:t>g</a:t>
            </a:r>
            <a:r>
              <a:rPr lang="en-US" altLang="zh-CN" dirty="0" err="1" smtClean="0">
                <a:solidFill>
                  <a:schemeClr val="bg1"/>
                </a:solidFill>
                <a:latin typeface="Georgia" panose="02040502050405020303" pitchFamily="18" charset="0"/>
              </a:rPr>
              <a:t>etpid</a:t>
            </a:r>
            <a:r>
              <a:rPr lang="en-US" altLang="zh-CN" dirty="0" smtClean="0">
                <a:solidFill>
                  <a:schemeClr val="bg1"/>
                </a:solidFill>
                <a:latin typeface="Georgia" panose="02040502050405020303" pitchFamily="18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Georgia" panose="02040502050405020303" pitchFamily="18" charset="0"/>
              </a:rPr>
              <a:t>打印运行的子进程</a:t>
            </a:r>
            <a:r>
              <a:rPr lang="en-US" altLang="zh-CN" dirty="0" err="1" smtClean="0">
                <a:solidFill>
                  <a:schemeClr val="bg1"/>
                </a:solidFill>
                <a:latin typeface="Georgia" panose="02040502050405020303" pitchFamily="18" charset="0"/>
              </a:rPr>
              <a:t>pid</a:t>
            </a:r>
            <a:endParaRPr lang="zh-CN" altLang="en-US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51" y="3661878"/>
            <a:ext cx="6428639" cy="261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91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49086" y="356116"/>
            <a:ext cx="103588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在</a:t>
            </a:r>
            <a:r>
              <a:rPr lang="en-US" altLang="zh-CN" sz="2800" dirty="0">
                <a:solidFill>
                  <a:schemeClr val="bg1"/>
                </a:solidFill>
                <a:latin typeface="Georgia" panose="02040502050405020303" pitchFamily="18" charset="0"/>
              </a:rPr>
              <a:t>Linux 0.11</a:t>
            </a:r>
            <a:r>
              <a:rPr lang="zh-CN" alt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上实现进程运行轨迹的</a:t>
            </a:r>
            <a:r>
              <a:rPr lang="zh-CN" altLang="en-US" sz="2800" dirty="0" smtClean="0">
                <a:solidFill>
                  <a:schemeClr val="bg1"/>
                </a:solidFill>
                <a:latin typeface="Georgia" panose="02040502050405020303" pitchFamily="18" charset="0"/>
              </a:rPr>
              <a:t>跟踪</a:t>
            </a:r>
            <a:endParaRPr lang="zh-CN" altLang="en-US" sz="28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6572" y="1496219"/>
            <a:ext cx="61237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</a:rPr>
              <a:t>打开</a:t>
            </a:r>
            <a:r>
              <a:rPr lang="en-US" altLang="zh-CN" dirty="0">
                <a:solidFill>
                  <a:schemeClr val="bg1"/>
                </a:solidFill>
              </a:rPr>
              <a:t>log</a:t>
            </a:r>
            <a:r>
              <a:rPr lang="zh-CN" altLang="en-US" dirty="0" smtClean="0">
                <a:solidFill>
                  <a:schemeClr val="bg1"/>
                </a:solidFill>
              </a:rPr>
              <a:t>文件</a:t>
            </a:r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dirty="0" err="1" smtClean="0">
                <a:solidFill>
                  <a:schemeClr val="bg1"/>
                </a:solidFill>
              </a:rPr>
              <a:t>每个进程发生状态切换的时候向</a:t>
            </a:r>
            <a:r>
              <a:rPr lang="en-US" dirty="0" err="1">
                <a:solidFill>
                  <a:schemeClr val="bg1"/>
                </a:solidFill>
              </a:rPr>
              <a:t>log文件内写入一条记录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6572" y="2956951"/>
            <a:ext cx="629531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为了能尽早开始记录，</a:t>
            </a:r>
            <a:r>
              <a:rPr lang="en-US" dirty="0" err="1" smtClean="0">
                <a:solidFill>
                  <a:schemeClr val="bg1"/>
                </a:solidFill>
              </a:rPr>
              <a:t>应当在</a:t>
            </a:r>
            <a:r>
              <a:rPr lang="zh-CN" altLang="en-US" dirty="0" smtClean="0">
                <a:solidFill>
                  <a:schemeClr val="bg1"/>
                </a:solidFill>
              </a:rPr>
              <a:t>进程</a:t>
            </a:r>
            <a:r>
              <a:rPr lang="en-US" altLang="zh-CN" dirty="0" smtClean="0">
                <a:solidFill>
                  <a:schemeClr val="bg1"/>
                </a:solidFill>
              </a:rPr>
              <a:t>0</a:t>
            </a:r>
            <a:r>
              <a:rPr lang="zh-CN" altLang="en-US" dirty="0" smtClean="0">
                <a:solidFill>
                  <a:schemeClr val="bg1"/>
                </a:solidFill>
              </a:rPr>
              <a:t>时</a:t>
            </a:r>
            <a:r>
              <a:rPr lang="en-US" dirty="0" err="1" smtClean="0">
                <a:solidFill>
                  <a:schemeClr val="bg1"/>
                </a:solidFill>
              </a:rPr>
              <a:t>就打开</a:t>
            </a:r>
            <a:r>
              <a:rPr lang="en-US" dirty="0" err="1">
                <a:solidFill>
                  <a:schemeClr val="bg1"/>
                </a:solidFill>
              </a:rPr>
              <a:t>log</a:t>
            </a:r>
            <a:r>
              <a:rPr lang="en-US" dirty="0" err="1" smtClean="0">
                <a:solidFill>
                  <a:schemeClr val="bg1"/>
                </a:solidFill>
              </a:rPr>
              <a:t>文件</a:t>
            </a:r>
            <a:r>
              <a:rPr lang="zh-CN" altLang="en-US" dirty="0" smtClean="0">
                <a:solidFill>
                  <a:schemeClr val="bg1"/>
                </a:solidFill>
              </a:rPr>
              <a:t>，进程</a:t>
            </a:r>
            <a:r>
              <a:rPr lang="en-US" altLang="zh-CN" dirty="0" smtClean="0">
                <a:solidFill>
                  <a:schemeClr val="bg1"/>
                </a:solidFill>
              </a:rPr>
              <a:t>0 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fork</a:t>
            </a:r>
            <a:r>
              <a:rPr lang="zh-CN" altLang="en-US" dirty="0" smtClean="0">
                <a:solidFill>
                  <a:schemeClr val="bg1"/>
                </a:solidFill>
              </a:rPr>
              <a:t>得到的进程</a:t>
            </a:r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继承</a:t>
            </a:r>
            <a:r>
              <a:rPr lang="zh-CN" altLang="en-US" dirty="0" smtClean="0">
                <a:solidFill>
                  <a:schemeClr val="bg1"/>
                </a:solidFill>
              </a:rPr>
              <a:t>了这些文件描述符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修改内核入口</a:t>
            </a:r>
            <a:r>
              <a:rPr lang="en-US" altLang="zh-CN" dirty="0" err="1">
                <a:solidFill>
                  <a:schemeClr val="bg1"/>
                </a:solidFill>
              </a:rPr>
              <a:t>init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en-US" altLang="zh-CN" dirty="0" err="1">
                <a:solidFill>
                  <a:schemeClr val="bg1"/>
                </a:solidFill>
              </a:rPr>
              <a:t>main.c</a:t>
            </a:r>
            <a:r>
              <a:rPr lang="zh-CN" altLang="en-US" dirty="0">
                <a:solidFill>
                  <a:schemeClr val="bg1"/>
                </a:solidFill>
              </a:rPr>
              <a:t>中的</a:t>
            </a:r>
            <a:r>
              <a:rPr lang="en-US" altLang="zh-CN" dirty="0">
                <a:solidFill>
                  <a:schemeClr val="bg1"/>
                </a:solidFill>
              </a:rPr>
              <a:t>main</a:t>
            </a:r>
            <a:r>
              <a:rPr lang="en-US" altLang="zh-CN" dirty="0" smtClean="0">
                <a:solidFill>
                  <a:schemeClr val="bg1"/>
                </a:solidFill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</a:rPr>
              <a:t>函数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72770" y="6395082"/>
            <a:ext cx="2927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把</a:t>
            </a:r>
            <a:r>
              <a:rPr lang="en-US" altLang="zh-CN" dirty="0">
                <a:solidFill>
                  <a:schemeClr val="bg1"/>
                </a:solidFill>
              </a:rPr>
              <a:t>log</a:t>
            </a:r>
            <a:r>
              <a:rPr lang="zh-CN" altLang="en-US" dirty="0">
                <a:solidFill>
                  <a:schemeClr val="bg1"/>
                </a:solidFill>
              </a:rPr>
              <a:t>文件的描述符关联到</a:t>
            </a:r>
            <a:r>
              <a:rPr lang="en-US" altLang="zh-CN" dirty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72" y="4167592"/>
            <a:ext cx="6019800" cy="21621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980498" y="1496219"/>
            <a:ext cx="46233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实验指导给出了向</a:t>
            </a:r>
            <a:r>
              <a:rPr lang="en-US" altLang="zh-CN" dirty="0" smtClean="0">
                <a:solidFill>
                  <a:schemeClr val="bg1"/>
                </a:solidFill>
              </a:rPr>
              <a:t>log</a:t>
            </a:r>
            <a:r>
              <a:rPr lang="zh-CN" altLang="en-US" dirty="0" smtClean="0">
                <a:solidFill>
                  <a:schemeClr val="bg1"/>
                </a:solidFill>
              </a:rPr>
              <a:t>写记录的</a:t>
            </a:r>
            <a:r>
              <a:rPr lang="en-US" dirty="0" err="1" smtClean="0">
                <a:solidFill>
                  <a:schemeClr val="bg1"/>
                </a:solidFill>
              </a:rPr>
              <a:t>fprintk</a:t>
            </a:r>
            <a:r>
              <a:rPr lang="zh-CN" altLang="en-US" dirty="0" smtClean="0">
                <a:solidFill>
                  <a:schemeClr val="bg1"/>
                </a:solidFill>
              </a:rPr>
              <a:t>函数，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向</a:t>
            </a:r>
            <a:r>
              <a:rPr lang="en-US" altLang="zh-CN" dirty="0" smtClean="0">
                <a:solidFill>
                  <a:schemeClr val="bg1"/>
                </a:solidFill>
              </a:rPr>
              <a:t>log</a:t>
            </a:r>
            <a:r>
              <a:rPr lang="zh-CN" altLang="en-US" dirty="0" smtClean="0">
                <a:solidFill>
                  <a:schemeClr val="bg1"/>
                </a:solidFill>
              </a:rPr>
              <a:t>文件写入记录需要我们找到状态转移点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并写入新状态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364" y="2956951"/>
            <a:ext cx="5683651" cy="173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64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49086" y="356116"/>
            <a:ext cx="103588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在</a:t>
            </a:r>
            <a:r>
              <a:rPr lang="en-US" altLang="zh-CN" sz="2800" dirty="0">
                <a:solidFill>
                  <a:schemeClr val="bg1"/>
                </a:solidFill>
                <a:latin typeface="Georgia" panose="02040502050405020303" pitchFamily="18" charset="0"/>
              </a:rPr>
              <a:t>Linux 0.11</a:t>
            </a:r>
            <a:r>
              <a:rPr lang="zh-CN" alt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上实现进程运行轨迹的</a:t>
            </a:r>
            <a:r>
              <a:rPr lang="zh-CN" altLang="en-US" sz="2800" dirty="0" smtClean="0">
                <a:solidFill>
                  <a:schemeClr val="bg1"/>
                </a:solidFill>
                <a:latin typeface="Georgia" panose="02040502050405020303" pitchFamily="18" charset="0"/>
              </a:rPr>
              <a:t>跟踪</a:t>
            </a:r>
            <a:endParaRPr lang="zh-CN" altLang="en-US" sz="28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26" y="3076177"/>
            <a:ext cx="4752975" cy="9334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29816" y="1201367"/>
            <a:ext cx="44621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Fork.c</a:t>
            </a:r>
            <a:r>
              <a:rPr lang="zh-CN" altLang="en-US" dirty="0" smtClean="0">
                <a:solidFill>
                  <a:schemeClr val="bg1"/>
                </a:solidFill>
              </a:rPr>
              <a:t>中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ctr"/>
            <a:endParaRPr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copy_process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</a:rPr>
              <a:t>函数创建新进程</a:t>
            </a:r>
            <a:endParaRPr lang="en-US" dirty="0" smtClean="0">
              <a:solidFill>
                <a:schemeClr val="bg1"/>
              </a:solidFill>
            </a:endParaRPr>
          </a:p>
          <a:p>
            <a:pPr marL="342900" indent="-342900" algn="ctr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N          </a:t>
            </a:r>
            <a:r>
              <a:rPr lang="zh-CN" altLang="en-US" dirty="0" smtClean="0">
                <a:solidFill>
                  <a:schemeClr val="bg1"/>
                </a:solidFill>
              </a:rPr>
              <a:t>设置</a:t>
            </a:r>
            <a:r>
              <a:rPr lang="en-US" dirty="0" err="1">
                <a:solidFill>
                  <a:schemeClr val="bg1"/>
                </a:solidFill>
              </a:rPr>
              <a:t>start_time</a:t>
            </a:r>
            <a:r>
              <a:rPr lang="zh-CN" altLang="en-US" dirty="0">
                <a:solidFill>
                  <a:schemeClr val="bg1"/>
                </a:solidFill>
              </a:rPr>
              <a:t>为</a:t>
            </a:r>
            <a:r>
              <a:rPr lang="en-US" dirty="0">
                <a:solidFill>
                  <a:schemeClr val="bg1"/>
                </a:solidFill>
              </a:rPr>
              <a:t>jiffies</a:t>
            </a:r>
            <a:endParaRPr lang="en-US" dirty="0" smtClean="0">
              <a:solidFill>
                <a:schemeClr val="bg1"/>
              </a:solidFill>
            </a:endParaRPr>
          </a:p>
          <a:p>
            <a:pPr marL="342900" indent="-342900" algn="ctr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zh-CN" altLang="en-US" dirty="0" smtClean="0">
                <a:solidFill>
                  <a:schemeClr val="bg1"/>
                </a:solidFill>
              </a:rPr>
              <a:t>→ </a:t>
            </a:r>
            <a:r>
              <a:rPr lang="en-US" dirty="0">
                <a:solidFill>
                  <a:schemeClr val="bg1"/>
                </a:solidFill>
              </a:rPr>
              <a:t>J </a:t>
            </a:r>
            <a:r>
              <a:rPr lang="en-US" dirty="0" smtClean="0">
                <a:solidFill>
                  <a:schemeClr val="bg1"/>
                </a:solidFill>
              </a:rPr>
              <a:t>  TASK_RUNNING</a:t>
            </a:r>
            <a:r>
              <a:rPr lang="zh-CN" altLang="en-US" dirty="0" smtClean="0">
                <a:solidFill>
                  <a:schemeClr val="bg1"/>
                </a:solidFill>
              </a:rPr>
              <a:t>就绪态</a:t>
            </a:r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25" y="4305636"/>
            <a:ext cx="4752975" cy="941969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8161470" y="1105550"/>
            <a:ext cx="912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Exit.c</a:t>
            </a:r>
            <a:r>
              <a:rPr lang="zh-CN" altLang="en-US" dirty="0" smtClean="0">
                <a:solidFill>
                  <a:schemeClr val="bg1"/>
                </a:solidFill>
              </a:rPr>
              <a:t>中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7208" y="2159563"/>
            <a:ext cx="4350068" cy="1771634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5973271" y="3968868"/>
            <a:ext cx="611911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 </a:t>
            </a:r>
            <a:r>
              <a:rPr lang="zh-CN" altLang="en-US" dirty="0" smtClean="0">
                <a:solidFill>
                  <a:schemeClr val="bg1"/>
                </a:solidFill>
              </a:rPr>
              <a:t>→ </a:t>
            </a:r>
            <a:r>
              <a:rPr lang="en-US" altLang="zh-CN" dirty="0" smtClean="0">
                <a:solidFill>
                  <a:schemeClr val="bg1"/>
                </a:solidFill>
              </a:rPr>
              <a:t>E   </a:t>
            </a:r>
            <a:r>
              <a:rPr lang="en-US" dirty="0" err="1" smtClean="0">
                <a:solidFill>
                  <a:schemeClr val="bg1"/>
                </a:solidFill>
              </a:rPr>
              <a:t>do_exit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</a:rPr>
              <a:t>是进程退出的函数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TASK_ZOMBIE</a:t>
            </a:r>
            <a:r>
              <a:rPr lang="zh-CN" altLang="en-US" dirty="0">
                <a:solidFill>
                  <a:schemeClr val="bg1"/>
                </a:solidFill>
              </a:rPr>
              <a:t>是僵尸态，进程已经结束运行控制块尚未注销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537208" y="1632345"/>
            <a:ext cx="4991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 </a:t>
            </a:r>
            <a:r>
              <a:rPr lang="zh-CN" altLang="en-US" dirty="0" smtClean="0">
                <a:solidFill>
                  <a:schemeClr val="bg1"/>
                </a:solidFill>
              </a:rPr>
              <a:t>→ </a:t>
            </a:r>
            <a:r>
              <a:rPr lang="en-US" altLang="zh-CN" dirty="0" smtClean="0">
                <a:solidFill>
                  <a:schemeClr val="bg1"/>
                </a:solidFill>
              </a:rPr>
              <a:t>W   </a:t>
            </a:r>
            <a:r>
              <a:rPr lang="en-US" dirty="0" err="1" smtClean="0">
                <a:solidFill>
                  <a:schemeClr val="bg1"/>
                </a:solidFill>
              </a:rPr>
              <a:t>sys_waitpid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zh-CN" altLang="en-US" dirty="0">
                <a:solidFill>
                  <a:schemeClr val="bg1"/>
                </a:solidFill>
              </a:rPr>
              <a:t>是进程主动睡觉的系统调用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0529" y="4954777"/>
            <a:ext cx="454342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436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49086" y="356116"/>
            <a:ext cx="103588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在</a:t>
            </a:r>
            <a:r>
              <a:rPr lang="en-US" altLang="zh-CN" sz="2800" dirty="0">
                <a:solidFill>
                  <a:schemeClr val="bg1"/>
                </a:solidFill>
                <a:latin typeface="Georgia" panose="02040502050405020303" pitchFamily="18" charset="0"/>
              </a:rPr>
              <a:t>Linux 0.11</a:t>
            </a:r>
            <a:r>
              <a:rPr lang="zh-CN" alt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上实现进程运行轨迹的</a:t>
            </a:r>
            <a:r>
              <a:rPr lang="zh-CN" altLang="en-US" sz="2800" dirty="0" smtClean="0">
                <a:solidFill>
                  <a:schemeClr val="bg1"/>
                </a:solidFill>
                <a:latin typeface="Georgia" panose="02040502050405020303" pitchFamily="18" charset="0"/>
              </a:rPr>
              <a:t>跟踪</a:t>
            </a:r>
            <a:endParaRPr lang="zh-CN" altLang="en-US" sz="28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551711" y="1001047"/>
            <a:ext cx="1280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Sched.c</a:t>
            </a:r>
            <a:r>
              <a:rPr lang="zh-CN" altLang="en-US" dirty="0" smtClean="0">
                <a:solidFill>
                  <a:schemeClr val="bg1"/>
                </a:solidFill>
              </a:rPr>
              <a:t>中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1370379"/>
            <a:ext cx="589231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Georgia" panose="02040502050405020303" pitchFamily="18" charset="0"/>
              </a:rPr>
              <a:t>R </a:t>
            </a:r>
            <a:r>
              <a:rPr lang="zh-CN" altLang="en-US" dirty="0" smtClean="0">
                <a:solidFill>
                  <a:schemeClr val="bg1"/>
                </a:solidFill>
                <a:latin typeface="Georgia" panose="02040502050405020303" pitchFamily="18" charset="0"/>
              </a:rPr>
              <a:t>→ </a:t>
            </a:r>
            <a:r>
              <a:rPr lang="en-US" altLang="zh-CN" dirty="0" smtClean="0">
                <a:solidFill>
                  <a:schemeClr val="bg1"/>
                </a:solidFill>
                <a:latin typeface="Georgia" panose="02040502050405020303" pitchFamily="18" charset="0"/>
              </a:rPr>
              <a:t>W  </a:t>
            </a:r>
            <a:r>
              <a:rPr lang="zh-CN" altLang="en-US" dirty="0" smtClean="0">
                <a:solidFill>
                  <a:schemeClr val="bg1"/>
                </a:solidFill>
                <a:latin typeface="Georgia" panose="02040502050405020303" pitchFamily="18" charset="0"/>
              </a:rPr>
              <a:t>进程</a:t>
            </a:r>
            <a:r>
              <a:rPr lang="zh-CN" altLang="en-US" dirty="0">
                <a:solidFill>
                  <a:schemeClr val="bg1"/>
                </a:solidFill>
                <a:latin typeface="Georgia" panose="02040502050405020303" pitchFamily="18" charset="0"/>
              </a:rPr>
              <a:t>主动睡觉的系统调用</a:t>
            </a:r>
            <a:r>
              <a:rPr lang="en-US" altLang="zh-CN" dirty="0" err="1">
                <a:solidFill>
                  <a:schemeClr val="bg1"/>
                </a:solidFill>
                <a:latin typeface="Georgia" panose="02040502050405020303" pitchFamily="18" charset="0"/>
              </a:rPr>
              <a:t>sys_pause</a:t>
            </a:r>
            <a:r>
              <a:rPr lang="en-US" altLang="zh-CN" dirty="0" smtClean="0">
                <a:solidFill>
                  <a:schemeClr val="bg1"/>
                </a:solidFill>
                <a:latin typeface="Georgia" panose="02040502050405020303" pitchFamily="18" charset="0"/>
              </a:rPr>
              <a:t>()</a:t>
            </a:r>
          </a:p>
          <a:p>
            <a:endParaRPr lang="en-US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系统无事可做的时候，进程</a:t>
            </a:r>
            <a:r>
              <a:rPr lang="en-US" altLang="zh-CN" dirty="0" smtClean="0">
                <a:solidFill>
                  <a:schemeClr val="bg1"/>
                </a:solidFill>
              </a:rPr>
              <a:t>0</a:t>
            </a:r>
            <a:r>
              <a:rPr lang="zh-CN" altLang="en-US" dirty="0" smtClean="0">
                <a:solidFill>
                  <a:schemeClr val="bg1"/>
                </a:solidFill>
              </a:rPr>
              <a:t>会不断调用</a:t>
            </a:r>
            <a:r>
              <a:rPr lang="en-US" altLang="zh-CN" dirty="0" err="1" smtClean="0">
                <a:solidFill>
                  <a:schemeClr val="bg1"/>
                </a:solidFill>
              </a:rPr>
              <a:t>sys_pause</a:t>
            </a:r>
            <a:r>
              <a:rPr lang="en-US" altLang="zh-CN" dirty="0" smtClean="0">
                <a:solidFill>
                  <a:schemeClr val="bg1"/>
                </a:solidFill>
              </a:rPr>
              <a:t>()</a:t>
            </a:r>
          </a:p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为了不影响统计工具</a:t>
            </a:r>
            <a:r>
              <a:rPr lang="en-US" altLang="zh-CN" dirty="0" smtClean="0">
                <a:solidFill>
                  <a:schemeClr val="bg1"/>
                </a:solidFill>
              </a:rPr>
              <a:t>stat.py</a:t>
            </a:r>
            <a:r>
              <a:rPr lang="zh-CN" altLang="en-US" dirty="0" smtClean="0">
                <a:solidFill>
                  <a:schemeClr val="bg1"/>
                </a:solidFill>
              </a:rPr>
              <a:t>的使用（其不允许临行相同）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01" y="2716575"/>
            <a:ext cx="4188823" cy="124632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696898" y="1370379"/>
            <a:ext cx="50289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Georgia" panose="02040502050405020303" pitchFamily="18" charset="0"/>
              </a:rPr>
              <a:t>R </a:t>
            </a:r>
            <a:r>
              <a:rPr lang="zh-CN" altLang="en-US" dirty="0" smtClean="0">
                <a:solidFill>
                  <a:schemeClr val="bg1"/>
                </a:solidFill>
                <a:latin typeface="Georgia" panose="02040502050405020303" pitchFamily="18" charset="0"/>
              </a:rPr>
              <a:t>→ </a:t>
            </a:r>
            <a:r>
              <a:rPr lang="en-US" altLang="zh-CN" dirty="0" smtClean="0">
                <a:solidFill>
                  <a:schemeClr val="bg1"/>
                </a:solidFill>
                <a:latin typeface="Georgia" panose="02040502050405020303" pitchFamily="18" charset="0"/>
              </a:rPr>
              <a:t>W   </a:t>
            </a:r>
            <a:r>
              <a:rPr lang="en-US" dirty="0" err="1" smtClean="0">
                <a:solidFill>
                  <a:schemeClr val="bg1"/>
                </a:solidFill>
                <a:latin typeface="Georgia" panose="02040502050405020303" pitchFamily="18" charset="0"/>
              </a:rPr>
              <a:t>sleep_on</a:t>
            </a: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()</a:t>
            </a:r>
            <a:r>
              <a:rPr lang="zh-CN" altLang="en-US" dirty="0">
                <a:solidFill>
                  <a:schemeClr val="bg1"/>
                </a:solidFill>
                <a:latin typeface="Georgia" panose="02040502050405020303" pitchFamily="18" charset="0"/>
              </a:rPr>
              <a:t>和</a:t>
            </a:r>
            <a:r>
              <a:rPr lang="en-US" dirty="0" err="1">
                <a:solidFill>
                  <a:schemeClr val="bg1"/>
                </a:solidFill>
                <a:latin typeface="Georgia" panose="02040502050405020303" pitchFamily="18" charset="0"/>
              </a:rPr>
              <a:t>interruptible_sleep_on</a:t>
            </a:r>
            <a:r>
              <a:rPr lang="en-US" dirty="0" smtClean="0">
                <a:solidFill>
                  <a:schemeClr val="bg1"/>
                </a:solidFill>
                <a:latin typeface="Georgia" panose="02040502050405020303" pitchFamily="18" charset="0"/>
              </a:rPr>
              <a:t>()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让</a:t>
            </a:r>
            <a:r>
              <a:rPr lang="zh-CN" altLang="en-US" dirty="0">
                <a:solidFill>
                  <a:schemeClr val="bg1"/>
                </a:solidFill>
              </a:rPr>
              <a:t>当前进程进入睡眠状态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705" y="2247511"/>
            <a:ext cx="5267325" cy="172402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849086" y="3971536"/>
            <a:ext cx="2898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 </a:t>
            </a:r>
            <a:r>
              <a:rPr lang="zh-CN" altLang="en-US" dirty="0" smtClean="0">
                <a:solidFill>
                  <a:schemeClr val="bg1"/>
                </a:solidFill>
              </a:rPr>
              <a:t>→  </a:t>
            </a:r>
            <a:r>
              <a:rPr lang="en-US" altLang="zh-CN" dirty="0" smtClean="0">
                <a:solidFill>
                  <a:schemeClr val="bg1"/>
                </a:solidFill>
              </a:rPr>
              <a:t>J   </a:t>
            </a:r>
            <a:r>
              <a:rPr lang="en-US" dirty="0" err="1" smtClean="0">
                <a:solidFill>
                  <a:schemeClr val="bg1"/>
                </a:solidFill>
              </a:rPr>
              <a:t>wake_up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</a:rPr>
              <a:t>唤醒进程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805" y="4489279"/>
            <a:ext cx="5305425" cy="165735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1874" y="4166375"/>
            <a:ext cx="501015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235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49086" y="356116"/>
            <a:ext cx="103588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在</a:t>
            </a:r>
            <a:r>
              <a:rPr lang="en-US" altLang="zh-CN" sz="2800" dirty="0">
                <a:solidFill>
                  <a:schemeClr val="bg1"/>
                </a:solidFill>
                <a:latin typeface="Georgia" panose="02040502050405020303" pitchFamily="18" charset="0"/>
              </a:rPr>
              <a:t>Linux 0.11</a:t>
            </a:r>
            <a:r>
              <a:rPr lang="zh-CN" alt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上实现进程运行轨迹的</a:t>
            </a:r>
            <a:r>
              <a:rPr lang="zh-CN" altLang="en-US" sz="2800" dirty="0" smtClean="0">
                <a:solidFill>
                  <a:schemeClr val="bg1"/>
                </a:solidFill>
                <a:latin typeface="Georgia" panose="02040502050405020303" pitchFamily="18" charset="0"/>
              </a:rPr>
              <a:t>跟踪</a:t>
            </a:r>
            <a:endParaRPr lang="zh-CN" altLang="en-US" sz="28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614260" y="433060"/>
            <a:ext cx="1280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Sched.c</a:t>
            </a:r>
            <a:r>
              <a:rPr lang="zh-CN" altLang="en-US" dirty="0" smtClean="0">
                <a:solidFill>
                  <a:schemeClr val="bg1"/>
                </a:solidFill>
              </a:rPr>
              <a:t>中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2960544"/>
            <a:ext cx="6335485" cy="36949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156755" y="997306"/>
            <a:ext cx="53949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alarm也称为闹钟函数，它可以在进程中设置一个定时器，当定时器指定的时间到时，它向进程发送SIGALRM信号。如果忽略或者不捕获此信号，则其默认动作是终止调用该alarm函数的进程</a:t>
            </a:r>
            <a:r>
              <a:rPr lang="en-US" dirty="0" smtClean="0">
                <a:solidFill>
                  <a:schemeClr val="bg1"/>
                </a:solidFill>
              </a:rPr>
              <a:t>。W </a:t>
            </a:r>
            <a:r>
              <a:rPr lang="zh-CN" altLang="en-US" dirty="0" smtClean="0">
                <a:solidFill>
                  <a:schemeClr val="bg1"/>
                </a:solidFill>
              </a:rPr>
              <a:t>→ </a:t>
            </a:r>
            <a:r>
              <a:rPr lang="en-US" altLang="zh-CN" dirty="0" smtClean="0">
                <a:solidFill>
                  <a:schemeClr val="bg1"/>
                </a:solidFill>
              </a:rPr>
              <a:t>J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54" y="2288577"/>
            <a:ext cx="6124575" cy="581025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6479176" y="1760215"/>
            <a:ext cx="53949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</a:rPr>
              <a:t>当前进程与下一个要运行的进程不是同一个进程的情况下， 设定下一个要运行的进程为运行态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</a:rPr>
              <a:t>若以上条件满足且当前进程正运行，需要首先将当前的程序给设定为就绪态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9176" y="3263605"/>
            <a:ext cx="5712823" cy="127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45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49086" y="356116"/>
            <a:ext cx="103588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 err="1" smtClean="0">
                <a:solidFill>
                  <a:schemeClr val="bg1"/>
                </a:solidFill>
                <a:latin typeface="Georgia" panose="02040502050405020303" pitchFamily="18" charset="0"/>
              </a:rPr>
              <a:t>Process.c</a:t>
            </a:r>
            <a:r>
              <a:rPr lang="zh-CN" altLang="en-US" sz="2800" dirty="0" smtClean="0">
                <a:solidFill>
                  <a:schemeClr val="bg1"/>
                </a:solidFill>
                <a:latin typeface="Georgia" panose="02040502050405020303" pitchFamily="18" charset="0"/>
              </a:rPr>
              <a:t>文件拷贝入</a:t>
            </a:r>
            <a:r>
              <a:rPr lang="en-US" altLang="zh-CN" sz="2800" dirty="0" smtClean="0">
                <a:solidFill>
                  <a:schemeClr val="bg1"/>
                </a:solidFill>
                <a:latin typeface="Georgia" panose="02040502050405020303" pitchFamily="18" charset="0"/>
              </a:rPr>
              <a:t>linux0.11</a:t>
            </a:r>
            <a:r>
              <a:rPr lang="zh-CN" altLang="en-US" sz="2800" dirty="0" smtClean="0">
                <a:solidFill>
                  <a:schemeClr val="bg1"/>
                </a:solidFill>
                <a:latin typeface="Georgia" panose="02040502050405020303" pitchFamily="18" charset="0"/>
              </a:rPr>
              <a:t>系统前后的操作</a:t>
            </a:r>
            <a:r>
              <a:rPr lang="en-US" altLang="zh-CN" sz="2800" dirty="0" smtClean="0">
                <a:solidFill>
                  <a:schemeClr val="bg1"/>
                </a:solidFill>
                <a:latin typeface="Georgia" panose="02040502050405020303" pitchFamily="18" charset="0"/>
              </a:rPr>
              <a:t>——</a:t>
            </a:r>
            <a:r>
              <a:rPr lang="zh-CN" altLang="en-US" dirty="0">
                <a:solidFill>
                  <a:schemeClr val="bg1"/>
                </a:solidFill>
              </a:rPr>
              <a:t>进行统计</a:t>
            </a:r>
            <a:endParaRPr lang="zh-CN" altLang="en-US" sz="28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15738" y="1541418"/>
            <a:ext cx="300595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Sudo</a:t>
            </a:r>
            <a:r>
              <a:rPr lang="en-US" dirty="0" smtClean="0">
                <a:solidFill>
                  <a:schemeClr val="bg1"/>
                </a:solidFill>
              </a:rPr>
              <a:t> ./mount-</a:t>
            </a:r>
            <a:r>
              <a:rPr lang="en-US" dirty="0" err="1" smtClean="0">
                <a:solidFill>
                  <a:schemeClr val="bg1"/>
                </a:solidFill>
              </a:rPr>
              <a:t>hdc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Sudo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cp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process.c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hdc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err="1" smtClean="0">
                <a:solidFill>
                  <a:schemeClr val="bg1"/>
                </a:solidFill>
              </a:rPr>
              <a:t>Sudo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umount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hdc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./run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----------------------------------------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&lt;</a:t>
            </a:r>
            <a:r>
              <a:rPr lang="en-US" altLang="zh-CN" dirty="0" err="1" smtClean="0">
                <a:solidFill>
                  <a:schemeClr val="bg1"/>
                </a:solidFill>
              </a:rPr>
              <a:t>Bochs</a:t>
            </a:r>
            <a:r>
              <a:rPr lang="en-US" altLang="zh-CN" dirty="0" smtClean="0">
                <a:solidFill>
                  <a:schemeClr val="bg1"/>
                </a:solidFill>
              </a:rPr>
              <a:t>&gt;:</a:t>
            </a:r>
          </a:p>
          <a:p>
            <a:r>
              <a:rPr lang="en-US" altLang="zh-CN" dirty="0" err="1" smtClean="0">
                <a:solidFill>
                  <a:schemeClr val="bg1"/>
                </a:solidFill>
              </a:rPr>
              <a:t>Gcc</a:t>
            </a:r>
            <a:r>
              <a:rPr lang="en-US" altLang="zh-CN" dirty="0" smtClean="0">
                <a:solidFill>
                  <a:schemeClr val="bg1"/>
                </a:solidFill>
              </a:rPr>
              <a:t> –o my </a:t>
            </a:r>
            <a:r>
              <a:rPr lang="en-US" altLang="zh-CN" dirty="0" err="1" smtClean="0">
                <a:solidFill>
                  <a:schemeClr val="bg1"/>
                </a:solidFill>
              </a:rPr>
              <a:t>process.c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./my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&gt;&gt;&gt; output(</a:t>
            </a:r>
            <a:r>
              <a:rPr lang="en-US" altLang="zh-CN" dirty="0" err="1" smtClean="0">
                <a:solidFill>
                  <a:schemeClr val="bg1"/>
                </a:solidFill>
              </a:rPr>
              <a:t>pid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dirty="0" err="1" smtClean="0">
                <a:solidFill>
                  <a:schemeClr val="bg1"/>
                </a:solidFill>
              </a:rPr>
              <a:t>sycn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----------------------------------------</a:t>
            </a:r>
          </a:p>
          <a:p>
            <a:r>
              <a:rPr lang="zh-CN" altLang="en-US" dirty="0" smtClean="0">
                <a:solidFill>
                  <a:schemeClr val="bg1"/>
                </a:solidFill>
              </a:rPr>
              <a:t>关闭</a:t>
            </a:r>
            <a:r>
              <a:rPr lang="en-US" altLang="zh-CN" dirty="0" err="1" smtClean="0">
                <a:solidFill>
                  <a:schemeClr val="bg1"/>
                </a:solidFill>
              </a:rPr>
              <a:t>bochs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err="1" smtClean="0">
                <a:solidFill>
                  <a:schemeClr val="bg1"/>
                </a:solidFill>
              </a:rPr>
              <a:t>Sudo</a:t>
            </a:r>
            <a:r>
              <a:rPr lang="en-US" altLang="zh-CN" dirty="0" smtClean="0">
                <a:solidFill>
                  <a:schemeClr val="bg1"/>
                </a:solidFill>
              </a:rPr>
              <a:t> ./mount-</a:t>
            </a:r>
            <a:r>
              <a:rPr lang="en-US" altLang="zh-CN" dirty="0" err="1" smtClean="0">
                <a:solidFill>
                  <a:schemeClr val="bg1"/>
                </a:solidFill>
              </a:rPr>
              <a:t>hdc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将</a:t>
            </a:r>
            <a:r>
              <a:rPr lang="en-US" altLang="zh-CN" dirty="0" smtClean="0">
                <a:solidFill>
                  <a:schemeClr val="bg1"/>
                </a:solidFill>
              </a:rPr>
              <a:t>stat_log.py</a:t>
            </a:r>
            <a:r>
              <a:rPr lang="zh-CN" altLang="en-US" dirty="0" smtClean="0">
                <a:solidFill>
                  <a:schemeClr val="bg1"/>
                </a:solidFill>
              </a:rPr>
              <a:t>拷贝至</a:t>
            </a:r>
            <a:r>
              <a:rPr lang="en-US" altLang="zh-CN" dirty="0" err="1" smtClean="0">
                <a:solidFill>
                  <a:schemeClr val="bg1"/>
                </a:solidFill>
              </a:rPr>
              <a:t>hdc</a:t>
            </a:r>
            <a:r>
              <a:rPr lang="en-US" altLang="zh-CN" dirty="0" smtClean="0">
                <a:solidFill>
                  <a:schemeClr val="bg1"/>
                </a:solidFill>
              </a:rPr>
              <a:t>/</a:t>
            </a:r>
            <a:r>
              <a:rPr lang="en-US" altLang="zh-CN" dirty="0" err="1" smtClean="0">
                <a:solidFill>
                  <a:schemeClr val="bg1"/>
                </a:solidFill>
              </a:rPr>
              <a:t>var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./stat_log.py process.log …….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47063" y="466550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统计结果：所有进程的等待时间、完成时间（周转时间）和运行时间，然后计算平均等待时间，平均完成时间和吞吐量</a:t>
            </a: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936" y="1541418"/>
            <a:ext cx="4077453" cy="269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083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49086" y="356116"/>
            <a:ext cx="103588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修改</a:t>
            </a:r>
            <a:r>
              <a:rPr lang="en-US" altLang="zh-CN" sz="2800" dirty="0">
                <a:solidFill>
                  <a:schemeClr val="bg1"/>
                </a:solidFill>
                <a:latin typeface="Georgia" panose="02040502050405020303" pitchFamily="18" charset="0"/>
              </a:rPr>
              <a:t>0.11</a:t>
            </a:r>
            <a:r>
              <a:rPr lang="zh-CN" alt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进程调度的时间片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761" y="1322614"/>
            <a:ext cx="7157493" cy="82191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640133" y="2939143"/>
            <a:ext cx="8776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根据实验指导书的提示，修改时间片应该修改以上宏定义中第三个参数的值</a:t>
            </a:r>
            <a:r>
              <a:rPr lang="en-US" altLang="zh-CN" dirty="0" smtClean="0">
                <a:solidFill>
                  <a:schemeClr val="bg1"/>
                </a:solidFill>
              </a:rPr>
              <a:t>priority</a:t>
            </a:r>
            <a:r>
              <a:rPr lang="zh-CN" altLang="en-US" dirty="0" smtClean="0">
                <a:solidFill>
                  <a:schemeClr val="bg1"/>
                </a:solidFill>
              </a:rPr>
              <a:t>，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经过耐心查找，我们发现这个宏定义在</a:t>
            </a:r>
            <a:r>
              <a:rPr lang="en-US" altLang="zh-CN" dirty="0" err="1" smtClean="0">
                <a:solidFill>
                  <a:schemeClr val="bg1"/>
                </a:solidFill>
              </a:rPr>
              <a:t>sched.h</a:t>
            </a:r>
            <a:r>
              <a:rPr lang="zh-CN" altLang="en-US" dirty="0" smtClean="0">
                <a:solidFill>
                  <a:schemeClr val="bg1"/>
                </a:solidFill>
              </a:rPr>
              <a:t>的头文件中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990" y="3710260"/>
            <a:ext cx="4286250" cy="28860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2465" y="2278970"/>
            <a:ext cx="391477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133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04943" y="181645"/>
            <a:ext cx="103588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体会不同时间片带来的差异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93" y="4762500"/>
            <a:ext cx="5438775" cy="20955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2354" y="54329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15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943" y="2781300"/>
            <a:ext cx="4772025" cy="19812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48252" y="35872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9025" y="796856"/>
            <a:ext cx="4752975" cy="204787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724650" y="1636127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993" y="796856"/>
            <a:ext cx="4752975" cy="20193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19438" y="16218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7711" y="4781550"/>
            <a:ext cx="4781550" cy="207645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70086" y="2811942"/>
            <a:ext cx="4876800" cy="203835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6621362" y="3646451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  <a:r>
              <a:rPr lang="en-US" dirty="0" smtClean="0">
                <a:solidFill>
                  <a:schemeClr val="bg1"/>
                </a:solidFill>
              </a:rPr>
              <a:t>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621362" y="5635109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100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996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1022</TotalTime>
  <Words>584</Words>
  <Application>Microsoft Office PowerPoint</Application>
  <PresentationFormat>宽屏</PresentationFormat>
  <Paragraphs>81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等线</vt:lpstr>
      <vt:lpstr>等线 Light</vt:lpstr>
      <vt:lpstr>Arial</vt:lpstr>
      <vt:lpstr>Calibri</vt:lpstr>
      <vt:lpstr>Calibri Light</vt:lpstr>
      <vt:lpstr>Georgia</vt:lpstr>
      <vt:lpstr>Office 主题​​</vt:lpstr>
      <vt:lpstr>Operating System Lab 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asdasd</dc:title>
  <dc:creator>Yugung Wong</dc:creator>
  <cp:lastModifiedBy>Yugung Wong</cp:lastModifiedBy>
  <cp:revision>126</cp:revision>
  <dcterms:created xsi:type="dcterms:W3CDTF">2015-11-23T13:54:46Z</dcterms:created>
  <dcterms:modified xsi:type="dcterms:W3CDTF">2016-01-05T06:32:42Z</dcterms:modified>
</cp:coreProperties>
</file>