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11" r:id="rId49"/>
    <p:sldId id="312" r:id="rId50"/>
    <p:sldId id="325" r:id="rId51"/>
    <p:sldId id="307" r:id="rId52"/>
    <p:sldId id="308" r:id="rId53"/>
    <p:sldId id="314" r:id="rId54"/>
    <p:sldId id="315" r:id="rId55"/>
    <p:sldId id="309" r:id="rId56"/>
    <p:sldId id="310" r:id="rId57"/>
    <p:sldId id="316" r:id="rId58"/>
    <p:sldId id="303" r:id="rId59"/>
    <p:sldId id="318" r:id="rId60"/>
    <p:sldId id="319" r:id="rId61"/>
    <p:sldId id="321" r:id="rId62"/>
    <p:sldId id="320" r:id="rId63"/>
    <p:sldId id="322" r:id="rId64"/>
    <p:sldId id="323" r:id="rId65"/>
    <p:sldId id="313" r:id="rId66"/>
    <p:sldId id="305" r:id="rId67"/>
    <p:sldId id="324" r:id="rId68"/>
  </p:sldIdLst>
  <p:sldSz cx="12192000" cy="6858000"/>
  <p:notesSz cx="6858000" cy="9144000"/>
  <p:custDataLst>
    <p:tags r:id="rId7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2" Type="http://schemas.openxmlformats.org/officeDocument/2006/relationships/tags" Target="tags/tag174.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 Target="slides/slide5.xml"/><Relationship Id="rId69" Type="http://schemas.openxmlformats.org/officeDocument/2006/relationships/presProps" Target="presProps.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82.xml"/><Relationship Id="rId4" Type="http://schemas.openxmlformats.org/officeDocument/2006/relationships/image" Target="../media/image2.png"/><Relationship Id="rId3" Type="http://schemas.openxmlformats.org/officeDocument/2006/relationships/tags" Target="../tags/tag81.xml"/><Relationship Id="rId2" Type="http://schemas.openxmlformats.org/officeDocument/2006/relationships/image" Target="../media/image1.png"/><Relationship Id="rId1" Type="http://schemas.openxmlformats.org/officeDocument/2006/relationships/tags" Target="../tags/tag80.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4.xml"/><Relationship Id="rId2" Type="http://schemas.openxmlformats.org/officeDocument/2006/relationships/image" Target="../media/image3.png"/><Relationship Id="rId1" Type="http://schemas.openxmlformats.org/officeDocument/2006/relationships/tags" Target="../tags/tag8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7.xml"/><Relationship Id="rId2" Type="http://schemas.openxmlformats.org/officeDocument/2006/relationships/image" Target="../media/image4.png"/><Relationship Id="rId1" Type="http://schemas.openxmlformats.org/officeDocument/2006/relationships/tags" Target="../tags/tag8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91.xml"/><Relationship Id="rId4" Type="http://schemas.openxmlformats.org/officeDocument/2006/relationships/image" Target="../media/image6.png"/><Relationship Id="rId3" Type="http://schemas.openxmlformats.org/officeDocument/2006/relationships/tags" Target="../tags/tag90.xml"/><Relationship Id="rId2" Type="http://schemas.openxmlformats.org/officeDocument/2006/relationships/image" Target="../media/image5.png"/><Relationship Id="rId1" Type="http://schemas.openxmlformats.org/officeDocument/2006/relationships/tags" Target="../tags/tag8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4.xml"/><Relationship Id="rId2" Type="http://schemas.openxmlformats.org/officeDocument/2006/relationships/image" Target="../media/image7.png"/><Relationship Id="rId1" Type="http://schemas.openxmlformats.org/officeDocument/2006/relationships/tags" Target="../tags/tag9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97.xml"/><Relationship Id="rId5" Type="http://schemas.openxmlformats.org/officeDocument/2006/relationships/image" Target="../media/image10.png"/><Relationship Id="rId4" Type="http://schemas.openxmlformats.org/officeDocument/2006/relationships/tags" Target="../tags/tag96.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tags" Target="../tags/tag9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09.xml"/><Relationship Id="rId3" Type="http://schemas.openxmlformats.org/officeDocument/2006/relationships/image" Target="../media/image11.png"/><Relationship Id="rId2" Type="http://schemas.openxmlformats.org/officeDocument/2006/relationships/tags" Target="../tags/tag108.xml"/><Relationship Id="rId1" Type="http://schemas.openxmlformats.org/officeDocument/2006/relationships/tags" Target="../tags/tag107.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1.xml"/><Relationship Id="rId2" Type="http://schemas.openxmlformats.org/officeDocument/2006/relationships/image" Target="../media/image12.png"/><Relationship Id="rId1" Type="http://schemas.openxmlformats.org/officeDocument/2006/relationships/tags" Target="../tags/tag110.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8.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0.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3.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4.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5.xml"/></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7.xml"/><Relationship Id="rId2" Type="http://schemas.openxmlformats.org/officeDocument/2006/relationships/image" Target="../media/image13.png"/><Relationship Id="rId1" Type="http://schemas.openxmlformats.org/officeDocument/2006/relationships/tags" Target="../tags/tag126.xml"/></Relationships>
</file>

<file path=ppt/slides/_rels/slide4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30.xml"/><Relationship Id="rId4" Type="http://schemas.openxmlformats.org/officeDocument/2006/relationships/image" Target="../media/image15.png"/><Relationship Id="rId3" Type="http://schemas.openxmlformats.org/officeDocument/2006/relationships/tags" Target="../tags/tag129.xml"/><Relationship Id="rId2" Type="http://schemas.openxmlformats.org/officeDocument/2006/relationships/image" Target="../media/image14.png"/><Relationship Id="rId1" Type="http://schemas.openxmlformats.org/officeDocument/2006/relationships/tags" Target="../tags/tag128.xml"/></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2.xml"/><Relationship Id="rId2" Type="http://schemas.openxmlformats.org/officeDocument/2006/relationships/image" Target="../media/image16.png"/><Relationship Id="rId1" Type="http://schemas.openxmlformats.org/officeDocument/2006/relationships/tags" Target="../tags/tag131.xml"/></Relationships>
</file>

<file path=ppt/slides/_rels/slide49.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image" Target="../media/image20.png"/><Relationship Id="rId7" Type="http://schemas.openxmlformats.org/officeDocument/2006/relationships/tags" Target="../tags/tag136.xml"/><Relationship Id="rId6" Type="http://schemas.openxmlformats.org/officeDocument/2006/relationships/image" Target="../media/image19.png"/><Relationship Id="rId5" Type="http://schemas.openxmlformats.org/officeDocument/2006/relationships/tags" Target="../tags/tag135.xml"/><Relationship Id="rId4" Type="http://schemas.openxmlformats.org/officeDocument/2006/relationships/image" Target="../media/image18.png"/><Relationship Id="rId3" Type="http://schemas.openxmlformats.org/officeDocument/2006/relationships/tags" Target="../tags/tag134.xml"/><Relationship Id="rId2" Type="http://schemas.openxmlformats.org/officeDocument/2006/relationships/image" Target="../media/image17.png"/><Relationship Id="rId10" Type="http://schemas.openxmlformats.org/officeDocument/2006/relationships/slideLayout" Target="../slideLayouts/slideLayout2.xml"/><Relationship Id="rId1" Type="http://schemas.openxmlformats.org/officeDocument/2006/relationships/tags" Target="../tags/tag13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8.xml"/></Relationships>
</file>

<file path=ppt/slides/_rels/slide5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image" Target="../media/image21.png"/><Relationship Id="rId1" Type="http://schemas.openxmlformats.org/officeDocument/2006/relationships/tags" Target="../tags/tag139.xml"/></Relationships>
</file>

<file path=ppt/slides/_rels/slide5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44.xml"/><Relationship Id="rId5" Type="http://schemas.openxmlformats.org/officeDocument/2006/relationships/image" Target="../media/image24.png"/><Relationship Id="rId4" Type="http://schemas.openxmlformats.org/officeDocument/2006/relationships/tags" Target="../tags/tag143.xml"/><Relationship Id="rId3" Type="http://schemas.openxmlformats.org/officeDocument/2006/relationships/image" Target="../media/image23.png"/><Relationship Id="rId2" Type="http://schemas.openxmlformats.org/officeDocument/2006/relationships/tags" Target="../tags/tag142.xml"/><Relationship Id="rId1" Type="http://schemas.openxmlformats.org/officeDocument/2006/relationships/image" Target="../media/image22.png"/></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46.xml"/><Relationship Id="rId2" Type="http://schemas.openxmlformats.org/officeDocument/2006/relationships/image" Target="../media/image25.png"/><Relationship Id="rId1" Type="http://schemas.openxmlformats.org/officeDocument/2006/relationships/tags" Target="../tags/tag145.xml"/></Relationships>
</file>

<file path=ppt/slides/_rels/slide5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49.xml"/><Relationship Id="rId4" Type="http://schemas.openxmlformats.org/officeDocument/2006/relationships/image" Target="../media/image27.png"/><Relationship Id="rId3" Type="http://schemas.openxmlformats.org/officeDocument/2006/relationships/tags" Target="../tags/tag148.xml"/><Relationship Id="rId2" Type="http://schemas.openxmlformats.org/officeDocument/2006/relationships/image" Target="../media/image26.png"/><Relationship Id="rId1" Type="http://schemas.openxmlformats.org/officeDocument/2006/relationships/tags" Target="../tags/tag147.xml"/></Relationships>
</file>

<file path=ppt/slides/_rels/slide5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52.xml"/><Relationship Id="rId5" Type="http://schemas.openxmlformats.org/officeDocument/2006/relationships/image" Target="../media/image30.png"/><Relationship Id="rId4" Type="http://schemas.openxmlformats.org/officeDocument/2006/relationships/tags" Target="../tags/tag151.xml"/><Relationship Id="rId3" Type="http://schemas.openxmlformats.org/officeDocument/2006/relationships/image" Target="../media/image29.png"/><Relationship Id="rId2" Type="http://schemas.openxmlformats.org/officeDocument/2006/relationships/tags" Target="../tags/tag150.xml"/><Relationship Id="rId1" Type="http://schemas.openxmlformats.org/officeDocument/2006/relationships/image" Target="../media/image28.png"/></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54.xml"/><Relationship Id="rId2" Type="http://schemas.openxmlformats.org/officeDocument/2006/relationships/image" Target="../media/image31.png"/><Relationship Id="rId1" Type="http://schemas.openxmlformats.org/officeDocument/2006/relationships/tags" Target="../tags/tag153.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5.xml"/><Relationship Id="rId1" Type="http://schemas.openxmlformats.org/officeDocument/2006/relationships/image" Target="../media/image32.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6.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7.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60.xml.rels><?xml version="1.0" encoding="UTF-8" standalone="yes"?>
<Relationships xmlns="http://schemas.openxmlformats.org/package/2006/relationships"><Relationship Id="rId9" Type="http://schemas.openxmlformats.org/officeDocument/2006/relationships/image" Target="../media/image37.png"/><Relationship Id="rId8" Type="http://schemas.openxmlformats.org/officeDocument/2006/relationships/tags" Target="../tags/tag161.xml"/><Relationship Id="rId7" Type="http://schemas.openxmlformats.org/officeDocument/2006/relationships/image" Target="../media/image36.png"/><Relationship Id="rId6" Type="http://schemas.openxmlformats.org/officeDocument/2006/relationships/tags" Target="../tags/tag160.xml"/><Relationship Id="rId5" Type="http://schemas.openxmlformats.org/officeDocument/2006/relationships/image" Target="../media/image35.png"/><Relationship Id="rId4" Type="http://schemas.openxmlformats.org/officeDocument/2006/relationships/tags" Target="../tags/tag159.xml"/><Relationship Id="rId3" Type="http://schemas.openxmlformats.org/officeDocument/2006/relationships/image" Target="../media/image34.png"/><Relationship Id="rId2" Type="http://schemas.openxmlformats.org/officeDocument/2006/relationships/tags" Target="../tags/tag158.xml"/><Relationship Id="rId11" Type="http://schemas.openxmlformats.org/officeDocument/2006/relationships/slideLayout" Target="../slideLayouts/slideLayout2.xml"/><Relationship Id="rId10" Type="http://schemas.openxmlformats.org/officeDocument/2006/relationships/tags" Target="../tags/tag162.xml"/><Relationship Id="rId1" Type="http://schemas.openxmlformats.org/officeDocument/2006/relationships/image" Target="../media/image33.png"/></Relationships>
</file>

<file path=ppt/slides/_rels/slide6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64.xml"/><Relationship Id="rId2" Type="http://schemas.openxmlformats.org/officeDocument/2006/relationships/image" Target="../media/image38.png"/><Relationship Id="rId1" Type="http://schemas.openxmlformats.org/officeDocument/2006/relationships/tags" Target="../tags/tag163.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5.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6.xml"/></Relationships>
</file>

<file path=ppt/slides/_rels/slide6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69.xml"/><Relationship Id="rId5" Type="http://schemas.openxmlformats.org/officeDocument/2006/relationships/image" Target="../media/image41.png"/><Relationship Id="rId4" Type="http://schemas.openxmlformats.org/officeDocument/2006/relationships/tags" Target="../tags/tag168.xml"/><Relationship Id="rId3" Type="http://schemas.openxmlformats.org/officeDocument/2006/relationships/image" Target="../media/image40.png"/><Relationship Id="rId2" Type="http://schemas.openxmlformats.org/officeDocument/2006/relationships/tags" Target="../tags/tag167.xml"/><Relationship Id="rId1" Type="http://schemas.openxmlformats.org/officeDocument/2006/relationships/image" Target="../media/image39.png"/></Relationships>
</file>

<file path=ppt/slides/_rels/slide6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71.xml"/><Relationship Id="rId2" Type="http://schemas.openxmlformats.org/officeDocument/2006/relationships/image" Target="../media/image42.png"/><Relationship Id="rId1" Type="http://schemas.openxmlformats.org/officeDocument/2006/relationships/tags" Target="../tags/tag170.xml"/></Relationships>
</file>

<file path=ppt/slides/_rels/slide6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73.xml"/><Relationship Id="rId2" Type="http://schemas.openxmlformats.org/officeDocument/2006/relationships/image" Target="../media/image43.png"/><Relationship Id="rId1" Type="http://schemas.openxmlformats.org/officeDocument/2006/relationships/tags" Target="../tags/tag17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t>NLP</a:t>
            </a:r>
            <a:r>
              <a:rPr lang="zh-CN" altLang="en-US"/>
              <a:t>复习</a:t>
            </a:r>
            <a:endParaRPr lang="zh-CN" altLang="en-US"/>
          </a:p>
        </p:txBody>
      </p:sp>
      <p:sp>
        <p:nvSpPr>
          <p:cNvPr id="3" name="副标题 2"/>
          <p:cNvSpPr>
            <a:spLocks noGrp="1"/>
          </p:cNvSpPr>
          <p:nvPr>
            <p:ph type="subTitle" idx="1"/>
            <p:custDataLst>
              <p:tags r:id="rId2"/>
            </p:custDataLst>
          </p:nvPr>
        </p:nvSpPr>
        <p:spPr/>
        <p:txBody>
          <a:bodyPr/>
          <a:p>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语料库应用：</a:t>
            </a:r>
            <a:r>
              <a:rPr lang="zh-CN" altLang="en-US">
                <a:sym typeface="+mn-ea"/>
              </a:rPr>
              <a:t>搭配抽取</a:t>
            </a:r>
            <a:endParaRPr lang="zh-CN" altLang="en-US">
              <a:sym typeface="+mn-ea"/>
            </a:endParaRPr>
          </a:p>
        </p:txBody>
      </p:sp>
      <p:sp>
        <p:nvSpPr>
          <p:cNvPr id="3" name="内容占位符 2"/>
          <p:cNvSpPr>
            <a:spLocks noGrp="1"/>
          </p:cNvSpPr>
          <p:nvPr>
            <p:ph idx="1"/>
          </p:nvPr>
        </p:nvSpPr>
        <p:spPr/>
        <p:txBody>
          <a:bodyPr/>
          <a:p>
            <a:r>
              <a:rPr lang="zh-CN" altLang="en-US"/>
              <a:t>频率方法</a:t>
            </a:r>
            <a:r>
              <a:rPr lang="en-US" altLang="zh-CN"/>
              <a:t>+</a:t>
            </a:r>
            <a:r>
              <a:rPr lang="zh-CN" altLang="en-US"/>
              <a:t>词性</a:t>
            </a:r>
            <a:r>
              <a:rPr lang="zh-CN" altLang="en-US"/>
              <a:t>过滤器</a:t>
            </a:r>
            <a:endParaRPr lang="zh-CN" altLang="en-US"/>
          </a:p>
          <a:p>
            <a:endParaRPr lang="zh-CN" altLang="en-US"/>
          </a:p>
          <a:p>
            <a:endParaRPr lang="zh-CN" altLang="en-US"/>
          </a:p>
          <a:p>
            <a:r>
              <a:rPr lang="zh-CN" altLang="en-US"/>
              <a:t>均值和方差方法</a:t>
            </a:r>
            <a:endParaRPr lang="zh-CN" altLang="en-US"/>
          </a:p>
          <a:p>
            <a:r>
              <a:rPr lang="zh-CN" altLang="en-US"/>
              <a:t> 均值和方差揭示了语料库两个词之间距离的特性， 可以使用这个信息来发现搭配，具体的方法是通过寻找带有低偏差值的词对，这意味着两个词通常会以大致相同的距离出现</a:t>
            </a:r>
            <a:endParaRPr lang="zh-CN" altLang="en-US"/>
          </a:p>
          <a:p>
            <a:r>
              <a:rPr lang="zh-CN" altLang="en-US"/>
              <a:t>其实就是寻找一个量，用来界定两个词之间的搭配程度，用来抽取</a:t>
            </a:r>
            <a:r>
              <a:rPr lang="zh-CN" altLang="en-US"/>
              <a:t>搭配。</a:t>
            </a: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语料库加工（案例）</a:t>
            </a:r>
            <a:endParaRPr lang="zh-CN" altLang="en-US"/>
          </a:p>
        </p:txBody>
      </p:sp>
      <p:sp>
        <p:nvSpPr>
          <p:cNvPr id="3" name="内容占位符 2"/>
          <p:cNvSpPr>
            <a:spLocks noGrp="1"/>
          </p:cNvSpPr>
          <p:nvPr>
            <p:ph idx="1"/>
          </p:nvPr>
        </p:nvSpPr>
        <p:spPr/>
        <p:txBody>
          <a:bodyPr/>
          <a:p>
            <a:r>
              <a:rPr lang="zh-CN" altLang="en-US"/>
              <a:t>双语词典获取</a:t>
            </a:r>
            <a:endParaRPr lang="zh-CN" altLang="en-US"/>
          </a:p>
          <a:p>
            <a:r>
              <a:rPr lang="zh-CN" altLang="en-US"/>
              <a:t>双语句子自动对齐</a:t>
            </a:r>
            <a:endParaRPr lang="zh-CN" altLang="en-US"/>
          </a:p>
          <a:p>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基于双语语料库的翻译词典获取</a:t>
            </a:r>
            <a:endParaRPr lang="en-US" altLang="zh-CN"/>
          </a:p>
        </p:txBody>
      </p:sp>
      <p:sp>
        <p:nvSpPr>
          <p:cNvPr id="3" name="内容占位符 2"/>
          <p:cNvSpPr>
            <a:spLocks noGrp="1"/>
          </p:cNvSpPr>
          <p:nvPr>
            <p:ph idx="1"/>
          </p:nvPr>
        </p:nvSpPr>
        <p:spPr/>
        <p:txBody>
          <a:bodyPr/>
          <a:p>
            <a:r>
              <a:rPr lang="zh-CN" altLang="en-US"/>
              <a:t>思想</a:t>
            </a:r>
            <a:endParaRPr lang="zh-CN" altLang="en-US"/>
          </a:p>
          <a:p>
            <a:r>
              <a:rPr lang="zh-CN" altLang="en-US"/>
              <a:t>基本思想：如果汉语词出现在某个双语句对中，其译文也必定在这个句对中。</a:t>
            </a:r>
            <a:endParaRPr lang="zh-CN" altLang="en-US"/>
          </a:p>
          <a:p>
            <a:endParaRPr lang="zh-CN" altLang="en-US"/>
          </a:p>
        </p:txBody>
      </p:sp>
      <p:pic>
        <p:nvPicPr>
          <p:cNvPr id="5" name="图片 4"/>
          <p:cNvPicPr>
            <a:picLocks noChangeAspect="1"/>
          </p:cNvPicPr>
          <p:nvPr>
            <p:custDataLst>
              <p:tags r:id="rId1"/>
            </p:custDataLst>
          </p:nvPr>
        </p:nvPicPr>
        <p:blipFill>
          <a:blip r:embed="rId2"/>
          <a:stretch>
            <a:fillRect/>
          </a:stretch>
        </p:blipFill>
        <p:spPr>
          <a:xfrm>
            <a:off x="962660" y="2611120"/>
            <a:ext cx="5234940" cy="1371600"/>
          </a:xfrm>
          <a:prstGeom prst="rect">
            <a:avLst/>
          </a:prstGeom>
        </p:spPr>
      </p:pic>
      <p:sp>
        <p:nvSpPr>
          <p:cNvPr id="6" name="文本框 5"/>
          <p:cNvSpPr txBox="1"/>
          <p:nvPr/>
        </p:nvSpPr>
        <p:spPr>
          <a:xfrm>
            <a:off x="962660" y="4199255"/>
            <a:ext cx="4064000" cy="922020"/>
          </a:xfrm>
          <a:prstGeom prst="rect">
            <a:avLst/>
          </a:prstGeom>
          <a:noFill/>
        </p:spPr>
        <p:txBody>
          <a:bodyPr wrap="square" rtlCol="0">
            <a:spAutoFit/>
          </a:bodyPr>
          <a:p>
            <a:r>
              <a:rPr lang="zh-CN" altLang="en-US"/>
              <a:t>平方互信息</a:t>
            </a:r>
            <a:r>
              <a:rPr lang="en-US" altLang="zh-CN"/>
              <a:t> </a:t>
            </a:r>
            <a:endParaRPr lang="en-US" altLang="zh-CN"/>
          </a:p>
          <a:p>
            <a:r>
              <a:rPr lang="zh-CN" altLang="en-US"/>
              <a:t>立方</a:t>
            </a:r>
            <a:r>
              <a:rPr lang="zh-CN" altLang="en-US"/>
              <a:t>互信息</a:t>
            </a:r>
            <a:endParaRPr lang="zh-CN" altLang="en-US"/>
          </a:p>
          <a:p>
            <a:r>
              <a:rPr lang="zh-CN" altLang="en-US"/>
              <a:t>联列表</a:t>
            </a:r>
            <a:endParaRPr lang="zh-CN" altLang="en-US"/>
          </a:p>
        </p:txBody>
      </p:sp>
      <p:pic>
        <p:nvPicPr>
          <p:cNvPr id="7" name="图片 6"/>
          <p:cNvPicPr>
            <a:picLocks noChangeAspect="1"/>
          </p:cNvPicPr>
          <p:nvPr>
            <p:custDataLst>
              <p:tags r:id="rId3"/>
            </p:custDataLst>
          </p:nvPr>
        </p:nvPicPr>
        <p:blipFill>
          <a:blip r:embed="rId4"/>
          <a:stretch>
            <a:fillRect/>
          </a:stretch>
        </p:blipFill>
        <p:spPr>
          <a:xfrm>
            <a:off x="2759075" y="4914900"/>
            <a:ext cx="5516880" cy="1943100"/>
          </a:xfrm>
          <a:prstGeom prst="rect">
            <a:avLst/>
          </a:prstGeom>
        </p:spPr>
      </p:pic>
    </p:spTree>
    <p:custDataLst>
      <p:tags r:id="rId5"/>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690245" y="1649730"/>
            <a:ext cx="5570220" cy="1661160"/>
          </a:xfrm>
          <a:prstGeom prst="rect">
            <a:avLst/>
          </a:prstGeom>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评价</a:t>
            </a:r>
            <a:endParaRPr lang="zh-CN" altLang="en-US"/>
          </a:p>
        </p:txBody>
      </p:sp>
      <p:sp>
        <p:nvSpPr>
          <p:cNvPr id="3" name="内容占位符 2"/>
          <p:cNvSpPr>
            <a:spLocks noGrp="1"/>
          </p:cNvSpPr>
          <p:nvPr>
            <p:ph idx="1"/>
          </p:nvPr>
        </p:nvSpPr>
        <p:spPr/>
        <p:txBody>
          <a:bodyPr/>
          <a:p>
            <a:r>
              <a:rPr lang="zh-CN" altLang="en-US"/>
              <a:t>评价方式：专家独立于上下文进行判别</a:t>
            </a:r>
            <a:endParaRPr lang="zh-CN" altLang="en-US"/>
          </a:p>
          <a:p>
            <a:r>
              <a:rPr lang="zh-CN" altLang="en-US"/>
              <a:t> 评价1：正确率和翻译词对候选数目的关系</a:t>
            </a:r>
            <a:endParaRPr lang="zh-CN" altLang="en-US"/>
          </a:p>
          <a:p>
            <a:r>
              <a:rPr lang="zh-CN" altLang="en-US"/>
              <a:t>评价2：综合考虑翻译词典的性能</a:t>
            </a:r>
            <a:endParaRPr lang="zh-CN" altLang="en-US"/>
          </a:p>
          <a:p>
            <a:r>
              <a:rPr lang="zh-CN" altLang="en-US"/>
              <a:t> 评价指标的改进：译文类型得分位置加权系数</a:t>
            </a:r>
            <a:endParaRPr lang="zh-CN" altLang="en-US"/>
          </a:p>
          <a:p>
            <a:endParaRPr lang="zh-CN" altLang="en-US"/>
          </a:p>
          <a:p>
            <a:r>
              <a:rPr lang="zh-CN" altLang="en-US"/>
              <a:t>问题：每词平均正确译文0.96个;</a:t>
            </a:r>
            <a:endParaRPr lang="zh-CN" altLang="en-US"/>
          </a:p>
          <a:p>
            <a:r>
              <a:rPr lang="zh-CN" altLang="en-US"/>
              <a:t>Top10候选加权精度0.2;</a:t>
            </a:r>
            <a:endParaRPr lang="zh-CN" altLang="en-US"/>
          </a:p>
          <a:p>
            <a:r>
              <a:rPr lang="zh-CN" altLang="en-US"/>
              <a:t>低频词</a:t>
            </a:r>
            <a:r>
              <a:rPr lang="en-US" altLang="zh-CN"/>
              <a:t> 词形 间接共现-</a:t>
            </a:r>
            <a:r>
              <a:rPr lang="zh-CN" altLang="en-US"/>
              <a:t>》解决间接</a:t>
            </a:r>
            <a:r>
              <a:rPr lang="zh-CN" altLang="en-US"/>
              <a:t>共现</a:t>
            </a:r>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解决间接</a:t>
            </a:r>
            <a:r>
              <a:rPr lang="zh-CN" altLang="en-US"/>
              <a:t>共现</a:t>
            </a:r>
            <a:endParaRPr lang="zh-CN" altLang="en-US"/>
          </a:p>
        </p:txBody>
      </p:sp>
      <p:sp>
        <p:nvSpPr>
          <p:cNvPr id="3" name="内容占位符 2"/>
          <p:cNvSpPr>
            <a:spLocks noGrp="1"/>
          </p:cNvSpPr>
          <p:nvPr>
            <p:ph idx="1"/>
          </p:nvPr>
        </p:nvSpPr>
        <p:spPr/>
        <p:txBody>
          <a:bodyPr/>
          <a:p>
            <a:r>
              <a:rPr lang="zh-CN" altLang="en-US"/>
              <a:t>1. 删除高频干扰词(F&gt;1000)：有效</a:t>
            </a:r>
            <a:endParaRPr lang="zh-CN" altLang="en-US"/>
          </a:p>
          <a:p>
            <a:endParaRPr lang="zh-CN" altLang="en-US"/>
          </a:p>
          <a:p>
            <a:r>
              <a:rPr lang="zh-CN" altLang="en-US"/>
              <a:t>2. 基于词性信息的搭配噪声过滤：</a:t>
            </a:r>
            <a:r>
              <a:rPr lang="en-US" altLang="zh-CN"/>
              <a:t> </a:t>
            </a:r>
            <a:r>
              <a:rPr lang="zh-CN" altLang="en-US"/>
              <a:t>没起到效果</a:t>
            </a:r>
            <a:r>
              <a:rPr lang="en-US" altLang="zh-CN"/>
              <a:t> —</a:t>
            </a:r>
            <a:r>
              <a:rPr lang="zh-CN" altLang="en-US"/>
              <a:t>》转译现象/复合词干扰/词性体系的影响</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922020" y="2995930"/>
            <a:ext cx="5173980" cy="2468880"/>
          </a:xfrm>
          <a:prstGeom prst="rect">
            <a:avLst/>
          </a:prstGeom>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策略</a:t>
            </a:r>
            <a:r>
              <a:rPr lang="en-US" altLang="zh-CN"/>
              <a:t> 迭代和词典相结合的方法</a:t>
            </a:r>
            <a:endParaRPr lang="en-US" altLang="zh-CN"/>
          </a:p>
        </p:txBody>
      </p:sp>
      <p:sp>
        <p:nvSpPr>
          <p:cNvPr id="3" name="内容占位符 2"/>
          <p:cNvSpPr>
            <a:spLocks noGrp="1"/>
          </p:cNvSpPr>
          <p:nvPr>
            <p:ph idx="1"/>
          </p:nvPr>
        </p:nvSpPr>
        <p:spPr/>
        <p:txBody>
          <a:bodyPr/>
          <a:p>
            <a:r>
              <a:rPr lang="en-US" altLang="zh-CN"/>
              <a:t> </a:t>
            </a:r>
            <a:r>
              <a:rPr lang="zh-CN" altLang="en-US"/>
              <a:t>1) 初始化；</a:t>
            </a:r>
            <a:endParaRPr lang="zh-CN" altLang="en-US"/>
          </a:p>
          <a:p>
            <a:r>
              <a:rPr lang="zh-CN" altLang="en-US"/>
              <a:t> 2) 使用对数相似性模型计算汉英翻译词对候选；</a:t>
            </a:r>
            <a:endParaRPr lang="zh-CN" altLang="en-US"/>
          </a:p>
          <a:p>
            <a:r>
              <a:rPr lang="zh-CN" altLang="en-US"/>
              <a:t> 3) 选取前N个汉英对译词对；</a:t>
            </a:r>
            <a:endParaRPr lang="zh-CN" altLang="en-US"/>
          </a:p>
          <a:p>
            <a:r>
              <a:rPr lang="zh-CN" altLang="en-US"/>
              <a:t> 4) 双语句对中剔除选定的翻译词对；</a:t>
            </a:r>
            <a:endParaRPr lang="zh-CN" altLang="en-US"/>
          </a:p>
          <a:p>
            <a:r>
              <a:rPr lang="zh-CN" altLang="en-US"/>
              <a:t> 5) 若不满足终止条件，重复步骤2；</a:t>
            </a:r>
            <a:endParaRPr lang="zh-CN" altLang="en-US"/>
          </a:p>
          <a:p>
            <a:r>
              <a:rPr lang="zh-CN" altLang="en-US"/>
              <a:t> 6) 使用英汉词典删除双语句对中对译单词；</a:t>
            </a:r>
            <a:endParaRPr lang="zh-CN" alt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598170" y="579120"/>
            <a:ext cx="5905500" cy="284988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598170" y="3565525"/>
            <a:ext cx="5433060" cy="2827020"/>
          </a:xfrm>
          <a:prstGeom prst="rect">
            <a:avLst/>
          </a:prstGeom>
        </p:spPr>
      </p:pic>
    </p:spTree>
    <p:custDataLst>
      <p:tags r:id="rId5"/>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汉英机器翻译词典的获取</a:t>
            </a:r>
            <a:endParaRPr lang="zh-CN" altLang="en-US"/>
          </a:p>
        </p:txBody>
      </p:sp>
      <p:sp>
        <p:nvSpPr>
          <p:cNvPr id="3" name="内容占位符 2"/>
          <p:cNvSpPr>
            <a:spLocks noGrp="1"/>
          </p:cNvSpPr>
          <p:nvPr>
            <p:ph idx="1"/>
          </p:nvPr>
        </p:nvSpPr>
        <p:spPr/>
        <p:txBody>
          <a:bodyPr/>
          <a:p>
            <a:r>
              <a:rPr lang="zh-CN" altLang="en-US"/>
              <a:t> 以共现统计手段、结合迭代策略</a:t>
            </a:r>
            <a:endParaRPr lang="zh-CN" altLang="en-US"/>
          </a:p>
          <a:p>
            <a:r>
              <a:rPr lang="en-US" altLang="zh-CN"/>
              <a:t> </a:t>
            </a:r>
            <a:r>
              <a:rPr lang="zh-CN" altLang="en-US"/>
              <a:t>可以获取双语语料库中62%的汉语单词的译文</a:t>
            </a:r>
            <a:endParaRPr lang="zh-CN" altLang="en-US"/>
          </a:p>
          <a:p>
            <a:r>
              <a:rPr lang="zh-CN" altLang="en-US"/>
              <a:t> 整体加权准确率达到72.5%</a:t>
            </a:r>
            <a:endParaRPr lang="zh-CN" altLang="en-US"/>
          </a:p>
          <a:p>
            <a:r>
              <a:rPr lang="zh-CN" altLang="en-US"/>
              <a:t> 改进方向</a:t>
            </a:r>
            <a:endParaRPr lang="zh-CN" altLang="en-US"/>
          </a:p>
          <a:p>
            <a:r>
              <a:rPr lang="zh-CN" altLang="en-US"/>
              <a:t> 翻译单位识别;</a:t>
            </a:r>
            <a:endParaRPr lang="zh-CN" altLang="en-US"/>
          </a:p>
          <a:p>
            <a:r>
              <a:rPr lang="zh-CN" altLang="en-US"/>
              <a:t> 引入结构信息（PARSING）;</a:t>
            </a:r>
            <a:endParaRPr lang="zh-CN" altLang="en-US"/>
          </a:p>
          <a:p>
            <a:r>
              <a:rPr lang="zh-CN" altLang="en-US"/>
              <a:t> 采用N-GRAM方法;</a:t>
            </a:r>
            <a:endParaRPr lang="zh-CN" altLang="en-US"/>
          </a:p>
          <a:p>
            <a:r>
              <a:rPr lang="zh-CN" altLang="en-US"/>
              <a:t> 引入位置信息;</a:t>
            </a:r>
            <a:endParaRPr lang="zh-CN" altLang="en-US"/>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双语句子自动对齐</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699770" y="1431290"/>
            <a:ext cx="6250305" cy="3996055"/>
          </a:xfrm>
          <a:prstGeom prst="rect">
            <a:avLst/>
          </a:prstGeom>
        </p:spPr>
      </p:pic>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本次内容</a:t>
            </a:r>
            <a:endParaRPr lang="zh-CN" altLang="en-US"/>
          </a:p>
        </p:txBody>
      </p:sp>
      <p:sp>
        <p:nvSpPr>
          <p:cNvPr id="3" name="内容占位符 2"/>
          <p:cNvSpPr>
            <a:spLocks noGrp="1"/>
          </p:cNvSpPr>
          <p:nvPr>
            <p:ph idx="1"/>
          </p:nvPr>
        </p:nvSpPr>
        <p:spPr/>
        <p:txBody>
          <a:bodyPr/>
          <a:p>
            <a:r>
              <a:rPr lang="en-US" altLang="zh-CN"/>
              <a:t>CL1</a:t>
            </a:r>
            <a:r>
              <a:rPr lang="zh-CN" altLang="en-US"/>
              <a:t>：</a:t>
            </a:r>
            <a:r>
              <a:rPr lang="zh-CN" altLang="en-US">
                <a:sym typeface="+mn-ea"/>
              </a:rPr>
              <a:t>语料库及其统计分析</a:t>
            </a:r>
            <a:r>
              <a:rPr lang="en-US" altLang="zh-CN">
                <a:sym typeface="+mn-ea"/>
              </a:rPr>
              <a:t> </a:t>
            </a:r>
            <a:endParaRPr lang="zh-CN" altLang="en-US"/>
          </a:p>
          <a:p>
            <a:r>
              <a:rPr lang="en-US" altLang="zh-CN"/>
              <a:t>CL2</a:t>
            </a:r>
            <a:r>
              <a:rPr lang="zh-CN" altLang="en-US"/>
              <a:t>：语言是什么</a:t>
            </a:r>
            <a:endParaRPr lang="zh-CN" altLang="en-US"/>
          </a:p>
          <a:p>
            <a:r>
              <a:rPr lang="en-US" altLang="zh-CN"/>
              <a:t>CL3-5</a:t>
            </a:r>
            <a:r>
              <a:rPr lang="zh-CN" altLang="en-US"/>
              <a:t>：汉语自动分词</a:t>
            </a:r>
            <a:r>
              <a:rPr lang="en-US" altLang="zh-CN"/>
              <a:t>+</a:t>
            </a:r>
            <a:r>
              <a:rPr lang="zh-CN" altLang="en-US"/>
              <a:t>隐马尔可夫</a:t>
            </a:r>
            <a:endParaRPr lang="en-US" altLang="zh-CN"/>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基本思想：源语言和目标语言的句子长度从某种程度上可以说明这两句是否互为对齐句对</a:t>
            </a:r>
            <a:endParaRPr lang="zh-CN" altLang="en-US"/>
          </a:p>
          <a:p>
            <a:endParaRPr lang="en-US" altLang="zh-CN" i="1">
              <a:latin typeface="Cambria Math" panose="02040503050406030204" charset="0"/>
              <a:cs typeface="Cambria Math" panose="02040503050406030204" charset="0"/>
            </a:endParaRPr>
          </a:p>
          <a:p>
            <a:endParaRPr lang="en-US" altLang="zh-CN" i="1">
              <a:latin typeface="Cambria Math" panose="02040503050406030204" charset="0"/>
              <a:cs typeface="Cambria Math" panose="02040503050406030204" charset="0"/>
            </a:endParaRPr>
          </a:p>
          <a:p>
            <a:endParaRPr lang="en-US" altLang="zh-CN" i="1">
              <a:latin typeface="Cambria Math" panose="02040503050406030204" charset="0"/>
              <a:cs typeface="Cambria Math" panose="02040503050406030204" charset="0"/>
            </a:endParaRPr>
          </a:p>
          <a:p>
            <a:endParaRPr lang="en-US" altLang="zh-CN" i="1">
              <a:latin typeface="Cambria Math" panose="02040503050406030204" charset="0"/>
              <a:cs typeface="Cambria Math" panose="02040503050406030204" charset="0"/>
            </a:endParaRPr>
          </a:p>
          <a:p>
            <a:r>
              <a:rPr lang="zh-CN" altLang="en-US">
                <a:latin typeface="Cambria Math" panose="02040503050406030204" charset="0"/>
                <a:cs typeface="Cambria Math" panose="02040503050406030204" charset="0"/>
              </a:rPr>
              <a:t>通过一些数学方法能证明这个符合正态分布，不过我们只需要知道</a:t>
            </a:r>
            <a:r>
              <a:rPr lang="zh-CN" altLang="en-US">
                <a:latin typeface="Cambria Math" panose="02040503050406030204" charset="0"/>
                <a:cs typeface="Cambria Math" panose="02040503050406030204" charset="0"/>
              </a:rPr>
              <a:t>就好了</a:t>
            </a:r>
            <a:endParaRPr lang="zh-CN" altLang="en-US">
              <a:latin typeface="Cambria Math" panose="02040503050406030204" charset="0"/>
              <a:cs typeface="Cambria Math" panose="02040503050406030204" charset="0"/>
            </a:endParaRPr>
          </a:p>
          <a:p>
            <a:r>
              <a:rPr lang="zh-CN" altLang="en-US">
                <a:latin typeface="Cambria Math" panose="02040503050406030204" charset="0"/>
                <a:cs typeface="Cambria Math" panose="02040503050406030204" charset="0"/>
              </a:rPr>
              <a:t>最优路径的搜索：采用动态规划算法</a:t>
            </a:r>
            <a:endParaRPr lang="zh-CN" altLang="en-US">
              <a:latin typeface="Cambria Math" panose="02040503050406030204" charset="0"/>
              <a:cs typeface="Cambria Math" panose="02040503050406030204" charset="0"/>
            </a:endParaRPr>
          </a:p>
          <a:p>
            <a:endParaRPr lang="zh-CN" altLang="en-US">
              <a:latin typeface="Cambria Math" panose="02040503050406030204" charset="0"/>
              <a:cs typeface="Cambria Math" panose="02040503050406030204" charset="0"/>
            </a:endParaRPr>
          </a:p>
        </p:txBody>
      </p:sp>
      <p:pic>
        <p:nvPicPr>
          <p:cNvPr id="4" name="图片 3"/>
          <p:cNvPicPr>
            <a:picLocks noChangeAspect="1"/>
          </p:cNvPicPr>
          <p:nvPr>
            <p:custDataLst>
              <p:tags r:id="rId1"/>
            </p:custDataLst>
          </p:nvPr>
        </p:nvPicPr>
        <p:blipFill>
          <a:blip r:embed="rId2"/>
          <a:stretch>
            <a:fillRect/>
          </a:stretch>
        </p:blipFill>
        <p:spPr>
          <a:xfrm>
            <a:off x="1037590" y="2180590"/>
            <a:ext cx="3360420" cy="731520"/>
          </a:xfrm>
          <a:prstGeom prst="rect">
            <a:avLst/>
          </a:prstGeom>
        </p:spPr>
      </p:pic>
      <mc:AlternateContent xmlns:mc="http://schemas.openxmlformats.org/markup-compatibility/2006">
        <mc:Choice xmlns:a14="http://schemas.microsoft.com/office/drawing/2010/main" Requires="a14">
          <p:sp>
            <p:nvSpPr>
              <p:cNvPr id="5" name="文本框 4"/>
              <p:cNvSpPr txBox="1"/>
              <p:nvPr/>
            </p:nvSpPr>
            <p:spPr>
              <a:xfrm>
                <a:off x="830580" y="3194050"/>
                <a:ext cx="4301490" cy="1311275"/>
              </a:xfrm>
              <a:prstGeom prst="rect">
                <a:avLst/>
              </a:prstGeom>
              <a:noFill/>
            </p:spPr>
            <p:txBody>
              <a:bodyPr wrap="none" rtlCol="0" anchor="t">
                <a:no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𝛿</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𝑙</m:t>
                          </m:r>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𝑙</m:t>
                          </m:r>
                        </m:e>
                        <m:sub>
                          <m:r>
                            <a:rPr lang="en-US" altLang="zh-CN" i="1">
                              <a:latin typeface="Cambria Math" panose="02040503050406030204" charset="0"/>
                              <a:cs typeface="Cambria Math" panose="02040503050406030204" charset="0"/>
                            </a:rPr>
                            <m:t>𝑗</m:t>
                          </m:r>
                        </m:sub>
                      </m:sSub>
                      <m:r>
                        <a:rPr lang="en-US" altLang="zh-CN" i="1">
                          <a:latin typeface="Cambria Math" panose="02040503050406030204" charset="0"/>
                          <a:cs typeface="Cambria Math" panose="02040503050406030204" charset="0"/>
                        </a:rPr>
                        <m:t>)=</m:t>
                      </m:r>
                      <m:f>
                        <m:fPr>
                          <m:ctrlPr>
                            <a:rPr lang="en-US" altLang="zh-CN" i="1">
                              <a:latin typeface="Cambria Math" panose="02040503050406030204" charset="0"/>
                              <a:cs typeface="Cambria Math" panose="02040503050406030204" charset="0"/>
                            </a:rPr>
                          </m:ctrlPr>
                        </m:fPr>
                        <m:num>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𝑙</m:t>
                              </m:r>
                            </m:e>
                            <m:sub>
                              <m:r>
                                <a:rPr lang="en-US" altLang="zh-CN" i="1">
                                  <a:latin typeface="Cambria Math" panose="02040503050406030204" charset="0"/>
                                  <a:cs typeface="Cambria Math" panose="02040503050406030204" charset="0"/>
                                </a:rPr>
                                <m:t>𝑗</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𝑐</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𝑙</m:t>
                              </m:r>
                            </m:e>
                            <m:sub>
                              <m:r>
                                <a:rPr lang="en-US" altLang="zh-CN" i="1">
                                  <a:latin typeface="Cambria Math" panose="02040503050406030204" charset="0"/>
                                  <a:cs typeface="Cambria Math" panose="02040503050406030204" charset="0"/>
                                </a:rPr>
                                <m:t>𝑖</m:t>
                              </m:r>
                            </m:sub>
                          </m:sSub>
                        </m:num>
                        <m:den>
                          <m:rad>
                            <m:radPr>
                              <m:degHide m:val="on"/>
                              <m:ctrlPr>
                                <a:rPr lang="en-US" altLang="zh-CN" i="1">
                                  <a:latin typeface="Cambria Math" panose="02040503050406030204" charset="0"/>
                                  <a:cs typeface="Cambria Math" panose="02040503050406030204" charset="0"/>
                                </a:rPr>
                              </m:ctrlPr>
                            </m:radPr>
                            <m:deg/>
                            <m:e>
                              <m:r>
                                <a:rPr lang="en-US" altLang="zh-CN" i="1">
                                  <a:latin typeface="Cambria Math" panose="02040503050406030204" charset="0"/>
                                  <a:cs typeface="Cambria Math" panose="02040503050406030204" charset="0"/>
                                </a:rPr>
                                <m:t>𝑙𝑖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𝑉</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2</m:t>
                              </m:r>
                            </m:e>
                          </m:rad>
                        </m:den>
                      </m:f>
                      <m:r>
                        <a:rPr lang="en-US" altLang="zh-CN" i="1">
                          <a:latin typeface="Cambria Math" panose="02040503050406030204" charset="0"/>
                          <a:cs typeface="Cambria Math" panose="02040503050406030204" charset="0"/>
                        </a:rPr>
                        <m:t>=</m:t>
                      </m:r>
                      <m:f>
                        <m:fPr>
                          <m:ctrlPr>
                            <a:rPr lang="en-US" altLang="zh-CN" i="1">
                              <a:latin typeface="Cambria Math" panose="02040503050406030204" charset="0"/>
                              <a:cs typeface="Cambria Math" panose="02040503050406030204" charset="0"/>
                            </a:rPr>
                          </m:ctrlPr>
                        </m:fPr>
                        <m:num>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2</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𝑙𝑖</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𝐸𝑥</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𝐸𝑥</m:t>
                          </m:r>
                        </m:num>
                        <m:den>
                          <m:rad>
                            <m:radPr>
                              <m:degHide m:val="on"/>
                              <m:ctrlPr>
                                <a:rPr lang="en-US" altLang="zh-CN" i="1">
                                  <a:latin typeface="Cambria Math" panose="02040503050406030204" charset="0"/>
                                  <a:cs typeface="Cambria Math" panose="02040503050406030204" charset="0"/>
                                </a:rPr>
                              </m:ctrlPr>
                            </m:radPr>
                            <m:deg/>
                            <m:e>
                              <m:r>
                                <a:rPr lang="en-US" altLang="zh-CN" i="1">
                                  <a:latin typeface="Cambria Math" panose="02040503050406030204" charset="0"/>
                                  <a:cs typeface="Cambria Math" panose="02040503050406030204" charset="0"/>
                                </a:rPr>
                                <m:t>𝑙𝑖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𝑉</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2</m:t>
                              </m:r>
                            </m:e>
                          </m:rad>
                        </m:den>
                      </m:f>
                    </m:oMath>
                  </m:oMathPara>
                </a14:m>
                <a:endParaRPr lang="en-US" altLang="zh-CN"/>
              </a:p>
            </p:txBody>
          </p:sp>
        </mc:Choice>
        <mc:Fallback>
          <p:sp>
            <p:nvSpPr>
              <p:cNvPr id="5" name="文本框 4"/>
              <p:cNvSpPr txBox="1">
                <a:spLocks noRot="1" noChangeAspect="1" noMove="1" noResize="1" noEditPoints="1" noAdjustHandles="1" noChangeArrowheads="1" noChangeShapeType="1" noTextEdit="1"/>
              </p:cNvSpPr>
              <p:nvPr/>
            </p:nvSpPr>
            <p:spPr>
              <a:xfrm>
                <a:off x="830580" y="3194050"/>
                <a:ext cx="4301490" cy="1311275"/>
              </a:xfrm>
              <a:prstGeom prst="rect">
                <a:avLst/>
              </a:prstGeom>
              <a:blipFill rotWithShape="1">
                <a:blip r:embed="rId3"/>
                <a:stretch>
                  <a:fillRect r="-31163"/>
                </a:stretch>
              </a:blipFill>
            </p:spPr>
            <p:txBody>
              <a:bodyPr/>
              <a:lstStyle/>
              <a:p>
                <a:r>
                  <a:rPr lang="zh-CN" altLang="en-US">
                    <a:noFill/>
                  </a:rPr>
                  <a:t> </a:t>
                </a:r>
              </a:p>
            </p:txBody>
          </p:sp>
        </mc:Fallback>
      </mc:AlternateContent>
      <p:pic>
        <p:nvPicPr>
          <p:cNvPr id="6" name="图片 5"/>
          <p:cNvPicPr>
            <a:picLocks noChangeAspect="1"/>
          </p:cNvPicPr>
          <p:nvPr>
            <p:custDataLst>
              <p:tags r:id="rId4"/>
            </p:custDataLst>
          </p:nvPr>
        </p:nvPicPr>
        <p:blipFill>
          <a:blip r:embed="rId5"/>
          <a:stretch>
            <a:fillRect/>
          </a:stretch>
        </p:blipFill>
        <p:spPr>
          <a:xfrm>
            <a:off x="830580" y="4787265"/>
            <a:ext cx="6355080" cy="1958340"/>
          </a:xfrm>
          <a:prstGeom prst="rect">
            <a:avLst/>
          </a:prstGeom>
        </p:spPr>
      </p:pic>
    </p:spTree>
    <p:custDataLst>
      <p:tags r:id="rId6"/>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L2：语言是什么</a:t>
            </a:r>
            <a:endParaRPr lang="zh-CN" altLang="en-US"/>
          </a:p>
        </p:txBody>
      </p:sp>
      <p:sp>
        <p:nvSpPr>
          <p:cNvPr id="3" name="内容占位符 2"/>
          <p:cNvSpPr>
            <a:spLocks noGrp="1"/>
          </p:cNvSpPr>
          <p:nvPr>
            <p:ph idx="1"/>
          </p:nvPr>
        </p:nvSpPr>
        <p:spPr/>
        <p:txBody>
          <a:bodyPr/>
          <a:p>
            <a:endParaRPr lang="zh-CN" alt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a:t>语言是一个用于人类交际的、具有任意性语音符号的系统。</a:t>
            </a:r>
            <a:endParaRPr lang="zh-CN" altLang="en-US"/>
          </a:p>
          <a:p>
            <a:r>
              <a:rPr lang="zh-CN" altLang="en-US"/>
              <a:t>乔姆斯基的</a:t>
            </a:r>
            <a:r>
              <a:rPr lang="zh-CN" altLang="en-US"/>
              <a:t>定义</a:t>
            </a:r>
            <a:endParaRPr lang="zh-CN" altLang="en-US"/>
          </a:p>
          <a:p>
            <a:r>
              <a:rPr lang="zh-CN" altLang="en-US"/>
              <a:t>ACL definition:“The scientific study of languagefrom a computational perspective. </a:t>
            </a:r>
            <a:endParaRPr lang="zh-CN" altLang="en-US"/>
          </a:p>
          <a:p>
            <a:r>
              <a:rPr lang="zh-CN" altLang="en-US"/>
              <a:t>“…interested in providing computational models of various kinds of linguistic </a:t>
            </a:r>
            <a:r>
              <a:rPr lang="en-US" altLang="zh-CN"/>
              <a:t> </a:t>
            </a:r>
            <a:r>
              <a:rPr lang="zh-CN" altLang="en-US"/>
              <a:t>phenomena.”</a:t>
            </a:r>
            <a:endParaRPr lang="zh-CN" altLang="en-US"/>
          </a:p>
          <a:p>
            <a:r>
              <a:rPr lang="zh-CN" altLang="en-US"/>
              <a:t>自然语言处理就是利用计算机为工具对人类特有的书面形式和口头形式的语言进行各种类型处理和加工的技术</a:t>
            </a:r>
            <a:endParaRPr lang="zh-CN" altLang="en-US"/>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语言起源：得不到有用的确定性信息</a:t>
            </a:r>
            <a:endParaRPr lang="zh-CN" altLang="en-US"/>
          </a:p>
        </p:txBody>
      </p:sp>
      <p:sp>
        <p:nvSpPr>
          <p:cNvPr id="3" name="内容占位符 2"/>
          <p:cNvSpPr>
            <a:spLocks noGrp="1"/>
          </p:cNvSpPr>
          <p:nvPr>
            <p:ph idx="1"/>
          </p:nvPr>
        </p:nvSpPr>
        <p:spPr/>
        <p:txBody>
          <a:bodyPr/>
          <a:p>
            <a:r>
              <a:rPr lang="zh-CN" altLang="en-US"/>
              <a:t>神授说：</a:t>
            </a:r>
            <a:endParaRPr lang="zh-CN" altLang="en-US"/>
          </a:p>
          <a:p>
            <a:endParaRPr lang="zh-CN" altLang="en-US"/>
          </a:p>
          <a:p>
            <a:r>
              <a:rPr lang="zh-CN" altLang="en-US"/>
              <a:t>人创说</a:t>
            </a:r>
            <a:endParaRPr lang="zh-CN" altLang="en-US"/>
          </a:p>
          <a:p>
            <a:endParaRPr lang="zh-CN" altLang="en-US"/>
          </a:p>
          <a:p>
            <a:r>
              <a:rPr lang="zh-CN" altLang="en-US"/>
              <a:t>恩格斯提出了劳动创造了语言，语言起源于劳动的观点。</a:t>
            </a:r>
            <a:endParaRPr lang="zh-CN" altLang="en-US"/>
          </a:p>
          <a:p>
            <a:endParaRPr lang="zh-CN" altLang="en-US"/>
          </a:p>
          <a:p>
            <a:r>
              <a:rPr lang="zh-CN" altLang="en-US"/>
              <a:t>为什么要考虑起源，是因为在一般性的研究中，考虑这个研究对象的起源有助于获取关于这个研究对象的一些有用的</a:t>
            </a:r>
            <a:r>
              <a:rPr lang="zh-CN" altLang="en-US"/>
              <a:t>信息。</a:t>
            </a:r>
            <a:endParaRPr lang="zh-CN" altLang="en-US"/>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语言学视角</a:t>
            </a:r>
            <a:endParaRPr lang="zh-CN" altLang="en-US"/>
          </a:p>
        </p:txBody>
      </p:sp>
      <p:sp>
        <p:nvSpPr>
          <p:cNvPr id="3" name="内容占位符 2"/>
          <p:cNvSpPr>
            <a:spLocks noGrp="1"/>
          </p:cNvSpPr>
          <p:nvPr>
            <p:ph idx="1"/>
          </p:nvPr>
        </p:nvSpPr>
        <p:spPr/>
        <p:txBody>
          <a:bodyPr/>
          <a:p>
            <a:r>
              <a:rPr lang="zh-CN" altLang="en-US"/>
              <a:t>语言：古老的研究对象</a:t>
            </a:r>
            <a:endParaRPr lang="zh-CN" altLang="en-US"/>
          </a:p>
          <a:p>
            <a:r>
              <a:rPr lang="zh-CN" altLang="en-US"/>
              <a:t>现代语言学：索绪尔的奠基工作(语言的性质)</a:t>
            </a:r>
            <a:endParaRPr lang="zh-CN" altLang="en-US"/>
          </a:p>
          <a:p>
            <a:r>
              <a:rPr lang="zh-CN" altLang="en-US"/>
              <a:t>语言学的分支</a:t>
            </a:r>
            <a:endParaRPr lang="zh-CN" altLang="en-US"/>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历史</a:t>
            </a:r>
            <a:r>
              <a:rPr lang="zh-CN" altLang="en-US"/>
              <a:t>久</a:t>
            </a:r>
            <a:endParaRPr lang="zh-CN" altLang="en-US"/>
          </a:p>
        </p:txBody>
      </p:sp>
      <p:sp>
        <p:nvSpPr>
          <p:cNvPr id="3" name="内容占位符 2"/>
          <p:cNvSpPr>
            <a:spLocks noGrp="1"/>
          </p:cNvSpPr>
          <p:nvPr>
            <p:ph idx="1"/>
          </p:nvPr>
        </p:nvSpPr>
        <p:spPr/>
        <p:txBody>
          <a:bodyPr/>
          <a:p>
            <a:r>
              <a:rPr lang="zh-CN" altLang="en-US"/>
              <a:t>中国、印度、古希腊、</a:t>
            </a:r>
            <a:r>
              <a:rPr lang="zh-CN" altLang="en-US"/>
              <a:t>古罗马</a:t>
            </a:r>
            <a:endParaRPr lang="zh-CN" altLang="en-US"/>
          </a:p>
          <a:p>
            <a:endParaRPr lang="zh-CN" altLang="en-US"/>
          </a:p>
          <a:p>
            <a:r>
              <a:rPr lang="zh-CN" altLang="en-US"/>
              <a:t>历史比较</a:t>
            </a:r>
            <a:r>
              <a:rPr lang="zh-CN" altLang="en-US"/>
              <a:t>语言学</a:t>
            </a:r>
            <a:endParaRPr lang="zh-CN" altLang="en-US"/>
          </a:p>
          <a:p>
            <a:endParaRPr lang="zh-CN" altLang="en-US"/>
          </a:p>
          <a:p>
            <a:endParaRPr lang="zh-CN" altLang="en-US"/>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现代语言学</a:t>
            </a:r>
            <a:endParaRPr lang="zh-CN" altLang="en-US"/>
          </a:p>
        </p:txBody>
      </p:sp>
      <p:sp>
        <p:nvSpPr>
          <p:cNvPr id="3" name="内容占位符 2"/>
          <p:cNvSpPr>
            <a:spLocks noGrp="1"/>
          </p:cNvSpPr>
          <p:nvPr>
            <p:ph idx="1"/>
          </p:nvPr>
        </p:nvSpPr>
        <p:spPr/>
        <p:txBody>
          <a:bodyPr/>
          <a:p>
            <a:r>
              <a:rPr lang="zh-CN" altLang="en-US"/>
              <a:t> 索绪尔的观点</a:t>
            </a:r>
            <a:endParaRPr lang="zh-CN" altLang="en-US"/>
          </a:p>
          <a:p>
            <a:r>
              <a:rPr lang="zh-CN" altLang="en-US"/>
              <a:t> 区分了语言和言语这两个不同的概念。</a:t>
            </a:r>
            <a:endParaRPr lang="zh-CN" altLang="en-US"/>
          </a:p>
          <a:p>
            <a:r>
              <a:rPr lang="zh-CN" altLang="en-US"/>
              <a:t>区分了语言的“能指”与“所指”</a:t>
            </a:r>
            <a:endParaRPr lang="zh-CN" altLang="en-US"/>
          </a:p>
          <a:p>
            <a:r>
              <a:rPr lang="zh-CN" altLang="en-US"/>
              <a:t>主张将共时性的研究与历时性的研究区分开来，</a:t>
            </a:r>
            <a:endParaRPr lang="zh-CN" altLang="en-US"/>
          </a:p>
          <a:p>
            <a:r>
              <a:rPr lang="zh-CN" altLang="en-US"/>
              <a:t>指出语言学重点在共时研究。</a:t>
            </a:r>
            <a:endParaRPr lang="zh-CN" altLang="en-US"/>
          </a:p>
          <a:p>
            <a:r>
              <a:rPr lang="zh-CN" altLang="en-US"/>
              <a:t>❖语言符号的内在性质而不是演变过程</a:t>
            </a:r>
            <a:endParaRPr lang="zh-CN" altLang="en-US"/>
          </a:p>
          <a:p>
            <a:r>
              <a:rPr lang="zh-CN" altLang="en-US"/>
              <a:t>指出语言是一个系统，它有自己固有的秩序</a:t>
            </a:r>
            <a:endParaRPr lang="zh-CN" altLang="en-US"/>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语言和言语</a:t>
            </a:r>
            <a:endParaRPr lang="zh-CN" altLang="en-US"/>
          </a:p>
        </p:txBody>
      </p:sp>
      <p:sp>
        <p:nvSpPr>
          <p:cNvPr id="3" name="内容占位符 2"/>
          <p:cNvSpPr>
            <a:spLocks noGrp="1"/>
          </p:cNvSpPr>
          <p:nvPr>
            <p:ph idx="1"/>
          </p:nvPr>
        </p:nvSpPr>
        <p:spPr/>
        <p:txBody>
          <a:bodyPr/>
          <a:p>
            <a:r>
              <a:rPr lang="zh-CN" altLang="en-US"/>
              <a:t>言语：指说话这种行为和说出来的具体的话</a:t>
            </a:r>
            <a:endParaRPr lang="zh-CN" altLang="en-US"/>
          </a:p>
          <a:p>
            <a:r>
              <a:rPr lang="zh-CN" altLang="en-US"/>
              <a:t> a.具有个人特点，丰富多彩（嗓音、用词等）。</a:t>
            </a:r>
            <a:endParaRPr lang="zh-CN" altLang="en-US"/>
          </a:p>
          <a:p>
            <a:r>
              <a:rPr lang="zh-CN" altLang="en-US"/>
              <a:t> b.说话所用的词语和规则是全社会共有的、是语言的具体应用</a:t>
            </a:r>
            <a:endParaRPr lang="zh-CN" altLang="en-US"/>
          </a:p>
          <a:p>
            <a:r>
              <a:rPr lang="zh-CN" altLang="en-US"/>
              <a:t>语言：是从言语中概括出来的各言语要素的综合，是约定俗成的体系，有统一的语法规则和语音习惯，具有社会性</a:t>
            </a:r>
            <a:endParaRPr lang="zh-CN" altLang="en-US"/>
          </a:p>
          <a:p>
            <a:endParaRPr lang="zh-CN" altLang="en-US"/>
          </a:p>
          <a:p>
            <a:r>
              <a:rPr lang="zh-CN" altLang="en-US"/>
              <a:t>是个别和一般的关系。言语是对语言的具体运用，没有语言也就没有言语；另一方面，语言也不能脱离言语，语言存在与言语之中，而言语是语言的存在形式</a:t>
            </a:r>
            <a:endParaRPr lang="zh-CN" altLang="en-US"/>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 语言符号的性质：语言符号是音义结合的统一体。</a:t>
            </a:r>
            <a:endParaRPr lang="zh-CN" altLang="en-US"/>
          </a:p>
          <a:p>
            <a:r>
              <a:rPr lang="zh-CN" altLang="en-US"/>
              <a:t>语言是由语音和意义两个方面统一构成，语音是语言的物质外壳，是语言的存在形式；意义是语言的内容。</a:t>
            </a:r>
            <a:endParaRPr lang="zh-CN" altLang="en-US"/>
          </a:p>
          <a:p>
            <a:r>
              <a:rPr lang="zh-CN" altLang="en-US"/>
              <a:t>语音和意义在具体的语言中统一于一体的，密不可分，二者互为存在条件</a:t>
            </a:r>
            <a:endParaRPr lang="zh-CN" altLang="en-US"/>
          </a:p>
          <a:p>
            <a:r>
              <a:rPr lang="zh-CN" altLang="en-US"/>
              <a:t>语言符号的音义结合是社会约定俗成的。</a:t>
            </a:r>
            <a:endParaRPr lang="zh-CN" altLang="en-US"/>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语言符号的特点</a:t>
            </a:r>
            <a:endParaRPr lang="zh-CN" altLang="en-US"/>
          </a:p>
          <a:p>
            <a:r>
              <a:rPr lang="zh-CN" altLang="en-US"/>
              <a:t>任意性：约定俗成</a:t>
            </a:r>
            <a:endParaRPr lang="zh-CN" altLang="en-US"/>
          </a:p>
          <a:p>
            <a:r>
              <a:rPr lang="zh-CN" altLang="en-US"/>
              <a:t>线性：书写、口述、理解，都有先后过程</a:t>
            </a:r>
            <a:endParaRPr lang="zh-CN" altLang="en-US"/>
          </a:p>
          <a:p>
            <a:r>
              <a:rPr lang="zh-CN" altLang="en-US"/>
              <a:t>稳定性：短期、局部</a:t>
            </a:r>
            <a:endParaRPr lang="zh-CN" altLang="en-US"/>
          </a:p>
          <a:p>
            <a:r>
              <a:rPr lang="zh-CN" altLang="en-US"/>
              <a:t>渐变性：长期、全局</a:t>
            </a:r>
            <a:endParaRPr lang="zh-CN" altLang="en-US"/>
          </a:p>
          <a:p>
            <a:r>
              <a:rPr lang="zh-CN" altLang="en-US"/>
              <a:t>社会性：（不是索绪尔关心的，为什么）</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a:t>
            </a:r>
            <a:r>
              <a:rPr lang="zh-CN" altLang="en-US"/>
              <a:t>语料库及其统计</a:t>
            </a:r>
            <a:r>
              <a:rPr lang="zh-CN" altLang="en-US"/>
              <a:t>分析</a:t>
            </a:r>
            <a:endParaRPr lang="zh-CN" altLang="en-US"/>
          </a:p>
        </p:txBody>
      </p:sp>
      <p:sp>
        <p:nvSpPr>
          <p:cNvPr id="3" name="内容占位符 2"/>
          <p:cNvSpPr>
            <a:spLocks noGrp="1"/>
          </p:cNvSpPr>
          <p:nvPr>
            <p:ph idx="1"/>
          </p:nvPr>
        </p:nvSpPr>
        <p:spPr/>
        <p:txBody>
          <a:bodyPr/>
          <a:p>
            <a:r>
              <a:rPr lang="zh-CN" altLang="en-US"/>
              <a:t>这部分内容主要以老师的</a:t>
            </a:r>
            <a:r>
              <a:rPr lang="en-US" altLang="zh-CN"/>
              <a:t>PPT</a:t>
            </a:r>
            <a:r>
              <a:rPr lang="zh-CN" altLang="en-US"/>
              <a:t>为主要内容，偏概念多一些</a:t>
            </a:r>
            <a:endParaRPr lang="zh-CN" altLang="en-US"/>
          </a:p>
          <a:p>
            <a:r>
              <a:rPr lang="zh-CN" altLang="en-US"/>
              <a:t>语料库相关</a:t>
            </a:r>
            <a:endParaRPr lang="en-US" altLang="zh-CN"/>
          </a:p>
          <a:p>
            <a:r>
              <a:rPr lang="en-US" altLang="zh-CN"/>
              <a:t>1</a:t>
            </a:r>
            <a:r>
              <a:rPr lang="zh-CN" altLang="en-US"/>
              <a:t>）语料库的</a:t>
            </a:r>
            <a:r>
              <a:rPr lang="zh-CN" altLang="en-US"/>
              <a:t>概念</a:t>
            </a:r>
            <a:endParaRPr lang="zh-CN" altLang="en-US"/>
          </a:p>
          <a:p>
            <a:r>
              <a:rPr lang="en-US" altLang="zh-CN"/>
              <a:t>2</a:t>
            </a:r>
            <a:r>
              <a:rPr lang="zh-CN" altLang="en-US"/>
              <a:t>）语料库的</a:t>
            </a:r>
            <a:r>
              <a:rPr lang="zh-CN" altLang="en-US"/>
              <a:t>种类</a:t>
            </a:r>
            <a:endParaRPr lang="zh-CN" altLang="en-US"/>
          </a:p>
          <a:p>
            <a:r>
              <a:rPr lang="en-US" altLang="zh-CN"/>
              <a:t>3</a:t>
            </a:r>
            <a:r>
              <a:rPr lang="zh-CN" altLang="en-US"/>
              <a:t>）典型</a:t>
            </a:r>
            <a:r>
              <a:rPr lang="zh-CN" altLang="en-US"/>
              <a:t>语料库</a:t>
            </a:r>
            <a:endParaRPr lang="zh-CN" altLang="en-US"/>
          </a:p>
          <a:p>
            <a:r>
              <a:rPr lang="zh-CN" altLang="en-US"/>
              <a:t>语料库</a:t>
            </a:r>
            <a:r>
              <a:rPr lang="zh-CN" altLang="en-US"/>
              <a:t>加工</a:t>
            </a:r>
            <a:endParaRPr lang="zh-CN" altLang="en-US"/>
          </a:p>
          <a:p>
            <a:r>
              <a:rPr lang="zh-CN" altLang="en-US"/>
              <a:t>语料库</a:t>
            </a:r>
            <a:r>
              <a:rPr lang="zh-CN" altLang="en-US"/>
              <a:t>应用</a:t>
            </a:r>
            <a:endParaRPr lang="zh-CN" altLang="en-US"/>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custDataLst>
              <p:tags r:id="rId1"/>
            </p:custDataLst>
          </p:nvPr>
        </p:nvSpPr>
        <p:spPr/>
        <p:txBody>
          <a:bodyPr/>
          <a:p>
            <a:r>
              <a:rPr lang="zh-CN" altLang="en-US"/>
              <a:t>语言系统：2种基本关系</a:t>
            </a:r>
            <a:r>
              <a:rPr lang="en-US" altLang="zh-CN"/>
              <a:t> </a:t>
            </a:r>
            <a:r>
              <a:rPr lang="zh-CN" altLang="en-US"/>
              <a:t>组合关系</a:t>
            </a:r>
            <a:r>
              <a:rPr lang="en-US" altLang="zh-CN"/>
              <a:t> </a:t>
            </a:r>
            <a:r>
              <a:rPr lang="zh-CN" altLang="en-US"/>
              <a:t>聚合</a:t>
            </a:r>
            <a:r>
              <a:rPr lang="zh-CN" altLang="en-US"/>
              <a:t>关系</a:t>
            </a:r>
            <a:endParaRPr lang="zh-CN" altLang="en-US"/>
          </a:p>
          <a:p>
            <a:endParaRPr lang="zh-CN" altLang="en-US"/>
          </a:p>
          <a:p>
            <a:endParaRPr lang="zh-CN" altLang="en-US"/>
          </a:p>
          <a:p>
            <a:r>
              <a:rPr lang="zh-CN" altLang="en-US"/>
              <a:t>语言系统：层级体系</a:t>
            </a:r>
            <a:endParaRPr lang="zh-CN" altLang="en-US"/>
          </a:p>
        </p:txBody>
      </p:sp>
      <p:pic>
        <p:nvPicPr>
          <p:cNvPr id="4" name="图片 3"/>
          <p:cNvPicPr>
            <a:picLocks noChangeAspect="1"/>
          </p:cNvPicPr>
          <p:nvPr>
            <p:custDataLst>
              <p:tags r:id="rId2"/>
            </p:custDataLst>
          </p:nvPr>
        </p:nvPicPr>
        <p:blipFill>
          <a:blip r:embed="rId3"/>
          <a:stretch>
            <a:fillRect/>
          </a:stretch>
        </p:blipFill>
        <p:spPr>
          <a:xfrm>
            <a:off x="684530" y="3691890"/>
            <a:ext cx="3771900" cy="2278380"/>
          </a:xfrm>
          <a:prstGeom prst="rect">
            <a:avLst/>
          </a:prstGeom>
        </p:spPr>
      </p:pic>
    </p:spTree>
    <p:custDataLst>
      <p:tags r:id="rId4"/>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语言学分支</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990600" y="1696720"/>
            <a:ext cx="5448300" cy="3756660"/>
          </a:xfrm>
          <a:prstGeom prst="rect">
            <a:avLst/>
          </a:prstGeom>
        </p:spPr>
      </p:pic>
    </p:spTree>
    <p:custDataLst>
      <p:tags r:id="rId3"/>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语音学</a:t>
            </a:r>
            <a:endParaRPr lang="zh-CN" altLang="en-US"/>
          </a:p>
        </p:txBody>
      </p:sp>
      <p:sp>
        <p:nvSpPr>
          <p:cNvPr id="3" name="内容占位符 2"/>
          <p:cNvSpPr>
            <a:spLocks noGrp="1"/>
          </p:cNvSpPr>
          <p:nvPr>
            <p:ph idx="1"/>
          </p:nvPr>
        </p:nvSpPr>
        <p:spPr/>
        <p:txBody>
          <a:bodyPr/>
          <a:p>
            <a:r>
              <a:rPr lang="zh-CN" altLang="en-US"/>
              <a:t>语音的物理性质</a:t>
            </a:r>
            <a:endParaRPr lang="zh-CN" altLang="en-US"/>
          </a:p>
          <a:p>
            <a:endParaRPr lang="zh-CN" altLang="en-US"/>
          </a:p>
          <a:p>
            <a:r>
              <a:rPr lang="zh-CN" altLang="en-US"/>
              <a:t>语音的生理基础</a:t>
            </a:r>
            <a:endParaRPr lang="zh-CN" altLang="en-US"/>
          </a:p>
          <a:p>
            <a:endParaRPr lang="zh-CN" altLang="en-US"/>
          </a:p>
          <a:p>
            <a:r>
              <a:rPr lang="zh-CN" altLang="en-US"/>
              <a:t>音标</a:t>
            </a:r>
            <a:endParaRPr lang="zh-CN" altLang="en-US"/>
          </a:p>
          <a:p>
            <a:pPr marL="0" indent="0">
              <a:buNone/>
            </a:pPr>
            <a:endParaRPr lang="zh-CN" altLang="en-US"/>
          </a:p>
          <a:p>
            <a:pPr marL="0" indent="0">
              <a:buNone/>
            </a:pPr>
            <a:endParaRPr lang="zh-CN" altLang="en-US"/>
          </a:p>
          <a:p>
            <a:pPr marL="0" indent="0">
              <a:buNone/>
            </a:pPr>
            <a:endParaRPr lang="zh-CN" altLang="en-US"/>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音系学</a:t>
            </a:r>
            <a:endParaRPr lang="zh-CN" altLang="en-US"/>
          </a:p>
        </p:txBody>
      </p:sp>
      <p:sp>
        <p:nvSpPr>
          <p:cNvPr id="3" name="内容占位符 2"/>
          <p:cNvSpPr>
            <a:spLocks noGrp="1"/>
          </p:cNvSpPr>
          <p:nvPr>
            <p:ph idx="1"/>
          </p:nvPr>
        </p:nvSpPr>
        <p:spPr/>
        <p:txBody>
          <a:bodyPr/>
          <a:p>
            <a:r>
              <a:rPr lang="zh-CN" altLang="en-US"/>
              <a:t> 音素（phone）</a:t>
            </a:r>
            <a:endParaRPr lang="zh-CN" altLang="en-US"/>
          </a:p>
          <a:p>
            <a:r>
              <a:rPr lang="zh-CN" altLang="en-US"/>
              <a:t>根据音质不同对一串语音不断加以切分，直到不能再分，这样得到的语音单位就是“音素”。</a:t>
            </a:r>
            <a:endParaRPr lang="zh-CN" altLang="en-US"/>
          </a:p>
          <a:p>
            <a:r>
              <a:rPr lang="zh-CN" altLang="en-US"/>
              <a:t>音位（phoneme）</a:t>
            </a:r>
            <a:endParaRPr lang="zh-CN" altLang="en-US"/>
          </a:p>
          <a:p>
            <a:r>
              <a:rPr lang="zh-CN" altLang="en-US"/>
              <a:t>区别意义的一组语言特征集合</a:t>
            </a:r>
            <a:endParaRPr lang="zh-CN" altLang="en-US"/>
          </a:p>
          <a:p>
            <a:r>
              <a:rPr lang="zh-CN" altLang="en-US"/>
              <a:t>音位变体（allophone）</a:t>
            </a:r>
            <a:endParaRPr lang="zh-CN" altLang="en-US"/>
          </a:p>
          <a:p>
            <a:r>
              <a:rPr lang="zh-CN" altLang="en-US"/>
              <a:t>同一音位在不同环境下的实现方式</a:t>
            </a:r>
            <a:endParaRPr lang="zh-CN" altLang="en-US"/>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语法、语义和语用</a:t>
            </a:r>
            <a:endParaRPr lang="zh-CN" altLang="en-US"/>
          </a:p>
        </p:txBody>
      </p:sp>
      <p:sp>
        <p:nvSpPr>
          <p:cNvPr id="3" name="内容占位符 2"/>
          <p:cNvSpPr>
            <a:spLocks noGrp="1"/>
          </p:cNvSpPr>
          <p:nvPr>
            <p:ph idx="1"/>
          </p:nvPr>
        </p:nvSpPr>
        <p:spPr/>
        <p:txBody>
          <a:bodyPr/>
          <a:p>
            <a:r>
              <a:rPr lang="zh-CN" altLang="en-US"/>
              <a:t> 词法：词内部结构，包括语素和构词法</a:t>
            </a:r>
            <a:endParaRPr lang="zh-CN" altLang="en-US"/>
          </a:p>
          <a:p>
            <a:r>
              <a:rPr lang="zh-CN" altLang="en-US"/>
              <a:t> 句法：句子结构</a:t>
            </a:r>
            <a:endParaRPr lang="zh-CN" altLang="en-US"/>
          </a:p>
          <a:p>
            <a:r>
              <a:rPr lang="zh-CN" altLang="en-US"/>
              <a:t>语义：不同语言单元中的意义及其构成</a:t>
            </a:r>
            <a:endParaRPr lang="zh-CN" altLang="en-US"/>
          </a:p>
          <a:p>
            <a:r>
              <a:rPr lang="zh-CN" altLang="en-US"/>
              <a:t>语用：在具体场景下语言的使用</a:t>
            </a:r>
            <a:endParaRPr lang="zh-CN" altLang="en-US"/>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CL3-5 </a:t>
            </a:r>
            <a:r>
              <a:rPr lang="zh-CN" altLang="en-US"/>
              <a:t>汉语自动分词</a:t>
            </a:r>
            <a:endParaRPr lang="zh-CN" altLang="en-US"/>
          </a:p>
        </p:txBody>
      </p:sp>
      <p:sp>
        <p:nvSpPr>
          <p:cNvPr id="3" name="内容占位符 2"/>
          <p:cNvSpPr>
            <a:spLocks noGrp="1"/>
          </p:cNvSpPr>
          <p:nvPr>
            <p:ph idx="1"/>
          </p:nvPr>
        </p:nvSpPr>
        <p:spPr/>
        <p:txBody>
          <a:bodyPr/>
          <a:p>
            <a:pPr marL="0" indent="0">
              <a:buNone/>
            </a:pPr>
            <a:endParaRPr lang="zh-CN" altLang="en-US"/>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词法分析</a:t>
            </a:r>
            <a:endParaRPr lang="zh-CN" altLang="en-US"/>
          </a:p>
        </p:txBody>
      </p:sp>
      <p:sp>
        <p:nvSpPr>
          <p:cNvPr id="3" name="内容占位符 2"/>
          <p:cNvSpPr>
            <a:spLocks noGrp="1"/>
          </p:cNvSpPr>
          <p:nvPr>
            <p:ph idx="1"/>
          </p:nvPr>
        </p:nvSpPr>
        <p:spPr/>
        <p:txBody>
          <a:bodyPr/>
          <a:p>
            <a:r>
              <a:rPr lang="zh-CN" altLang="en-US"/>
              <a:t>lexical analysis</a:t>
            </a:r>
            <a:r>
              <a:rPr lang="en-US" altLang="zh-CN"/>
              <a:t>-&gt;分词</a:t>
            </a:r>
            <a:endParaRPr lang="en-US" altLang="zh-CN"/>
          </a:p>
          <a:p>
            <a:pPr marL="0" indent="0">
              <a:buNone/>
            </a:pPr>
            <a:r>
              <a:rPr lang="en-US" altLang="zh-CN"/>
              <a:t> </a:t>
            </a:r>
            <a:r>
              <a:rPr lang="zh-CN" altLang="en-US"/>
              <a:t>在编译系统里也引用了</a:t>
            </a:r>
            <a:r>
              <a:rPr lang="en-US" altLang="zh-CN"/>
              <a:t>token</a:t>
            </a:r>
            <a:r>
              <a:rPr lang="zh-CN" altLang="en-US"/>
              <a:t>的概念，</a:t>
            </a:r>
            <a:endParaRPr lang="en-US" altLang="zh-CN"/>
          </a:p>
          <a:p>
            <a:r>
              <a:rPr lang="zh-CN" altLang="en-US"/>
              <a:t>我理解这里的词法分析是狭义的词法分析，而广义的词法分析包括了词性标注和命名实体识别</a:t>
            </a:r>
            <a:endParaRPr lang="en-US" altLang="zh-CN"/>
          </a:p>
          <a:p>
            <a:r>
              <a:rPr lang="en-US" altLang="zh-CN"/>
              <a:t>词性标注</a:t>
            </a:r>
            <a:endParaRPr lang="en-US" altLang="zh-CN"/>
          </a:p>
          <a:p>
            <a:endParaRPr lang="en-US" altLang="zh-CN"/>
          </a:p>
          <a:p>
            <a:r>
              <a:rPr lang="en-US" altLang="zh-CN"/>
              <a:t>命名实体识别</a:t>
            </a:r>
            <a:endParaRPr lang="en-US" altLang="zh-CN"/>
          </a:p>
          <a:p>
            <a:r>
              <a:rPr lang="en-US" altLang="zh-CN"/>
              <a:t>命名实体识别 (Named Entity Recognition, NER) 是在句子的词序列中定位并识别人名、地名、机构名等实体的任务,未登录词识别</a:t>
            </a:r>
            <a:endParaRPr lang="en-US" altLang="zh-CN"/>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分词</a:t>
            </a:r>
            <a:endParaRPr lang="zh-CN" altLang="en-US"/>
          </a:p>
        </p:txBody>
      </p:sp>
      <p:sp>
        <p:nvSpPr>
          <p:cNvPr id="3" name="内容占位符 2"/>
          <p:cNvSpPr>
            <a:spLocks noGrp="1"/>
          </p:cNvSpPr>
          <p:nvPr>
            <p:ph idx="1"/>
          </p:nvPr>
        </p:nvSpPr>
        <p:spPr/>
        <p:txBody>
          <a:bodyPr/>
          <a:p>
            <a:r>
              <a:rPr lang="zh-CN" altLang="en-US"/>
              <a:t>分词的提出和定义</a:t>
            </a:r>
            <a:endParaRPr lang="zh-CN" altLang="en-US"/>
          </a:p>
          <a:p>
            <a:r>
              <a:rPr lang="zh-CN" altLang="en-US"/>
              <a:t>将句子转换成词序列</a:t>
            </a:r>
            <a:endParaRPr lang="zh-CN" altLang="en-US"/>
          </a:p>
          <a:p>
            <a:r>
              <a:rPr lang="zh-CN" altLang="en-US"/>
              <a:t>分词的意义</a:t>
            </a:r>
            <a:endParaRPr lang="zh-CN" altLang="en-US"/>
          </a:p>
          <a:p>
            <a:r>
              <a:rPr lang="zh-CN" altLang="en-US"/>
              <a:t>自动分词是正确的中文信息处理的基础</a:t>
            </a:r>
            <a:endParaRPr lang="zh-CN" altLang="en-US"/>
          </a:p>
          <a:p>
            <a:r>
              <a:rPr lang="zh-CN" altLang="en-US"/>
              <a:t>标准：什么是词</a:t>
            </a:r>
            <a:endParaRPr lang="zh-CN" altLang="en-US"/>
          </a:p>
          <a:p>
            <a:pPr marL="0" indent="0">
              <a:buNone/>
            </a:pPr>
            <a:endParaRPr lang="zh-CN" altLang="en-US"/>
          </a:p>
          <a:p>
            <a:endParaRPr lang="zh-CN" altLang="en-US"/>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基于字符串匹配的分词算法</a:t>
            </a:r>
            <a:endParaRPr lang="zh-CN" altLang="en-US"/>
          </a:p>
        </p:txBody>
      </p:sp>
      <p:sp>
        <p:nvSpPr>
          <p:cNvPr id="3" name="内容占位符 2"/>
          <p:cNvSpPr>
            <a:spLocks noGrp="1"/>
          </p:cNvSpPr>
          <p:nvPr>
            <p:ph idx="1"/>
          </p:nvPr>
        </p:nvSpPr>
        <p:spPr/>
        <p:txBody>
          <a:bodyPr/>
          <a:p>
            <a:r>
              <a:rPr lang="zh-CN" altLang="en-US"/>
              <a:t> 正向最大匹配</a:t>
            </a:r>
            <a:endParaRPr lang="zh-CN" altLang="en-US"/>
          </a:p>
          <a:p>
            <a:r>
              <a:rPr lang="zh-CN" altLang="en-US"/>
              <a:t> 逆向最大匹配</a:t>
            </a:r>
            <a:endParaRPr lang="zh-CN" altLang="en-US"/>
          </a:p>
          <a:p>
            <a:r>
              <a:rPr lang="en-US" altLang="zh-CN"/>
              <a:t> </a:t>
            </a:r>
            <a:r>
              <a:rPr lang="zh-CN" altLang="en-US"/>
              <a:t>双向最大匹配</a:t>
            </a:r>
            <a:r>
              <a:rPr lang="en-US" altLang="zh-CN"/>
              <a:t> </a:t>
            </a:r>
            <a:endParaRPr lang="zh-CN" altLang="en-US"/>
          </a:p>
          <a:p>
            <a:r>
              <a:rPr lang="en-US" altLang="zh-CN"/>
              <a:t> </a:t>
            </a:r>
            <a:r>
              <a:rPr lang="zh-CN" altLang="en-US"/>
              <a:t>最短路径分词法</a:t>
            </a:r>
            <a:endParaRPr lang="zh-CN" altLang="en-US"/>
          </a:p>
          <a:p>
            <a:pPr marL="0" indent="0">
              <a:buNone/>
            </a:pPr>
            <a:endParaRPr lang="zh-CN" altLang="en-US"/>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正向最大匹配</a:t>
            </a:r>
            <a:r>
              <a:rPr lang="zh-CN" altLang="en-US"/>
              <a:t>分词</a:t>
            </a:r>
            <a:endParaRPr lang="zh-CN" altLang="en-US"/>
          </a:p>
        </p:txBody>
      </p:sp>
      <p:sp>
        <p:nvSpPr>
          <p:cNvPr id="3" name="内容占位符 2"/>
          <p:cNvSpPr>
            <a:spLocks noGrp="1"/>
          </p:cNvSpPr>
          <p:nvPr>
            <p:ph idx="1"/>
          </p:nvPr>
        </p:nvSpPr>
        <p:spPr/>
        <p:txBody>
          <a:bodyPr/>
          <a:p>
            <a:r>
              <a:rPr lang="zh-CN" altLang="en-US"/>
              <a:t>补充限制最长的字数为</a:t>
            </a:r>
            <a:r>
              <a:rPr lang="en-US" altLang="zh-CN"/>
              <a:t>I</a:t>
            </a:r>
            <a:endParaRPr lang="en-US" altLang="zh-CN"/>
          </a:p>
          <a:p>
            <a:r>
              <a:rPr lang="zh-CN" altLang="en-US"/>
              <a:t>从当前点出发，若能搜出来词，则挑选最长，若搜不出来，则把当前字作为一个</a:t>
            </a:r>
            <a:r>
              <a:rPr lang="zh-CN" altLang="en-US"/>
              <a:t>词</a:t>
            </a:r>
            <a:endParaRPr lang="zh-CN" altLang="en-US"/>
          </a:p>
          <a:p>
            <a:pPr marL="0" indent="0">
              <a:buNone/>
            </a:pPr>
            <a:endParaRPr lang="zh-CN" altLang="en-US"/>
          </a:p>
          <a:p>
            <a:r>
              <a:rPr lang="zh-CN" altLang="en-US"/>
              <a:t>具体算法见</a:t>
            </a:r>
            <a:r>
              <a:rPr lang="en-US" altLang="zh-CN"/>
              <a:t>ppt</a:t>
            </a:r>
            <a:endParaRPr lang="zh-CN" altLang="en-US"/>
          </a:p>
          <a:p>
            <a:r>
              <a:rPr lang="en-US" altLang="zh-CN"/>
              <a:t>ABCD</a:t>
            </a:r>
            <a:r>
              <a:rPr lang="en-US" altLang="zh-CN"/>
              <a:t>EFG</a:t>
            </a:r>
            <a:endParaRPr lang="en-US" altLang="zh-CN"/>
          </a:p>
          <a:p>
            <a:r>
              <a:rPr lang="zh-CN" altLang="en-US"/>
              <a:t>若</a:t>
            </a:r>
            <a:r>
              <a:rPr lang="en-US" altLang="zh-CN"/>
              <a:t>AB ABC</a:t>
            </a:r>
            <a:r>
              <a:rPr lang="zh-CN" altLang="en-US"/>
              <a:t>都是词，但是</a:t>
            </a:r>
            <a:r>
              <a:rPr lang="en-US" altLang="zh-CN"/>
              <a:t>ABCD</a:t>
            </a:r>
            <a:r>
              <a:rPr lang="zh-CN" altLang="en-US"/>
              <a:t>等不是词，则会先分出来</a:t>
            </a:r>
            <a:r>
              <a:rPr lang="en-US" altLang="zh-CN"/>
              <a:t>ABC</a:t>
            </a:r>
            <a:r>
              <a:rPr lang="zh-CN" altLang="en-US"/>
              <a:t>，再从</a:t>
            </a:r>
            <a:r>
              <a:rPr lang="en-US" altLang="zh-CN"/>
              <a:t>D</a:t>
            </a:r>
            <a:r>
              <a:rPr lang="zh-CN" altLang="en-US"/>
              <a:t>开始</a:t>
            </a:r>
            <a:r>
              <a:rPr lang="zh-CN" altLang="en-US"/>
              <a:t>分词</a:t>
            </a:r>
            <a:endParaRPr lang="zh-CN" altLang="en-US"/>
          </a:p>
          <a:p>
            <a:endParaRPr lang="zh-CN" altLang="en-US"/>
          </a:p>
          <a:p>
            <a:r>
              <a:rPr lang="zh-CN" altLang="en-US"/>
              <a:t>往往不单独使用，而是与其它方法配合使用</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语料库</a:t>
            </a:r>
            <a:r>
              <a:rPr lang="zh-CN" altLang="en-US"/>
              <a:t>概念</a:t>
            </a:r>
            <a:endParaRPr lang="zh-CN" altLang="en-US"/>
          </a:p>
        </p:txBody>
      </p:sp>
      <p:sp>
        <p:nvSpPr>
          <p:cNvPr id="3" name="内容占位符 2"/>
          <p:cNvSpPr>
            <a:spLocks noGrp="1"/>
          </p:cNvSpPr>
          <p:nvPr>
            <p:ph idx="1"/>
          </p:nvPr>
        </p:nvSpPr>
        <p:spPr/>
        <p:txBody>
          <a:bodyPr/>
          <a:p>
            <a:r>
              <a:rPr lang="zh-CN" altLang="en-US"/>
              <a:t>语料库（corpus）一词在语言学上意指大量的文本，通常经过整理，具有既定格式与标记</a:t>
            </a:r>
            <a:endParaRPr lang="zh-CN" altLang="en-US"/>
          </a:p>
          <a:p>
            <a:r>
              <a:rPr lang="zh-CN" altLang="en-US"/>
              <a:t>相关概念：语料库语言学</a:t>
            </a:r>
            <a:endParaRPr lang="zh-CN" altLang="en-US"/>
          </a:p>
          <a:p>
            <a:r>
              <a:rPr lang="zh-CN" altLang="en-US"/>
              <a:t>根据篇章材料对语言的研究称为语料库语言学（K. Aijmer &amp; B. Aitenberg,1991）</a:t>
            </a:r>
            <a:endParaRPr lang="zh-CN" altLang="en-US"/>
          </a:p>
          <a:p>
            <a:pPr marL="0" indent="0">
              <a:buNone/>
            </a:pPr>
            <a:r>
              <a:rPr lang="zh-CN" altLang="en-US"/>
              <a:t> 以语料为语言描写的起点或以语料为验证有关语言 的假说的方法称为语料库语言学（D. Crystal, 1991）</a:t>
            </a:r>
            <a:endParaRPr lang="zh-CN" altLang="en-US"/>
          </a:p>
          <a:p>
            <a:pPr marL="0" indent="0">
              <a:buNone/>
            </a:pPr>
            <a:r>
              <a:rPr lang="en-US" altLang="zh-CN"/>
              <a:t> </a:t>
            </a:r>
            <a:r>
              <a:rPr lang="zh-CN" altLang="en-US"/>
              <a:t> 基于现实生活中语言运用的实例进行的语言研究称 为语料库语言学（T.McEnery &amp; A. Wilson, 1996）</a:t>
            </a:r>
            <a:endParaRPr lang="zh-CN" altLang="en-US"/>
          </a:p>
          <a:p>
            <a:pPr marL="0" indent="0">
              <a:buNone/>
            </a:pPr>
            <a:endParaRPr lang="zh-CN" altLang="en-US"/>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逆向最大匹配</a:t>
            </a:r>
            <a:r>
              <a:rPr lang="zh-CN" altLang="en-US"/>
              <a:t>分词</a:t>
            </a:r>
            <a:endParaRPr lang="zh-CN" altLang="en-US"/>
          </a:p>
        </p:txBody>
      </p:sp>
      <p:sp>
        <p:nvSpPr>
          <p:cNvPr id="3" name="内容占位符 2"/>
          <p:cNvSpPr>
            <a:spLocks noGrp="1"/>
          </p:cNvSpPr>
          <p:nvPr>
            <p:ph idx="1"/>
          </p:nvPr>
        </p:nvSpPr>
        <p:spPr/>
        <p:txBody>
          <a:bodyPr/>
          <a:p>
            <a:r>
              <a:rPr lang="zh-CN" altLang="en-US"/>
              <a:t>基本思路与正向相同，不同之处在于从末尾开始</a:t>
            </a:r>
            <a:r>
              <a:rPr lang="zh-CN" altLang="en-US"/>
              <a:t>处理</a:t>
            </a:r>
            <a:endParaRPr lang="zh-CN" altLang="en-US"/>
          </a:p>
          <a:p>
            <a:r>
              <a:rPr lang="zh-CN" altLang="en-US"/>
              <a:t>实验表明：逆向最大匹配法比最大匹配法更有效，</a:t>
            </a:r>
            <a:endParaRPr lang="zh-CN" altLang="en-US"/>
          </a:p>
          <a:p>
            <a:r>
              <a:rPr lang="zh-CN" altLang="en-US"/>
              <a:t>错误切分率为1／245</a:t>
            </a:r>
            <a:endParaRPr lang="zh-CN" altLang="en-US"/>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存在分词错误：增加知识、局部修改</a:t>
            </a:r>
            <a:endParaRPr lang="zh-CN" altLang="en-US"/>
          </a:p>
          <a:p>
            <a:r>
              <a:rPr lang="zh-CN" altLang="en-US"/>
              <a:t> 局部修改：增加歧义词表，排歧规则</a:t>
            </a:r>
            <a:endParaRPr lang="zh-CN" altLang="en-US"/>
          </a:p>
          <a:p>
            <a:r>
              <a:rPr lang="zh-CN" altLang="en-US"/>
              <a:t>无法发现歧义：从单向最大匹配改为双向最大</a:t>
            </a:r>
            <a:r>
              <a:rPr lang="zh-CN" altLang="en-US"/>
              <a:t>匹配</a:t>
            </a:r>
            <a:endParaRPr lang="zh-CN" altLang="en-US"/>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最少分词法</a:t>
            </a:r>
            <a:endParaRPr lang="zh-CN" altLang="en-US"/>
          </a:p>
        </p:txBody>
      </p:sp>
      <p:sp>
        <p:nvSpPr>
          <p:cNvPr id="3" name="内容占位符 2"/>
          <p:cNvSpPr>
            <a:spLocks noGrp="1"/>
          </p:cNvSpPr>
          <p:nvPr>
            <p:ph idx="1"/>
          </p:nvPr>
        </p:nvSpPr>
        <p:spPr/>
        <p:txBody>
          <a:bodyPr>
            <a:normAutofit lnSpcReduction="10000"/>
          </a:bodyPr>
          <a:p>
            <a:r>
              <a:rPr lang="zh-CN" altLang="en-US"/>
              <a:t>分词结果中含词数最少</a:t>
            </a:r>
            <a:r>
              <a:rPr lang="en-US" altLang="zh-CN"/>
              <a:t> </a:t>
            </a:r>
            <a:r>
              <a:rPr lang="zh-CN" altLang="en-US"/>
              <a:t> 等价于最短路径</a:t>
            </a:r>
            <a:endParaRPr lang="zh-CN" altLang="en-US"/>
          </a:p>
          <a:p>
            <a:r>
              <a:rPr lang="zh-CN" altLang="en-US"/>
              <a:t>优点：好于单向的最大匹配方法</a:t>
            </a:r>
            <a:endParaRPr lang="zh-CN" altLang="en-US"/>
          </a:p>
          <a:p>
            <a:pPr marL="0" indent="0">
              <a:buNone/>
            </a:pPr>
            <a:r>
              <a:rPr lang="en-US" altLang="zh-CN"/>
              <a:t>   </a:t>
            </a:r>
            <a:r>
              <a:rPr lang="zh-CN" altLang="en-US"/>
              <a:t>缺点：忽略组合歧义，未解决大部分交叉歧义</a:t>
            </a:r>
            <a:endParaRPr lang="zh-CN" altLang="en-US"/>
          </a:p>
          <a:p>
            <a:r>
              <a:rPr lang="zh-CN" altLang="en-US"/>
              <a:t>实现方法</a:t>
            </a:r>
            <a:r>
              <a:rPr lang="en-US" altLang="zh-CN"/>
              <a:t> </a:t>
            </a:r>
            <a:r>
              <a:rPr lang="zh-CN" altLang="en-US"/>
              <a:t> 动态规划算法</a:t>
            </a:r>
            <a:endParaRPr lang="zh-CN" altLang="en-US"/>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最大词频分词法</a:t>
            </a:r>
            <a:endParaRPr lang="zh-CN" altLang="en-US"/>
          </a:p>
        </p:txBody>
      </p:sp>
      <p:sp>
        <p:nvSpPr>
          <p:cNvPr id="3" name="内容占位符 2"/>
          <p:cNvSpPr>
            <a:spLocks noGrp="1"/>
          </p:cNvSpPr>
          <p:nvPr>
            <p:ph idx="1"/>
          </p:nvPr>
        </p:nvSpPr>
        <p:spPr/>
        <p:txBody>
          <a:bodyPr/>
          <a:p>
            <a:r>
              <a:rPr lang="zh-CN" altLang="en-US"/>
              <a:t>基本思想：出现频率越高的词越可靠</a:t>
            </a:r>
            <a:endParaRPr lang="zh-CN" altLang="en-US"/>
          </a:p>
          <a:p>
            <a:r>
              <a:rPr lang="en-US" altLang="zh-CN"/>
              <a:t>n</a:t>
            </a:r>
            <a:r>
              <a:rPr lang="zh-CN" altLang="en-US"/>
              <a:t>元文法当</a:t>
            </a:r>
            <a:r>
              <a:rPr lang="en-US" altLang="zh-CN"/>
              <a:t>n=1</a:t>
            </a:r>
            <a:r>
              <a:rPr lang="zh-CN" altLang="en-US"/>
              <a:t>时。</a:t>
            </a:r>
            <a:endParaRPr lang="zh-CN" altLang="en-US"/>
          </a:p>
          <a:p>
            <a:r>
              <a:rPr lang="zh-CN" altLang="en-US"/>
              <a:t>这里的最大词频分词应该是考虑全局的概率</a:t>
            </a:r>
            <a:r>
              <a:rPr lang="zh-CN" altLang="en-US"/>
              <a:t>了。</a:t>
            </a:r>
            <a:endParaRPr lang="zh-CN" altLang="en-US"/>
          </a:p>
          <a:p>
            <a:pPr marL="0" indent="0">
              <a:buNone/>
            </a:pPr>
            <a:endParaRPr lang="zh-CN" altLang="en-US"/>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歧义</a:t>
            </a:r>
            <a:endParaRPr lang="zh-CN" altLang="en-US"/>
          </a:p>
        </p:txBody>
      </p:sp>
      <p:sp>
        <p:nvSpPr>
          <p:cNvPr id="3" name="内容占位符 2"/>
          <p:cNvSpPr>
            <a:spLocks noGrp="1"/>
          </p:cNvSpPr>
          <p:nvPr>
            <p:ph idx="1"/>
          </p:nvPr>
        </p:nvSpPr>
        <p:spPr/>
        <p:txBody>
          <a:bodyPr/>
          <a:p>
            <a:r>
              <a:rPr lang="zh-CN" altLang="en-US">
                <a:sym typeface="+mn-ea"/>
              </a:rPr>
              <a:t>交集型切分歧义</a:t>
            </a:r>
            <a:r>
              <a:rPr lang="en-US" altLang="zh-CN">
                <a:sym typeface="+mn-ea"/>
              </a:rPr>
              <a:t> </a:t>
            </a:r>
            <a:r>
              <a:rPr lang="zh-CN" altLang="en-US">
                <a:sym typeface="+mn-ea"/>
              </a:rPr>
              <a:t> 汉字串AJB被称作交集型切分歧义，如果满足AJ、JB同时为词(A、J、B分别为汉字串)。此时汉字串J被称作交集串。</a:t>
            </a:r>
            <a:endParaRPr lang="zh-CN" altLang="en-US"/>
          </a:p>
          <a:p>
            <a:r>
              <a:rPr lang="zh-CN" altLang="en-US">
                <a:sym typeface="+mn-ea"/>
              </a:rPr>
              <a:t>组合型切分歧义</a:t>
            </a:r>
            <a:r>
              <a:rPr lang="en-US" altLang="zh-CN">
                <a:sym typeface="+mn-ea"/>
              </a:rPr>
              <a:t> </a:t>
            </a:r>
            <a:r>
              <a:rPr lang="zh-CN" altLang="en-US">
                <a:sym typeface="+mn-ea"/>
              </a:rPr>
              <a:t> 汉字串AB被称作组合型切分歧义，如果满足条件：A、B、AB同时为词</a:t>
            </a:r>
            <a:endParaRPr lang="zh-CN" altLang="en-US"/>
          </a:p>
          <a:p>
            <a:r>
              <a:rPr lang="zh-CN" altLang="en-US">
                <a:sym typeface="+mn-ea"/>
              </a:rPr>
              <a:t>交集型歧义字段中含有交集字段的个数，称为链长</a:t>
            </a:r>
            <a:endParaRPr lang="zh-CN" altLang="en-US"/>
          </a:p>
          <a:p>
            <a:endParaRPr lang="zh-CN" altLang="en-US"/>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未登录词</a:t>
            </a:r>
            <a:endParaRPr lang="zh-CN" altLang="en-US"/>
          </a:p>
        </p:txBody>
      </p:sp>
      <p:sp>
        <p:nvSpPr>
          <p:cNvPr id="3" name="内容占位符 2"/>
          <p:cNvSpPr>
            <a:spLocks noGrp="1"/>
          </p:cNvSpPr>
          <p:nvPr>
            <p:ph idx="1"/>
          </p:nvPr>
        </p:nvSpPr>
        <p:spPr/>
        <p:txBody>
          <a:bodyPr/>
          <a:p>
            <a:r>
              <a:rPr lang="zh-CN" altLang="en-US"/>
              <a:t>未登录词</a:t>
            </a:r>
            <a:r>
              <a:rPr lang="en-US" altLang="zh-CN"/>
              <a:t> 虽然一般的词典都能覆盖大多数的词语，但有相当一部分的词语不可能穷尽地收入系统词典中，这些词语称为未登录词或新词</a:t>
            </a:r>
            <a:endParaRPr lang="en-US" altLang="zh-CN"/>
          </a:p>
          <a:p>
            <a:r>
              <a:rPr lang="en-US" altLang="zh-CN"/>
              <a:t>缩略词</a:t>
            </a:r>
            <a:r>
              <a:rPr lang="zh-CN" altLang="en-US"/>
              <a:t>，专有名词，派生词，复合词，数字类复合词</a:t>
            </a:r>
            <a:endParaRPr lang="en-US" altLang="zh-CN"/>
          </a:p>
          <a:p>
            <a:r>
              <a:rPr lang="en-US" altLang="zh-CN"/>
              <a:t>新词发现难点</a:t>
            </a:r>
            <a:endParaRPr lang="en-US" altLang="zh-CN"/>
          </a:p>
          <a:p>
            <a:r>
              <a:rPr lang="en-US" altLang="zh-CN"/>
              <a:t>不同类别未登录词（新词）识别难度 </a:t>
            </a:r>
            <a:r>
              <a:rPr lang="zh-CN" altLang="en-US"/>
              <a:t>（模糊，没有普遍规律，数据稀疏，很难通过信息</a:t>
            </a:r>
            <a:r>
              <a:rPr lang="zh-CN" altLang="en-US"/>
              <a:t>发现）</a:t>
            </a:r>
            <a:endParaRPr lang="en-US" altLang="zh-CN"/>
          </a:p>
          <a:p>
            <a:r>
              <a:rPr lang="en-US" altLang="zh-CN"/>
              <a:t>不同类别未登录词（新词）识别难度的差异</a:t>
            </a:r>
            <a:r>
              <a:rPr lang="zh-CN" altLang="en-US"/>
              <a:t>（不成熟，较困难，</a:t>
            </a:r>
            <a:r>
              <a:rPr lang="zh-CN" altLang="en-US"/>
              <a:t>很困难）</a:t>
            </a:r>
            <a:endParaRPr lang="zh-CN" altLang="en-US"/>
          </a:p>
          <a:p>
            <a:r>
              <a:rPr lang="en-US" altLang="zh-CN"/>
              <a:t>MT machine translation </a:t>
            </a:r>
            <a:r>
              <a:rPr lang="zh-CN" altLang="en-US"/>
              <a:t>机器翻译</a:t>
            </a:r>
            <a:r>
              <a:rPr lang="en-US" altLang="zh-CN"/>
              <a:t> IR </a:t>
            </a:r>
            <a:r>
              <a:rPr lang="zh-CN" altLang="en-US"/>
              <a:t>信息</a:t>
            </a:r>
            <a:r>
              <a:rPr lang="zh-CN" altLang="en-US"/>
              <a:t>检索</a:t>
            </a:r>
            <a:endParaRPr lang="zh-CN" altLang="en-US"/>
          </a:p>
          <a:p>
            <a:r>
              <a:rPr lang="en-US" altLang="zh-CN"/>
              <a:t>P R F</a:t>
            </a:r>
            <a:r>
              <a:rPr lang="zh-CN" altLang="en-US"/>
              <a:t>值</a:t>
            </a:r>
            <a:endParaRPr lang="zh-CN" altLang="en-US"/>
          </a:p>
          <a:p>
            <a:endParaRPr lang="zh-CN" altLang="en-US"/>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统计模型</a:t>
            </a:r>
            <a:r>
              <a:rPr lang="en-US" altLang="zh-CN"/>
              <a:t>-n-</a:t>
            </a:r>
            <a:r>
              <a:rPr lang="en-US" altLang="zh-CN"/>
              <a:t>gram</a:t>
            </a:r>
            <a:endParaRPr lang="en-US" altLang="zh-CN"/>
          </a:p>
        </p:txBody>
      </p:sp>
      <p:sp>
        <p:nvSpPr>
          <p:cNvPr id="3" name="内容占位符 2"/>
          <p:cNvSpPr>
            <a:spLocks noGrp="1"/>
          </p:cNvSpPr>
          <p:nvPr>
            <p:ph idx="1"/>
          </p:nvPr>
        </p:nvSpPr>
        <p:spPr/>
        <p:txBody>
          <a:bodyPr>
            <a:normAutofit lnSpcReduction="20000"/>
          </a:bodyPr>
          <a:p>
            <a:r>
              <a:rPr lang="zh-CN" altLang="en-US">
                <a:sym typeface="+mn-ea"/>
              </a:rPr>
              <a:t>重新思考分词任务，实际上是在全切分有向图上寻找一</a:t>
            </a:r>
            <a:r>
              <a:rPr lang="zh-CN" altLang="en-US">
                <a:sym typeface="+mn-ea"/>
              </a:rPr>
              <a:t>条路径，作为分词结果</a:t>
            </a:r>
            <a:endParaRPr lang="zh-CN" altLang="en-US">
              <a:sym typeface="+mn-ea"/>
            </a:endParaRPr>
          </a:p>
          <a:p>
            <a:r>
              <a:rPr lang="zh-CN" altLang="en-US">
                <a:sym typeface="+mn-ea"/>
              </a:rPr>
              <a:t>这条路径是在某种度量下最优的路径，可以设计一种</a:t>
            </a:r>
            <a:r>
              <a:rPr lang="zh-CN" altLang="en-US">
                <a:sym typeface="+mn-ea"/>
              </a:rPr>
              <a:t>度量。</a:t>
            </a:r>
            <a:endParaRPr lang="zh-CN" altLang="en-US">
              <a:sym typeface="+mn-ea"/>
            </a:endParaRPr>
          </a:p>
          <a:p>
            <a:endParaRPr lang="zh-CN" altLang="en-US">
              <a:sym typeface="+mn-ea"/>
            </a:endParaRPr>
          </a:p>
          <a:p>
            <a:endParaRPr lang="zh-CN" altLang="en-US">
              <a:sym typeface="+mn-ea"/>
            </a:endParaRPr>
          </a:p>
          <a:p>
            <a:endParaRPr lang="zh-CN" altLang="en-US">
              <a:sym typeface="+mn-ea"/>
            </a:endParaRPr>
          </a:p>
          <a:p>
            <a:endParaRPr lang="zh-CN" altLang="en-US">
              <a:sym typeface="+mn-ea"/>
            </a:endParaRPr>
          </a:p>
          <a:p>
            <a:endParaRPr lang="zh-CN" altLang="en-US">
              <a:sym typeface="+mn-ea"/>
            </a:endParaRPr>
          </a:p>
          <a:p>
            <a:endParaRPr lang="zh-CN" altLang="en-US">
              <a:sym typeface="+mn-ea"/>
            </a:endParaRPr>
          </a:p>
          <a:p>
            <a:endParaRPr lang="zh-CN" altLang="en-US">
              <a:sym typeface="+mn-ea"/>
            </a:endParaRPr>
          </a:p>
          <a:p>
            <a:r>
              <a:rPr lang="en-US" altLang="zh-CN">
                <a:sym typeface="+mn-ea"/>
              </a:rPr>
              <a:t>n</a:t>
            </a:r>
            <a:r>
              <a:rPr lang="zh-CN" altLang="en-US">
                <a:sym typeface="+mn-ea"/>
              </a:rPr>
              <a:t>元文法，可以直观的理解为某一个词仅</a:t>
            </a:r>
            <a:r>
              <a:rPr lang="zh-CN" altLang="en-US">
                <a:sym typeface="+mn-ea"/>
              </a:rPr>
              <a:t>依赖于前</a:t>
            </a:r>
            <a:r>
              <a:rPr lang="en-US" altLang="zh-CN">
                <a:sym typeface="+mn-ea"/>
              </a:rPr>
              <a:t>n-1</a:t>
            </a:r>
            <a:r>
              <a:rPr lang="zh-CN" altLang="en-US">
                <a:sym typeface="+mn-ea"/>
              </a:rPr>
              <a:t>个词</a:t>
            </a:r>
            <a:endParaRPr lang="zh-CN" altLang="en-US">
              <a:sym typeface="+mn-ea"/>
            </a:endParaRPr>
          </a:p>
          <a:p>
            <a:endParaRPr lang="zh-CN" altLang="en-US"/>
          </a:p>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760730" y="2303780"/>
            <a:ext cx="5006340" cy="2880360"/>
          </a:xfrm>
          <a:prstGeom prst="rect">
            <a:avLst/>
          </a:prstGeom>
        </p:spPr>
      </p:pic>
    </p:spTree>
    <p:custDataLst>
      <p:tags r:id="rId3"/>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943610" y="1836420"/>
            <a:ext cx="4594860" cy="44958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943610" y="3116580"/>
            <a:ext cx="6057900" cy="624840"/>
          </a:xfrm>
          <a:prstGeom prst="rect">
            <a:avLst/>
          </a:prstGeom>
        </p:spPr>
      </p:pic>
    </p:spTree>
    <p:custDataLst>
      <p:tags r:id="rId5"/>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等价类</a:t>
            </a:r>
            <a:r>
              <a:rPr lang="zh-CN" altLang="en-US"/>
              <a:t>映射</a:t>
            </a:r>
            <a:endParaRPr lang="zh-CN" altLang="en-US"/>
          </a:p>
          <a:p>
            <a:r>
              <a:rPr lang="zh-CN" altLang="en-US"/>
              <a:t>根据网上参考资料，这种映射可以不全部</a:t>
            </a:r>
            <a:r>
              <a:rPr lang="zh-CN" altLang="en-US"/>
              <a:t>参考词法中的词性。</a:t>
            </a:r>
            <a:endParaRPr lang="zh-CN" altLang="en-US"/>
          </a:p>
          <a:p>
            <a:r>
              <a:rPr lang="zh-CN" altLang="en-US"/>
              <a:t>也可以仅根据文本的信息来做等价类</a:t>
            </a:r>
            <a:r>
              <a:rPr lang="zh-CN" altLang="en-US"/>
              <a:t>划分。</a:t>
            </a:r>
            <a:endParaRPr lang="zh-CN" altLang="en-US"/>
          </a:p>
          <a:p>
            <a:endParaRPr lang="zh-CN" altLang="en-US"/>
          </a:p>
          <a:p>
            <a:r>
              <a:rPr lang="zh-CN" altLang="en-US"/>
              <a:t>数据平滑</a:t>
            </a:r>
            <a:r>
              <a:rPr lang="en-US" altLang="zh-CN"/>
              <a:t> </a:t>
            </a:r>
            <a:endParaRPr lang="en-US" altLang="zh-CN"/>
          </a:p>
          <a:p>
            <a:r>
              <a:rPr lang="zh-CN" altLang="en-US"/>
              <a:t>平滑方法见宗书</a:t>
            </a:r>
            <a:endParaRPr lang="zh-CN" altLang="en-US"/>
          </a:p>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861060" y="4574540"/>
            <a:ext cx="4556760" cy="937260"/>
          </a:xfrm>
          <a:prstGeom prst="rect">
            <a:avLst/>
          </a:prstGeom>
        </p:spPr>
      </p:pic>
    </p:spTree>
    <p:custDataLst>
      <p:tags r:id="rId3"/>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隐马尔可夫</a:t>
            </a:r>
            <a:r>
              <a:rPr lang="zh-CN" altLang="en-US"/>
              <a:t>模型</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5678170" y="130810"/>
            <a:ext cx="6436360" cy="339344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5846445" y="3636010"/>
            <a:ext cx="5200650" cy="281432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521335" y="1939290"/>
            <a:ext cx="5083175" cy="2184400"/>
          </a:xfrm>
          <a:prstGeom prst="rect">
            <a:avLst/>
          </a:prstGeom>
        </p:spPr>
      </p:pic>
      <p:pic>
        <p:nvPicPr>
          <p:cNvPr id="7" name="图片 6"/>
          <p:cNvPicPr>
            <a:picLocks noChangeAspect="1"/>
          </p:cNvPicPr>
          <p:nvPr>
            <p:custDataLst>
              <p:tags r:id="rId7"/>
            </p:custDataLst>
          </p:nvPr>
        </p:nvPicPr>
        <p:blipFill>
          <a:blip r:embed="rId8"/>
          <a:stretch>
            <a:fillRect/>
          </a:stretch>
        </p:blipFill>
        <p:spPr>
          <a:xfrm>
            <a:off x="448310" y="4536440"/>
            <a:ext cx="5229860" cy="1991360"/>
          </a:xfrm>
          <a:prstGeom prst="rect">
            <a:avLst/>
          </a:prstGeom>
        </p:spPr>
      </p:pic>
    </p:spTree>
    <p:custDataLst>
      <p:tags r:id="rId9"/>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语料库—发展历史</a:t>
            </a:r>
            <a:endParaRPr lang="zh-CN" altLang="en-US"/>
          </a:p>
        </p:txBody>
      </p:sp>
      <p:sp>
        <p:nvSpPr>
          <p:cNvPr id="3" name="内容占位符 2"/>
          <p:cNvSpPr>
            <a:spLocks noGrp="1"/>
          </p:cNvSpPr>
          <p:nvPr>
            <p:ph idx="1"/>
          </p:nvPr>
        </p:nvSpPr>
        <p:spPr/>
        <p:txBody>
          <a:bodyPr/>
          <a:p>
            <a:r>
              <a:rPr lang="zh-CN" altLang="en-US"/>
              <a:t>20世纪50年代中期之前：早期</a:t>
            </a:r>
            <a:endParaRPr lang="zh-CN" altLang="en-US"/>
          </a:p>
          <a:p>
            <a:r>
              <a:rPr lang="zh-CN" altLang="en-US"/>
              <a:t>1957～20世纪80年代初期：沉寂时期</a:t>
            </a:r>
            <a:endParaRPr lang="zh-CN" altLang="en-US"/>
          </a:p>
          <a:p>
            <a:r>
              <a:rPr lang="zh-CN" altLang="en-US"/>
              <a:t>20世纪80年代以后：复苏与发展时期</a:t>
            </a:r>
            <a:endParaRPr lang="zh-CN" altLang="en-US"/>
          </a:p>
          <a:p>
            <a:endParaRPr lang="zh-CN" altLang="en-US"/>
          </a:p>
          <a:p>
            <a:r>
              <a:rPr lang="zh-CN" altLang="en-US"/>
              <a:t>特征之二：基于语料库的研究项目增多</a:t>
            </a:r>
            <a:endParaRPr lang="zh-CN" altLang="en-US"/>
          </a:p>
          <a:p>
            <a:endParaRPr lang="zh-CN" altLang="en-US"/>
          </a:p>
          <a:p>
            <a:r>
              <a:rPr lang="zh-CN" altLang="en-US"/>
              <a:t>在综述一个研究对象的时候，介绍它的发展历史是一个不错的</a:t>
            </a:r>
            <a:r>
              <a:rPr lang="zh-CN" altLang="en-US"/>
              <a:t>选择，无论是语料库还是数据库</a:t>
            </a:r>
            <a:r>
              <a:rPr lang="zh-CN" altLang="en-US"/>
              <a:t>等。</a:t>
            </a:r>
            <a:endParaRPr lang="zh-CN" altLang="en-US"/>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隐马尔可夫</a:t>
            </a:r>
            <a:r>
              <a:rPr lang="zh-CN" altLang="en-US"/>
              <a:t>模型</a:t>
            </a:r>
            <a:endParaRPr lang="zh-CN" altLang="en-US"/>
          </a:p>
        </p:txBody>
      </p:sp>
      <p:sp>
        <p:nvSpPr>
          <p:cNvPr id="3" name="内容占位符 2"/>
          <p:cNvSpPr>
            <a:spLocks noGrp="1"/>
          </p:cNvSpPr>
          <p:nvPr>
            <p:ph idx="1"/>
          </p:nvPr>
        </p:nvSpPr>
        <p:spPr/>
        <p:txBody>
          <a:bodyPr/>
          <a:p>
            <a:r>
              <a:rPr lang="zh-CN" altLang="en-US"/>
              <a:t>1.估值问题：给定一个观察序列 O  和模型μ＝(A，B，π)，如何快速地计算出给定模型μ情况下，观察序列O的概率</a:t>
            </a:r>
            <a:endParaRPr lang="zh-CN" altLang="en-US"/>
          </a:p>
          <a:p>
            <a:r>
              <a:rPr lang="zh-CN" altLang="en-US"/>
              <a:t>2.序列问题：给定一个观察序列 O 和模型μ＝(A，B，π),如何快速有效的选择在一定意义下“最优”的状态序列，使得该状态序列“最好的解释”观察序列？</a:t>
            </a:r>
            <a:endParaRPr lang="zh-CN" altLang="en-US"/>
          </a:p>
          <a:p>
            <a:r>
              <a:rPr lang="zh-CN" altLang="en-US"/>
              <a:t>3.参数估计问题：给定一个观察序列O ，如何根据最大似然估计来求模型的参数值？即如何调节模型μ＝(A，B，π)的参数，使得</a:t>
            </a:r>
            <a:r>
              <a:rPr lang="en-US" altLang="zh-CN"/>
              <a:t>P</a:t>
            </a:r>
            <a:r>
              <a:rPr lang="zh-CN" altLang="en-US"/>
              <a:t>（</a:t>
            </a:r>
            <a:r>
              <a:rPr lang="en-US" altLang="zh-CN"/>
              <a:t>O|</a:t>
            </a:r>
            <a:r>
              <a:rPr lang="zh-CN" altLang="en-US">
                <a:sym typeface="+mn-ea"/>
              </a:rPr>
              <a:t>μ</a:t>
            </a:r>
            <a:r>
              <a:rPr lang="zh-CN" altLang="en-US"/>
              <a:t>） 最大？</a:t>
            </a:r>
            <a:endParaRPr lang="zh-CN" altLang="en-US"/>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547440"/>
            <a:ext cx="10969200" cy="705600"/>
          </a:xfrm>
        </p:spPr>
        <p:txBody>
          <a:bodyPr/>
          <a:p>
            <a:r>
              <a:rPr lang="zh-CN" altLang="en-US"/>
              <a:t>估值</a:t>
            </a:r>
            <a:endParaRPr lang="zh-CN" altLang="en-US"/>
          </a:p>
        </p:txBody>
      </p:sp>
      <p:sp>
        <p:nvSpPr>
          <p:cNvPr id="3" name="内容占位符 2"/>
          <p:cNvSpPr>
            <a:spLocks noGrp="1"/>
          </p:cNvSpPr>
          <p:nvPr>
            <p:ph idx="1"/>
          </p:nvPr>
        </p:nvSpPr>
        <p:spPr/>
        <p:txBody>
          <a:bodyPr/>
          <a:p>
            <a:r>
              <a:rPr lang="zh-CN" altLang="en-US"/>
              <a:t>前向</a:t>
            </a:r>
            <a:r>
              <a:rPr lang="zh-CN" altLang="en-US"/>
              <a:t>算法：</a:t>
            </a:r>
            <a:endParaRPr lang="zh-CN" altLang="en-US"/>
          </a:p>
          <a:p>
            <a:endParaRPr lang="zh-CN" altLang="en-US"/>
          </a:p>
          <a:p>
            <a:endParaRPr lang="zh-CN" altLang="en-US"/>
          </a:p>
          <a:p>
            <a:endParaRPr lang="zh-CN" altLang="en-US"/>
          </a:p>
          <a:p>
            <a:endParaRPr lang="zh-CN" altLang="en-US"/>
          </a:p>
          <a:p>
            <a:pPr marL="0" indent="0">
              <a:buNone/>
            </a:pPr>
            <a:endParaRPr lang="zh-CN" altLang="en-US"/>
          </a:p>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519430" y="2343785"/>
            <a:ext cx="5036820" cy="3779520"/>
          </a:xfrm>
          <a:prstGeom prst="rect">
            <a:avLst/>
          </a:prstGeom>
        </p:spPr>
      </p:pic>
      <p:sp>
        <p:nvSpPr>
          <p:cNvPr id="8" name="矩形 7"/>
          <p:cNvSpPr/>
          <p:nvPr/>
        </p:nvSpPr>
        <p:spPr>
          <a:xfrm>
            <a:off x="1574800" y="2499360"/>
            <a:ext cx="416560" cy="284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custDataLst>
              <p:tags r:id="rId3"/>
            </p:custDataLst>
          </p:nvPr>
        </p:nvSpPr>
        <p:spPr>
          <a:xfrm>
            <a:off x="2453640" y="2499360"/>
            <a:ext cx="416560" cy="284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4"/>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r>
                  <a:rPr lang="zh-CN" altLang="en-US"/>
                  <a:t>定义</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𝛼</m:t>
                        </m:r>
                      </m:e>
                      <m:sub>
                        <m:r>
                          <a:rPr lang="en-US" altLang="zh-CN" i="1">
                            <a:latin typeface="Cambria Math" panose="02040503050406030204" charset="0"/>
                            <a:cs typeface="Cambria Math" panose="02040503050406030204" charset="0"/>
                          </a:rPr>
                          <m:t>𝑡</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oMath>
                </a14:m>
                <a:r>
                  <a:rPr lang="zh-CN" altLang="en-US">
                    <a:latin typeface="Cambria Math" panose="02040503050406030204" charset="0"/>
                    <a:cs typeface="Cambria Math" panose="02040503050406030204" charset="0"/>
                  </a:rPr>
                  <a:t>表示在</a:t>
                </a:r>
                <a:r>
                  <a:rPr lang="en-US" altLang="zh-CN">
                    <a:latin typeface="Cambria Math" panose="02040503050406030204" charset="0"/>
                    <a:cs typeface="Cambria Math" panose="02040503050406030204" charset="0"/>
                  </a:rPr>
                  <a:t>t</a:t>
                </a:r>
                <a:r>
                  <a:rPr lang="zh-CN" altLang="en-US">
                    <a:latin typeface="Cambria Math" panose="02040503050406030204" charset="0"/>
                    <a:cs typeface="Cambria Math" panose="02040503050406030204" charset="0"/>
                  </a:rPr>
                  <a:t>时刻，模型输出了观察序列</a:t>
                </a:r>
                <a:r>
                  <a:rPr lang="en-US" altLang="zh-CN">
                    <a:latin typeface="Cambria Math" panose="02040503050406030204" charset="0"/>
                    <a:cs typeface="Cambria Math" panose="02040503050406030204" charset="0"/>
                  </a:rPr>
                  <a:t> O1...t</a:t>
                </a:r>
                <a:r>
                  <a:rPr lang="zh-CN" altLang="en-US">
                    <a:latin typeface="Cambria Math" panose="02040503050406030204" charset="0"/>
                    <a:cs typeface="Cambria Math" panose="02040503050406030204" charset="0"/>
                  </a:rPr>
                  <a:t>，且状态为</a:t>
                </a:r>
                <a:r>
                  <a:rPr lang="en-US" altLang="zh-CN">
                    <a:latin typeface="Cambria Math" panose="02040503050406030204" charset="0"/>
                    <a:cs typeface="Cambria Math" panose="02040503050406030204" charset="0"/>
                  </a:rPr>
                  <a:t>si</a:t>
                </a:r>
                <a:r>
                  <a:rPr lang="zh-CN" altLang="en-US">
                    <a:latin typeface="Cambria Math" panose="02040503050406030204" charset="0"/>
                    <a:cs typeface="Cambria Math" panose="02040503050406030204" charset="0"/>
                  </a:rPr>
                  <a:t>的</a:t>
                </a:r>
                <a:r>
                  <a:rPr lang="zh-CN" altLang="en-US">
                    <a:latin typeface="Cambria Math" panose="02040503050406030204" charset="0"/>
                    <a:cs typeface="Cambria Math" panose="02040503050406030204" charset="0"/>
                  </a:rPr>
                  <a:t>概率</a:t>
                </a:r>
                <a:endParaRPr lang="zh-CN" altLang="en-US">
                  <a:latin typeface="Cambria Math" panose="02040503050406030204" charset="0"/>
                  <a:cs typeface="Cambria Math" panose="02040503050406030204" charset="0"/>
                </a:endParaRPr>
              </a:p>
              <a:p>
                <a:endParaRPr lang="zh-CN" altLang="en-US">
                  <a:latin typeface="Cambria Math" panose="02040503050406030204" charset="0"/>
                  <a:cs typeface="Cambria Math" panose="02040503050406030204" charset="0"/>
                </a:endParaRPr>
              </a:p>
              <a:p>
                <a:r>
                  <a:rPr lang="en-US" altLang="zh-CN">
                    <a:latin typeface="Cambria Math" panose="02040503050406030204" charset="0"/>
                    <a:cs typeface="Cambria Math" panose="02040503050406030204" charset="0"/>
                  </a:rPr>
                  <a:t>P(</a:t>
                </a:r>
                <a14:m>
                  <m:oMath xmlns:m="http://schemas.openxmlformats.org/officeDocument/2006/math">
                    <m:r>
                      <a:rPr lang="en-US" altLang="zh-CN" i="1">
                        <a:latin typeface="Cambria Math" panose="02040503050406030204" charset="0"/>
                        <a:cs typeface="Cambria Math" panose="02040503050406030204" charset="0"/>
                      </a:rPr>
                      <m:t>𝑂</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𝜇</m:t>
                    </m:r>
                  </m:oMath>
                </a14:m>
                <a:r>
                  <a:rPr lang="en-US" altLang="zh-CN">
                    <a:latin typeface="Cambria Math" panose="02040503050406030204" charset="0"/>
                    <a:cs typeface="Cambria Math" panose="02040503050406030204" charset="0"/>
                  </a:rPr>
                  <a:t>)</a:t>
                </a:r>
                <a:r>
                  <a:rPr lang="zh-CN" altLang="en-US">
                    <a:latin typeface="Cambria Math" panose="02040503050406030204" charset="0"/>
                    <a:cs typeface="Cambria Math" panose="02040503050406030204" charset="0"/>
                  </a:rPr>
                  <a:t>表示对于模型输出</a:t>
                </a:r>
                <a:r>
                  <a:rPr lang="en-US" altLang="zh-CN">
                    <a:latin typeface="Cambria Math" panose="02040503050406030204" charset="0"/>
                    <a:cs typeface="Cambria Math" panose="02040503050406030204" charset="0"/>
                  </a:rPr>
                  <a:t>O</a:t>
                </a:r>
                <a:r>
                  <a:rPr lang="zh-CN" altLang="en-US">
                    <a:latin typeface="Cambria Math" panose="02040503050406030204" charset="0"/>
                    <a:cs typeface="Cambria Math" panose="02040503050406030204" charset="0"/>
                  </a:rPr>
                  <a:t>的</a:t>
                </a:r>
                <a:r>
                  <a:rPr lang="zh-CN" altLang="en-US">
                    <a:latin typeface="Cambria Math" panose="02040503050406030204" charset="0"/>
                    <a:cs typeface="Cambria Math" panose="02040503050406030204" charset="0"/>
                  </a:rPr>
                  <a:t>概率</a:t>
                </a:r>
                <a:endParaRPr lang="zh-CN" altLang="en-US">
                  <a:latin typeface="Cambria Math" panose="02040503050406030204" charset="0"/>
                  <a:cs typeface="Cambria Math" panose="02040503050406030204" charset="0"/>
                </a:endParaRPr>
              </a:p>
              <a:p>
                <a:endParaRPr lang="zh-CN" altLang="en-US">
                  <a:latin typeface="Cambria Math" panose="02040503050406030204" charset="0"/>
                  <a:cs typeface="Cambria Math" panose="02040503050406030204" charset="0"/>
                </a:endParaRPr>
              </a:p>
              <a:p>
                <a:endParaRPr lang="zh-CN" altLang="en-US">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1" t="-1" r="3" b="12"/>
                </a:stretch>
              </a:blipFill>
            </p:spPr>
            <p:txBody>
              <a:bodyPr/>
              <a:lstStyle/>
              <a:p>
                <a:r>
                  <a:rPr lang="zh-CN" altLang="en-US">
                    <a:noFill/>
                  </a:rPr>
                  <a:t> </a:t>
                </a:r>
              </a:p>
            </p:txBody>
          </p:sp>
        </mc:Fallback>
      </mc:AlternateContent>
      <p:pic>
        <p:nvPicPr>
          <p:cNvPr id="7" name="图片 6"/>
          <p:cNvPicPr>
            <a:picLocks noChangeAspect="1"/>
          </p:cNvPicPr>
          <p:nvPr>
            <p:custDataLst>
              <p:tags r:id="rId2"/>
            </p:custDataLst>
          </p:nvPr>
        </p:nvPicPr>
        <p:blipFill>
          <a:blip r:embed="rId3"/>
          <a:stretch>
            <a:fillRect/>
          </a:stretch>
        </p:blipFill>
        <p:spPr>
          <a:xfrm>
            <a:off x="935990" y="2959100"/>
            <a:ext cx="8084820" cy="1264920"/>
          </a:xfrm>
          <a:prstGeom prst="rect">
            <a:avLst/>
          </a:prstGeom>
        </p:spPr>
      </p:pic>
      <p:pic>
        <p:nvPicPr>
          <p:cNvPr id="8" name="图片 7"/>
          <p:cNvPicPr>
            <a:picLocks noChangeAspect="1"/>
          </p:cNvPicPr>
          <p:nvPr>
            <p:custDataLst>
              <p:tags r:id="rId4"/>
            </p:custDataLst>
          </p:nvPr>
        </p:nvPicPr>
        <p:blipFill>
          <a:blip r:embed="rId5"/>
          <a:stretch>
            <a:fillRect/>
          </a:stretch>
        </p:blipFill>
        <p:spPr>
          <a:xfrm>
            <a:off x="935990" y="4507230"/>
            <a:ext cx="5951220" cy="952500"/>
          </a:xfrm>
          <a:prstGeom prst="rect">
            <a:avLst/>
          </a:prstGeom>
        </p:spPr>
      </p:pic>
    </p:spTree>
    <p:custDataLst>
      <p:tags r:id="rId6"/>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5" name="内容占位符 4"/>
          <p:cNvPicPr>
            <a:picLocks noChangeAspect="1"/>
          </p:cNvPicPr>
          <p:nvPr>
            <p:ph idx="1"/>
            <p:custDataLst>
              <p:tags r:id="rId1"/>
            </p:custDataLst>
          </p:nvPr>
        </p:nvPicPr>
        <p:blipFill>
          <a:blip r:embed="rId2"/>
          <a:stretch>
            <a:fillRect/>
          </a:stretch>
        </p:blipFill>
        <p:spPr>
          <a:xfrm>
            <a:off x="735330" y="1416050"/>
            <a:ext cx="8214360" cy="3870960"/>
          </a:xfrm>
          <a:prstGeom prst="rect">
            <a:avLst/>
          </a:prstGeom>
        </p:spPr>
      </p:pic>
    </p:spTree>
    <p:custDataLst>
      <p:tags r:id="rId3"/>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后向</a:t>
            </a:r>
            <a:r>
              <a:rPr lang="zh-CN" altLang="en-US"/>
              <a:t>算法</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3463290" y="447040"/>
            <a:ext cx="8267700" cy="204978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797560" y="2641600"/>
            <a:ext cx="8321040" cy="4053840"/>
          </a:xfrm>
          <a:prstGeom prst="rect">
            <a:avLst/>
          </a:prstGeom>
        </p:spPr>
      </p:pic>
    </p:spTree>
    <p:custDataLst>
      <p:tags r:id="rId5"/>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序列</a:t>
            </a:r>
            <a:r>
              <a:rPr lang="en-US" altLang="zh-CN"/>
              <a:t>-</a:t>
            </a:r>
            <a:r>
              <a:rPr lang="zh-CN" altLang="en-US"/>
              <a:t>维特比</a:t>
            </a:r>
            <a:r>
              <a:rPr lang="zh-CN" altLang="en-US"/>
              <a:t>算法</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r>
                  <a:rPr lang="zh-CN" altLang="en-US"/>
                  <a:t>问题：给定</a:t>
                </a:r>
                <a:r>
                  <a:rPr lang="en-US" altLang="zh-CN"/>
                  <a:t>O</a:t>
                </a:r>
                <a:r>
                  <a:rPr lang="zh-CN" altLang="en-US"/>
                  <a:t>，</a:t>
                </a:r>
                <a14:m>
                  <m:oMath xmlns:m="http://schemas.openxmlformats.org/officeDocument/2006/math">
                    <m:r>
                      <a:rPr lang="en-US" altLang="zh-CN" i="1">
                        <a:latin typeface="Cambria Math" panose="02040503050406030204" charset="0"/>
                        <a:cs typeface="Cambria Math" panose="02040503050406030204" charset="0"/>
                      </a:rPr>
                      <m:t>𝜇</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𝐴</m:t>
                    </m:r>
                    <m:r>
                      <a:rPr lang="zh-CN" altLang="en-US" i="1">
                        <a:latin typeface="Cambria Math" panose="02040503050406030204" charset="0"/>
                        <a:ea typeface="MS Mincho" charset="0"/>
                        <a:cs typeface="Cambria Math" panose="02040503050406030204" charset="0"/>
                      </a:rPr>
                      <m:t>，</m:t>
                    </m:r>
                    <m:r>
                      <a:rPr lang="en-US" altLang="zh-CN" i="1">
                        <a:latin typeface="Cambria Math" panose="02040503050406030204" charset="0"/>
                        <a:ea typeface="MS Mincho" charset="0"/>
                        <a:cs typeface="Cambria Math" panose="02040503050406030204" charset="0"/>
                      </a:rPr>
                      <m:t>𝐵</m:t>
                    </m:r>
                    <m:r>
                      <a:rPr lang="en-US" altLang="zh-CN" i="1">
                        <a:latin typeface="Cambria Math" panose="02040503050406030204" charset="0"/>
                        <a:ea typeface="MS Mincho" charset="0"/>
                        <a:cs typeface="Cambria Math" panose="02040503050406030204" charset="0"/>
                      </a:rPr>
                      <m:t>，</m:t>
                    </m:r>
                    <m:r>
                      <a:rPr lang="en-US" altLang="zh-CN" i="1">
                        <a:latin typeface="Cambria Math" panose="02040503050406030204" charset="0"/>
                        <a:ea typeface="MS Mincho" charset="0"/>
                        <a:cs typeface="Cambria Math" panose="02040503050406030204" charset="0"/>
                      </a:rPr>
                      <m:t>𝜋</m:t>
                    </m:r>
                    <m:r>
                      <a:rPr lang="en-US" altLang="zh-CN" i="1">
                        <a:latin typeface="Cambria Math" panose="02040503050406030204" charset="0"/>
                        <a:cs typeface="Cambria Math" panose="02040503050406030204" charset="0"/>
                      </a:rPr>
                      <m:t>）</m:t>
                    </m:r>
                  </m:oMath>
                </a14:m>
                <a:r>
                  <a:rPr lang="zh-CN" altLang="en-US">
                    <a:latin typeface="Cambria Math" panose="02040503050406030204" charset="0"/>
                    <a:cs typeface="Cambria Math" panose="02040503050406030204" charset="0"/>
                  </a:rPr>
                  <a:t>，给出一个最优的</a:t>
                </a:r>
                <a:r>
                  <a:rPr lang="en-US" altLang="zh-CN">
                    <a:latin typeface="Cambria Math" panose="02040503050406030204" charset="0"/>
                    <a:cs typeface="Cambria Math" panose="02040503050406030204" charset="0"/>
                  </a:rPr>
                  <a:t>Q</a:t>
                </a:r>
                <a:endParaRPr lang="en-US" altLang="zh-CN">
                  <a:latin typeface="Cambria Math" panose="02040503050406030204" charset="0"/>
                  <a:cs typeface="Cambria Math" panose="02040503050406030204" charset="0"/>
                </a:endParaRPr>
              </a:p>
              <a:p>
                <a:r>
                  <a:rPr lang="zh-CN" altLang="en-US">
                    <a:latin typeface="Cambria Math" panose="02040503050406030204" charset="0"/>
                    <a:cs typeface="Cambria Math" panose="02040503050406030204" charset="0"/>
                  </a:rPr>
                  <a:t>定义最优：</a:t>
                </a:r>
                <a:r>
                  <a:rPr lang="en-US" altLang="zh-CN">
                    <a:latin typeface="Cambria Math" panose="02040503050406030204" charset="0"/>
                    <a:cs typeface="Cambria Math" panose="02040503050406030204" charset="0"/>
                  </a:rPr>
                  <a:t> </a:t>
                </a:r>
                <a14:m>
                  <m:oMath xmlns:m="http://schemas.openxmlformats.org/officeDocument/2006/math">
                    <m:r>
                      <a:rPr lang="en-US" altLang="zh-CN" i="1">
                        <a:latin typeface="Cambria Math" panose="02040503050406030204" charset="0"/>
                        <a:cs typeface="Cambria Math" panose="02040503050406030204" charset="0"/>
                      </a:rPr>
                      <m:t>𝑄</m:t>
                    </m:r>
                    <m:r>
                      <a:rPr lang="en-US" altLang="zh-CN" i="1">
                        <a:latin typeface="Cambria Math" panose="02040503050406030204" charset="0"/>
                        <a:ea typeface="MS Mincho" charset="0"/>
                        <a:cs typeface="Cambria Math" panose="02040503050406030204" charset="0"/>
                      </a:rPr>
                      <m:t>‘=</m:t>
                    </m:r>
                    <m:sSub>
                      <m:sSubPr>
                        <m:ctrlPr>
                          <a:rPr lang="en-US" altLang="zh-CN" i="1">
                            <a:latin typeface="Cambria Math" panose="02040503050406030204" charset="0"/>
                            <a:ea typeface="MS Mincho" charset="0"/>
                            <a:cs typeface="Cambria Math" panose="02040503050406030204" charset="0"/>
                          </a:rPr>
                        </m:ctrlPr>
                      </m:sSubPr>
                      <m:e>
                        <m:r>
                          <a:rPr lang="en-US" altLang="zh-CN" i="1">
                            <a:latin typeface="Cambria Math" panose="02040503050406030204" charset="0"/>
                            <a:ea typeface="MS Mincho" charset="0"/>
                            <a:cs typeface="Cambria Math" panose="02040503050406030204" charset="0"/>
                          </a:rPr>
                          <m:t>𝑎𝑟𝑔𝑚𝑎𝑥</m:t>
                        </m:r>
                      </m:e>
                      <m:sub>
                        <m:r>
                          <a:rPr lang="en-US" altLang="zh-CN" i="1">
                            <a:latin typeface="Cambria Math" panose="02040503050406030204" charset="0"/>
                            <a:ea typeface="MS Mincho" charset="0"/>
                            <a:cs typeface="Cambria Math" panose="02040503050406030204" charset="0"/>
                          </a:rPr>
                          <m:t>𝑄</m:t>
                        </m:r>
                      </m:sub>
                    </m:sSub>
                    <m:r>
                      <a:rPr lang="en-US" altLang="zh-CN" i="1">
                        <a:latin typeface="Cambria Math" panose="02040503050406030204" charset="0"/>
                        <a:ea typeface="MS Mincho" charset="0"/>
                        <a:cs typeface="Cambria Math" panose="02040503050406030204" charset="0"/>
                      </a:rPr>
                      <m:t>(</m:t>
                    </m:r>
                    <m:r>
                      <a:rPr lang="en-US" altLang="zh-CN" i="1">
                        <a:latin typeface="Cambria Math" panose="02040503050406030204" charset="0"/>
                        <a:ea typeface="MS Mincho" charset="0"/>
                        <a:cs typeface="Cambria Math" panose="02040503050406030204" charset="0"/>
                      </a:rPr>
                      <m:t>𝑃</m:t>
                    </m:r>
                    <m:r>
                      <a:rPr lang="en-US" altLang="zh-CN" i="1">
                        <a:latin typeface="Cambria Math" panose="02040503050406030204" charset="0"/>
                        <a:ea typeface="MS Mincho" charset="0"/>
                        <a:cs typeface="Cambria Math" panose="02040503050406030204" charset="0"/>
                      </a:rPr>
                      <m:t>(</m:t>
                    </m:r>
                    <m:r>
                      <a:rPr lang="en-US" altLang="zh-CN" i="1">
                        <a:latin typeface="Cambria Math" panose="02040503050406030204" charset="0"/>
                        <a:ea typeface="MS Mincho" charset="0"/>
                        <a:cs typeface="Cambria Math" panose="02040503050406030204" charset="0"/>
                      </a:rPr>
                      <m:t>𝑄</m:t>
                    </m:r>
                    <m:r>
                      <a:rPr lang="en-US" altLang="zh-CN" i="1">
                        <a:latin typeface="Cambria Math" panose="02040503050406030204" charset="0"/>
                        <a:ea typeface="MS Mincho" charset="0"/>
                        <a:cs typeface="Cambria Math" panose="02040503050406030204" charset="0"/>
                      </a:rPr>
                      <m:t>|</m:t>
                    </m:r>
                    <m:r>
                      <a:rPr lang="en-US" altLang="zh-CN" i="1">
                        <a:latin typeface="Cambria Math" panose="02040503050406030204" charset="0"/>
                        <a:ea typeface="MS Mincho" charset="0"/>
                        <a:cs typeface="Cambria Math" panose="02040503050406030204" charset="0"/>
                      </a:rPr>
                      <m:t>𝑂</m:t>
                    </m:r>
                    <m:r>
                      <a:rPr lang="en-US" altLang="zh-CN" i="1">
                        <a:latin typeface="Cambria Math" panose="02040503050406030204" charset="0"/>
                        <a:ea typeface="MS Mincho" charset="0"/>
                        <a:cs typeface="Cambria Math" panose="02040503050406030204" charset="0"/>
                      </a:rPr>
                      <m:t>,</m:t>
                    </m:r>
                    <m:r>
                      <a:rPr lang="en-US" altLang="zh-CN" i="1">
                        <a:latin typeface="Cambria Math" panose="02040503050406030204" charset="0"/>
                        <a:ea typeface="MS Mincho" charset="0"/>
                        <a:cs typeface="Cambria Math" panose="02040503050406030204" charset="0"/>
                      </a:rPr>
                      <m:t>𝜇</m:t>
                    </m:r>
                    <m:r>
                      <a:rPr lang="en-US" altLang="zh-CN" i="1">
                        <a:latin typeface="Cambria Math" panose="02040503050406030204" charset="0"/>
                        <a:ea typeface="MS Mincho" charset="0"/>
                        <a:cs typeface="Cambria Math" panose="02040503050406030204" charset="0"/>
                      </a:rPr>
                      <m:t>)</m:t>
                    </m:r>
                    <m:r>
                      <a:rPr lang="en-US" altLang="zh-CN" i="1">
                        <a:latin typeface="Cambria Math" panose="02040503050406030204" charset="0"/>
                        <a:ea typeface="MS Mincho" charset="0"/>
                        <a:cs typeface="Cambria Math" panose="02040503050406030204" charset="0"/>
                      </a:rPr>
                      <m:t>)</m:t>
                    </m:r>
                  </m:oMath>
                </a14:m>
                <a:endParaRPr lang="en-US" altLang="zh-CN" i="1">
                  <a:latin typeface="Cambria Math" panose="02040503050406030204" charset="0"/>
                  <a:ea typeface="MS Mincho" charset="0"/>
                  <a:cs typeface="Cambria Math" panose="02040503050406030204" charset="0"/>
                </a:endParaRPr>
              </a:p>
              <a:p>
                <a:r>
                  <a:rPr lang="zh-CN" altLang="en-US">
                    <a:latin typeface="微软雅黑" panose="020B0503020204020204" charset="-122"/>
                    <a:ea typeface="微软雅黑" panose="020B0503020204020204" charset="-122"/>
                    <a:cs typeface="Cambria Math" panose="02040503050406030204" charset="0"/>
                  </a:rPr>
                  <a:t>算法：动态规划</a:t>
                </a:r>
                <a:endParaRPr lang="zh-CN" altLang="en-US">
                  <a:latin typeface="微软雅黑" panose="020B0503020204020204" charset="-122"/>
                  <a:ea typeface="微软雅黑" panose="020B0503020204020204" charset="-122"/>
                  <a:cs typeface="Cambria Math" panose="02040503050406030204" charset="0"/>
                </a:endParaRPr>
              </a:p>
              <a:p>
                <a:r>
                  <a:rPr lang="zh-CN" altLang="en-US">
                    <a:latin typeface="微软雅黑" panose="020B0503020204020204" charset="-122"/>
                    <a:ea typeface="微软雅黑" panose="020B0503020204020204" charset="-122"/>
                    <a:cs typeface="Cambria Math" panose="02040503050406030204" charset="0"/>
                  </a:rPr>
                  <a:t>定义</a:t>
                </a:r>
                <a14:m>
                  <m:oMath xmlns:m="http://schemas.openxmlformats.org/officeDocument/2006/math">
                    <m:sSub>
                      <m:sSubPr>
                        <m:ctrlPr>
                          <a:rPr lang="en-US" altLang="zh-CN" i="1">
                            <a:latin typeface="Cambria Math" panose="02040503050406030204" charset="0"/>
                            <a:ea typeface="微软雅黑" panose="020B0503020204020204" charset="-122"/>
                            <a:cs typeface="Cambria Math" panose="02040503050406030204" charset="0"/>
                          </a:rPr>
                        </m:ctrlPr>
                      </m:sSubPr>
                      <m:e>
                        <m:r>
                          <a:rPr lang="en-US" altLang="zh-CN" i="1">
                            <a:latin typeface="Cambria Math" panose="02040503050406030204" charset="0"/>
                            <a:ea typeface="微软雅黑" panose="020B0503020204020204" charset="-122"/>
                            <a:cs typeface="Cambria Math" panose="02040503050406030204" charset="0"/>
                          </a:rPr>
                          <m:t>𝛿</m:t>
                        </m:r>
                      </m:e>
                      <m:sub>
                        <m:r>
                          <a:rPr lang="en-US" altLang="zh-CN" i="1">
                            <a:latin typeface="Cambria Math" panose="02040503050406030204" charset="0"/>
                            <a:ea typeface="微软雅黑" panose="020B0503020204020204" charset="-122"/>
                            <a:cs typeface="Cambria Math" panose="02040503050406030204" charset="0"/>
                          </a:rPr>
                          <m:t>𝑡</m:t>
                        </m:r>
                      </m:sub>
                    </m:sSub>
                    <m:r>
                      <a:rPr lang="en-US" altLang="zh-CN" i="1">
                        <a:latin typeface="Cambria Math" panose="02040503050406030204" charset="0"/>
                        <a:ea typeface="微软雅黑" panose="020B0503020204020204" charset="-122"/>
                        <a:cs typeface="Cambria Math" panose="02040503050406030204" charset="0"/>
                      </a:rPr>
                      <m:t>(</m:t>
                    </m:r>
                    <m:r>
                      <a:rPr lang="en-US" altLang="zh-CN" i="1">
                        <a:latin typeface="Cambria Math" panose="02040503050406030204" charset="0"/>
                        <a:ea typeface="微软雅黑" panose="020B0503020204020204" charset="-122"/>
                        <a:cs typeface="Cambria Math" panose="02040503050406030204" charset="0"/>
                      </a:rPr>
                      <m:t>𝑖</m:t>
                    </m:r>
                    <m:r>
                      <a:rPr lang="en-US" altLang="zh-CN" i="1">
                        <a:latin typeface="Cambria Math" panose="02040503050406030204" charset="0"/>
                        <a:ea typeface="微软雅黑" panose="020B0503020204020204" charset="-122"/>
                        <a:cs typeface="Cambria Math" panose="02040503050406030204" charset="0"/>
                      </a:rPr>
                      <m:t>)</m:t>
                    </m:r>
                  </m:oMath>
                </a14:m>
                <a:r>
                  <a:rPr lang="en-US" altLang="zh-CN">
                    <a:latin typeface="微软雅黑" panose="020B0503020204020204" charset="-122"/>
                    <a:ea typeface="微软雅黑" panose="020B0503020204020204" charset="-122"/>
                    <a:cs typeface="Cambria Math" panose="02040503050406030204" charset="0"/>
                  </a:rPr>
                  <a:t> </a:t>
                </a:r>
                <a:r>
                  <a:rPr lang="zh-CN" altLang="en-US">
                    <a:latin typeface="微软雅黑" panose="020B0503020204020204" charset="-122"/>
                    <a:ea typeface="微软雅黑" panose="020B0503020204020204" charset="-122"/>
                    <a:cs typeface="Cambria Math" panose="02040503050406030204" charset="0"/>
                  </a:rPr>
                  <a:t>表示时间</a:t>
                </a:r>
                <a:r>
                  <a:rPr lang="en-US" altLang="zh-CN">
                    <a:latin typeface="微软雅黑" panose="020B0503020204020204" charset="-122"/>
                    <a:ea typeface="微软雅黑" panose="020B0503020204020204" charset="-122"/>
                    <a:cs typeface="Cambria Math" panose="02040503050406030204" charset="0"/>
                  </a:rPr>
                  <a:t>t</a:t>
                </a:r>
                <a:r>
                  <a:rPr lang="zh-CN" altLang="en-US">
                    <a:latin typeface="微软雅黑" panose="020B0503020204020204" charset="-122"/>
                    <a:ea typeface="微软雅黑" panose="020B0503020204020204" charset="-122"/>
                    <a:cs typeface="Cambria Math" panose="02040503050406030204" charset="0"/>
                  </a:rPr>
                  <a:t>的时候，</a:t>
                </a:r>
                <a:r>
                  <a:rPr lang="en-US" altLang="zh-CN">
                    <a:latin typeface="微软雅黑" panose="020B0503020204020204" charset="-122"/>
                    <a:ea typeface="微软雅黑" panose="020B0503020204020204" charset="-122"/>
                    <a:cs typeface="Cambria Math" panose="02040503050406030204" charset="0"/>
                  </a:rPr>
                  <a:t>HMM</a:t>
                </a:r>
                <a:r>
                  <a:rPr lang="zh-CN" altLang="en-US">
                    <a:latin typeface="微软雅黑" panose="020B0503020204020204" charset="-122"/>
                    <a:ea typeface="微软雅黑" panose="020B0503020204020204" charset="-122"/>
                    <a:cs typeface="Cambria Math" panose="02040503050406030204" charset="0"/>
                  </a:rPr>
                  <a:t>到达状态</a:t>
                </a:r>
                <a:r>
                  <a:rPr lang="en-US" altLang="zh-CN">
                    <a:latin typeface="微软雅黑" panose="020B0503020204020204" charset="-122"/>
                    <a:ea typeface="微软雅黑" panose="020B0503020204020204" charset="-122"/>
                    <a:cs typeface="Cambria Math" panose="02040503050406030204" charset="0"/>
                  </a:rPr>
                  <a:t>si</a:t>
                </a:r>
                <a:r>
                  <a:rPr lang="zh-CN" altLang="en-US">
                    <a:latin typeface="微软雅黑" panose="020B0503020204020204" charset="-122"/>
                    <a:ea typeface="微软雅黑" panose="020B0503020204020204" charset="-122"/>
                    <a:cs typeface="Cambria Math" panose="02040503050406030204" charset="0"/>
                  </a:rPr>
                  <a:t>，并且输出</a:t>
                </a:r>
                <a:r>
                  <a:rPr lang="en-US" altLang="zh-CN">
                    <a:latin typeface="微软雅黑" panose="020B0503020204020204" charset="-122"/>
                    <a:ea typeface="微软雅黑" panose="020B0503020204020204" charset="-122"/>
                    <a:cs typeface="Cambria Math" panose="02040503050406030204" charset="0"/>
                  </a:rPr>
                  <a:t>O1</a:t>
                </a:r>
                <a:r>
                  <a:rPr lang="zh-CN" altLang="en-US">
                    <a:latin typeface="微软雅黑" panose="020B0503020204020204" charset="-122"/>
                    <a:ea typeface="微软雅黑" panose="020B0503020204020204" charset="-122"/>
                    <a:cs typeface="Cambria Math" panose="02040503050406030204" charset="0"/>
                  </a:rPr>
                  <a:t>，</a:t>
                </a:r>
                <a:r>
                  <a:rPr lang="en-US" altLang="zh-CN">
                    <a:latin typeface="微软雅黑" panose="020B0503020204020204" charset="-122"/>
                    <a:ea typeface="微软雅黑" panose="020B0503020204020204" charset="-122"/>
                    <a:cs typeface="Cambria Math" panose="02040503050406030204" charset="0"/>
                  </a:rPr>
                  <a:t>..Ot</a:t>
                </a:r>
                <a:r>
                  <a:rPr lang="zh-CN" altLang="en-US">
                    <a:latin typeface="微软雅黑" panose="020B0503020204020204" charset="-122"/>
                    <a:ea typeface="微软雅黑" panose="020B0503020204020204" charset="-122"/>
                    <a:cs typeface="Cambria Math" panose="02040503050406030204" charset="0"/>
                  </a:rPr>
                  <a:t>的最大</a:t>
                </a:r>
                <a:r>
                  <a:rPr lang="zh-CN" altLang="en-US">
                    <a:latin typeface="微软雅黑" panose="020B0503020204020204" charset="-122"/>
                    <a:ea typeface="微软雅黑" panose="020B0503020204020204" charset="-122"/>
                    <a:cs typeface="Cambria Math" panose="02040503050406030204" charset="0"/>
                  </a:rPr>
                  <a:t>概率</a:t>
                </a:r>
                <a:endParaRPr lang="zh-CN" altLang="en-US">
                  <a:latin typeface="微软雅黑" panose="020B0503020204020204" charset="-122"/>
                  <a:ea typeface="微软雅黑" panose="020B0503020204020204" charset="-122"/>
                  <a:cs typeface="Cambria Math" panose="02040503050406030204" charset="0"/>
                </a:endParaRPr>
              </a:p>
              <a:p>
                <a:endParaRPr lang="zh-CN" altLang="en-US">
                  <a:latin typeface="微软雅黑" panose="020B0503020204020204" charset="-122"/>
                  <a:ea typeface="微软雅黑" panose="020B0503020204020204" charset="-122"/>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1" t="-1" r="3" b="12"/>
                </a:stretch>
              </a:blipFill>
            </p:spPr>
            <p:txBody>
              <a:bodyPr/>
              <a:lstStyle/>
              <a:p>
                <a:r>
                  <a:rPr lang="zh-CN" altLang="en-US">
                    <a:noFill/>
                  </a:rPr>
                  <a:t> </a:t>
                </a:r>
              </a:p>
            </p:txBody>
          </p:sp>
        </mc:Fallback>
      </mc:AlternateContent>
      <p:pic>
        <p:nvPicPr>
          <p:cNvPr id="4" name="图片 3"/>
          <p:cNvPicPr>
            <a:picLocks noChangeAspect="1"/>
          </p:cNvPicPr>
          <p:nvPr>
            <p:custDataLst>
              <p:tags r:id="rId2"/>
            </p:custDataLst>
          </p:nvPr>
        </p:nvPicPr>
        <p:blipFill>
          <a:blip r:embed="rId3"/>
          <a:stretch>
            <a:fillRect/>
          </a:stretch>
        </p:blipFill>
        <p:spPr>
          <a:xfrm>
            <a:off x="768350" y="3429000"/>
            <a:ext cx="6408420" cy="1013460"/>
          </a:xfrm>
          <a:prstGeom prst="rect">
            <a:avLst/>
          </a:prstGeom>
        </p:spPr>
      </p:pic>
      <p:pic>
        <p:nvPicPr>
          <p:cNvPr id="5" name="图片 4"/>
          <p:cNvPicPr>
            <a:picLocks noChangeAspect="1"/>
          </p:cNvPicPr>
          <p:nvPr>
            <p:custDataLst>
              <p:tags r:id="rId4"/>
            </p:custDataLst>
          </p:nvPr>
        </p:nvPicPr>
        <p:blipFill>
          <a:blip r:embed="rId5"/>
          <a:stretch>
            <a:fillRect/>
          </a:stretch>
        </p:blipFill>
        <p:spPr>
          <a:xfrm>
            <a:off x="892810" y="4555490"/>
            <a:ext cx="5814060" cy="571500"/>
          </a:xfrm>
          <a:prstGeom prst="rect">
            <a:avLst/>
          </a:prstGeom>
        </p:spPr>
      </p:pic>
    </p:spTree>
    <p:custDataLst>
      <p:tags r:id="rId6"/>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算法</a:t>
            </a:r>
            <a:r>
              <a:rPr lang="zh-CN" altLang="en-US"/>
              <a:t>实现</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608330" y="1591945"/>
            <a:ext cx="8470900" cy="4759325"/>
          </a:xfrm>
          <a:prstGeom prst="rect">
            <a:avLst/>
          </a:prstGeom>
        </p:spPr>
      </p:pic>
    </p:spTree>
    <p:custDataLst>
      <p:tags r:id="rId3"/>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基于</a:t>
            </a:r>
            <a:r>
              <a:rPr lang="en-US" altLang="zh-CN"/>
              <a:t>HMM</a:t>
            </a:r>
            <a:r>
              <a:rPr lang="zh-CN" altLang="en-US"/>
              <a:t>的词性标注</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r>
                  <a:rPr lang="zh-CN" altLang="en-US"/>
                  <a:t>给出（观察序列）分词结果</a:t>
                </a:r>
                <a:r>
                  <a:rPr lang="en-US" altLang="zh-CN"/>
                  <a:t>O</a:t>
                </a:r>
                <a:r>
                  <a:rPr lang="zh-CN" altLang="en-US"/>
                  <a:t>，以及通过估计得到的模型</a:t>
                </a:r>
                <a:r>
                  <a:rPr lang="en-US" altLang="zh-CN"/>
                  <a:t> </a:t>
                </a:r>
                <a14:m>
                  <m:oMath xmlns:m="http://schemas.openxmlformats.org/officeDocument/2006/math">
                    <m:r>
                      <a:rPr lang="en-US" altLang="zh-CN" i="1">
                        <a:latin typeface="Cambria Math" panose="02040503050406030204" charset="0"/>
                        <a:cs typeface="Cambria Math" panose="02040503050406030204" charset="0"/>
                      </a:rPr>
                      <m:t>𝜇</m:t>
                    </m:r>
                  </m:oMath>
                </a14:m>
                <a:r>
                  <a:rPr lang="zh-CN" altLang="en-US">
                    <a:latin typeface="Cambria Math" panose="02040503050406030204" charset="0"/>
                    <a:cs typeface="Cambria Math" panose="02040503050406030204" charset="0"/>
                  </a:rPr>
                  <a:t>，求出（状态序列）</a:t>
                </a:r>
                <a:r>
                  <a:rPr lang="en-US" altLang="zh-CN">
                    <a:latin typeface="Cambria Math" panose="02040503050406030204" charset="0"/>
                    <a:cs typeface="Cambria Math" panose="02040503050406030204" charset="0"/>
                  </a:rPr>
                  <a:t>Q</a:t>
                </a:r>
                <a:endParaRPr lang="zh-CN" altLang="en-US"/>
              </a:p>
              <a:p>
                <a:endParaRPr lang="zh-CN" altLang="en-US"/>
              </a:p>
              <a:p>
                <a:r>
                  <a:rPr lang="zh-CN" altLang="en-US"/>
                  <a:t>实质就是</a:t>
                </a:r>
                <a:r>
                  <a:rPr lang="en-US" altLang="zh-CN"/>
                  <a:t>HMM</a:t>
                </a:r>
                <a:r>
                  <a:rPr lang="zh-CN" altLang="en-US"/>
                  <a:t>的序列标注</a:t>
                </a:r>
                <a:r>
                  <a:rPr lang="zh-CN" altLang="en-US"/>
                  <a:t>问题</a:t>
                </a:r>
                <a:endParaRPr lang="zh-CN" altLang="en-US"/>
              </a:p>
              <a:p>
                <a:pPr marL="0" indent="0">
                  <a:buNone/>
                </a:pPr>
                <a:endParaRPr lang="zh-CN" altLang="en-US"/>
              </a:p>
              <a:p>
                <a:pPr marL="0" indent="0">
                  <a:buNone/>
                </a:pPr>
                <a:r>
                  <a:rPr lang="zh-CN" altLang="en-US"/>
                  <a:t>应用维特比算法可以直接求解</a:t>
                </a:r>
                <a:r>
                  <a:rPr lang="zh-CN" altLang="en-US"/>
                  <a:t>出来</a:t>
                </a:r>
                <a:endParaRPr lang="zh-CN" altLang="en-US"/>
              </a:p>
              <a:p>
                <a:pPr marL="0" indent="0">
                  <a:buNone/>
                </a:pPr>
                <a:endParaRPr lang="zh-CN" altLang="en-US"/>
              </a:p>
              <a:p>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1" t="-1" r="3" b="12"/>
                </a:stretch>
              </a:blipFill>
            </p:spPr>
            <p:txBody>
              <a:bodyPr/>
              <a:lstStyle/>
              <a:p>
                <a:r>
                  <a:rPr lang="zh-CN" altLang="en-US">
                    <a:noFill/>
                  </a:rPr>
                  <a:t> </a:t>
                </a:r>
              </a:p>
            </p:txBody>
          </p:sp>
        </mc:Fallback>
      </mc:AlternateContent>
    </p:spTree>
    <p:custDataLst>
      <p:tags r:id="rId2"/>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分词</a:t>
            </a:r>
            <a:r>
              <a:rPr lang="en-US" altLang="zh-CN"/>
              <a:t>/</a:t>
            </a:r>
            <a:r>
              <a:rPr lang="zh-CN" altLang="en-US"/>
              <a:t>词性标注</a:t>
            </a:r>
            <a:r>
              <a:rPr lang="zh-CN" altLang="en-US"/>
              <a:t>一体化</a:t>
            </a:r>
            <a:endParaRPr lang="zh-CN" altLang="en-US"/>
          </a:p>
        </p:txBody>
      </p:sp>
      <p:sp>
        <p:nvSpPr>
          <p:cNvPr id="3" name="内容占位符 2"/>
          <p:cNvSpPr>
            <a:spLocks noGrp="1"/>
          </p:cNvSpPr>
          <p:nvPr>
            <p:ph idx="1"/>
          </p:nvPr>
        </p:nvSpPr>
        <p:spPr/>
        <p:txBody>
          <a:bodyPr/>
          <a:p>
            <a:r>
              <a:rPr lang="zh-CN" altLang="en-US"/>
              <a:t>但是分词可以和词性标注能不能完成</a:t>
            </a:r>
            <a:r>
              <a:rPr lang="zh-CN" altLang="en-US"/>
              <a:t>呢？</a:t>
            </a:r>
            <a:endParaRPr lang="zh-CN" altLang="en-US"/>
          </a:p>
          <a:p>
            <a:r>
              <a:rPr lang="zh-CN" altLang="en-US"/>
              <a:t>将分词和词性标注都看作结构化学习</a:t>
            </a:r>
            <a:r>
              <a:rPr lang="zh-CN" altLang="en-US"/>
              <a:t>问题</a:t>
            </a:r>
            <a:endParaRPr lang="zh-CN" altLang="en-US"/>
          </a:p>
          <a:p>
            <a:r>
              <a:rPr lang="zh-CN" altLang="en-US"/>
              <a:t>结构化学习问题：</a:t>
            </a:r>
            <a:endParaRPr lang="zh-CN" altLang="en-US"/>
          </a:p>
          <a:p>
            <a:r>
              <a:rPr lang="en-US" altLang="zh-CN"/>
              <a:t>f1</a:t>
            </a:r>
            <a:r>
              <a:rPr lang="zh-CN" altLang="en-US"/>
              <a:t>：</a:t>
            </a:r>
            <a:r>
              <a:rPr lang="en-US" altLang="zh-CN"/>
              <a:t> X-&gt;Y X Y</a:t>
            </a:r>
            <a:r>
              <a:rPr lang="zh-CN" altLang="en-US"/>
              <a:t>为</a:t>
            </a:r>
            <a:r>
              <a:rPr lang="zh-CN" altLang="en-US"/>
              <a:t>向量</a:t>
            </a:r>
            <a:endParaRPr lang="zh-CN" altLang="en-US"/>
          </a:p>
          <a:p>
            <a:r>
              <a:rPr lang="en-US" altLang="zh-CN"/>
              <a:t>f2</a:t>
            </a:r>
            <a:r>
              <a:rPr lang="zh-CN" altLang="en-US"/>
              <a:t>：</a:t>
            </a:r>
            <a:r>
              <a:rPr lang="en-US" altLang="zh-CN"/>
              <a:t> X-&gt;Y X Y</a:t>
            </a:r>
            <a:r>
              <a:rPr lang="zh-CN" altLang="en-US"/>
              <a:t>是某种</a:t>
            </a:r>
            <a:r>
              <a:rPr lang="zh-CN" altLang="en-US"/>
              <a:t>对象</a:t>
            </a:r>
            <a:endParaRPr lang="zh-CN" altLang="en-US"/>
          </a:p>
          <a:p>
            <a:r>
              <a:rPr lang="zh-CN" altLang="en-US"/>
              <a:t>例如翻译：</a:t>
            </a:r>
            <a:r>
              <a:rPr lang="en-US" altLang="zh-CN"/>
              <a:t> X</a:t>
            </a:r>
            <a:r>
              <a:rPr lang="zh-CN" altLang="en-US"/>
              <a:t>是中文序列</a:t>
            </a:r>
            <a:r>
              <a:rPr lang="en-US" altLang="zh-CN"/>
              <a:t> Y</a:t>
            </a:r>
            <a:r>
              <a:rPr lang="zh-CN" altLang="en-US"/>
              <a:t>是英文</a:t>
            </a:r>
            <a:r>
              <a:rPr lang="zh-CN" altLang="en-US"/>
              <a:t>序列</a:t>
            </a:r>
            <a:endParaRPr lang="zh-CN" altLang="en-US"/>
          </a:p>
          <a:p>
            <a:r>
              <a:rPr lang="en-US" altLang="zh-CN"/>
              <a:t>      </a:t>
            </a:r>
            <a:r>
              <a:rPr lang="zh-CN" altLang="en-US"/>
              <a:t>语音识别：</a:t>
            </a:r>
            <a:r>
              <a:rPr lang="en-US" altLang="zh-CN"/>
              <a:t> X</a:t>
            </a:r>
            <a:r>
              <a:rPr lang="zh-CN" altLang="en-US"/>
              <a:t>是语音序号</a:t>
            </a:r>
            <a:r>
              <a:rPr lang="en-US" altLang="zh-CN"/>
              <a:t> Y</a:t>
            </a:r>
            <a:r>
              <a:rPr lang="zh-CN" altLang="en-US"/>
              <a:t>是</a:t>
            </a:r>
            <a:r>
              <a:rPr lang="zh-CN" altLang="en-US"/>
              <a:t>文字</a:t>
            </a:r>
            <a:endParaRPr lang="zh-CN" altLang="en-US"/>
          </a:p>
          <a:p>
            <a:r>
              <a:rPr lang="zh-CN" altLang="en-US"/>
              <a:t>框架：</a:t>
            </a:r>
            <a:r>
              <a:rPr lang="en-US" altLang="zh-CN"/>
              <a:t> </a:t>
            </a:r>
            <a:r>
              <a:rPr lang="zh-CN" altLang="en-US"/>
              <a:t>寻找一个</a:t>
            </a:r>
            <a:r>
              <a:rPr lang="en-US" altLang="zh-CN"/>
              <a:t>F </a:t>
            </a:r>
            <a:r>
              <a:rPr lang="zh-CN" altLang="en-US"/>
              <a:t>：</a:t>
            </a:r>
            <a:r>
              <a:rPr lang="en-US" altLang="zh-CN"/>
              <a:t> XxY-&gt;R </a:t>
            </a:r>
            <a:r>
              <a:rPr lang="zh-CN" altLang="en-US"/>
              <a:t>输入</a:t>
            </a:r>
            <a:r>
              <a:rPr lang="en-US" altLang="zh-CN"/>
              <a:t> x y </a:t>
            </a:r>
            <a:r>
              <a:rPr lang="zh-CN" altLang="en-US"/>
              <a:t>，输出一个实数，表征两个结构化对象有多</a:t>
            </a:r>
            <a:r>
              <a:rPr lang="zh-CN" altLang="en-US"/>
              <a:t>匹配</a:t>
            </a:r>
            <a:endParaRPr lang="zh-CN" altLang="en-US"/>
          </a:p>
          <a:p>
            <a:r>
              <a:rPr lang="en-US" altLang="zh-CN"/>
              <a:t> </a:t>
            </a:r>
            <a:r>
              <a:rPr lang="zh-CN" altLang="en-US"/>
              <a:t>测试时，给出一个</a:t>
            </a:r>
            <a:r>
              <a:rPr lang="en-US" altLang="zh-CN"/>
              <a:t>x</a:t>
            </a:r>
            <a:r>
              <a:rPr lang="zh-CN" altLang="en-US"/>
              <a:t>，枚举所有的</a:t>
            </a:r>
            <a:r>
              <a:rPr lang="en-US" altLang="zh-CN"/>
              <a:t>y</a:t>
            </a:r>
            <a:r>
              <a:rPr lang="zh-CN" altLang="en-US"/>
              <a:t>，取</a:t>
            </a:r>
            <a:r>
              <a:rPr lang="en-US" altLang="zh-CN"/>
              <a:t>F(x,y)</a:t>
            </a:r>
            <a:r>
              <a:rPr lang="zh-CN" altLang="en-US"/>
              <a:t>中的最大的</a:t>
            </a:r>
            <a:r>
              <a:rPr lang="en-US" altLang="zh-CN"/>
              <a:t>y</a:t>
            </a:r>
            <a:endParaRPr lang="en-US" altLang="zh-CN"/>
          </a:p>
          <a:p>
            <a:endParaRPr lang="en-US" altLang="zh-CN"/>
          </a:p>
        </p:txBody>
      </p: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为什么？</a:t>
            </a:r>
            <a:r>
              <a:rPr lang="en-US" altLang="zh-CN"/>
              <a:t>+</a:t>
            </a:r>
            <a:r>
              <a:rPr lang="zh-CN" altLang="en-US"/>
              <a:t>能不能？</a:t>
            </a:r>
            <a:endParaRPr lang="zh-CN" altLang="en-US"/>
          </a:p>
        </p:txBody>
      </p:sp>
      <p:sp>
        <p:nvSpPr>
          <p:cNvPr id="3" name="内容占位符 2"/>
          <p:cNvSpPr>
            <a:spLocks noGrp="1"/>
          </p:cNvSpPr>
          <p:nvPr>
            <p:ph idx="1"/>
          </p:nvPr>
        </p:nvSpPr>
        <p:spPr/>
        <p:txBody>
          <a:bodyPr/>
          <a:p>
            <a:r>
              <a:rPr lang="zh-CN" altLang="en-US"/>
              <a:t>好处：根据</a:t>
            </a:r>
            <a:r>
              <a:rPr lang="zh-CN" altLang="en-US"/>
              <a:t>参考资料，</a:t>
            </a:r>
            <a:r>
              <a:rPr lang="zh-CN" altLang="en-US"/>
              <a:t>中文分词和词性标注两个任务之间存在很高的关联性，而且采用两个任务的Pipline模型存在一定的错误传播，然而，联合模型能够考虑两个任务之间的内在关系并且减少Pipline模型的错误传播，所以联合模型能够达到比Pipline更好的性能。</a:t>
            </a:r>
            <a:endParaRPr lang="zh-CN" altLang="en-US"/>
          </a:p>
          <a:p>
            <a:r>
              <a:rPr lang="zh-CN" altLang="en-US"/>
              <a:t>能不能：能</a:t>
            </a:r>
            <a:r>
              <a:rPr lang="en-US" altLang="zh-CN"/>
              <a:t> </a:t>
            </a:r>
            <a:endParaRPr lang="zh-CN" altLang="en-US"/>
          </a:p>
          <a:p>
            <a:pPr marL="0" indent="0">
              <a:buNone/>
            </a:pPr>
            <a:endParaRPr lang="en-US" altLang="zh-CN"/>
          </a:p>
          <a:p>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语料库的种类</a:t>
            </a:r>
            <a:endParaRPr lang="zh-CN" altLang="en-US"/>
          </a:p>
        </p:txBody>
      </p:sp>
      <p:sp>
        <p:nvSpPr>
          <p:cNvPr id="3" name="内容占位符 2"/>
          <p:cNvSpPr>
            <a:spLocks noGrp="1"/>
          </p:cNvSpPr>
          <p:nvPr>
            <p:ph idx="1"/>
          </p:nvPr>
        </p:nvSpPr>
        <p:spPr/>
        <p:txBody>
          <a:bodyPr/>
          <a:p>
            <a:r>
              <a:rPr lang="zh-CN" altLang="en-US"/>
              <a:t>共时语料库与历时语料库</a:t>
            </a:r>
            <a:endParaRPr lang="zh-CN" altLang="en-US"/>
          </a:p>
          <a:p>
            <a:endParaRPr lang="zh-CN" altLang="en-US"/>
          </a:p>
          <a:p>
            <a:r>
              <a:rPr lang="zh-CN" altLang="en-US"/>
              <a:t>通用语料库与专用语料库</a:t>
            </a:r>
            <a:endParaRPr lang="zh-CN" altLang="en-US"/>
          </a:p>
        </p:txBody>
      </p:sp>
      <p:sp>
        <p:nvSpPr>
          <p:cNvPr id="4" name="标题 1"/>
          <p:cNvSpPr>
            <a:spLocks noGrp="1"/>
          </p:cNvSpPr>
          <p:nvPr>
            <p:custDataLst>
              <p:tags r:id="rId1"/>
            </p:custDataLst>
          </p:nvPr>
        </p:nvSpPr>
        <p:spPr>
          <a:xfrm>
            <a:off x="608400" y="3250635"/>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zh-CN" altLang="en-US"/>
              <a:t>典型语料库</a:t>
            </a:r>
            <a:endParaRPr lang="zh-CN" altLang="en-US"/>
          </a:p>
        </p:txBody>
      </p:sp>
      <p:sp>
        <p:nvSpPr>
          <p:cNvPr id="6" name="内容占位符 2"/>
          <p:cNvSpPr>
            <a:spLocks noGrp="1"/>
          </p:cNvSpPr>
          <p:nvPr>
            <p:custDataLst>
              <p:tags r:id="rId2"/>
            </p:custDataLst>
          </p:nvPr>
        </p:nvSpPr>
        <p:spPr>
          <a:xfrm>
            <a:off x="735400" y="4072310"/>
            <a:ext cx="10969200" cy="475920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布朗语料库</a:t>
            </a:r>
            <a:endParaRPr lang="zh-CN" altLang="en-US"/>
          </a:p>
          <a:p>
            <a:endParaRPr lang="zh-CN" altLang="en-US"/>
          </a:p>
          <a:p>
            <a:r>
              <a:rPr lang="zh-CN" altLang="en-US"/>
              <a:t>英国国家语料库</a:t>
            </a:r>
            <a:endParaRPr lang="zh-CN" altLang="en-US"/>
          </a:p>
        </p:txBody>
      </p:sp>
    </p:spTree>
    <p:custDataLst>
      <p:tags r:id="rId3"/>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怎么</a:t>
            </a:r>
            <a:r>
              <a:rPr lang="zh-CN" altLang="en-US"/>
              <a:t>做</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lnSpcReduction="20000"/>
              </a:bodyPr>
              <a:p>
                <a:pPr marL="0" indent="0">
                  <a:buNone/>
                </a:pPr>
                <a:r>
                  <a:rPr lang="zh-CN" altLang="en-US">
                    <a:sym typeface="+mn-ea"/>
                  </a:rPr>
                  <a:t>在</a:t>
                </a:r>
                <a:r>
                  <a:rPr lang="en-US" altLang="zh-CN">
                    <a:sym typeface="+mn-ea"/>
                  </a:rPr>
                  <a:t>CL4</a:t>
                </a:r>
                <a:r>
                  <a:rPr lang="zh-CN" altLang="en-US">
                    <a:sym typeface="+mn-ea"/>
                  </a:rPr>
                  <a:t>里面，其实就是</a:t>
                </a:r>
                <a:r>
                  <a:rPr lang="en-US" altLang="zh-CN">
                    <a:sym typeface="+mn-ea"/>
                  </a:rPr>
                  <a:t>X</a:t>
                </a:r>
                <a:r>
                  <a:rPr lang="zh-CN" altLang="en-US">
                    <a:sym typeface="+mn-ea"/>
                  </a:rPr>
                  <a:t>是一个中文语段，</a:t>
                </a:r>
                <a:r>
                  <a:rPr lang="en-US" altLang="zh-CN">
                    <a:sym typeface="+mn-ea"/>
                  </a:rPr>
                  <a:t>Y</a:t>
                </a:r>
                <a:r>
                  <a:rPr lang="zh-CN" altLang="en-US">
                    <a:sym typeface="+mn-ea"/>
                  </a:rPr>
                  <a:t>是词性结果</a:t>
                </a:r>
                <a:r>
                  <a:rPr lang="en-US" altLang="zh-CN">
                    <a:sym typeface="+mn-ea"/>
                  </a:rPr>
                  <a:t>+</a:t>
                </a:r>
                <a:r>
                  <a:rPr lang="zh-CN" altLang="en-US">
                    <a:sym typeface="+mn-ea"/>
                  </a:rPr>
                  <a:t>分词的路径</a:t>
                </a:r>
                <a:r>
                  <a:rPr lang="en-US" altLang="zh-CN">
                    <a:sym typeface="+mn-ea"/>
                  </a:rPr>
                  <a:t>  F(X,Y)</a:t>
                </a:r>
                <a:r>
                  <a:rPr lang="zh-CN" altLang="en-US">
                    <a:sym typeface="+mn-ea"/>
                  </a:rPr>
                  <a:t>根据需要设计</a:t>
                </a:r>
                <a:endParaRPr lang="zh-CN" altLang="en-US"/>
              </a:p>
              <a:p>
                <a:r>
                  <a:rPr lang="zh-CN" altLang="en-US"/>
                  <a:t>定义一些</a:t>
                </a:r>
                <a:r>
                  <a:rPr lang="zh-CN" altLang="en-US"/>
                  <a:t>符号：</a:t>
                </a:r>
                <a:endParaRPr lang="zh-CN" altLang="en-US"/>
              </a:p>
              <a:p>
                <a:endParaRPr lang="zh-CN" altLang="en-US"/>
              </a:p>
              <a:p>
                <a:endParaRPr lang="zh-CN" altLang="en-US"/>
              </a:p>
              <a:p>
                <a:endParaRPr lang="zh-CN" altLang="en-US"/>
              </a:p>
              <a:p>
                <a:endParaRPr lang="zh-CN" altLang="en-US"/>
              </a:p>
              <a:p>
                <a:r>
                  <a:rPr lang="zh-CN" altLang="en-US"/>
                  <a:t>在</a:t>
                </a:r>
                <a:r>
                  <a:rPr lang="en-US" altLang="zh-CN"/>
                  <a:t>CL4</a:t>
                </a:r>
                <a:r>
                  <a:rPr lang="zh-CN" altLang="en-US"/>
                  <a:t>里面</a:t>
                </a:r>
                <a:r>
                  <a:rPr lang="en-US" altLang="zh-CN"/>
                  <a:t> F(x,y)=F(x,(W,T))=P</a:t>
                </a:r>
                <a:r>
                  <a:rPr lang="zh-CN" altLang="en-US"/>
                  <a:t>（</a:t>
                </a:r>
                <a:r>
                  <a:rPr lang="en-US" altLang="zh-CN"/>
                  <a:t>T|S</a:t>
                </a:r>
                <a:r>
                  <a:rPr lang="zh-CN" altLang="en-US"/>
                  <a:t>）</a:t>
                </a:r>
                <a14:m>
                  <m:oMath xmlns:m="http://schemas.openxmlformats.org/officeDocument/2006/math">
                    <m:r>
                      <a:rPr lang="en-US" altLang="zh-CN" i="1">
                        <a:latin typeface="Cambria Math" panose="02040503050406030204" charset="0"/>
                        <a:ea typeface="MS Mincho" charset="0"/>
                        <a:cs typeface="Cambria Math" panose="02040503050406030204" charset="0"/>
                      </a:rPr>
                      <m:t>∝</m:t>
                    </m:r>
                    <m:r>
                      <a:rPr lang="en-US" altLang="zh-CN" i="1">
                        <a:latin typeface="Cambria Math" panose="02040503050406030204" charset="0"/>
                        <a:ea typeface="MS Mincho" charset="0"/>
                        <a:cs typeface="Cambria Math" panose="02040503050406030204" charset="0"/>
                      </a:rPr>
                      <m:t>𝑃</m:t>
                    </m:r>
                    <m:r>
                      <a:rPr lang="en-US" altLang="zh-CN" i="1">
                        <a:latin typeface="Cambria Math" panose="02040503050406030204" charset="0"/>
                        <a:ea typeface="MS Mincho" charset="0"/>
                        <a:cs typeface="Cambria Math" panose="02040503050406030204" charset="0"/>
                      </a:rPr>
                      <m:t>(</m:t>
                    </m:r>
                    <m:r>
                      <a:rPr lang="en-US" altLang="zh-CN" i="1">
                        <a:latin typeface="Cambria Math" panose="02040503050406030204" charset="0"/>
                        <a:ea typeface="MS Mincho" charset="0"/>
                        <a:cs typeface="Cambria Math" panose="02040503050406030204" charset="0"/>
                      </a:rPr>
                      <m:t>𝑆</m:t>
                    </m:r>
                    <m:r>
                      <a:rPr lang="en-US" altLang="zh-CN" i="1">
                        <a:latin typeface="Cambria Math" panose="02040503050406030204" charset="0"/>
                        <a:ea typeface="MS Mincho" charset="0"/>
                        <a:cs typeface="Cambria Math" panose="02040503050406030204" charset="0"/>
                      </a:rPr>
                      <m:t>|</m:t>
                    </m:r>
                    <m:r>
                      <a:rPr lang="en-US" altLang="zh-CN" i="1">
                        <a:latin typeface="Cambria Math" panose="02040503050406030204" charset="0"/>
                        <a:ea typeface="MS Mincho" charset="0"/>
                        <a:cs typeface="Cambria Math" panose="02040503050406030204" charset="0"/>
                      </a:rPr>
                      <m:t>𝑇</m:t>
                    </m:r>
                    <m:r>
                      <a:rPr lang="en-US" altLang="zh-CN" i="1">
                        <a:latin typeface="Cambria Math" panose="02040503050406030204" charset="0"/>
                        <a:ea typeface="MS Mincho" charset="0"/>
                        <a:cs typeface="Cambria Math" panose="02040503050406030204" charset="0"/>
                      </a:rPr>
                      <m:t>)</m:t>
                    </m:r>
                    <m:r>
                      <a:rPr lang="en-US" altLang="zh-CN" i="1">
                        <a:latin typeface="Cambria Math" panose="02040503050406030204" charset="0"/>
                        <a:ea typeface="MS Mincho" charset="0"/>
                        <a:cs typeface="Cambria Math" panose="02040503050406030204" charset="0"/>
                      </a:rPr>
                      <m:t>∗</m:t>
                    </m:r>
                    <m:r>
                      <a:rPr lang="en-US" altLang="zh-CN" i="1">
                        <a:latin typeface="Cambria Math" panose="02040503050406030204" charset="0"/>
                        <a:ea typeface="MS Mincho" charset="0"/>
                        <a:cs typeface="Cambria Math" panose="02040503050406030204" charset="0"/>
                      </a:rPr>
                      <m:t>𝑃</m:t>
                    </m:r>
                    <m:r>
                      <a:rPr lang="en-US" altLang="zh-CN" i="1">
                        <a:latin typeface="Cambria Math" panose="02040503050406030204" charset="0"/>
                        <a:ea typeface="MS Mincho" charset="0"/>
                        <a:cs typeface="Cambria Math" panose="02040503050406030204" charset="0"/>
                      </a:rPr>
                      <m:t>(</m:t>
                    </m:r>
                    <m:r>
                      <a:rPr lang="en-US" altLang="zh-CN" i="1">
                        <a:latin typeface="Cambria Math" panose="02040503050406030204" charset="0"/>
                        <a:ea typeface="MS Mincho" charset="0"/>
                        <a:cs typeface="Cambria Math" panose="02040503050406030204" charset="0"/>
                      </a:rPr>
                      <m:t>𝑇</m:t>
                    </m:r>
                    <m:r>
                      <a:rPr lang="en-US" altLang="zh-CN" i="1">
                        <a:latin typeface="Cambria Math" panose="02040503050406030204" charset="0"/>
                        <a:ea typeface="MS Mincho" charset="0"/>
                        <a:cs typeface="Cambria Math" panose="02040503050406030204" charset="0"/>
                      </a:rPr>
                      <m:t>)→</m:t>
                    </m:r>
                    <m:r>
                      <a:rPr lang="en-US" altLang="zh-CN" i="1">
                        <a:latin typeface="Cambria Math" panose="02040503050406030204" charset="0"/>
                        <a:ea typeface="MS Mincho" charset="0"/>
                        <a:cs typeface="Cambria Math" panose="02040503050406030204" charset="0"/>
                      </a:rPr>
                      <m:t>𝑃</m:t>
                    </m:r>
                    <m:r>
                      <a:rPr lang="en-US" altLang="zh-CN" i="1">
                        <a:latin typeface="Cambria Math" panose="02040503050406030204" charset="0"/>
                        <a:ea typeface="MS Mincho" charset="0"/>
                        <a:cs typeface="Cambria Math" panose="02040503050406030204" charset="0"/>
                      </a:rPr>
                      <m:t>(</m:t>
                    </m:r>
                    <m:r>
                      <a:rPr lang="en-US" altLang="zh-CN" i="1">
                        <a:latin typeface="Cambria Math" panose="02040503050406030204" charset="0"/>
                        <a:ea typeface="MS Mincho" charset="0"/>
                        <a:cs typeface="Cambria Math" panose="02040503050406030204" charset="0"/>
                      </a:rPr>
                      <m:t>𝑊</m:t>
                    </m:r>
                    <m:r>
                      <a:rPr lang="en-US" altLang="zh-CN" i="1">
                        <a:latin typeface="Cambria Math" panose="02040503050406030204" charset="0"/>
                        <a:ea typeface="MS Mincho" charset="0"/>
                        <a:cs typeface="Cambria Math" panose="02040503050406030204" charset="0"/>
                      </a:rPr>
                      <m:t>|</m:t>
                    </m:r>
                    <m:r>
                      <a:rPr lang="en-US" altLang="zh-CN" i="1">
                        <a:latin typeface="Cambria Math" panose="02040503050406030204" charset="0"/>
                        <a:ea typeface="MS Mincho" charset="0"/>
                        <a:cs typeface="Cambria Math" panose="02040503050406030204" charset="0"/>
                      </a:rPr>
                      <m:t>𝑇</m:t>
                    </m:r>
                    <m:r>
                      <a:rPr lang="en-US" altLang="zh-CN" i="1">
                        <a:latin typeface="Cambria Math" panose="02040503050406030204" charset="0"/>
                        <a:ea typeface="MS Mincho" charset="0"/>
                        <a:cs typeface="Cambria Math" panose="02040503050406030204" charset="0"/>
                      </a:rPr>
                      <m:t>)</m:t>
                    </m:r>
                    <m:r>
                      <a:rPr lang="en-US" altLang="zh-CN" i="1">
                        <a:latin typeface="Cambria Math" panose="02040503050406030204" charset="0"/>
                        <a:ea typeface="MS Mincho" charset="0"/>
                        <a:cs typeface="Cambria Math" panose="02040503050406030204" charset="0"/>
                      </a:rPr>
                      <m:t>∗</m:t>
                    </m:r>
                    <m:r>
                      <a:rPr lang="en-US" altLang="zh-CN" i="1">
                        <a:latin typeface="Cambria Math" panose="02040503050406030204" charset="0"/>
                        <a:ea typeface="MS Mincho" charset="0"/>
                        <a:cs typeface="Cambria Math" panose="02040503050406030204" charset="0"/>
                      </a:rPr>
                      <m:t>𝑃</m:t>
                    </m:r>
                    <m:r>
                      <a:rPr lang="en-US" altLang="zh-CN" i="1">
                        <a:latin typeface="Cambria Math" panose="02040503050406030204" charset="0"/>
                        <a:ea typeface="MS Mincho" charset="0"/>
                        <a:cs typeface="Cambria Math" panose="02040503050406030204" charset="0"/>
                      </a:rPr>
                      <m:t>(</m:t>
                    </m:r>
                    <m:r>
                      <a:rPr lang="en-US" altLang="zh-CN" i="1">
                        <a:latin typeface="Cambria Math" panose="02040503050406030204" charset="0"/>
                        <a:ea typeface="MS Mincho" charset="0"/>
                        <a:cs typeface="Cambria Math" panose="02040503050406030204" charset="0"/>
                      </a:rPr>
                      <m:t>𝑇</m:t>
                    </m:r>
                    <m:r>
                      <a:rPr lang="en-US" altLang="zh-CN" i="1">
                        <a:latin typeface="Cambria Math" panose="02040503050406030204" charset="0"/>
                        <a:ea typeface="MS Mincho" charset="0"/>
                        <a:cs typeface="Cambria Math" panose="02040503050406030204" charset="0"/>
                      </a:rPr>
                      <m:t>)</m:t>
                    </m:r>
                  </m:oMath>
                </a14:m>
                <a:endParaRPr lang="en-US" altLang="zh-CN" i="1">
                  <a:latin typeface="Cambria Math" panose="02040503050406030204" charset="0"/>
                  <a:ea typeface="MS Mincho" charset="0"/>
                  <a:cs typeface="Cambria Math" panose="02040503050406030204" charset="0"/>
                </a:endParaRPr>
              </a:p>
              <a:p>
                <a:endParaRPr lang="en-US" altLang="zh-CN" i="1">
                  <a:latin typeface="Cambria Math" panose="02040503050406030204" charset="0"/>
                  <a:ea typeface="MS Mincho" charset="0"/>
                  <a:cs typeface="Cambria Math" panose="02040503050406030204" charset="0"/>
                </a:endParaRPr>
              </a:p>
              <a:p>
                <a:endParaRPr lang="en-US" altLang="zh-CN" i="1">
                  <a:latin typeface="Cambria Math" panose="02040503050406030204" charset="0"/>
                  <a:ea typeface="MS Mincho" charset="0"/>
                  <a:cs typeface="Cambria Math" panose="02040503050406030204" charset="0"/>
                </a:endParaRPr>
              </a:p>
              <a:p>
                <a:r>
                  <a:rPr lang="zh-CN" altLang="en-US">
                    <a:sym typeface="+mn-ea"/>
                  </a:rPr>
                  <a:t>另一个</a:t>
                </a:r>
                <a:r>
                  <a:rPr lang="en-US" altLang="zh-CN">
                    <a:sym typeface="+mn-ea"/>
                  </a:rPr>
                  <a:t>F=P(W,T|S)</a:t>
                </a:r>
                <a:r>
                  <a:rPr lang="zh-CN" altLang="en-US">
                    <a:sym typeface="+mn-ea"/>
                  </a:rPr>
                  <a:t>也可以推导得到此结果</a:t>
                </a:r>
                <a:endParaRPr lang="en-US" altLang="zh-CN" i="1">
                  <a:latin typeface="Cambria Math" panose="02040503050406030204" charset="0"/>
                  <a:ea typeface="MS Mincho" charset="0"/>
                  <a:cs typeface="Cambria Math" panose="02040503050406030204" charset="0"/>
                </a:endParaRPr>
              </a:p>
              <a:p>
                <a:endParaRPr lang="en-US" altLang="zh-CN" i="1">
                  <a:latin typeface="Cambria Math" panose="02040503050406030204" charset="0"/>
                  <a:ea typeface="MS Mincho" charset="0"/>
                  <a:cs typeface="Cambria Math" panose="02040503050406030204" charset="0"/>
                </a:endParaRPr>
              </a:p>
              <a:p>
                <a:endParaRPr lang="en-US" altLang="zh-CN" i="1">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1" t="-1" r="3" b="-6379"/>
                </a:stretch>
              </a:blipFill>
            </p:spPr>
            <p:txBody>
              <a:bodyPr/>
              <a:lstStyle/>
              <a:p>
                <a:r>
                  <a:rPr lang="zh-CN" altLang="en-US">
                    <a:noFill/>
                  </a:rPr>
                  <a:t> </a:t>
                </a:r>
              </a:p>
            </p:txBody>
          </p:sp>
        </mc:Fallback>
      </mc:AlternateContent>
      <p:pic>
        <p:nvPicPr>
          <p:cNvPr id="5" name="图片 4"/>
          <p:cNvPicPr>
            <a:picLocks noChangeAspect="1"/>
          </p:cNvPicPr>
          <p:nvPr>
            <p:custDataLst>
              <p:tags r:id="rId2"/>
            </p:custDataLst>
          </p:nvPr>
        </p:nvPicPr>
        <p:blipFill>
          <a:blip r:embed="rId3"/>
          <a:stretch>
            <a:fillRect/>
          </a:stretch>
        </p:blipFill>
        <p:spPr>
          <a:xfrm>
            <a:off x="608330" y="2385060"/>
            <a:ext cx="2979420" cy="1600200"/>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4224020" y="2385060"/>
            <a:ext cx="3093720" cy="1508760"/>
          </a:xfrm>
          <a:prstGeom prst="rect">
            <a:avLst/>
          </a:prstGeom>
        </p:spPr>
      </p:pic>
      <p:pic>
        <p:nvPicPr>
          <p:cNvPr id="7" name="图片 6"/>
          <p:cNvPicPr>
            <a:picLocks noChangeAspect="1"/>
          </p:cNvPicPr>
          <p:nvPr>
            <p:custDataLst>
              <p:tags r:id="rId6"/>
            </p:custDataLst>
          </p:nvPr>
        </p:nvPicPr>
        <p:blipFill>
          <a:blip r:embed="rId7"/>
          <a:stretch>
            <a:fillRect/>
          </a:stretch>
        </p:blipFill>
        <p:spPr>
          <a:xfrm>
            <a:off x="7644130" y="3051810"/>
            <a:ext cx="3284220" cy="754380"/>
          </a:xfrm>
          <a:prstGeom prst="rect">
            <a:avLst/>
          </a:prstGeom>
        </p:spPr>
      </p:pic>
      <p:pic>
        <p:nvPicPr>
          <p:cNvPr id="8" name="图片 7"/>
          <p:cNvPicPr>
            <a:picLocks noChangeAspect="1"/>
          </p:cNvPicPr>
          <p:nvPr>
            <p:custDataLst>
              <p:tags r:id="rId8"/>
            </p:custDataLst>
          </p:nvPr>
        </p:nvPicPr>
        <p:blipFill>
          <a:blip r:embed="rId9"/>
          <a:stretch>
            <a:fillRect/>
          </a:stretch>
        </p:blipFill>
        <p:spPr>
          <a:xfrm>
            <a:off x="924560" y="4603750"/>
            <a:ext cx="4328160" cy="556260"/>
          </a:xfrm>
          <a:prstGeom prst="rect">
            <a:avLst/>
          </a:prstGeom>
        </p:spPr>
      </p:pic>
    </p:spTree>
    <p:custDataLst>
      <p:tags r:id="rId10"/>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怎么</a:t>
            </a:r>
            <a:r>
              <a:rPr lang="zh-CN" altLang="en-US"/>
              <a:t>计算</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608330" y="1457960"/>
            <a:ext cx="6629400" cy="3055620"/>
          </a:xfrm>
          <a:prstGeom prst="rect">
            <a:avLst/>
          </a:prstGeom>
        </p:spPr>
      </p:pic>
    </p:spTree>
    <p:custDataLst>
      <p:tags r:id="rId3"/>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en-US" altLang="zh-CN"/>
              <a:t>1.</a:t>
            </a:r>
            <a:r>
              <a:rPr lang="zh-CN" altLang="en-US"/>
              <a:t>先去根据词典，构造词</a:t>
            </a:r>
            <a:r>
              <a:rPr lang="zh-CN" altLang="en-US"/>
              <a:t>网络</a:t>
            </a:r>
            <a:endParaRPr lang="zh-CN" altLang="en-US"/>
          </a:p>
          <a:p>
            <a:r>
              <a:rPr lang="en-US" altLang="zh-CN"/>
              <a:t>2.</a:t>
            </a:r>
            <a:r>
              <a:rPr lang="zh-CN" altLang="en-US"/>
              <a:t>计算词网络中的路径</a:t>
            </a:r>
            <a:r>
              <a:rPr lang="zh-CN" altLang="en-US"/>
              <a:t>的权值</a:t>
            </a:r>
            <a:endParaRPr lang="zh-CN" altLang="en-US"/>
          </a:p>
          <a:p>
            <a:r>
              <a:rPr lang="zh-CN" altLang="en-US"/>
              <a:t>选择最大的权值的那条路径作为</a:t>
            </a:r>
            <a:r>
              <a:rPr lang="zh-CN" altLang="en-US"/>
              <a:t>答案。</a:t>
            </a:r>
            <a:endParaRPr lang="zh-CN" altLang="en-US"/>
          </a:p>
          <a:p>
            <a:r>
              <a:rPr lang="zh-CN" altLang="en-US"/>
              <a:t>应用动态规划的思想，维特比</a:t>
            </a:r>
            <a:r>
              <a:rPr lang="zh-CN" altLang="en-US"/>
              <a:t>算法：</a:t>
            </a:r>
            <a:endParaRPr lang="zh-CN" altLang="en-US"/>
          </a:p>
          <a:p>
            <a:r>
              <a:rPr lang="zh-CN" altLang="en-US"/>
              <a:t>考虑到，对于每个词而言，它前面的信息其实对后面的影响只停留在目前的这个词，的某个词性是多大的权值，因此采用维特比算法中的思想，记录每个词的某个词性的最大权值，以及对它产生贡献的上一个词及其</a:t>
            </a:r>
            <a:r>
              <a:rPr lang="zh-CN" altLang="en-US"/>
              <a:t>词性。</a:t>
            </a:r>
            <a:endParaRPr lang="zh-CN" altLang="en-US"/>
          </a:p>
          <a:p>
            <a:endParaRPr lang="zh-CN" altLang="en-US"/>
          </a:p>
        </p:txBody>
      </p:sp>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引申</a:t>
            </a:r>
            <a:r>
              <a:rPr lang="en-US" altLang="zh-CN"/>
              <a:t>-Transition System</a:t>
            </a:r>
            <a:endParaRPr lang="en-US" altLang="zh-CN"/>
          </a:p>
        </p:txBody>
      </p:sp>
      <p:sp>
        <p:nvSpPr>
          <p:cNvPr id="3" name="内容占位符 2"/>
          <p:cNvSpPr>
            <a:spLocks noGrp="1"/>
          </p:cNvSpPr>
          <p:nvPr>
            <p:ph idx="1"/>
          </p:nvPr>
        </p:nvSpPr>
        <p:spPr/>
        <p:txBody>
          <a:bodyPr/>
          <a:p>
            <a:r>
              <a:rPr lang="zh-CN" altLang="en-US"/>
              <a:t>从这里，我们可以窥探到一点继续研究下去的思路</a:t>
            </a:r>
            <a:r>
              <a:rPr lang="zh-CN" altLang="en-US"/>
              <a:t>了。</a:t>
            </a:r>
            <a:endParaRPr lang="zh-CN" altLang="en-US"/>
          </a:p>
          <a:p>
            <a:r>
              <a:rPr lang="zh-CN" altLang="en-US"/>
              <a:t>Transition-based 框架大多数应用于结构化学习问题，通过预先定义好的transition系统，在解码过程中一步步的进行解码。具体来说，包含两个主要的部分，一个是用于存储部分结果的当前状态(states)，另一个则是预测的动作行为(actions)</a:t>
            </a:r>
            <a:endParaRPr lang="zh-CN" altLang="en-US"/>
          </a:p>
          <a:p>
            <a:endParaRPr lang="zh-CN" altLang="en-US"/>
          </a:p>
          <a:p>
            <a:pPr marL="0" indent="0">
              <a:buNone/>
            </a:pPr>
            <a:r>
              <a:rPr lang="en-US" altLang="zh-CN"/>
              <a:t>  </a:t>
            </a:r>
            <a:r>
              <a:rPr lang="zh-CN" altLang="en-US"/>
              <a:t>考虑一个容易观察到的更加通用的特征，能不能基于更细粒度的语料（字）来构建模型，对分词结果以及词性进行</a:t>
            </a:r>
            <a:r>
              <a:rPr lang="zh-CN" altLang="en-US"/>
              <a:t>预测。</a:t>
            </a:r>
            <a:endParaRPr lang="zh-CN" altLang="en-US"/>
          </a:p>
        </p:txBody>
      </p: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由字构成词</a:t>
            </a:r>
            <a:r>
              <a:rPr lang="en-US" altLang="zh-CN"/>
              <a:t>-</a:t>
            </a:r>
            <a:r>
              <a:rPr lang="zh-CN" altLang="en-US">
                <a:sym typeface="+mn-ea"/>
              </a:rPr>
              <a:t>生成模型与判别模型</a:t>
            </a:r>
            <a:endParaRPr lang="en-US" altLang="zh-CN"/>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lnSpcReduction="10000"/>
              </a:bodyPr>
              <a:p>
                <a:r>
                  <a:rPr lang="zh-CN" altLang="en-US">
                    <a:sym typeface="+mn-ea"/>
                  </a:rPr>
                  <a:t>思路，每个字都是某个词的某个位置</a:t>
                </a:r>
                <a:r>
                  <a:rPr lang="en-US" altLang="zh-CN">
                    <a:sym typeface="+mn-ea"/>
                  </a:rPr>
                  <a:t> XYZ X-&gt;B Y-&gt;I Z-&gt;E   H S</a:t>
                </a:r>
                <a:endParaRPr lang="en-US" altLang="zh-CN">
                  <a:sym typeface="+mn-ea"/>
                </a:endParaRPr>
              </a:p>
              <a:p>
                <a:pPr marL="0" indent="0">
                  <a:buNone/>
                </a:pPr>
                <a:r>
                  <a:rPr lang="en-US" altLang="zh-CN">
                    <a:sym typeface="+mn-ea"/>
                  </a:rPr>
                  <a:t> </a:t>
                </a:r>
                <a:r>
                  <a:rPr lang="zh-CN" altLang="en-US">
                    <a:sym typeface="+mn-ea"/>
                  </a:rPr>
                  <a:t>如果我们能够得到字的</a:t>
                </a:r>
                <a:r>
                  <a:rPr lang="en-US" altLang="zh-CN">
                    <a:sym typeface="+mn-ea"/>
                  </a:rPr>
                  <a:t>pos</a:t>
                </a:r>
                <a:r>
                  <a:rPr lang="zh-CN" altLang="en-US">
                    <a:sym typeface="+mn-ea"/>
                  </a:rPr>
                  <a:t>信息</a:t>
                </a:r>
                <a:r>
                  <a:rPr lang="en-US" altLang="zh-CN">
                    <a:sym typeface="+mn-ea"/>
                  </a:rPr>
                  <a:t> BIES</a:t>
                </a:r>
                <a:r>
                  <a:rPr lang="zh-CN" altLang="en-US">
                    <a:sym typeface="+mn-ea"/>
                  </a:rPr>
                  <a:t>，那么它其实就是得到了分词结果</a:t>
                </a:r>
                <a:r>
                  <a:rPr lang="zh-CN" altLang="en-US">
                    <a:sym typeface="+mn-ea"/>
                  </a:rPr>
                  <a:t>了</a:t>
                </a:r>
                <a:endParaRPr lang="zh-CN" altLang="en-US">
                  <a:sym typeface="+mn-ea"/>
                </a:endParaRPr>
              </a:p>
              <a:p>
                <a:pPr marL="0" indent="0">
                  <a:buNone/>
                </a:pPr>
                <a:r>
                  <a:rPr lang="zh-CN" altLang="en-US">
                    <a:sym typeface="+mn-ea"/>
                  </a:rPr>
                  <a:t>有两种模型，生成模型和判别</a:t>
                </a:r>
                <a:r>
                  <a:rPr lang="zh-CN" altLang="en-US">
                    <a:sym typeface="+mn-ea"/>
                  </a:rPr>
                  <a:t>模型</a:t>
                </a:r>
                <a:endParaRPr lang="zh-CN" altLang="en-US">
                  <a:sym typeface="+mn-ea"/>
                </a:endParaRPr>
              </a:p>
              <a:p>
                <a:r>
                  <a:rPr lang="zh-CN" altLang="en-US">
                    <a:sym typeface="+mn-ea"/>
                  </a:rPr>
                  <a:t>生成模型对</a:t>
                </a:r>
                <a:r>
                  <a:rPr lang="en-US" altLang="zh-CN">
                    <a:sym typeface="+mn-ea"/>
                  </a:rPr>
                  <a:t>P</a:t>
                </a:r>
                <a:r>
                  <a:rPr lang="zh-CN" altLang="en-US">
                    <a:sym typeface="+mn-ea"/>
                  </a:rPr>
                  <a:t>（</a:t>
                </a:r>
                <a:r>
                  <a:rPr lang="en-US" altLang="zh-CN">
                    <a:sym typeface="+mn-ea"/>
                  </a:rPr>
                  <a:t>x</a:t>
                </a:r>
                <a:r>
                  <a:rPr lang="zh-CN" altLang="en-US">
                    <a:sym typeface="+mn-ea"/>
                  </a:rPr>
                  <a:t>，</a:t>
                </a:r>
                <a:r>
                  <a:rPr lang="en-US" altLang="zh-CN">
                    <a:sym typeface="+mn-ea"/>
                  </a:rPr>
                  <a:t>y</a:t>
                </a:r>
                <a:r>
                  <a:rPr lang="zh-CN" altLang="en-US">
                    <a:sym typeface="+mn-ea"/>
                  </a:rPr>
                  <a:t>）建模，</a:t>
                </a:r>
                <a:r>
                  <a:rPr lang="en-US" altLang="zh-CN">
                    <a:sym typeface="+mn-ea"/>
                  </a:rPr>
                  <a:t>P(Wseq,</a:t>
                </a:r>
                <a14:m>
                  <m:oMath xmlns:m="http://schemas.openxmlformats.org/officeDocument/2006/math">
                    <m:sSup>
                      <m:sSupPr>
                        <m:ctrlPr>
                          <a:rPr lang="en-US" altLang="zh-CN" i="1">
                            <a:latin typeface="Cambria Math" panose="02040503050406030204" charset="0"/>
                            <a:cs typeface="Cambria Math" panose="02040503050406030204" charset="0"/>
                            <a:sym typeface="+mn-ea"/>
                          </a:rPr>
                        </m:ctrlPr>
                      </m:sSupPr>
                      <m:e>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𝑐</m:t>
                            </m:r>
                          </m:e>
                          <m:sub>
                            <m:r>
                              <a:rPr lang="en-US" altLang="zh-CN" i="1">
                                <a:latin typeface="Cambria Math" panose="02040503050406030204" charset="0"/>
                                <a:cs typeface="Cambria Math" panose="02040503050406030204" charset="0"/>
                                <a:sym typeface="+mn-ea"/>
                              </a:rPr>
                              <m:t>1</m:t>
                            </m:r>
                          </m:sub>
                        </m:sSub>
                      </m:e>
                      <m:sup>
                        <m:r>
                          <a:rPr lang="en-US" altLang="zh-CN" i="1">
                            <a:latin typeface="Cambria Math" panose="02040503050406030204" charset="0"/>
                            <a:cs typeface="Cambria Math" panose="02040503050406030204" charset="0"/>
                            <a:sym typeface="+mn-ea"/>
                          </a:rPr>
                          <m:t>𝑛</m:t>
                        </m:r>
                      </m:sup>
                    </m:sSup>
                  </m:oMath>
                </a14:m>
                <a:r>
                  <a:rPr lang="en-US" altLang="zh-CN">
                    <a:sym typeface="+mn-ea"/>
                  </a:rPr>
                  <a:t>)</a:t>
                </a:r>
                <a:endParaRPr lang="en-US" altLang="zh-CN">
                  <a:sym typeface="+mn-ea"/>
                </a:endParaRPr>
              </a:p>
              <a:p>
                <a:r>
                  <a:rPr lang="zh-CN" altLang="en-US"/>
                  <a:t>这里表示的是</a:t>
                </a:r>
                <a:r>
                  <a:rPr lang="zh-CN" altLang="en-US"/>
                  <a:t>词位</a:t>
                </a:r>
                <a:endParaRPr lang="zh-CN" altLang="en-US"/>
              </a:p>
              <a:p>
                <a:r>
                  <a:rPr lang="zh-CN" altLang="en-US">
                    <a:sym typeface="+mn-ea"/>
                  </a:rPr>
                  <a:t>基于</a:t>
                </a:r>
                <a:r>
                  <a:rPr lang="en-US" altLang="zh-CN">
                    <a:sym typeface="+mn-ea"/>
                  </a:rPr>
                  <a:t>bayes</a:t>
                </a:r>
                <a:r>
                  <a:rPr lang="zh-CN" altLang="en-US">
                    <a:sym typeface="+mn-ea"/>
                  </a:rPr>
                  <a:t>，</a:t>
                </a:r>
                <a:r>
                  <a:rPr lang="en-US" altLang="zh-CN">
                    <a:sym typeface="+mn-ea"/>
                  </a:rPr>
                  <a:t>HMM</a:t>
                </a:r>
                <a:endParaRPr lang="en-US" altLang="zh-CN"/>
              </a:p>
              <a:p>
                <a:r>
                  <a:rPr lang="zh-CN" altLang="en-US">
                    <a:sym typeface="+mn-ea"/>
                  </a:rPr>
                  <a:t>基于</a:t>
                </a:r>
                <a:r>
                  <a:rPr lang="en-US" altLang="zh-CN">
                    <a:sym typeface="+mn-ea"/>
                  </a:rPr>
                  <a:t>HMM</a:t>
                </a:r>
                <a:r>
                  <a:rPr lang="zh-CN" altLang="en-US">
                    <a:sym typeface="+mn-ea"/>
                  </a:rPr>
                  <a:t>的其实就是对于字的序列标注问题</a:t>
                </a:r>
                <a:endParaRPr lang="zh-CN" altLang="en-US"/>
              </a:p>
              <a:p>
                <a:r>
                  <a:rPr lang="zh-CN" altLang="en-US">
                    <a:sym typeface="+mn-ea"/>
                  </a:rPr>
                  <a:t>判别模型对</a:t>
                </a:r>
                <a:r>
                  <a:rPr lang="en-US" altLang="zh-CN">
                    <a:sym typeface="+mn-ea"/>
                  </a:rPr>
                  <a:t>P(Y|X)</a:t>
                </a:r>
                <a:r>
                  <a:rPr lang="zh-CN" altLang="en-US">
                    <a:sym typeface="+mn-ea"/>
                  </a:rPr>
                  <a:t>建模</a:t>
                </a:r>
                <a:r>
                  <a:rPr lang="en-US" altLang="zh-CN">
                    <a:sym typeface="+mn-ea"/>
                  </a:rPr>
                  <a:t>      P (Wseq|</a:t>
                </a:r>
                <a14:m>
                  <m:oMath xmlns:m="http://schemas.openxmlformats.org/officeDocument/2006/math">
                    <m:sSup>
                      <m:sSupPr>
                        <m:ctrlPr>
                          <a:rPr lang="en-US" altLang="zh-CN" i="1">
                            <a:latin typeface="Cambria Math" panose="02040503050406030204" charset="0"/>
                            <a:cs typeface="Cambria Math" panose="02040503050406030204" charset="0"/>
                            <a:sym typeface="+mn-ea"/>
                          </a:rPr>
                        </m:ctrlPr>
                      </m:sSupPr>
                      <m:e>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𝑐</m:t>
                            </m:r>
                          </m:e>
                          <m:sub>
                            <m:r>
                              <a:rPr lang="en-US" altLang="zh-CN" i="1">
                                <a:latin typeface="Cambria Math" panose="02040503050406030204" charset="0"/>
                                <a:cs typeface="Cambria Math" panose="02040503050406030204" charset="0"/>
                                <a:sym typeface="+mn-ea"/>
                              </a:rPr>
                              <m:t>1</m:t>
                            </m:r>
                          </m:sub>
                        </m:sSub>
                      </m:e>
                      <m:sup>
                        <m:r>
                          <a:rPr lang="en-US" altLang="zh-CN" i="1">
                            <a:latin typeface="Cambria Math" panose="02040503050406030204" charset="0"/>
                            <a:cs typeface="Cambria Math" panose="02040503050406030204" charset="0"/>
                            <a:sym typeface="+mn-ea"/>
                          </a:rPr>
                          <m:t>𝑛</m:t>
                        </m:r>
                      </m:sup>
                    </m:sSup>
                  </m:oMath>
                </a14:m>
                <a:r>
                  <a:rPr lang="en-US" altLang="zh-CN">
                    <a:sym typeface="+mn-ea"/>
                  </a:rPr>
                  <a:t>)</a:t>
                </a:r>
                <a:endParaRPr lang="en-US" altLang="zh-CN">
                  <a:sym typeface="+mn-ea"/>
                </a:endParaRPr>
              </a:p>
              <a:p>
                <a:r>
                  <a:rPr lang="zh-CN" altLang="en-US">
                    <a:sym typeface="+mn-ea"/>
                  </a:rPr>
                  <a:t>这里的</a:t>
                </a:r>
                <a:r>
                  <a:rPr lang="en-US" altLang="zh-CN">
                    <a:sym typeface="+mn-ea"/>
                  </a:rPr>
                  <a:t>c</a:t>
                </a:r>
                <a:r>
                  <a:rPr lang="zh-CN" altLang="en-US">
                    <a:sym typeface="+mn-ea"/>
                  </a:rPr>
                  <a:t>只是字信息，用来</a:t>
                </a:r>
                <a:r>
                  <a:rPr lang="zh-CN" altLang="en-US">
                    <a:sym typeface="+mn-ea"/>
                  </a:rPr>
                  <a:t>表示特征</a:t>
                </a:r>
                <a:endParaRPr lang="zh-CN" altLang="en-US"/>
              </a:p>
              <a:p>
                <a:r>
                  <a:rPr lang="zh-CN" altLang="en-US">
                    <a:sym typeface="+mn-ea"/>
                  </a:rPr>
                  <a:t>例如</a:t>
                </a:r>
                <a:r>
                  <a:rPr lang="en-US" altLang="zh-CN">
                    <a:sym typeface="+mn-ea"/>
                  </a:rPr>
                  <a:t> CRF</a:t>
                </a:r>
                <a:endParaRPr lang="en-US" altLang="zh-CN"/>
              </a:p>
              <a:p>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1" t="-1" r="3" b="-3684"/>
                </a:stretch>
              </a:blipFill>
            </p:spPr>
            <p:txBody>
              <a:bodyPr/>
              <a:lstStyle/>
              <a:p>
                <a:r>
                  <a:rPr lang="zh-CN" altLang="en-US">
                    <a:noFill/>
                  </a:rPr>
                  <a:t> </a:t>
                </a:r>
              </a:p>
            </p:txBody>
          </p:sp>
        </mc:Fallback>
      </mc:AlternateContent>
      <p:pic>
        <p:nvPicPr>
          <p:cNvPr id="4" name="图片 3"/>
          <p:cNvPicPr>
            <a:picLocks noChangeAspect="1"/>
          </p:cNvPicPr>
          <p:nvPr>
            <p:custDataLst>
              <p:tags r:id="rId2"/>
            </p:custDataLst>
          </p:nvPr>
        </p:nvPicPr>
        <p:blipFill>
          <a:blip r:embed="rId3"/>
          <a:stretch>
            <a:fillRect/>
          </a:stretch>
        </p:blipFill>
        <p:spPr>
          <a:xfrm>
            <a:off x="5922010" y="2893060"/>
            <a:ext cx="5448300" cy="647700"/>
          </a:xfrm>
          <a:prstGeom prst="rect">
            <a:avLst/>
          </a:prstGeom>
        </p:spPr>
      </p:pic>
      <p:pic>
        <p:nvPicPr>
          <p:cNvPr id="5" name="图片 4"/>
          <p:cNvPicPr>
            <a:picLocks noChangeAspect="1"/>
          </p:cNvPicPr>
          <p:nvPr>
            <p:custDataLst>
              <p:tags r:id="rId4"/>
            </p:custDataLst>
          </p:nvPr>
        </p:nvPicPr>
        <p:blipFill>
          <a:blip r:embed="rId5"/>
          <a:stretch>
            <a:fillRect/>
          </a:stretch>
        </p:blipFill>
        <p:spPr>
          <a:xfrm>
            <a:off x="5803900" y="4775200"/>
            <a:ext cx="5684520" cy="822960"/>
          </a:xfrm>
          <a:prstGeom prst="rect">
            <a:avLst/>
          </a:prstGeom>
        </p:spPr>
      </p:pic>
    </p:spTree>
    <p:custDataLst>
      <p:tags r:id="rId6"/>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分词</a:t>
            </a:r>
            <a:r>
              <a:rPr lang="zh-CN" altLang="en-US"/>
              <a:t>后处理</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5298440" y="846455"/>
            <a:ext cx="6278880" cy="4709160"/>
          </a:xfrm>
          <a:prstGeom prst="rect">
            <a:avLst/>
          </a:prstGeom>
        </p:spPr>
      </p:pic>
      <p:sp>
        <p:nvSpPr>
          <p:cNvPr id="5" name="文本框 4"/>
          <p:cNvSpPr txBox="1"/>
          <p:nvPr/>
        </p:nvSpPr>
        <p:spPr>
          <a:xfrm>
            <a:off x="828675" y="1686560"/>
            <a:ext cx="4064000" cy="1753235"/>
          </a:xfrm>
          <a:prstGeom prst="rect">
            <a:avLst/>
          </a:prstGeom>
          <a:noFill/>
        </p:spPr>
        <p:txBody>
          <a:bodyPr wrap="square" rtlCol="0">
            <a:spAutoFit/>
          </a:bodyPr>
          <a:p>
            <a:r>
              <a:rPr lang="zh-CN" altLang="en-US"/>
              <a:t>考虑两个</a:t>
            </a:r>
            <a:r>
              <a:rPr lang="zh-CN" altLang="en-US"/>
              <a:t>要素：</a:t>
            </a:r>
            <a:endParaRPr lang="zh-CN" altLang="en-US"/>
          </a:p>
          <a:p>
            <a:endParaRPr lang="zh-CN" altLang="en-US"/>
          </a:p>
          <a:p>
            <a:r>
              <a:rPr lang="en-US" altLang="zh-CN"/>
              <a:t>1.</a:t>
            </a:r>
            <a:r>
              <a:rPr lang="zh-CN" altLang="en-US"/>
              <a:t>有规则能用</a:t>
            </a:r>
            <a:r>
              <a:rPr lang="en-US" altLang="zh-CN"/>
              <a:t>  </a:t>
            </a:r>
            <a:r>
              <a:rPr lang="zh-CN" altLang="en-US"/>
              <a:t>（考虑</a:t>
            </a:r>
            <a:r>
              <a:rPr lang="zh-CN" altLang="en-US"/>
              <a:t>能用）</a:t>
            </a:r>
            <a:endParaRPr lang="zh-CN" altLang="en-US"/>
          </a:p>
          <a:p>
            <a:endParaRPr lang="en-US" altLang="zh-CN"/>
          </a:p>
          <a:p>
            <a:endParaRPr lang="en-US" altLang="zh-CN"/>
          </a:p>
          <a:p>
            <a:r>
              <a:rPr lang="en-US" altLang="zh-CN"/>
              <a:t>2.</a:t>
            </a:r>
            <a:r>
              <a:rPr lang="zh-CN" altLang="en-US"/>
              <a:t>规则是可以学习得到的</a:t>
            </a:r>
            <a:r>
              <a:rPr lang="en-US" altLang="zh-CN"/>
              <a:t>  </a:t>
            </a:r>
            <a:r>
              <a:rPr lang="zh-CN" altLang="en-US"/>
              <a:t>（考虑</a:t>
            </a:r>
            <a:r>
              <a:rPr lang="zh-CN" altLang="en-US"/>
              <a:t>好用）</a:t>
            </a:r>
            <a:endParaRPr lang="zh-CN" altLang="en-US"/>
          </a:p>
        </p:txBody>
      </p:sp>
    </p:spTree>
    <p:custDataLst>
      <p:tags r:id="rId3"/>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2330450" y="2166620"/>
            <a:ext cx="6507480" cy="3649980"/>
          </a:xfrm>
          <a:prstGeom prst="rect">
            <a:avLst/>
          </a:prstGeom>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语料库加工-文本处理</a:t>
            </a:r>
            <a:endParaRPr lang="zh-CN" altLang="en-US"/>
          </a:p>
        </p:txBody>
      </p:sp>
      <p:sp>
        <p:nvSpPr>
          <p:cNvPr id="3" name="内容占位符 2"/>
          <p:cNvSpPr>
            <a:spLocks noGrp="1"/>
          </p:cNvSpPr>
          <p:nvPr>
            <p:ph idx="1"/>
          </p:nvPr>
        </p:nvSpPr>
        <p:spPr/>
        <p:txBody>
          <a:bodyPr>
            <a:normAutofit lnSpcReduction="20000"/>
          </a:bodyPr>
          <a:p>
            <a:r>
              <a:rPr lang="zh-CN" altLang="en-US"/>
              <a:t>垃圾格式问题</a:t>
            </a:r>
            <a:endParaRPr lang="zh-CN" altLang="en-US"/>
          </a:p>
          <a:p>
            <a:r>
              <a:rPr lang="zh-CN" altLang="en-US"/>
              <a:t>大小写</a:t>
            </a:r>
            <a:r>
              <a:rPr lang="en-US" altLang="zh-CN"/>
              <a:t> </a:t>
            </a:r>
            <a:r>
              <a:rPr lang="zh-CN" altLang="en-US"/>
              <a:t>启发式</a:t>
            </a:r>
            <a:endParaRPr lang="zh-CN" altLang="en-US"/>
          </a:p>
          <a:p>
            <a:r>
              <a:rPr lang="zh-CN" altLang="en-US"/>
              <a:t>标记化（Tokenization）</a:t>
            </a:r>
            <a:endParaRPr lang="zh-CN" altLang="en-US"/>
          </a:p>
          <a:p>
            <a:r>
              <a:rPr lang="zh-CN" altLang="en-US"/>
              <a:t>句点</a:t>
            </a:r>
            <a:endParaRPr lang="zh-CN" altLang="en-US"/>
          </a:p>
          <a:p>
            <a:r>
              <a:rPr lang="zh-CN" altLang="en-US"/>
              <a:t>单撇号</a:t>
            </a:r>
            <a:endParaRPr lang="zh-CN" altLang="en-US"/>
          </a:p>
          <a:p>
            <a:r>
              <a:rPr lang="zh-CN" altLang="en-US"/>
              <a:t>连字符</a:t>
            </a:r>
            <a:endParaRPr lang="zh-CN" altLang="en-US"/>
          </a:p>
          <a:p>
            <a:r>
              <a:rPr lang="zh-CN" altLang="en-US"/>
              <a:t>相同形式表示不同的词语</a:t>
            </a:r>
            <a:endParaRPr lang="zh-CN" altLang="en-US"/>
          </a:p>
          <a:p>
            <a:r>
              <a:rPr lang="zh-CN" altLang="en-US"/>
              <a:t>词法</a:t>
            </a:r>
            <a:endParaRPr lang="zh-CN" altLang="en-US"/>
          </a:p>
          <a:p>
            <a:r>
              <a:rPr lang="zh-CN" altLang="en-US"/>
              <a:t>句子边界的研究</a:t>
            </a:r>
            <a:endParaRPr lang="zh-CN" altLang="en-US"/>
          </a:p>
          <a:p>
            <a:r>
              <a:rPr lang="zh-CN" altLang="en-US"/>
              <a:t>语料库中原来的文本不一定是</a:t>
            </a:r>
            <a:r>
              <a:rPr lang="en-US" altLang="zh-CN"/>
              <a:t>clear</a:t>
            </a:r>
            <a:r>
              <a:rPr lang="zh-CN" altLang="en-US"/>
              <a:t>的，自然文本处理是一个必须的步骤，数据清洗也往往是数据挖掘的</a:t>
            </a:r>
            <a:r>
              <a:rPr lang="zh-CN" altLang="en-US"/>
              <a:t>第一步。</a:t>
            </a: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语料库加工-格式标注</a:t>
            </a:r>
            <a:endParaRPr lang="zh-CN" altLang="en-US"/>
          </a:p>
        </p:txBody>
      </p:sp>
      <p:sp>
        <p:nvSpPr>
          <p:cNvPr id="3" name="内容占位符 2"/>
          <p:cNvSpPr>
            <a:spLocks noGrp="1"/>
          </p:cNvSpPr>
          <p:nvPr>
            <p:ph idx="1"/>
          </p:nvPr>
        </p:nvSpPr>
        <p:spPr/>
        <p:txBody>
          <a:bodyPr/>
          <a:p>
            <a:r>
              <a:rPr lang="zh-CN" altLang="en-US"/>
              <a:t>通用标记语言</a:t>
            </a:r>
            <a:endParaRPr lang="zh-CN" altLang="en-US"/>
          </a:p>
        </p:txBody>
      </p:sp>
      <p:sp>
        <p:nvSpPr>
          <p:cNvPr id="4" name="标题 1"/>
          <p:cNvSpPr>
            <a:spLocks noGrp="1"/>
          </p:cNvSpPr>
          <p:nvPr>
            <p:custDataLst>
              <p:tags r:id="rId1"/>
            </p:custDataLst>
          </p:nvPr>
        </p:nvSpPr>
        <p:spPr>
          <a:xfrm>
            <a:off x="608400" y="2521020"/>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zh-CN" altLang="en-US"/>
              <a:t>语料库加工-数据标注</a:t>
            </a:r>
            <a:endParaRPr lang="zh-CN" altLang="en-US"/>
          </a:p>
        </p:txBody>
      </p:sp>
      <p:sp>
        <p:nvSpPr>
          <p:cNvPr id="5" name="内容占位符 2"/>
          <p:cNvSpPr>
            <a:spLocks noGrp="1"/>
          </p:cNvSpPr>
          <p:nvPr>
            <p:custDataLst>
              <p:tags r:id="rId2"/>
            </p:custDataLst>
          </p:nvPr>
        </p:nvSpPr>
        <p:spPr>
          <a:xfrm>
            <a:off x="608400" y="3429055"/>
            <a:ext cx="10969200" cy="475920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语法标注</a:t>
            </a:r>
            <a:endParaRPr lang="zh-CN" altLang="en-US"/>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语料库应用：统计分析</a:t>
            </a:r>
            <a:endParaRPr lang="zh-CN" altLang="en-US"/>
          </a:p>
        </p:txBody>
      </p:sp>
      <p:sp>
        <p:nvSpPr>
          <p:cNvPr id="3" name="内容占位符 2"/>
          <p:cNvSpPr>
            <a:spLocks noGrp="1"/>
          </p:cNvSpPr>
          <p:nvPr>
            <p:ph idx="1"/>
          </p:nvPr>
        </p:nvSpPr>
        <p:spPr/>
        <p:txBody>
          <a:bodyPr/>
          <a:p>
            <a:r>
              <a:rPr lang="zh-CN" altLang="en-US"/>
              <a:t>句子长度—平均23个词</a:t>
            </a:r>
            <a:endParaRPr lang="zh-CN" altLang="en-US"/>
          </a:p>
          <a:p>
            <a:r>
              <a:rPr lang="zh-CN" altLang="en-US"/>
              <a:t>Zipf法则</a:t>
            </a:r>
            <a:endParaRPr lang="zh-CN" altLang="en-US"/>
          </a:p>
          <a:p>
            <a:r>
              <a:rPr lang="zh-CN" altLang="en-US"/>
              <a:t>一个词地频率f和它的词频 (降序)位置r：</a:t>
            </a:r>
            <a:endParaRPr lang="zh-CN" altLang="en-US"/>
          </a:p>
          <a:p>
            <a:r>
              <a:rPr lang="zh-CN" altLang="en-US"/>
              <a:t>f*r=k (k为常数)</a:t>
            </a:r>
            <a:endParaRPr lang="zh-CN" altLang="en-US"/>
          </a:p>
          <a:p>
            <a:endParaRPr lang="en-US" altLang="zh-CN"/>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176"/>
</p:tagLst>
</file>

<file path=ppt/tags/tag101.xml><?xml version="1.0" encoding="utf-8"?>
<p:tagLst xmlns:p="http://schemas.openxmlformats.org/presentationml/2006/main">
  <p:tag name="KSO_WM_BEAUTIFY_FLAG" val="#wm#"/>
  <p:tag name="KSO_WM_TEMPLATE_CATEGORY" val="custom"/>
  <p:tag name="KSO_WM_TEMPLATE_INDEX" val="20205176"/>
</p:tagLst>
</file>

<file path=ppt/tags/tag102.xml><?xml version="1.0" encoding="utf-8"?>
<p:tagLst xmlns:p="http://schemas.openxmlformats.org/presentationml/2006/main">
  <p:tag name="KSO_WM_BEAUTIFY_FLAG" val="#wm#"/>
  <p:tag name="KSO_WM_TEMPLATE_CATEGORY" val="custom"/>
  <p:tag name="KSO_WM_TEMPLATE_INDEX" val="20205176"/>
</p:tagLst>
</file>

<file path=ppt/tags/tag103.xml><?xml version="1.0" encoding="utf-8"?>
<p:tagLst xmlns:p="http://schemas.openxmlformats.org/presentationml/2006/main">
  <p:tag name="KSO_WM_BEAUTIFY_FLAG" val="#wm#"/>
  <p:tag name="KSO_WM_TEMPLATE_CATEGORY" val="custom"/>
  <p:tag name="KSO_WM_TEMPLATE_INDEX" val="20205176"/>
</p:tagLst>
</file>

<file path=ppt/tags/tag104.xml><?xml version="1.0" encoding="utf-8"?>
<p:tagLst xmlns:p="http://schemas.openxmlformats.org/presentationml/2006/main">
  <p:tag name="KSO_WM_BEAUTIFY_FLAG" val="#wm#"/>
  <p:tag name="KSO_WM_TEMPLATE_CATEGORY" val="custom"/>
  <p:tag name="KSO_WM_TEMPLATE_INDEX" val="20205176"/>
</p:tagLst>
</file>

<file path=ppt/tags/tag105.xml><?xml version="1.0" encoding="utf-8"?>
<p:tagLst xmlns:p="http://schemas.openxmlformats.org/presentationml/2006/main">
  <p:tag name="KSO_WM_BEAUTIFY_FLAG" val="#wm#"/>
  <p:tag name="KSO_WM_TEMPLATE_CATEGORY" val="custom"/>
  <p:tag name="KSO_WM_TEMPLATE_INDEX" val="20205176"/>
</p:tagLst>
</file>

<file path=ppt/tags/tag106.xml><?xml version="1.0" encoding="utf-8"?>
<p:tagLst xmlns:p="http://schemas.openxmlformats.org/presentationml/2006/main">
  <p:tag name="KSO_WM_BEAUTIFY_FLAG" val="#wm#"/>
  <p:tag name="KSO_WM_TEMPLATE_CATEGORY" val="custom"/>
  <p:tag name="KSO_WM_TEMPLATE_INDEX" val="20205176"/>
</p:tagLst>
</file>

<file path=ppt/tags/tag107.xml><?xml version="1.0" encoding="utf-8"?>
<p:tagLst xmlns:p="http://schemas.openxmlformats.org/presentationml/2006/main">
  <p:tag name="KSO_WM_UNIT_PLACING_PICTURE_USER_VIEWPORT" val="{&quot;height&quot;:7494.8031496062995,&quot;width&quot;:17274.33070866142}"/>
</p:tagLst>
</file>

<file path=ppt/tags/tag108.xml><?xml version="1.0" encoding="utf-8"?>
<p:tagLst xmlns:p="http://schemas.openxmlformats.org/presentationml/2006/main">
  <p:tag name="KSO_WM_BEAUTIFY_FLAG" val=""/>
  <p:tag name="KSO_WM_UNIT_PLACING_PICTURE_USER_VIEWPORT" val="{&quot;height&quot;:3588,&quot;width&quot;:5940}"/>
</p:tagLst>
</file>

<file path=ppt/tags/tag109.xml><?xml version="1.0" encoding="utf-8"?>
<p:tagLst xmlns:p="http://schemas.openxmlformats.org/presentationml/2006/main">
  <p:tag name="KSO_WM_BEAUTIFY_FLAG" val="#wm#"/>
  <p:tag name="KSO_WM_TEMPLATE_CATEGORY" val="custom"/>
  <p:tag name="KSO_WM_TEMPLATE_INDEX" val="20205176"/>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wm#"/>
  <p:tag name="KSO_WM_TEMPLATE_CATEGORY" val="custom"/>
  <p:tag name="KSO_WM_TEMPLATE_INDEX" val="20205176"/>
</p:tagLst>
</file>

<file path=ppt/tags/tag112.xml><?xml version="1.0" encoding="utf-8"?>
<p:tagLst xmlns:p="http://schemas.openxmlformats.org/presentationml/2006/main">
  <p:tag name="KSO_WM_BEAUTIFY_FLAG" val="#wm#"/>
  <p:tag name="KSO_WM_TEMPLATE_CATEGORY" val="custom"/>
  <p:tag name="KSO_WM_TEMPLATE_INDEX" val="20205176"/>
</p:tagLst>
</file>

<file path=ppt/tags/tag113.xml><?xml version="1.0" encoding="utf-8"?>
<p:tagLst xmlns:p="http://schemas.openxmlformats.org/presentationml/2006/main">
  <p:tag name="KSO_WM_BEAUTIFY_FLAG" val="#wm#"/>
  <p:tag name="KSO_WM_TEMPLATE_CATEGORY" val="custom"/>
  <p:tag name="KSO_WM_TEMPLATE_INDEX" val="20205176"/>
</p:tagLst>
</file>

<file path=ppt/tags/tag114.xml><?xml version="1.0" encoding="utf-8"?>
<p:tagLst xmlns:p="http://schemas.openxmlformats.org/presentationml/2006/main">
  <p:tag name="KSO_WM_BEAUTIFY_FLAG" val="#wm#"/>
  <p:tag name="KSO_WM_TEMPLATE_CATEGORY" val="custom"/>
  <p:tag name="KSO_WM_TEMPLATE_INDEX" val="20205176"/>
</p:tagLst>
</file>

<file path=ppt/tags/tag115.xml><?xml version="1.0" encoding="utf-8"?>
<p:tagLst xmlns:p="http://schemas.openxmlformats.org/presentationml/2006/main">
  <p:tag name="KSO_WM_BEAUTIFY_FLAG" val="#wm#"/>
  <p:tag name="KSO_WM_TEMPLATE_CATEGORY" val="custom"/>
  <p:tag name="KSO_WM_TEMPLATE_INDEX" val="20205176"/>
</p:tagLst>
</file>

<file path=ppt/tags/tag116.xml><?xml version="1.0" encoding="utf-8"?>
<p:tagLst xmlns:p="http://schemas.openxmlformats.org/presentationml/2006/main">
  <p:tag name="KSO_WM_BEAUTIFY_FLAG" val="#wm#"/>
  <p:tag name="KSO_WM_TEMPLATE_CATEGORY" val="custom"/>
  <p:tag name="KSO_WM_TEMPLATE_INDEX" val="20205176"/>
</p:tagLst>
</file>

<file path=ppt/tags/tag117.xml><?xml version="1.0" encoding="utf-8"?>
<p:tagLst xmlns:p="http://schemas.openxmlformats.org/presentationml/2006/main">
  <p:tag name="KSO_WM_BEAUTIFY_FLAG" val="#wm#"/>
  <p:tag name="KSO_WM_TEMPLATE_CATEGORY" val="custom"/>
  <p:tag name="KSO_WM_TEMPLATE_INDEX" val="20205176"/>
</p:tagLst>
</file>

<file path=ppt/tags/tag118.xml><?xml version="1.0" encoding="utf-8"?>
<p:tagLst xmlns:p="http://schemas.openxmlformats.org/presentationml/2006/main">
  <p:tag name="KSO_WM_BEAUTIFY_FLAG" val="#wm#"/>
  <p:tag name="KSO_WM_TEMPLATE_CATEGORY" val="custom"/>
  <p:tag name="KSO_WM_TEMPLATE_INDEX" val="20205176"/>
</p:tagLst>
</file>

<file path=ppt/tags/tag119.xml><?xml version="1.0" encoding="utf-8"?>
<p:tagLst xmlns:p="http://schemas.openxmlformats.org/presentationml/2006/main">
  <p:tag name="KSO_WM_BEAUTIFY_FLAG" val="#wm#"/>
  <p:tag name="KSO_WM_TEMPLATE_CATEGORY" val="custom"/>
  <p:tag name="KSO_WM_TEMPLATE_INDEX" val="20205176"/>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5176"/>
</p:tagLst>
</file>

<file path=ppt/tags/tag121.xml><?xml version="1.0" encoding="utf-8"?>
<p:tagLst xmlns:p="http://schemas.openxmlformats.org/presentationml/2006/main">
  <p:tag name="KSO_WM_BEAUTIFY_FLAG" val="#wm#"/>
  <p:tag name="KSO_WM_TEMPLATE_CATEGORY" val="custom"/>
  <p:tag name="KSO_WM_TEMPLATE_INDEX" val="20205176"/>
</p:tagLst>
</file>

<file path=ppt/tags/tag122.xml><?xml version="1.0" encoding="utf-8"?>
<p:tagLst xmlns:p="http://schemas.openxmlformats.org/presentationml/2006/main">
  <p:tag name="KSO_WM_BEAUTIFY_FLAG" val="#wm#"/>
  <p:tag name="KSO_WM_TEMPLATE_CATEGORY" val="custom"/>
  <p:tag name="KSO_WM_TEMPLATE_INDEX" val="20205176"/>
</p:tagLst>
</file>

<file path=ppt/tags/tag123.xml><?xml version="1.0" encoding="utf-8"?>
<p:tagLst xmlns:p="http://schemas.openxmlformats.org/presentationml/2006/main">
  <p:tag name="KSO_WM_BEAUTIFY_FLAG" val="#wm#"/>
  <p:tag name="KSO_WM_TEMPLATE_CATEGORY" val="custom"/>
  <p:tag name="KSO_WM_TEMPLATE_INDEX" val="20205176"/>
</p:tagLst>
</file>

<file path=ppt/tags/tag124.xml><?xml version="1.0" encoding="utf-8"?>
<p:tagLst xmlns:p="http://schemas.openxmlformats.org/presentationml/2006/main">
  <p:tag name="KSO_WM_BEAUTIFY_FLAG" val="#wm#"/>
  <p:tag name="KSO_WM_TEMPLATE_CATEGORY" val="custom"/>
  <p:tag name="KSO_WM_TEMPLATE_INDEX" val="20205176"/>
</p:tagLst>
</file>

<file path=ppt/tags/tag125.xml><?xml version="1.0" encoding="utf-8"?>
<p:tagLst xmlns:p="http://schemas.openxmlformats.org/presentationml/2006/main">
  <p:tag name="KSO_WM_BEAUTIFY_FLAG" val="#wm#"/>
  <p:tag name="KSO_WM_TEMPLATE_CATEGORY" val="custom"/>
  <p:tag name="KSO_WM_TEMPLATE_INDEX" val="20205176"/>
</p:tagLst>
</file>

<file path=ppt/tags/tag126.xml><?xml version="1.0" encoding="utf-8"?>
<p:tagLst xmlns:p="http://schemas.openxmlformats.org/presentationml/2006/main">
  <p:tag name="KSO_WM_BEAUTIFY_FLAG" val=""/>
  <p:tag name="KSO_WM_UNIT_PLACING_PICTURE_USER_VIEWPORT" val="{&quot;height&quot;:4536,&quot;width&quot;:7884}"/>
</p:tagLst>
</file>

<file path=ppt/tags/tag127.xml><?xml version="1.0" encoding="utf-8"?>
<p:tagLst xmlns:p="http://schemas.openxmlformats.org/presentationml/2006/main">
  <p:tag name="KSO_WM_BEAUTIFY_FLAG" val="#wm#"/>
  <p:tag name="KSO_WM_TEMPLATE_CATEGORY" val="custom"/>
  <p:tag name="KSO_WM_TEMPLATE_INDEX" val="20205176"/>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205176"/>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wm#"/>
  <p:tag name="KSO_WM_TEMPLATE_CATEGORY" val="custom"/>
  <p:tag name="KSO_WM_TEMPLATE_INDEX" val="20205176"/>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wm#"/>
  <p:tag name="KSO_WM_TEMPLATE_CATEGORY" val="custom"/>
  <p:tag name="KSO_WM_TEMPLATE_INDEX" val="20205176"/>
</p:tagLst>
</file>

<file path=ppt/tags/tag138.xml><?xml version="1.0" encoding="utf-8"?>
<p:tagLst xmlns:p="http://schemas.openxmlformats.org/presentationml/2006/main">
  <p:tag name="KSO_WM_BEAUTIFY_FLAG" val="#wm#"/>
  <p:tag name="KSO_WM_TEMPLATE_CATEGORY" val="custom"/>
  <p:tag name="KSO_WM_TEMPLATE_INDEX" val="20205176"/>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wm#"/>
  <p:tag name="KSO_WM_TEMPLATE_CATEGORY" val="custom"/>
  <p:tag name="KSO_WM_TEMPLATE_INDEX" val="20205176"/>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wm#"/>
  <p:tag name="KSO_WM_TEMPLATE_CATEGORY" val="custom"/>
  <p:tag name="KSO_WM_TEMPLATE_INDEX" val="20205176"/>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wm#"/>
  <p:tag name="KSO_WM_TEMPLATE_CATEGORY" val="custom"/>
  <p:tag name="KSO_WM_TEMPLATE_INDEX" val="20205176"/>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wm#"/>
  <p:tag name="KSO_WM_TEMPLATE_CATEGORY" val="custom"/>
  <p:tag name="KSO_WM_TEMPLATE_INDEX" val="20205176"/>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wm#"/>
  <p:tag name="KSO_WM_TEMPLATE_CATEGORY" val="custom"/>
  <p:tag name="KSO_WM_TEMPLATE_INDEX" val="20205176"/>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wm#"/>
  <p:tag name="KSO_WM_TEMPLATE_CATEGORY" val="custom"/>
  <p:tag name="KSO_WM_TEMPLATE_INDEX" val="20205176"/>
</p:tagLst>
</file>

<file path=ppt/tags/tag155.xml><?xml version="1.0" encoding="utf-8"?>
<p:tagLst xmlns:p="http://schemas.openxmlformats.org/presentationml/2006/main">
  <p:tag name="KSO_WM_BEAUTIFY_FLAG" val="#wm#"/>
  <p:tag name="KSO_WM_TEMPLATE_CATEGORY" val="custom"/>
  <p:tag name="KSO_WM_TEMPLATE_INDEX" val="20205176"/>
</p:tagLst>
</file>

<file path=ppt/tags/tag156.xml><?xml version="1.0" encoding="utf-8"?>
<p:tagLst xmlns:p="http://schemas.openxmlformats.org/presentationml/2006/main">
  <p:tag name="KSO_WM_BEAUTIFY_FLAG" val="#wm#"/>
  <p:tag name="KSO_WM_TEMPLATE_CATEGORY" val="custom"/>
  <p:tag name="KSO_WM_TEMPLATE_INDEX" val="20205176"/>
</p:tagLst>
</file>

<file path=ppt/tags/tag157.xml><?xml version="1.0" encoding="utf-8"?>
<p:tagLst xmlns:p="http://schemas.openxmlformats.org/presentationml/2006/main">
  <p:tag name="KSO_WM_BEAUTIFY_FLAG" val="#wm#"/>
  <p:tag name="KSO_WM_TEMPLATE_CATEGORY" val="custom"/>
  <p:tag name="KSO_WM_TEMPLATE_INDEX" val="20205176"/>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wm#"/>
  <p:tag name="KSO_WM_TEMPLATE_CATEGORY" val="custom"/>
  <p:tag name="KSO_WM_TEMPLATE_INDEX" val="20205176"/>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wm#"/>
  <p:tag name="KSO_WM_TEMPLATE_CATEGORY" val="custom"/>
  <p:tag name="KSO_WM_TEMPLATE_INDEX" val="20205176"/>
</p:tagLst>
</file>

<file path=ppt/tags/tag165.xml><?xml version="1.0" encoding="utf-8"?>
<p:tagLst xmlns:p="http://schemas.openxmlformats.org/presentationml/2006/main">
  <p:tag name="KSO_WM_BEAUTIFY_FLAG" val="#wm#"/>
  <p:tag name="KSO_WM_TEMPLATE_CATEGORY" val="custom"/>
  <p:tag name="KSO_WM_TEMPLATE_INDEX" val="20205176"/>
</p:tagLst>
</file>

<file path=ppt/tags/tag166.xml><?xml version="1.0" encoding="utf-8"?>
<p:tagLst xmlns:p="http://schemas.openxmlformats.org/presentationml/2006/main">
  <p:tag name="KSO_WM_BEAUTIFY_FLAG" val="#wm#"/>
  <p:tag name="KSO_WM_TEMPLATE_CATEGORY" val="custom"/>
  <p:tag name="KSO_WM_TEMPLATE_INDEX" val="20205176"/>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wm#"/>
  <p:tag name="KSO_WM_TEMPLATE_CATEGORY" val="custom"/>
  <p:tag name="KSO_WM_TEMPLATE_INDEX" val="20205176"/>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wm#"/>
  <p:tag name="KSO_WM_TEMPLATE_CATEGORY" val="custom"/>
  <p:tag name="KSO_WM_TEMPLATE_INDEX" val="20205176"/>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wm#"/>
  <p:tag name="KSO_WM_TEMPLATE_CATEGORY" val="custom"/>
  <p:tag name="KSO_WM_TEMPLATE_INDEX" val="20205176"/>
</p:tagLst>
</file>

<file path=ppt/tags/tag174.xml><?xml version="1.0" encoding="utf-8"?>
<p:tagLst xmlns:p="http://schemas.openxmlformats.org/presentationml/2006/main">
  <p:tag name="COMMONDATA" val="eyJoZGlkIjoiOTAxNWM5YzJiNDhmMzBjOTMxYzg4M2ExMjM3YWIzYzQifQ=="/>
  <p:tag name="KSO_WPP_MARK_KEY" val="67365f6d-7ed4-44ab-9b8a-31dee59c46f3"/>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BEAUTIFY_FLAG" val="#wm#"/>
  <p:tag name="KSO_WM_TEMPLATE_CATEGORY" val="custom"/>
  <p:tag name="KSO_WM_TEMPLATE_INDEX" val="20205176"/>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wm#"/>
  <p:tag name="KSO_WM_TEMPLATE_CATEGORY" val="custom"/>
  <p:tag name="KSO_WM_TEMPLATE_INDEX" val="20205176"/>
</p:tagLst>
</file>

<file path=ppt/tags/tag77.xml><?xml version="1.0" encoding="utf-8"?>
<p:tagLst xmlns:p="http://schemas.openxmlformats.org/presentationml/2006/main">
  <p:tag name="KSO_WM_BEAUTIFY_FLAG" val="#wm#"/>
  <p:tag name="KSO_WM_TEMPLATE_CATEGORY" val="custom"/>
  <p:tag name="KSO_WM_TEMPLATE_INDEX" val="20205176"/>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79.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wm#"/>
  <p:tag name="KSO_WM_TEMPLATE_CATEGORY" val="custom"/>
  <p:tag name="KSO_WM_TEMPLATE_INDEX" val="20205176"/>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wm#"/>
  <p:tag name="KSO_WM_TEMPLATE_CATEGORY" val="custom"/>
  <p:tag name="KSO_WM_TEMPLATE_INDEX" val="20205176"/>
</p:tagLst>
</file>

<file path=ppt/tags/tag85.xml><?xml version="1.0" encoding="utf-8"?>
<p:tagLst xmlns:p="http://schemas.openxmlformats.org/presentationml/2006/main">
  <p:tag name="KSO_WM_BEAUTIFY_FLAG" val="#wm#"/>
  <p:tag name="KSO_WM_TEMPLATE_CATEGORY" val="custom"/>
  <p:tag name="KSO_WM_TEMPLATE_INDEX" val="20205176"/>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wm#"/>
  <p:tag name="KSO_WM_TEMPLATE_CATEGORY" val="custom"/>
  <p:tag name="KSO_WM_TEMPLATE_INDEX" val="20205176"/>
</p:tagLst>
</file>

<file path=ppt/tags/tag88.xml><?xml version="1.0" encoding="utf-8"?>
<p:tagLst xmlns:p="http://schemas.openxmlformats.org/presentationml/2006/main">
  <p:tag name="KSO_WM_BEAUTIFY_FLAG" val="#wm#"/>
  <p:tag name="KSO_WM_TEMPLATE_CATEGORY" val="custom"/>
  <p:tag name="KSO_WM_TEMPLATE_INDEX" val="20205176"/>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wm#"/>
  <p:tag name="KSO_WM_TEMPLATE_CATEGORY" val="custom"/>
  <p:tag name="KSO_WM_TEMPLATE_INDEX" val="20205176"/>
</p:tagLst>
</file>

<file path=ppt/tags/tag92.xml><?xml version="1.0" encoding="utf-8"?>
<p:tagLst xmlns:p="http://schemas.openxmlformats.org/presentationml/2006/main">
  <p:tag name="KSO_WM_BEAUTIFY_FLAG" val="#wm#"/>
  <p:tag name="KSO_WM_TEMPLATE_CATEGORY" val="custom"/>
  <p:tag name="KSO_WM_TEMPLATE_INDEX" val="20205176"/>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wm#"/>
  <p:tag name="KSO_WM_TEMPLATE_CATEGORY" val="custom"/>
  <p:tag name="KSO_WM_TEMPLATE_INDEX" val="20205176"/>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wm#"/>
  <p:tag name="KSO_WM_TEMPLATE_CATEGORY" val="custom"/>
  <p:tag name="KSO_WM_TEMPLATE_INDEX" val="20205176"/>
</p:tagLst>
</file>

<file path=ppt/tags/tag98.xml><?xml version="1.0" encoding="utf-8"?>
<p:tagLst xmlns:p="http://schemas.openxmlformats.org/presentationml/2006/main">
  <p:tag name="KSO_WM_BEAUTIFY_FLAG" val="#wm#"/>
  <p:tag name="KSO_WM_TEMPLATE_CATEGORY" val="custom"/>
  <p:tag name="KSO_WM_TEMPLATE_INDEX" val="20205176"/>
</p:tagLst>
</file>

<file path=ppt/tags/tag99.xml><?xml version="1.0" encoding="utf-8"?>
<p:tagLst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5584</Words>
  <Application>WPS 演示</Application>
  <PresentationFormat>宽屏</PresentationFormat>
  <Paragraphs>476</Paragraphs>
  <Slides>66</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66</vt:i4>
      </vt:variant>
    </vt:vector>
  </HeadingPairs>
  <TitlesOfParts>
    <vt:vector size="77" baseType="lpstr">
      <vt:lpstr>Arial</vt:lpstr>
      <vt:lpstr>宋体</vt:lpstr>
      <vt:lpstr>Wingdings</vt:lpstr>
      <vt:lpstr>Wingdings</vt:lpstr>
      <vt:lpstr>微软雅黑</vt:lpstr>
      <vt:lpstr>Calibri</vt:lpstr>
      <vt:lpstr>Arial Unicode MS</vt:lpstr>
      <vt:lpstr>Cambria Math</vt:lpstr>
      <vt:lpstr>MS Mincho</vt:lpstr>
      <vt:lpstr>Segoe Print</vt:lpstr>
      <vt:lpstr>Office 主题​​</vt:lpstr>
      <vt:lpstr>NLP复习</vt:lpstr>
      <vt:lpstr>本次内容</vt:lpstr>
      <vt:lpstr>1.语料库及其统计分析</vt:lpstr>
      <vt:lpstr>语料库概念</vt:lpstr>
      <vt:lpstr>语料库—发展历史</vt:lpstr>
      <vt:lpstr>语料库的种类</vt:lpstr>
      <vt:lpstr>语料库加工-文本处理</vt:lpstr>
      <vt:lpstr>语料库加工-格式标注</vt:lpstr>
      <vt:lpstr>语料库应用：统计分析</vt:lpstr>
      <vt:lpstr>语料库应用：搭配抽取</vt:lpstr>
      <vt:lpstr>语料库加工（案例）</vt:lpstr>
      <vt:lpstr>基于双语语料库的翻译词典获取</vt:lpstr>
      <vt:lpstr>PowerPoint 演示文稿</vt:lpstr>
      <vt:lpstr>评价</vt:lpstr>
      <vt:lpstr>解决间接共现</vt:lpstr>
      <vt:lpstr>策略 迭代和词典相结合的方法</vt:lpstr>
      <vt:lpstr>PowerPoint 演示文稿</vt:lpstr>
      <vt:lpstr>汉英机器翻译词典的获取</vt:lpstr>
      <vt:lpstr>双语句子自动对齐</vt:lpstr>
      <vt:lpstr>PowerPoint 演示文稿</vt:lpstr>
      <vt:lpstr>L2：语言是什么</vt:lpstr>
      <vt:lpstr>PowerPoint 演示文稿</vt:lpstr>
      <vt:lpstr>语言起源：得不到有用的确定性信息</vt:lpstr>
      <vt:lpstr>语言学视角</vt:lpstr>
      <vt:lpstr>历史久</vt:lpstr>
      <vt:lpstr>现代语言学</vt:lpstr>
      <vt:lpstr>语言和言语</vt:lpstr>
      <vt:lpstr>PowerPoint 演示文稿</vt:lpstr>
      <vt:lpstr>PowerPoint 演示文稿</vt:lpstr>
      <vt:lpstr>PowerPoint 演示文稿</vt:lpstr>
      <vt:lpstr>语言学分支</vt:lpstr>
      <vt:lpstr>语音学</vt:lpstr>
      <vt:lpstr>音系学</vt:lpstr>
      <vt:lpstr>语法、语义和语用</vt:lpstr>
      <vt:lpstr>CL3-5 汉语自动分词</vt:lpstr>
      <vt:lpstr>词法分析</vt:lpstr>
      <vt:lpstr>分词</vt:lpstr>
      <vt:lpstr>基于字符串匹配的分词算法</vt:lpstr>
      <vt:lpstr>正向最大匹配分词</vt:lpstr>
      <vt:lpstr>逆向最大匹配分词</vt:lpstr>
      <vt:lpstr>PowerPoint 演示文稿</vt:lpstr>
      <vt:lpstr>最少分词法</vt:lpstr>
      <vt:lpstr>最大词频分词法</vt:lpstr>
      <vt:lpstr>歧义</vt:lpstr>
      <vt:lpstr>未登录词</vt:lpstr>
      <vt:lpstr>统计模型-n-gram</vt:lpstr>
      <vt:lpstr>PowerPoint 演示文稿</vt:lpstr>
      <vt:lpstr>PowerPoint 演示文稿</vt:lpstr>
      <vt:lpstr>隐马尔可夫模型</vt:lpstr>
      <vt:lpstr>隐马尔可夫模型</vt:lpstr>
      <vt:lpstr>估值</vt:lpstr>
      <vt:lpstr>PowerPoint 演示文稿</vt:lpstr>
      <vt:lpstr>PowerPoint 演示文稿</vt:lpstr>
      <vt:lpstr>后向算法</vt:lpstr>
      <vt:lpstr>序列-维特比算法</vt:lpstr>
      <vt:lpstr>算法实现</vt:lpstr>
      <vt:lpstr>基于HMM的词性标注</vt:lpstr>
      <vt:lpstr>分词/词性标注一体化</vt:lpstr>
      <vt:lpstr>为什么？+能不能？</vt:lpstr>
      <vt:lpstr>怎么做</vt:lpstr>
      <vt:lpstr>怎么计算</vt:lpstr>
      <vt:lpstr>PowerPoint 演示文稿</vt:lpstr>
      <vt:lpstr>引申-Transition System</vt:lpstr>
      <vt:lpstr>由字构成词-生成模型与判别模型</vt:lpstr>
      <vt:lpstr>分词后处理</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惊奇之心</cp:lastModifiedBy>
  <cp:revision>178</cp:revision>
  <dcterms:created xsi:type="dcterms:W3CDTF">2019-06-19T02:08:00Z</dcterms:created>
  <dcterms:modified xsi:type="dcterms:W3CDTF">2023-02-01T04:38:57Z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0F22A31500B5459B944170D0388D16F0</vt:lpwstr>
  </property>
</Properties>
</file>