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9" r:id="rId6"/>
    <p:sldId id="297" r:id="rId7"/>
    <p:sldId id="300" r:id="rId8"/>
    <p:sldId id="302" r:id="rId9"/>
    <p:sldId id="294" r:id="rId10"/>
    <p:sldId id="303" r:id="rId11"/>
    <p:sldId id="296" r:id="rId12"/>
    <p:sldId id="304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连 冬阳" initials="连" lastIdx="1" clrIdx="0">
    <p:extLst>
      <p:ext uri="{19B8F6BF-5375-455C-9EA6-DF929625EA0E}">
        <p15:presenceInfo xmlns:p15="http://schemas.microsoft.com/office/powerpoint/2012/main" userId="5c6296cdc361b0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7004-BE5D-4A4C-8700-BF033724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8C163-FE06-4EC7-8521-848BD72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5D1F-EAF0-4847-BE9A-97D7E2A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7634-F9BC-4648-A135-35694B1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43CF-039E-44EB-BA0E-93CFAA3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2140-1153-44C8-8C47-E78FCAF0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1DDE5-0F62-4F6B-9567-928E1B16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AE154-D481-4D39-8E1A-1702484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94C5-CF81-42EC-9984-65E6B66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3A8E-4D55-4A0D-8A28-886FFDE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BFAC-AF54-41DA-899D-F7EF2CC6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1B58A-22A2-4034-BD59-DAFB1F1F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E030-BEFA-41EA-AB85-6D2E085A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5CCE-4B56-4FB4-AABE-F3237AE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AFD3-C9A1-4EE5-A277-C6F41AC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17EB-2FAE-4582-92B7-EAF7363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7667-7D81-4811-AB26-833A207B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9327E-33D4-4A66-91C3-56F3F3F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9A477-8240-4A26-87DF-FFA9205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3859-83AB-4F52-A407-12A9AF2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423C-F839-4D6E-9DDB-81461721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F6ADD-C79F-40C8-BBE6-DAB67061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53492-BF75-42B4-853E-E08C153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3C61-540E-4616-8AB2-0157929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AA03-2E83-4359-9057-074A7E6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D7BA-E957-4053-BCDE-B6AAF56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B316-237B-406C-AC29-C4357E2D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5C907-834C-4643-A326-C1E0EA7E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5E17-F1A0-44B5-96E7-7391245F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F3102-EE90-4193-8782-B01295A9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3952C-B330-49D3-B008-E1A39B6F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C604-0D36-4D5E-B620-AEF448C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7764C-7E97-4024-B7BC-25EBAD0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2C77E-2F8D-4012-9A02-4215540E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5991C-E526-42E6-A84B-7A5F615D1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9B973-E6BD-4C25-94E8-F4666F9C2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468A0E-F06C-440C-940B-A019D8E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28A3-5AB6-4B56-B055-06A60AC5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F8BA-59AB-4172-899B-E942D66F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EEDD-8FC8-4E35-8416-86A617D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71E3B-A96D-4C41-9372-6F3087B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2438-DAC6-445D-A674-A63A4C2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CD841-DCED-4E5F-978B-9FF1337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4A31-777F-46C1-87AC-2315D4D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1FE07-DB03-48C4-81A1-BB4B2A56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7A018-582D-4078-A0EC-039BAC64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6601-E652-4D32-A7BC-8F623CD8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B824-94B6-42B3-9B24-1EC2A581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AF82-56B3-476A-93CC-EE4A1BCA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24F9-BF16-4485-8304-F3EC14C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82E6-F82E-40B9-B706-66F66E6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49D-4582-43E6-AAC9-7BC7BD7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2F19-B433-412D-A5E7-ECABC2F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4C0EC-5D86-43D0-8B60-7804429E8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3DFB6-5F3B-4DA9-B993-717AAB4D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B414B-B646-4845-B8EB-297B608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8D6C-DC51-409B-BB9B-079A1B1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B0FB-A2DD-4CCA-A1F8-5421D29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0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AA88D-FA5A-4898-9032-BE16739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6554C-622C-440C-A8AE-7570642F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D907-87FF-4297-BC77-5125E4A1F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A0A9-0D01-4D7E-BFEF-1787C2F905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72F9-13BC-4047-9D9E-3A061CE4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0362-91AE-44C3-AC7F-2976E8CA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140310118/csa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F9A491-73DD-43D5-89AE-0C780CFFAFE6}"/>
              </a:ext>
            </a:extLst>
          </p:cNvPr>
          <p:cNvSpPr txBox="1"/>
          <p:nvPr/>
        </p:nvSpPr>
        <p:spPr>
          <a:xfrm>
            <a:off x="2237014" y="1892969"/>
            <a:ext cx="76770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词袋模型中的特征选择</a:t>
            </a:r>
            <a:endParaRPr lang="en-US" altLang="zh-CN" sz="5400" dirty="0"/>
          </a:p>
          <a:p>
            <a:pPr algn="ctr"/>
            <a:r>
              <a:rPr lang="en-US" altLang="zh-CN" sz="2400" dirty="0"/>
              <a:t>Dimensionality Reduction by Term Selection in </a:t>
            </a:r>
            <a:r>
              <a:rPr lang="en-US" altLang="zh-CN" sz="2400" dirty="0" err="1"/>
              <a:t>BoW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678AA-5359-4445-AE9B-E6B5FF55439C}"/>
              </a:ext>
            </a:extLst>
          </p:cNvPr>
          <p:cNvSpPr txBox="1"/>
          <p:nvPr/>
        </p:nvSpPr>
        <p:spPr>
          <a:xfrm>
            <a:off x="8119956" y="4301936"/>
            <a:ext cx="1395663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张义策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2018/11/3</a:t>
            </a:r>
          </a:p>
        </p:txBody>
      </p:sp>
    </p:spTree>
    <p:extLst>
      <p:ext uri="{BB962C8B-B14F-4D97-AF65-F5344CB8AC3E}">
        <p14:creationId xmlns:p14="http://schemas.microsoft.com/office/powerpoint/2010/main" val="32018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6D9A549-3779-4725-98DC-1686AA1B6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8" y="1038089"/>
            <a:ext cx="8975622" cy="56725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1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374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 Sentiment Analysis Platform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2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16B0387-B5F0-494B-BE8A-E0C08A6E928C}"/>
              </a:ext>
            </a:extLst>
          </p:cNvPr>
          <p:cNvSpPr txBox="1"/>
          <p:nvPr/>
        </p:nvSpPr>
        <p:spPr>
          <a:xfrm>
            <a:off x="616537" y="2331515"/>
            <a:ext cx="8527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中文情感分析平台</a:t>
            </a:r>
            <a:r>
              <a:rPr lang="en-US" altLang="zh-CN" sz="3200" dirty="0">
                <a:latin typeface="Euclid" panose="02020503060505020303" pitchFamily="18" charset="0"/>
              </a:rPr>
              <a:t>CSAP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Euclid" panose="0202050306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 Construction …</a:t>
            </a:r>
            <a:endParaRPr lang="en-US" altLang="zh-CN" sz="2000" dirty="0">
              <a:latin typeface="Euclid" panose="02020503060505020303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Euclid" panose="02020503060505020303" pitchFamily="18" charset="0"/>
                <a:hlinkClick r:id="rId2"/>
              </a:rPr>
              <a:t>https://github.com/1140310118/csap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6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374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 Sentiment Analysis Platform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2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16B0387-B5F0-494B-BE8A-E0C08A6E928C}"/>
              </a:ext>
            </a:extLst>
          </p:cNvPr>
          <p:cNvSpPr txBox="1"/>
          <p:nvPr/>
        </p:nvSpPr>
        <p:spPr>
          <a:xfrm>
            <a:off x="616537" y="2331515"/>
            <a:ext cx="8527688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高级</a:t>
            </a:r>
            <a:r>
              <a:rPr lang="en-US" altLang="zh-CN" sz="3200" dirty="0"/>
              <a:t>python</a:t>
            </a:r>
            <a:r>
              <a:rPr lang="zh-CN" altLang="en-US" sz="3200" dirty="0"/>
              <a:t>编程技巧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分词、词性标注、句法分析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分类器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有什么建议</a:t>
            </a:r>
            <a:r>
              <a:rPr lang="zh-CN" altLang="en-US" sz="3200" dirty="0">
                <a:latin typeface="Euclid" panose="02020503060505020303" pitchFamily="18" charset="0"/>
              </a:rPr>
              <a:t>，请联系我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9897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EDB26A-E11F-487E-ABD6-3E7D1DBB5DBD}"/>
              </a:ext>
            </a:extLst>
          </p:cNvPr>
          <p:cNvSpPr txBox="1"/>
          <p:nvPr/>
        </p:nvSpPr>
        <p:spPr>
          <a:xfrm>
            <a:off x="616537" y="2681712"/>
            <a:ext cx="10618910" cy="243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dirty="0">
                <a:latin typeface="Euclid" panose="02020503060505020303" pitchFamily="18" charset="0"/>
              </a:rPr>
              <a:t>Tai K S, </a:t>
            </a:r>
            <a:r>
              <a:rPr lang="en-US" altLang="zh-CN" sz="2000" dirty="0" err="1">
                <a:latin typeface="Euclid" panose="02020503060505020303" pitchFamily="18" charset="0"/>
              </a:rPr>
              <a:t>Socher</a:t>
            </a:r>
            <a:r>
              <a:rPr lang="en-US" altLang="zh-CN" sz="2000" dirty="0">
                <a:latin typeface="Euclid" panose="02020503060505020303" pitchFamily="18" charset="0"/>
              </a:rPr>
              <a:t> R, Manning C D. Improved Semantic Representations From Tree-Structured Long Short-Term Memory Networks[J]. Computer Science, 2015, 5(1):: 36.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000" dirty="0">
                <a:latin typeface="Euclid" panose="02020503060505020303" pitchFamily="18" charset="0"/>
              </a:rPr>
              <a:t>Fabrizio </a:t>
            </a:r>
            <a:r>
              <a:rPr lang="en-US" altLang="zh-CN" sz="2000" dirty="0" err="1">
                <a:latin typeface="Euclid" panose="02020503060505020303" pitchFamily="18" charset="0"/>
              </a:rPr>
              <a:t>Sebastiani</a:t>
            </a:r>
            <a:r>
              <a:rPr lang="en-US" altLang="zh-CN" sz="2000" dirty="0">
                <a:latin typeface="Euclid" panose="02020503060505020303" pitchFamily="18" charset="0"/>
              </a:rPr>
              <a:t>. Machine learning in automated text categorization[J]. ACM Computing Surveys (CSUR), 2002, 34(1):1-47.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58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文档表示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23298BD-2790-4B86-99BF-E3F49B54F6D1}"/>
              </a:ext>
            </a:extLst>
          </p:cNvPr>
          <p:cNvSpPr txBox="1"/>
          <p:nvPr/>
        </p:nvSpPr>
        <p:spPr>
          <a:xfrm>
            <a:off x="616537" y="2681712"/>
            <a:ext cx="8527688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词袋模型（</a:t>
            </a:r>
            <a:r>
              <a:rPr lang="en-US" altLang="zh-CN" sz="3200" dirty="0"/>
              <a:t>bag-of-words models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序列模型（</a:t>
            </a:r>
            <a:r>
              <a:rPr lang="en-US" altLang="zh-CN" sz="3200" dirty="0"/>
              <a:t>sequence models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树模型（</a:t>
            </a:r>
            <a:r>
              <a:rPr lang="en-US" altLang="zh-CN" sz="3200" dirty="0"/>
              <a:t>tree-structured models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1C3B6E-2D7F-41EA-A349-592AAFE061DE}"/>
              </a:ext>
            </a:extLst>
          </p:cNvPr>
          <p:cNvSpPr/>
          <p:nvPr/>
        </p:nvSpPr>
        <p:spPr>
          <a:xfrm>
            <a:off x="9870992" y="5972626"/>
            <a:ext cx="1664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Euclid" panose="02020503060505020303" pitchFamily="18" charset="0"/>
              </a:rPr>
              <a:t>(Tai,</a:t>
            </a:r>
            <a:r>
              <a:rPr lang="zh-CN" altLang="en-US" sz="2400" dirty="0">
                <a:latin typeface="Euclid" panose="02020503060505020303" pitchFamily="18" charset="0"/>
              </a:rPr>
              <a:t> </a:t>
            </a:r>
            <a:r>
              <a:rPr lang="en-US" altLang="zh-CN" sz="2400" dirty="0">
                <a:latin typeface="Euclid" panose="02020503060505020303" pitchFamily="18" charset="0"/>
              </a:rPr>
              <a:t>2015)</a:t>
            </a:r>
            <a:endParaRPr lang="zh-CN" altLang="en-US" sz="24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7C92E1-6A3E-489C-9C8B-9B9BA00F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77" y="1992664"/>
            <a:ext cx="3557030" cy="36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词袋模型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500875" y="2175874"/>
            <a:ext cx="3117814" cy="353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分词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抽取</a:t>
            </a:r>
            <a:r>
              <a:rPr lang="en-US" altLang="zh-CN" sz="3200" dirty="0" err="1"/>
              <a:t>ngram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维度约简</a:t>
            </a:r>
            <a:endParaRPr lang="en-US" altLang="zh-CN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特征选择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EEB6EA-6845-4474-8C32-2B66BD54C3DC}"/>
              </a:ext>
            </a:extLst>
          </p:cNvPr>
          <p:cNvGrpSpPr/>
          <p:nvPr/>
        </p:nvGrpSpPr>
        <p:grpSpPr>
          <a:xfrm>
            <a:off x="5058382" y="2441643"/>
            <a:ext cx="5068111" cy="2490279"/>
            <a:chOff x="5058382" y="2441643"/>
            <a:chExt cx="5068111" cy="249027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09AE92-3953-48B0-A7A0-4DD9801A0890}"/>
                </a:ext>
              </a:extLst>
            </p:cNvPr>
            <p:cNvSpPr/>
            <p:nvPr/>
          </p:nvSpPr>
          <p:spPr>
            <a:xfrm>
              <a:off x="5058382" y="2441643"/>
              <a:ext cx="5068111" cy="2490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C861A8-7DCE-46FC-B3AA-F663AEC84F65}"/>
                </a:ext>
              </a:extLst>
            </p:cNvPr>
            <p:cNvSpPr txBox="1"/>
            <p:nvPr/>
          </p:nvSpPr>
          <p:spPr>
            <a:xfrm>
              <a:off x="5172285" y="2922314"/>
              <a:ext cx="1025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词表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77D0F50-946F-49F8-A158-E719064926B0}"/>
                </a:ext>
              </a:extLst>
            </p:cNvPr>
            <p:cNvSpPr txBox="1"/>
            <p:nvPr/>
          </p:nvSpPr>
          <p:spPr>
            <a:xfrm>
              <a:off x="5172285" y="3781890"/>
              <a:ext cx="4068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句子</a:t>
              </a:r>
              <a:r>
                <a:rPr lang="en-US" altLang="zh-CN" sz="2000" dirty="0"/>
                <a:t>	</a:t>
              </a:r>
              <a:r>
                <a:rPr lang="zh-CN" altLang="en-US" sz="2000" dirty="0"/>
                <a:t>我认为这个东西很贵。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E3B1FCA-CC7F-4907-ACFD-A4FEC2E42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3814"/>
              </p:ext>
            </p:extLst>
          </p:nvPr>
        </p:nvGraphicFramePr>
        <p:xfrm>
          <a:off x="6096000" y="2705270"/>
          <a:ext cx="3942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58">
                  <a:extLst>
                    <a:ext uri="{9D8B030D-6E8A-4147-A177-3AD203B41FA5}">
                      <a16:colId xmlns:a16="http://schemas.microsoft.com/office/drawing/2014/main" val="2477516533"/>
                    </a:ext>
                  </a:extLst>
                </a:gridCol>
                <a:gridCol w="657158">
                  <a:extLst>
                    <a:ext uri="{9D8B030D-6E8A-4147-A177-3AD203B41FA5}">
                      <a16:colId xmlns:a16="http://schemas.microsoft.com/office/drawing/2014/main" val="3777047090"/>
                    </a:ext>
                  </a:extLst>
                </a:gridCol>
                <a:gridCol w="657158">
                  <a:extLst>
                    <a:ext uri="{9D8B030D-6E8A-4147-A177-3AD203B41FA5}">
                      <a16:colId xmlns:a16="http://schemas.microsoft.com/office/drawing/2014/main" val="3729908478"/>
                    </a:ext>
                  </a:extLst>
                </a:gridCol>
                <a:gridCol w="657158">
                  <a:extLst>
                    <a:ext uri="{9D8B030D-6E8A-4147-A177-3AD203B41FA5}">
                      <a16:colId xmlns:a16="http://schemas.microsoft.com/office/drawing/2014/main" val="2218694670"/>
                    </a:ext>
                  </a:extLst>
                </a:gridCol>
                <a:gridCol w="657158">
                  <a:extLst>
                    <a:ext uri="{9D8B030D-6E8A-4147-A177-3AD203B41FA5}">
                      <a16:colId xmlns:a16="http://schemas.microsoft.com/office/drawing/2014/main" val="2755234611"/>
                    </a:ext>
                  </a:extLst>
                </a:gridCol>
                <a:gridCol w="657158">
                  <a:extLst>
                    <a:ext uri="{9D8B030D-6E8A-4147-A177-3AD203B41FA5}">
                      <a16:colId xmlns:a16="http://schemas.microsoft.com/office/drawing/2014/main" val="145670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5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很贵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1079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87150A0-2B6E-49AF-A524-C54100DA9C5F}"/>
              </a:ext>
            </a:extLst>
          </p:cNvPr>
          <p:cNvSpPr txBox="1"/>
          <p:nvPr/>
        </p:nvSpPr>
        <p:spPr>
          <a:xfrm>
            <a:off x="5172285" y="4333058"/>
            <a:ext cx="406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向量</a:t>
            </a:r>
            <a:r>
              <a:rPr lang="en-US" altLang="zh-CN" sz="2000" dirty="0"/>
              <a:t>	[1,1,1,0,1,0]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32A631-2028-4F2C-9350-ECF5873D60A3}"/>
              </a:ext>
            </a:extLst>
          </p:cNvPr>
          <p:cNvSpPr txBox="1"/>
          <p:nvPr/>
        </p:nvSpPr>
        <p:spPr>
          <a:xfrm>
            <a:off x="6550857" y="5108363"/>
            <a:ext cx="191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unigram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1370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616537" y="2088323"/>
            <a:ext cx="8527688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去除文档频率（</a:t>
            </a:r>
            <a:r>
              <a:rPr lang="en-US" altLang="zh-CN" sz="3200" dirty="0"/>
              <a:t>df</a:t>
            </a:r>
            <a:r>
              <a:rPr lang="zh-CN" altLang="en-US" sz="3200" dirty="0"/>
              <a:t>）较高和较低的词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保留</a:t>
            </a:r>
            <a:r>
              <a:rPr lang="en-US" altLang="zh-CN" sz="3200" dirty="0" err="1"/>
              <a:t>idf</a:t>
            </a:r>
            <a:r>
              <a:rPr lang="zh-CN" altLang="en-US" sz="3200" dirty="0"/>
              <a:t>高的前</a:t>
            </a:r>
            <a:r>
              <a:rPr lang="en-US" altLang="zh-CN" sz="3200" dirty="0"/>
              <a:t>m</a:t>
            </a:r>
            <a:r>
              <a:rPr lang="zh-CN" altLang="en-US" sz="3200" dirty="0"/>
              <a:t>个词</a:t>
            </a:r>
            <a:endParaRPr lang="en-US" altLang="zh-CN" sz="3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DFD8A8-374E-4F40-8F09-9BC921031C93}"/>
              </a:ext>
            </a:extLst>
          </p:cNvPr>
          <p:cNvGrpSpPr/>
          <p:nvPr/>
        </p:nvGrpSpPr>
        <p:grpSpPr>
          <a:xfrm>
            <a:off x="7140102" y="3915383"/>
            <a:ext cx="4338536" cy="2527046"/>
            <a:chOff x="5184843" y="2165477"/>
            <a:chExt cx="4338536" cy="252704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EB7B183-AB58-46C4-9942-DAD90920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2193" y="2387036"/>
              <a:ext cx="2619375" cy="9144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F27E98-4499-4D5B-84D8-783449F3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645" y="3580377"/>
              <a:ext cx="2819400" cy="86677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58AAE9-8768-4BE1-A8BC-5FD752733A32}"/>
                </a:ext>
              </a:extLst>
            </p:cNvPr>
            <p:cNvSpPr/>
            <p:nvPr/>
          </p:nvSpPr>
          <p:spPr>
            <a:xfrm>
              <a:off x="5184843" y="2165477"/>
              <a:ext cx="4338536" cy="2527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BC88EB-8EA3-4418-BED6-2909E6027110}"/>
                </a:ext>
              </a:extLst>
            </p:cNvPr>
            <p:cNvSpPr txBox="1"/>
            <p:nvPr/>
          </p:nvSpPr>
          <p:spPr>
            <a:xfrm>
              <a:off x="5299650" y="2644181"/>
              <a:ext cx="1000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未平滑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CAE0FC-2B28-49B6-8E82-4E5557CA431B}"/>
                </a:ext>
              </a:extLst>
            </p:cNvPr>
            <p:cNvSpPr txBox="1"/>
            <p:nvPr/>
          </p:nvSpPr>
          <p:spPr>
            <a:xfrm>
              <a:off x="5296003" y="3771493"/>
              <a:ext cx="1000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平滑后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6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616536" y="2088323"/>
            <a:ext cx="11299847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当给定类别时，可根据词在不同类别中的频率差异进行选择</a:t>
            </a:r>
            <a:endParaRPr lang="en-US" altLang="zh-CN" sz="32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EF209A-D255-4361-801B-3171FE7FF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36706"/>
              </p:ext>
            </p:extLst>
          </p:nvPr>
        </p:nvGraphicFramePr>
        <p:xfrm>
          <a:off x="1817991" y="401376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24480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4105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87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正向文本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负面文本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3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5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便宜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8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500875" y="1979279"/>
            <a:ext cx="8527688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如何衡量这种频率差异</a:t>
            </a:r>
            <a:endParaRPr lang="en-US" altLang="zh-CN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BDFEDB-A263-444D-978F-0F6E3ABFC964}"/>
              </a:ext>
            </a:extLst>
          </p:cNvPr>
          <p:cNvSpPr/>
          <p:nvPr/>
        </p:nvSpPr>
        <p:spPr>
          <a:xfrm>
            <a:off x="9345699" y="5982512"/>
            <a:ext cx="2308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Euclid" panose="02020503060505020303" pitchFamily="18" charset="0"/>
              </a:rPr>
              <a:t>(Fabrizio,</a:t>
            </a:r>
            <a:r>
              <a:rPr lang="zh-CN" altLang="en-US" sz="2400" dirty="0">
                <a:latin typeface="Euclid" panose="02020503060505020303" pitchFamily="18" charset="0"/>
              </a:rPr>
              <a:t> </a:t>
            </a:r>
            <a:r>
              <a:rPr lang="en-US" altLang="zh-CN" sz="2400" dirty="0">
                <a:latin typeface="Euclid" panose="02020503060505020303" pitchFamily="18" charset="0"/>
              </a:rPr>
              <a:t>2002)</a:t>
            </a:r>
            <a:endParaRPr lang="zh-CN" altLang="en-US" sz="2400" dirty="0">
              <a:latin typeface="Euclid" panose="02020503060505020303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88D6DD-35B8-4E53-8C0A-19656113217F}"/>
              </a:ext>
            </a:extLst>
          </p:cNvPr>
          <p:cNvGrpSpPr/>
          <p:nvPr/>
        </p:nvGrpSpPr>
        <p:grpSpPr>
          <a:xfrm>
            <a:off x="2269552" y="3638650"/>
            <a:ext cx="5318021" cy="1865912"/>
            <a:chOff x="2269552" y="3638650"/>
            <a:chExt cx="5318021" cy="186591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E0B2323-35F7-45E8-A58C-1EF9EF74D548}"/>
                </a:ext>
              </a:extLst>
            </p:cNvPr>
            <p:cNvGrpSpPr/>
            <p:nvPr/>
          </p:nvGrpSpPr>
          <p:grpSpPr>
            <a:xfrm>
              <a:off x="2269552" y="3638650"/>
              <a:ext cx="5318021" cy="1865912"/>
              <a:chOff x="5178368" y="2459503"/>
              <a:chExt cx="1792736" cy="186591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C3B919-5AD7-438E-AB08-2FF04DD240D5}"/>
                  </a:ext>
                </a:extLst>
              </p:cNvPr>
              <p:cNvSpPr/>
              <p:nvPr/>
            </p:nvSpPr>
            <p:spPr>
              <a:xfrm>
                <a:off x="5178368" y="2459504"/>
                <a:ext cx="1792736" cy="1865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C25F05-BB3E-47D6-80DA-15C81EE99909}"/>
                  </a:ext>
                </a:extLst>
              </p:cNvPr>
              <p:cNvSpPr txBox="1"/>
              <p:nvPr/>
            </p:nvSpPr>
            <p:spPr>
              <a:xfrm>
                <a:off x="5356246" y="2459503"/>
                <a:ext cx="639262" cy="169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dirty="0"/>
                  <a:t>信息增益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dirty="0"/>
                  <a:t>点互信息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dirty="0"/>
                  <a:t>卡方检验</a:t>
                </a:r>
                <a:endParaRPr lang="en-US" altLang="zh-CN" sz="2400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AE9EF51-72C1-418A-B816-55C4CF292355}"/>
                </a:ext>
              </a:extLst>
            </p:cNvPr>
            <p:cNvSpPr txBox="1"/>
            <p:nvPr/>
          </p:nvSpPr>
          <p:spPr>
            <a:xfrm>
              <a:off x="5221197" y="3638650"/>
              <a:ext cx="2142641" cy="169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2400" dirty="0"/>
                <a:t>基尼系数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sz="2400" dirty="0"/>
                <a:t>GSS</a:t>
              </a:r>
              <a:r>
                <a:rPr lang="zh-CN" altLang="en-US" sz="2400" dirty="0"/>
                <a:t>系数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sz="2400" dirty="0"/>
                <a:t>NGL</a:t>
              </a:r>
              <a:r>
                <a:rPr lang="zh-CN" altLang="en-US" sz="2400" dirty="0"/>
                <a:t>系数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3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500875" y="1979279"/>
            <a:ext cx="8527688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信息增益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选择信息增益高的前</a:t>
            </a:r>
            <a:r>
              <a:rPr lang="en-US" altLang="zh-CN" sz="3200" dirty="0"/>
              <a:t>m</a:t>
            </a:r>
            <a:r>
              <a:rPr lang="zh-CN" altLang="en-US" sz="3200" dirty="0"/>
              <a:t>个词</a:t>
            </a:r>
            <a:endParaRPr lang="en-US" altLang="zh-CN" sz="3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7F78C09-813F-4111-B837-DBA1CFF841EE}"/>
              </a:ext>
            </a:extLst>
          </p:cNvPr>
          <p:cNvGrpSpPr/>
          <p:nvPr/>
        </p:nvGrpSpPr>
        <p:grpSpPr>
          <a:xfrm>
            <a:off x="4607263" y="3866745"/>
            <a:ext cx="6721812" cy="2333060"/>
            <a:chOff x="5045007" y="2357235"/>
            <a:chExt cx="6721812" cy="233306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3563A09-C824-43E7-92CC-10774367C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414" y="2579046"/>
              <a:ext cx="3238500" cy="5715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CC4794-463F-4CC6-B434-0B350CE6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7414" y="3135955"/>
              <a:ext cx="3114675" cy="82867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14C453C-03A4-47B7-A6C6-36A45D916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126" y="3964630"/>
              <a:ext cx="6505575" cy="5715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25D8453-96D1-4DB1-946A-D4B5878BDBEE}"/>
                </a:ext>
              </a:extLst>
            </p:cNvPr>
            <p:cNvSpPr/>
            <p:nvPr/>
          </p:nvSpPr>
          <p:spPr>
            <a:xfrm>
              <a:off x="5045007" y="2357235"/>
              <a:ext cx="6721812" cy="2333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91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88EF2E-53A2-4EF0-BF4C-917C63E97EC1}"/>
                  </a:ext>
                </a:extLst>
              </p:cNvPr>
              <p:cNvSpPr txBox="1"/>
              <p:nvPr/>
            </p:nvSpPr>
            <p:spPr>
              <a:xfrm>
                <a:off x="500875" y="1979279"/>
                <a:ext cx="8527688" cy="14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卡方检验</a:t>
                </a:r>
                <a:endParaRPr lang="en-US" altLang="zh-CN" sz="32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选择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大</m:t>
                    </m:r>
                  </m:oMath>
                </a14:m>
                <a:r>
                  <a:rPr lang="zh-CN" altLang="en-US" sz="3200" dirty="0"/>
                  <a:t>的前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个词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88EF2E-53A2-4EF0-BF4C-917C63E9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5" y="1979279"/>
                <a:ext cx="8527688" cy="1494576"/>
              </a:xfrm>
              <a:prstGeom prst="rect">
                <a:avLst/>
              </a:prstGeom>
              <a:blipFill>
                <a:blip r:embed="rId2"/>
                <a:stretch>
                  <a:fillRect l="-1644" b="-1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F2ABC7-51B9-4B58-8411-0469299FF67C}"/>
              </a:ext>
            </a:extLst>
          </p:cNvPr>
          <p:cNvGrpSpPr/>
          <p:nvPr/>
        </p:nvGrpSpPr>
        <p:grpSpPr>
          <a:xfrm>
            <a:off x="5356696" y="2272664"/>
            <a:ext cx="6264613" cy="4114800"/>
            <a:chOff x="4666033" y="1556426"/>
            <a:chExt cx="6264613" cy="41148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2851C9-459F-4700-BFEB-1B5BC44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2183" y="2218405"/>
              <a:ext cx="5991225" cy="9620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AAAE226-7E5A-44B1-B017-D662BB5E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2183" y="3180430"/>
              <a:ext cx="3114675" cy="62865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C69950-FC06-4CA5-9E94-4A3809A48DC2}"/>
                </a:ext>
              </a:extLst>
            </p:cNvPr>
            <p:cNvSpPr/>
            <p:nvPr/>
          </p:nvSpPr>
          <p:spPr>
            <a:xfrm>
              <a:off x="4666033" y="1556426"/>
              <a:ext cx="6264613" cy="411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373C2BD-D11A-404A-BEBA-EF4C55F7A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2283" y="3963865"/>
              <a:ext cx="4629150" cy="15525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7C79E8E-51CE-4E6D-AC37-2644874A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3868" y="1756744"/>
              <a:ext cx="2543175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0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0B2F0BD-5E27-4D3C-A1E6-7F994EA8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1" y="1734837"/>
            <a:ext cx="7548028" cy="45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279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Cambria Math</vt:lpstr>
      <vt:lpstr>Euclid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连 冬阳</dc:creator>
  <cp:lastModifiedBy>Zhang Michael</cp:lastModifiedBy>
  <cp:revision>34</cp:revision>
  <dcterms:created xsi:type="dcterms:W3CDTF">2018-10-27T04:17:34Z</dcterms:created>
  <dcterms:modified xsi:type="dcterms:W3CDTF">2018-11-03T06:42:26Z</dcterms:modified>
</cp:coreProperties>
</file>