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333" r:id="rId5"/>
    <p:sldId id="334" r:id="rId6"/>
    <p:sldId id="335" r:id="rId7"/>
    <p:sldId id="372" r:id="rId8"/>
    <p:sldId id="330" r:id="rId9"/>
    <p:sldId id="389" r:id="rId10"/>
    <p:sldId id="337" r:id="rId11"/>
    <p:sldId id="404" r:id="rId12"/>
    <p:sldId id="339" r:id="rId13"/>
    <p:sldId id="341" r:id="rId14"/>
    <p:sldId id="340" r:id="rId15"/>
    <p:sldId id="342" r:id="rId16"/>
    <p:sldId id="331" r:id="rId17"/>
    <p:sldId id="332" r:id="rId18"/>
    <p:sldId id="365" r:id="rId19"/>
    <p:sldId id="366" r:id="rId20"/>
    <p:sldId id="343" r:id="rId21"/>
    <p:sldId id="344" r:id="rId22"/>
    <p:sldId id="345" r:id="rId23"/>
    <p:sldId id="368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pos="193"/>
        <p:guide orient="horz" pos="3188"/>
        <p:guide pos="2880"/>
        <p:guide pos="5558"/>
        <p:guide orient="horz" pos="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47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2" Type="http://schemas.openxmlformats.org/officeDocument/2006/relationships/image" Target="../media/image67.wmf"/><Relationship Id="rId11" Type="http://schemas.openxmlformats.org/officeDocument/2006/relationships/image" Target="../media/image66.wmf"/><Relationship Id="rId10" Type="http://schemas.openxmlformats.org/officeDocument/2006/relationships/image" Target="../media/image52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1" Type="http://schemas.openxmlformats.org/officeDocument/2006/relationships/image" Target="../media/image74.wmf"/><Relationship Id="rId10" Type="http://schemas.openxmlformats.org/officeDocument/2006/relationships/image" Target="../media/image52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0" Type="http://schemas.openxmlformats.org/officeDocument/2006/relationships/image" Target="../media/image52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1" Type="http://schemas.openxmlformats.org/officeDocument/2006/relationships/image" Target="../media/image17.e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18.e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47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1" Type="http://schemas.openxmlformats.org/officeDocument/2006/relationships/image" Target="../media/image26.wmf"/><Relationship Id="rId10" Type="http://schemas.openxmlformats.org/officeDocument/2006/relationships/image" Target="../media/image52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47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0" Type="http://schemas.openxmlformats.org/officeDocument/2006/relationships/image" Target="../media/image52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这篇论文发表的时间是</a:t>
            </a:r>
            <a:r>
              <a:rPr lang="en-US" altLang="zh-CN"/>
              <a:t>2010</a:t>
            </a:r>
            <a:r>
              <a:rPr lang="zh-CN" altLang="en-US"/>
              <a:t>年，当时的时代背景是，大家都刚开始训练深度神经网络，发现比只有两三层的神经网络性能更优。所有性能上的提升都来自于不同的初始化策略和和训练方式。作者就想研究到底什么样的初始化是最好的，为什么均匀分布就不好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定义好网络结构之后，初始化好权值，然后就是正向传播，反向传播。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深度学习模型训练的过程本质就是 在对每个参数有相应的初始值 对weight（即参数 W）进行更新。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作者给出当有5个隐含层的时候，最后一层始终处于饱和状态</a:t>
            </a:r>
            <a:endParaRPr lang="zh-CN" altLang="en-US"/>
          </a:p>
          <a:p>
            <a:r>
              <a:rPr lang="zh-CN" altLang="en-US">
                <a:sym typeface="+mn-ea"/>
              </a:rPr>
              <a:t>标准差反应的是数值的波动，可以看出后面才有了标准差的值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文中假设是由于 采用随机初始化和对于饱和的 Sigmoid 函数输出接近为 0 共同造成的。</a:t>
            </a:r>
            <a:endParaRPr lang="zh-CN" altLang="en-US"/>
          </a:p>
          <a:p>
            <a:r>
              <a:rPr lang="zh-CN" altLang="en-US">
                <a:sym typeface="+mn-ea"/>
              </a:rPr>
              <a:t>第四层的输出加权后的值直接影响到的最后的代价函数的，因为它后面接的是 softmax 的输出层的，因此，输出层的 softmax(b+W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) 的最终正确性可能更依赖于偏置 b 而非由前几层共同作用得到的 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，因此为了在一开始让 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 的值不至于影响到 b+W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 值，网络自己就在代价函数的作用下学习了，学习的结果就是：反向梯度算法导致 Wh 的结果趋向于0，而这可以通过让 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 趋向于 0 来完成，偏置 b 迅速学习，并支撑起了整个预测结果。但是同时，将 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 推向 0 会导致处于 Sigmoid 函数的饱和区，使得反向梯度学习缓慢。最终 (但会经过很长时间 )，前面的隐层会向提取更有意义的特征方向移动，而最后层也会逐渐移出饱和区，但是即便是在这样之后，网络最终也无法得到很好的训练效果 (以及泛化能力)。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7.w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6.png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28.wmf"/><Relationship Id="rId29" Type="http://schemas.openxmlformats.org/officeDocument/2006/relationships/notesSlide" Target="../notesSlides/notesSlide10.xml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52.wmf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51.w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oleObject" Target="../embeddings/oleObject50.bin"/><Relationship Id="rId19" Type="http://schemas.openxmlformats.org/officeDocument/2006/relationships/image" Target="../media/image47.wmf"/><Relationship Id="rId18" Type="http://schemas.openxmlformats.org/officeDocument/2006/relationships/oleObject" Target="../embeddings/oleObject57.bin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54.bin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62.bin"/><Relationship Id="rId7" Type="http://schemas.openxmlformats.org/officeDocument/2006/relationships/image" Target="../media/image29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0.bin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1.xml"/><Relationship Id="rId32" Type="http://schemas.openxmlformats.org/officeDocument/2006/relationships/image" Target="../media/image67.wmf"/><Relationship Id="rId31" Type="http://schemas.openxmlformats.org/officeDocument/2006/relationships/oleObject" Target="../embeddings/oleObject71.bin"/><Relationship Id="rId30" Type="http://schemas.openxmlformats.org/officeDocument/2006/relationships/image" Target="../media/image66.wmf"/><Relationship Id="rId3" Type="http://schemas.openxmlformats.org/officeDocument/2006/relationships/image" Target="../media/image27.png"/><Relationship Id="rId29" Type="http://schemas.openxmlformats.org/officeDocument/2006/relationships/oleObject" Target="../embeddings/oleObject70.bin"/><Relationship Id="rId28" Type="http://schemas.openxmlformats.org/officeDocument/2006/relationships/image" Target="../media/image45.png"/><Relationship Id="rId27" Type="http://schemas.openxmlformats.org/officeDocument/2006/relationships/image" Target="../media/image65.png"/><Relationship Id="rId26" Type="http://schemas.openxmlformats.org/officeDocument/2006/relationships/image" Target="../media/image52.wmf"/><Relationship Id="rId25" Type="http://schemas.openxmlformats.org/officeDocument/2006/relationships/oleObject" Target="../embeddings/oleObject69.bin"/><Relationship Id="rId24" Type="http://schemas.openxmlformats.org/officeDocument/2006/relationships/image" Target="../media/image51.wmf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64.png"/><Relationship Id="rId19" Type="http://schemas.openxmlformats.org/officeDocument/2006/relationships/image" Target="../media/image47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64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63.bin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27.png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31.wmf"/><Relationship Id="rId1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65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7" Type="http://schemas.openxmlformats.org/officeDocument/2006/relationships/vmlDrawing" Target="../drawings/vmlDrawing12.vml"/><Relationship Id="rId36" Type="http://schemas.openxmlformats.org/officeDocument/2006/relationships/slideLayout" Target="../slideLayouts/slideLayout1.xml"/><Relationship Id="rId35" Type="http://schemas.openxmlformats.org/officeDocument/2006/relationships/image" Target="../media/image74.wmf"/><Relationship Id="rId34" Type="http://schemas.openxmlformats.org/officeDocument/2006/relationships/oleObject" Target="../embeddings/oleObject89.bin"/><Relationship Id="rId33" Type="http://schemas.openxmlformats.org/officeDocument/2006/relationships/image" Target="../media/image52.wmf"/><Relationship Id="rId32" Type="http://schemas.openxmlformats.org/officeDocument/2006/relationships/oleObject" Target="../embeddings/oleObject88.bin"/><Relationship Id="rId31" Type="http://schemas.openxmlformats.org/officeDocument/2006/relationships/image" Target="../media/image51.wmf"/><Relationship Id="rId30" Type="http://schemas.openxmlformats.org/officeDocument/2006/relationships/oleObject" Target="../embeddings/oleObject87.bin"/><Relationship Id="rId3" Type="http://schemas.openxmlformats.org/officeDocument/2006/relationships/image" Target="../media/image35.png"/><Relationship Id="rId29" Type="http://schemas.openxmlformats.org/officeDocument/2006/relationships/image" Target="../media/image50.png"/><Relationship Id="rId28" Type="http://schemas.openxmlformats.org/officeDocument/2006/relationships/image" Target="../media/image49.png"/><Relationship Id="rId27" Type="http://schemas.openxmlformats.org/officeDocument/2006/relationships/image" Target="../media/image48.png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31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27.png"/><Relationship Id="rId11" Type="http://schemas.openxmlformats.org/officeDocument/2006/relationships/image" Target="../media/image73.png"/><Relationship Id="rId10" Type="http://schemas.openxmlformats.org/officeDocument/2006/relationships/image" Target="../media/image46.png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93.bin"/><Relationship Id="rId7" Type="http://schemas.openxmlformats.org/officeDocument/2006/relationships/image" Target="../media/image29.wmf"/><Relationship Id="rId6" Type="http://schemas.openxmlformats.org/officeDocument/2006/relationships/oleObject" Target="../embeddings/oleObject9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1.bin"/><Relationship Id="rId3" Type="http://schemas.openxmlformats.org/officeDocument/2006/relationships/image" Target="../media/image27.png"/><Relationship Id="rId29" Type="http://schemas.openxmlformats.org/officeDocument/2006/relationships/vmlDrawing" Target="../drawings/vmlDrawing13.vml"/><Relationship Id="rId28" Type="http://schemas.openxmlformats.org/officeDocument/2006/relationships/slideLayout" Target="../slideLayouts/slideLayout1.xml"/><Relationship Id="rId27" Type="http://schemas.openxmlformats.org/officeDocument/2006/relationships/image" Target="../media/image45.png"/><Relationship Id="rId26" Type="http://schemas.openxmlformats.org/officeDocument/2006/relationships/image" Target="../media/image76.png"/><Relationship Id="rId25" Type="http://schemas.openxmlformats.org/officeDocument/2006/relationships/image" Target="../media/image75.png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50.png"/><Relationship Id="rId2" Type="http://schemas.openxmlformats.org/officeDocument/2006/relationships/image" Target="../media/image47.wmf"/><Relationship Id="rId19" Type="http://schemas.openxmlformats.org/officeDocument/2006/relationships/image" Target="../media/image49.png"/><Relationship Id="rId18" Type="http://schemas.openxmlformats.org/officeDocument/2006/relationships/image" Target="../media/image48.png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97.bin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96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95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94.bin"/><Relationship Id="rId1" Type="http://schemas.openxmlformats.org/officeDocument/2006/relationships/oleObject" Target="../embeddings/oleObject9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5.png"/><Relationship Id="rId7" Type="http://schemas.openxmlformats.org/officeDocument/2006/relationships/image" Target="../media/image72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47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0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5" Type="http://schemas.openxmlformats.org/officeDocument/2006/relationships/notesSlide" Target="../notesSlides/notesSlide3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7.e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5.wmf"/><Relationship Id="rId15" Type="http://schemas.openxmlformats.org/officeDocument/2006/relationships/notesSlide" Target="../notesSlides/notesSlide5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28.wmf"/><Relationship Id="rId21" Type="http://schemas.openxmlformats.org/officeDocument/2006/relationships/notesSlide" Target="../notesSlides/notesSlide6.xml"/><Relationship Id="rId20" Type="http://schemas.openxmlformats.org/officeDocument/2006/relationships/vmlDrawing" Target="../drawings/vmlDrawing5.vml"/><Relationship Id="rId2" Type="http://schemas.openxmlformats.org/officeDocument/2006/relationships/oleObject" Target="../embeddings/oleObject28.bin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4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32.bin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png"/><Relationship Id="rId3" Type="http://schemas.openxmlformats.org/officeDocument/2006/relationships/image" Target="../media/image39.wmf"/><Relationship Id="rId2" Type="http://schemas.openxmlformats.org/officeDocument/2006/relationships/oleObject" Target="../embeddings/oleObject35.bin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40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8.bin"/><Relationship Id="rId32" Type="http://schemas.openxmlformats.org/officeDocument/2006/relationships/notesSlide" Target="../notesSlides/notesSlide9.xml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1.xml"/><Relationship Id="rId3" Type="http://schemas.openxmlformats.org/officeDocument/2006/relationships/image" Target="../media/image28.wmf"/><Relationship Id="rId29" Type="http://schemas.openxmlformats.org/officeDocument/2006/relationships/image" Target="../media/image26.wmf"/><Relationship Id="rId28" Type="http://schemas.openxmlformats.org/officeDocument/2006/relationships/oleObject" Target="../embeddings/oleObject47.bin"/><Relationship Id="rId27" Type="http://schemas.openxmlformats.org/officeDocument/2006/relationships/image" Target="../media/image40.png"/><Relationship Id="rId26" Type="http://schemas.openxmlformats.org/officeDocument/2006/relationships/image" Target="../media/image52.wmf"/><Relationship Id="rId25" Type="http://schemas.openxmlformats.org/officeDocument/2006/relationships/oleObject" Target="../embeddings/oleObject46.bin"/><Relationship Id="rId24" Type="http://schemas.openxmlformats.org/officeDocument/2006/relationships/image" Target="../media/image51.wmf"/><Relationship Id="rId23" Type="http://schemas.openxmlformats.org/officeDocument/2006/relationships/oleObject" Target="../embeddings/oleObject45.bin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oleObject" Target="../embeddings/oleObject37.bin"/><Relationship Id="rId19" Type="http://schemas.openxmlformats.org/officeDocument/2006/relationships/image" Target="../media/image47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46.png"/><Relationship Id="rId16" Type="http://schemas.openxmlformats.org/officeDocument/2006/relationships/image" Target="../media/image45.png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43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47650"/>
            <a:ext cx="8095615" cy="23615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32885" y="2767965"/>
            <a:ext cx="39992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2010</a:t>
            </a:r>
            <a:r>
              <a:rPr lang="zh-CN" altLang="en-US"/>
              <a:t>年  </a:t>
            </a:r>
            <a:r>
              <a:rPr lang="zh-CN" altLang="en-US" b="1">
                <a:sym typeface="+mn-ea"/>
              </a:rPr>
              <a:t>Xavier 初始化方法</a:t>
            </a:r>
            <a:endParaRPr lang="zh-CN" altLang="en-US"/>
          </a:p>
          <a:p>
            <a:r>
              <a:rPr lang="zh-CN" altLang="en-US"/>
              <a:t>深度学习三巨头 bengio，hinton，lecun</a:t>
            </a:r>
            <a:endParaRPr lang="zh-CN" altLang="en-US"/>
          </a:p>
        </p:txBody>
      </p:sp>
      <p:pic>
        <p:nvPicPr>
          <p:cNvPr id="2" name="图片 1" descr="2018-10-31_1838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22220"/>
            <a:ext cx="3107055" cy="1313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3966845"/>
            <a:ext cx="7828280" cy="51435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52743" y="1011872"/>
            <a:ext cx="2486025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833" y="1745297"/>
            <a:ext cx="1857375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2245" y="200025"/>
            <a:ext cx="236918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对比了三种不同的激活函数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3060" y="712470"/>
            <a:ext cx="89789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olidFill>
                  <a:srgbClr val="2F2F2F"/>
                </a:solidFill>
                <a:ea typeface="宋体" panose="02010600030101010101" pitchFamily="2" charset="-122"/>
                <a:sym typeface="+mn-ea"/>
              </a:rPr>
              <a:t> Tanh函数</a:t>
            </a:r>
            <a:endParaRPr lang="zh-CN" b="1">
              <a:solidFill>
                <a:srgbClr val="2F2F2F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150" y="22225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1397000" imgH="228600" progId="Equation.KSEE3">
                  <p:embed/>
                </p:oleObj>
              </mc:Choice>
              <mc:Fallback>
                <p:oleObj name="" r:id="rId3" imgW="13970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2222500"/>
                        <a:ext cx="139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-2147482602" descr="IMG_258"/>
          <p:cNvPicPr>
            <a:picLocks noChangeAspect="1"/>
          </p:cNvPicPr>
          <p:nvPr/>
        </p:nvPicPr>
        <p:blipFill>
          <a:blip r:embed="rId5"/>
          <a:srcRect l="10700" r="9290" b="22880"/>
          <a:stretch>
            <a:fillRect/>
          </a:stretch>
        </p:blipFill>
        <p:spPr>
          <a:xfrm>
            <a:off x="3206750" y="712470"/>
            <a:ext cx="5189855" cy="1836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16915" y="3028315"/>
            <a:ext cx="659574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直观解释 </a:t>
            </a:r>
            <a:endParaRPr lang="zh-CN" altLang="en-US"/>
          </a:p>
          <a:p>
            <a:r>
              <a:rPr lang="zh-CN" altLang="en-US"/>
              <a:t>最后使用的是softmax(b+W</a:t>
            </a:r>
            <a:r>
              <a:rPr lang="en-US" altLang="zh-CN"/>
              <a:t>z</a:t>
            </a:r>
            <a:r>
              <a:rPr lang="zh-CN" altLang="en-US"/>
              <a:t>)作为预测，刚开始训练的时候不能够很好的预测y的值，因此误差梯度会迫使W</a:t>
            </a:r>
            <a:r>
              <a:rPr lang="en-US" altLang="zh-CN"/>
              <a:t>z</a:t>
            </a:r>
            <a:r>
              <a:rPr lang="zh-CN" altLang="en-US"/>
              <a:t>趋于0，所以会使h的值趋于0</a:t>
            </a:r>
            <a:endParaRPr lang="zh-CN" altLang="en-US"/>
          </a:p>
          <a:p>
            <a:r>
              <a:rPr lang="en-US" altLang="zh-CN"/>
              <a:t>z</a:t>
            </a:r>
            <a:r>
              <a:rPr lang="zh-CN" altLang="en-US"/>
              <a:t>就是上一层的激活输出，所以对应的激活值很快降为0</a:t>
            </a:r>
            <a:endParaRPr lang="zh-CN" altLang="en-US"/>
          </a:p>
          <a:p>
            <a:r>
              <a:rPr lang="zh-CN" altLang="en-US"/>
              <a:t>tanh激活函数是关于原点对称的，趋于0是没有问题的，因为梯度能够反向传回去。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915" y="2638425"/>
          <a:ext cx="1212215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711200" imgH="228600" progId="Equation.KSEE3">
                  <p:embed/>
                </p:oleObj>
              </mc:Choice>
              <mc:Fallback>
                <p:oleObj name="" r:id="rId6" imgW="711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6915" y="2638425"/>
                        <a:ext cx="1212215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245" y="200025"/>
            <a:ext cx="236918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对比了三种不同的激活函数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6067" t="6627"/>
          <a:stretch>
            <a:fillRect/>
          </a:stretch>
        </p:blipFill>
        <p:spPr>
          <a:xfrm>
            <a:off x="2713990" y="1245870"/>
            <a:ext cx="3971925" cy="2854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014095"/>
            <a:ext cx="2438400" cy="8286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1352550"/>
            <a:ext cx="629539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6225"/>
            <a:ext cx="6400165" cy="4590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760" y="1075690"/>
            <a:ext cx="7054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tanh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6740" y="3340100"/>
            <a:ext cx="8439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softsign</a:t>
            </a:r>
            <a:endParaRPr lang="en-US" altLang="zh-CN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266700"/>
            <a:ext cx="6085840" cy="4609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760" y="1075690"/>
            <a:ext cx="7054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tanh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6740" y="3340100"/>
            <a:ext cx="8439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softsign</a:t>
            </a:r>
            <a:endParaRPr lang="en-US" altLang="zh-CN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-135255" y="622300"/>
            <a:ext cx="5380355" cy="3071495"/>
            <a:chOff x="2393" y="1821"/>
            <a:chExt cx="8473" cy="4837"/>
          </a:xfrm>
        </p:grpSpPr>
        <p:pic>
          <p:nvPicPr>
            <p:cNvPr id="3" name="图片 2" descr="多层神经网络图解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93" y="2431"/>
              <a:ext cx="8473" cy="422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6158" y="1821"/>
              <a:ext cx="9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</a:t>
              </a:r>
              <a:endParaRPr lang="en-US" altLang="zh-CN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309" y="1821"/>
              <a:ext cx="11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i-1</a:t>
              </a:r>
              <a:endParaRPr lang="en-US" altLang="zh-CN" sz="1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916" y="1821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i+1</a:t>
              </a:r>
              <a:endParaRPr lang="en-US" altLang="zh-CN" sz="1200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82" y="379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190500" imgH="215900" progId="Equation.KSEE3">
                    <p:embed/>
                  </p:oleObj>
                </mc:Choice>
                <mc:Fallback>
                  <p:oleObj name="" r:id="rId2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2" y="3796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3041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4" imgW="165100" imgH="215900" progId="Equation.KSEE3">
                    <p:embed/>
                  </p:oleObj>
                </mc:Choice>
                <mc:Fallback>
                  <p:oleObj name="" r:id="rId4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02" y="3041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13" y="4609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6" imgW="177165" imgH="228600" progId="Equation.KSEE3">
                    <p:embed/>
                  </p:oleObj>
                </mc:Choice>
                <mc:Fallback>
                  <p:oleObj name="" r:id="rId6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13" y="4609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5428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8" imgW="190500" imgH="215900" progId="Equation.KSEE3">
                    <p:embed/>
                  </p:oleObj>
                </mc:Choice>
                <mc:Fallback>
                  <p:oleObj name="" r:id="rId8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02" y="5428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27" y="3456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10" imgW="165100" imgH="215900" progId="Equation.KSEE3">
                    <p:embed/>
                  </p:oleObj>
                </mc:Choice>
                <mc:Fallback>
                  <p:oleObj name="" r:id="rId10" imgW="165100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227" y="3456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4269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2" imgW="177165" imgH="215900" progId="Equation.KSEE3">
                    <p:embed/>
                  </p:oleObj>
                </mc:Choice>
                <mc:Fallback>
                  <p:oleObj name="" r:id="rId12" imgW="177165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18" y="4269"/>
                          <a:ext cx="279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5078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4" imgW="177165" imgH="228600" progId="Equation.KSEE3">
                    <p:embed/>
                  </p:oleObj>
                </mc:Choice>
                <mc:Fallback>
                  <p:oleObj name="" r:id="rId14" imgW="177165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218" y="5078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71235" y="1885315"/>
            <a:ext cx="2355215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71235" y="2699385"/>
            <a:ext cx="2035175" cy="542925"/>
          </a:xfrm>
          <a:prstGeom prst="rect">
            <a:avLst/>
          </a:prstGeom>
        </p:spPr>
      </p:pic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8" imgW="914400" imgH="215900" progId="Equation.KSEE3">
                  <p:embed/>
                </p:oleObj>
              </mc:Choice>
              <mc:Fallback>
                <p:oleObj name="" r:id="rId18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61335" y="1193165"/>
            <a:ext cx="319405" cy="2127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84145" y="1009650"/>
            <a:ext cx="232410" cy="34099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582035" y="1088390"/>
            <a:ext cx="26860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02710" y="1088390"/>
            <a:ext cx="519430" cy="317500"/>
          </a:xfrm>
          <a:prstGeom prst="rect">
            <a:avLst/>
          </a:prstGeom>
        </p:spPr>
      </p:pic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4105" y="989965"/>
          <a:ext cx="1644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3" imgW="165100" imgH="203200" progId="Equation.KSEE3">
                  <p:embed/>
                </p:oleObj>
              </mc:Choice>
              <mc:Fallback>
                <p:oleObj name="" r:id="rId23" imgW="1651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34105" y="989965"/>
                        <a:ext cx="1644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7760" y="131381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5" imgW="139700" imgH="203200" progId="Equation.KSEE3">
                  <p:embed/>
                </p:oleObj>
              </mc:Choice>
              <mc:Fallback>
                <p:oleObj name="" r:id="rId25" imgW="1397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67760" y="131381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5605780" y="434975"/>
            <a:ext cx="2403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激活函数为线性的</a:t>
            </a:r>
            <a:endParaRPr lang="zh-CN" altLang="en-US" b="1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960" y="3693795"/>
            <a:ext cx="3034665" cy="774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2392680"/>
            <a:ext cx="2181860" cy="70739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-135255" y="622300"/>
            <a:ext cx="5380355" cy="3071495"/>
            <a:chOff x="2393" y="1821"/>
            <a:chExt cx="8473" cy="4837"/>
          </a:xfrm>
        </p:grpSpPr>
        <p:pic>
          <p:nvPicPr>
            <p:cNvPr id="44" name="图片 43" descr="多层神经网络图解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" y="2431"/>
              <a:ext cx="8473" cy="4227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158" y="1821"/>
              <a:ext cx="9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</a:t>
              </a:r>
              <a:endParaRPr lang="en-US" altLang="zh-CN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309" y="1821"/>
              <a:ext cx="11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i-1</a:t>
              </a:r>
              <a:endParaRPr lang="en-US" altLang="zh-CN" sz="12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916" y="1821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i+1</a:t>
              </a:r>
              <a:endParaRPr lang="en-US" altLang="zh-CN" sz="1200"/>
            </a:p>
          </p:txBody>
        </p:sp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82" y="379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4" imgW="190500" imgH="215900" progId="Equation.KSEE3">
                    <p:embed/>
                  </p:oleObj>
                </mc:Choice>
                <mc:Fallback>
                  <p:oleObj name="" r:id="rId4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82" y="3796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3041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6" imgW="165100" imgH="215900" progId="Equation.KSEE3">
                    <p:embed/>
                  </p:oleObj>
                </mc:Choice>
                <mc:Fallback>
                  <p:oleObj name="" r:id="rId6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02" y="3041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13" y="4609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8" imgW="177165" imgH="228600" progId="Equation.KSEE3">
                    <p:embed/>
                  </p:oleObj>
                </mc:Choice>
                <mc:Fallback>
                  <p:oleObj name="" r:id="rId8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13" y="4609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5428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" name="" r:id="rId10" imgW="190500" imgH="215900" progId="Equation.KSEE3">
                    <p:embed/>
                  </p:oleObj>
                </mc:Choice>
                <mc:Fallback>
                  <p:oleObj name="" r:id="rId10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02" y="5428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27" y="3456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" name="" r:id="rId12" imgW="165100" imgH="215900" progId="Equation.KSEE3">
                    <p:embed/>
                  </p:oleObj>
                </mc:Choice>
                <mc:Fallback>
                  <p:oleObj name="" r:id="rId12" imgW="165100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27" y="3456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4269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" name="" r:id="rId14" imgW="177165" imgH="215900" progId="Equation.KSEE3">
                    <p:embed/>
                  </p:oleObj>
                </mc:Choice>
                <mc:Fallback>
                  <p:oleObj name="" r:id="rId14" imgW="177165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218" y="4269"/>
                          <a:ext cx="279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5078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" name="" r:id="rId16" imgW="177165" imgH="228600" progId="Equation.KSEE3">
                    <p:embed/>
                  </p:oleObj>
                </mc:Choice>
                <mc:Fallback>
                  <p:oleObj name="" r:id="rId16" imgW="177165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218" y="5078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8" imgW="914400" imgH="215900" progId="Equation.KSEE3">
                  <p:embed/>
                </p:oleObj>
              </mc:Choice>
              <mc:Fallback>
                <p:oleObj name="" r:id="rId18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6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61335" y="1193165"/>
            <a:ext cx="319405" cy="21272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84145" y="1009650"/>
            <a:ext cx="232410" cy="340995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3582035" y="1088390"/>
            <a:ext cx="26860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02710" y="1088390"/>
            <a:ext cx="519430" cy="317500"/>
          </a:xfrm>
          <a:prstGeom prst="rect">
            <a:avLst/>
          </a:prstGeom>
        </p:spPr>
      </p:pic>
      <p:graphicFrame>
        <p:nvGraphicFramePr>
          <p:cNvPr id="67" name="对象 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4105" y="989965"/>
          <a:ext cx="1644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3" imgW="165100" imgH="203200" progId="Equation.KSEE3">
                  <p:embed/>
                </p:oleObj>
              </mc:Choice>
              <mc:Fallback>
                <p:oleObj name="" r:id="rId23" imgW="1651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34105" y="989965"/>
                        <a:ext cx="1644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7760" y="131381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5" imgW="139700" imgH="203200" progId="Equation.KSEE3">
                  <p:embed/>
                </p:oleObj>
              </mc:Choice>
              <mc:Fallback>
                <p:oleObj name="" r:id="rId25" imgW="1397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67760" y="131381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图片 68"/>
          <p:cNvPicPr>
            <a:picLocks noChangeAspect="1"/>
          </p:cNvPicPr>
          <p:nvPr/>
        </p:nvPicPr>
        <p:blipFill>
          <a:blip r:embed="rId27"/>
          <a:srcRect r="21544"/>
          <a:stretch>
            <a:fillRect/>
          </a:stretch>
        </p:blipFill>
        <p:spPr>
          <a:xfrm>
            <a:off x="5453380" y="3007995"/>
            <a:ext cx="1517015" cy="6858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48960" y="139700"/>
            <a:ext cx="2355215" cy="45720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0400" y="786765"/>
          <a:ext cx="175704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9" imgW="1333500" imgH="469900" progId="Equation.KSEE3">
                  <p:embed/>
                </p:oleObj>
              </mc:Choice>
              <mc:Fallback>
                <p:oleObj name="" r:id="rId29" imgW="13335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740400" y="786765"/>
                        <a:ext cx="175704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5805" y="1557655"/>
          <a:ext cx="83629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1" imgW="634365" imgH="469900" progId="Equation.KSEE3">
                  <p:embed/>
                </p:oleObj>
              </mc:Choice>
              <mc:Fallback>
                <p:oleObj name="" r:id="rId31" imgW="634365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05805" y="1557655"/>
                        <a:ext cx="83629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文本框 7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pic>
        <p:nvPicPr>
          <p:cNvPr id="4" name="图片 3" descr="2018-11-02_075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2938780"/>
            <a:ext cx="6050915" cy="183007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2000885" y="646430"/>
            <a:ext cx="4568825" cy="2150745"/>
            <a:chOff x="2393" y="2431"/>
            <a:chExt cx="8473" cy="4227"/>
          </a:xfrm>
        </p:grpSpPr>
        <p:pic>
          <p:nvPicPr>
            <p:cNvPr id="44" name="图片 43" descr="多层神经网络图解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" y="2431"/>
              <a:ext cx="8473" cy="4227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158" y="2431"/>
              <a:ext cx="942" cy="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</a:t>
              </a:r>
              <a:endParaRPr lang="en-US" altLang="zh-CN" sz="12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259" y="2431"/>
              <a:ext cx="1176" cy="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i-1</a:t>
              </a:r>
              <a:endParaRPr lang="en-US" altLang="zh-CN" sz="12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849" y="2431"/>
              <a:ext cx="1314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i+1</a:t>
              </a:r>
              <a:endParaRPr lang="en-US" altLang="zh-CN" sz="1200"/>
            </a:p>
          </p:txBody>
        </p:sp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82" y="379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" imgW="190500" imgH="215900" progId="Equation.KSEE3">
                    <p:embed/>
                  </p:oleObj>
                </mc:Choice>
                <mc:Fallback>
                  <p:oleObj name="" r:id="rId3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2" y="3796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3041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5" imgW="165100" imgH="215900" progId="Equation.KSEE3">
                    <p:embed/>
                  </p:oleObj>
                </mc:Choice>
                <mc:Fallback>
                  <p:oleObj name="" r:id="rId5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02" y="3041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13" y="4609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7" imgW="177165" imgH="228600" progId="Equation.KSEE3">
                    <p:embed/>
                  </p:oleObj>
                </mc:Choice>
                <mc:Fallback>
                  <p:oleObj name="" r:id="rId7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13" y="4609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5428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" name="" r:id="rId9" imgW="190500" imgH="215900" progId="Equation.KSEE3">
                    <p:embed/>
                  </p:oleObj>
                </mc:Choice>
                <mc:Fallback>
                  <p:oleObj name="" r:id="rId9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02" y="5428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27" y="3456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27" y="3456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4269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" name="" r:id="rId13" imgW="177165" imgH="215900" progId="Equation.KSEE3">
                    <p:embed/>
                  </p:oleObj>
                </mc:Choice>
                <mc:Fallback>
                  <p:oleObj name="" r:id="rId13" imgW="177165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218" y="4269"/>
                          <a:ext cx="279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5078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" name="" r:id="rId15" imgW="177165" imgH="228600" progId="Equation.KSEE3">
                    <p:embed/>
                  </p:oleObj>
                </mc:Choice>
                <mc:Fallback>
                  <p:oleObj name="" r:id="rId15" imgW="177165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218" y="5078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6771640" y="3174365"/>
            <a:ext cx="19227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用方差来代替梯度下降研究正向和反向传播中的梯度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35" y="219075"/>
            <a:ext cx="2162810" cy="564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990" y="139065"/>
            <a:ext cx="1638300" cy="72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655" y="1033780"/>
            <a:ext cx="3133090" cy="55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980" y="1620520"/>
            <a:ext cx="2847340" cy="542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135" y="4184015"/>
            <a:ext cx="3895090" cy="92392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8"/>
          <a:srcRect r="21544"/>
          <a:stretch>
            <a:fillRect/>
          </a:stretch>
        </p:blipFill>
        <p:spPr>
          <a:xfrm>
            <a:off x="3618230" y="3141980"/>
            <a:ext cx="1517015" cy="6858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0655" y="2143125"/>
            <a:ext cx="2355215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0655" y="2679700"/>
            <a:ext cx="2035175" cy="542925"/>
          </a:xfrm>
          <a:prstGeom prst="rect">
            <a:avLst/>
          </a:prstGeom>
        </p:spPr>
      </p:pic>
      <p:pic>
        <p:nvPicPr>
          <p:cNvPr id="9" name="图片 8" hidden="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00" y="1539875"/>
            <a:ext cx="6674485" cy="2352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00885" y="219075"/>
            <a:ext cx="16776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线性激活函数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85725" y="610870"/>
            <a:ext cx="3989070" cy="2388870"/>
            <a:chOff x="-213" y="980"/>
            <a:chExt cx="8247" cy="4837"/>
          </a:xfrm>
        </p:grpSpPr>
        <p:grpSp>
          <p:nvGrpSpPr>
            <p:cNvPr id="3" name="组合 2"/>
            <p:cNvGrpSpPr/>
            <p:nvPr/>
          </p:nvGrpSpPr>
          <p:grpSpPr>
            <a:xfrm>
              <a:off x="-213" y="980"/>
              <a:ext cx="8247" cy="4837"/>
              <a:chOff x="2393" y="1821"/>
              <a:chExt cx="8247" cy="4837"/>
            </a:xfrm>
          </p:grpSpPr>
          <p:pic>
            <p:nvPicPr>
              <p:cNvPr id="5" name="图片 4" descr="多层神经网络图解"/>
              <p:cNvPicPr>
                <a:picLocks noChangeAspect="1"/>
              </p:cNvPicPr>
              <p:nvPr/>
            </p:nvPicPr>
            <p:blipFill>
              <a:blip r:embed="rId12"/>
              <a:srcRect r="2667"/>
              <a:stretch>
                <a:fillRect/>
              </a:stretch>
            </p:blipFill>
            <p:spPr>
              <a:xfrm>
                <a:off x="2393" y="2431"/>
                <a:ext cx="8247" cy="4227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6158" y="1821"/>
                <a:ext cx="1497" cy="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layer i</a:t>
                </a:r>
                <a:endParaRPr lang="en-US" altLang="zh-CN" sz="12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308" y="1821"/>
                <a:ext cx="1478" cy="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layer i-1</a:t>
                </a:r>
                <a:endParaRPr lang="en-US" altLang="zh-CN" sz="120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916" y="1821"/>
                <a:ext cx="1654" cy="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layer i+1</a:t>
                </a:r>
                <a:endParaRPr lang="en-US" altLang="zh-CN" sz="1200"/>
              </a:p>
            </p:txBody>
          </p:sp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882" y="3796"/>
              <a:ext cx="30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" name="" r:id="rId13" imgW="190500" imgH="215900" progId="Equation.KSEE3">
                      <p:embed/>
                    </p:oleObj>
                  </mc:Choice>
                  <mc:Fallback>
                    <p:oleObj name="" r:id="rId13" imgW="1905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882" y="3796"/>
                            <a:ext cx="30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02" y="3041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" name="" r:id="rId15" imgW="165100" imgH="215900" progId="Equation.KSEE3">
                      <p:embed/>
                    </p:oleObj>
                  </mc:Choice>
                  <mc:Fallback>
                    <p:oleObj name="" r:id="rId15" imgW="165100" imgH="2159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902" y="3041"/>
                            <a:ext cx="26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13" y="4609"/>
              <a:ext cx="279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" name="" r:id="rId17" imgW="177165" imgH="228600" progId="Equation.KSEE3">
                      <p:embed/>
                    </p:oleObj>
                  </mc:Choice>
                  <mc:Fallback>
                    <p:oleObj name="" r:id="rId17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13" y="4609"/>
                            <a:ext cx="279" cy="3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02" y="5428"/>
              <a:ext cx="30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" name="" r:id="rId19" imgW="190500" imgH="215900" progId="Equation.KSEE3">
                      <p:embed/>
                    </p:oleObj>
                  </mc:Choice>
                  <mc:Fallback>
                    <p:oleObj name="" r:id="rId19" imgW="1905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902" y="5428"/>
                            <a:ext cx="30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27" y="3456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" name="" r:id="rId21" imgW="165100" imgH="215900" progId="Equation.KSEE3">
                      <p:embed/>
                    </p:oleObj>
                  </mc:Choice>
                  <mc:Fallback>
                    <p:oleObj name="" r:id="rId21" imgW="165100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227" y="3456"/>
                            <a:ext cx="26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18" y="4269"/>
              <a:ext cx="279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23" imgW="177165" imgH="215900" progId="Equation.KSEE3">
                      <p:embed/>
                    </p:oleObj>
                  </mc:Choice>
                  <mc:Fallback>
                    <p:oleObj name="" r:id="rId23" imgW="177165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0218" y="4269"/>
                            <a:ext cx="279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18" y="5078"/>
              <a:ext cx="279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25" imgW="177165" imgH="228600" progId="Equation.KSEE3">
                      <p:embed/>
                    </p:oleObj>
                  </mc:Choice>
                  <mc:Fallback>
                    <p:oleObj name="" r:id="rId25" imgW="177165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0218" y="5078"/>
                            <a:ext cx="279" cy="3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821" y="1879"/>
              <a:ext cx="503" cy="335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227" y="1590"/>
              <a:ext cx="366" cy="537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5641" y="1714"/>
              <a:ext cx="423" cy="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</a:rPr>
                <a:t>↓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46" y="1714"/>
              <a:ext cx="818" cy="500"/>
            </a:xfrm>
            <a:prstGeom prst="rect">
              <a:avLst/>
            </a:prstGeom>
          </p:spPr>
        </p:pic>
        <p:graphicFrame>
          <p:nvGraphicFramePr>
            <p:cNvPr id="67" name="对象 6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23" y="1559"/>
            <a:ext cx="2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30" imgW="165100" imgH="203200" progId="Equation.KSEE3">
                    <p:embed/>
                  </p:oleObj>
                </mc:Choice>
                <mc:Fallback>
                  <p:oleObj name="" r:id="rId30" imgW="165100" imgH="2032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723" y="1559"/>
                          <a:ext cx="259" cy="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76" y="2069"/>
            <a:ext cx="2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32" imgW="139700" imgH="203200" progId="Equation.KSEE3">
                    <p:embed/>
                  </p:oleObj>
                </mc:Choice>
                <mc:Fallback>
                  <p:oleObj name="" r:id="rId32" imgW="139700" imgH="2032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776" y="2069"/>
                          <a:ext cx="220" cy="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2550" y="3826510"/>
          <a:ext cx="369316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4" imgW="1993900" imgH="228600" progId="Equation.KSEE3">
                  <p:embed/>
                </p:oleObj>
              </mc:Choice>
              <mc:Fallback>
                <p:oleObj name="" r:id="rId34" imgW="199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892550" y="3826510"/>
                        <a:ext cx="369316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-85725" y="610870"/>
            <a:ext cx="3989070" cy="2388870"/>
            <a:chOff x="-213" y="980"/>
            <a:chExt cx="8247" cy="4837"/>
          </a:xfrm>
        </p:grpSpPr>
        <p:grpSp>
          <p:nvGrpSpPr>
            <p:cNvPr id="43" name="组合 42"/>
            <p:cNvGrpSpPr/>
            <p:nvPr/>
          </p:nvGrpSpPr>
          <p:grpSpPr>
            <a:xfrm>
              <a:off x="-213" y="980"/>
              <a:ext cx="8247" cy="4837"/>
              <a:chOff x="2393" y="1821"/>
              <a:chExt cx="8247" cy="4837"/>
            </a:xfrm>
          </p:grpSpPr>
          <p:pic>
            <p:nvPicPr>
              <p:cNvPr id="44" name="图片 43" descr="多层神经网络图解"/>
              <p:cNvPicPr>
                <a:picLocks noChangeAspect="1"/>
              </p:cNvPicPr>
              <p:nvPr/>
            </p:nvPicPr>
            <p:blipFill>
              <a:blip r:embed="rId3"/>
              <a:srcRect r="2667"/>
              <a:stretch>
                <a:fillRect/>
              </a:stretch>
            </p:blipFill>
            <p:spPr>
              <a:xfrm>
                <a:off x="2393" y="2431"/>
                <a:ext cx="8247" cy="4227"/>
              </a:xfrm>
              <a:prstGeom prst="rect">
                <a:avLst/>
              </a:prstGeom>
            </p:spPr>
          </p:pic>
          <p:sp>
            <p:nvSpPr>
              <p:cNvPr id="45" name="文本框 44"/>
              <p:cNvSpPr txBox="1"/>
              <p:nvPr/>
            </p:nvSpPr>
            <p:spPr>
              <a:xfrm>
                <a:off x="6158" y="1821"/>
                <a:ext cx="1497" cy="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layer i</a:t>
                </a:r>
                <a:endParaRPr lang="en-US" altLang="zh-CN" sz="120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308" y="1821"/>
                <a:ext cx="1478" cy="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layer i-1</a:t>
                </a:r>
                <a:endParaRPr lang="en-US" altLang="zh-CN" sz="120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7916" y="1821"/>
                <a:ext cx="1654" cy="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/>
                  <a:t>layer i+1</a:t>
                </a:r>
                <a:endParaRPr lang="en-US" altLang="zh-CN" sz="1200"/>
              </a:p>
            </p:txBody>
          </p:sp>
          <p:graphicFrame>
            <p:nvGraphicFramePr>
              <p:cNvPr id="48" name="对象 4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882" y="3796"/>
              <a:ext cx="30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4" imgW="190500" imgH="215900" progId="Equation.KSEE3">
                      <p:embed/>
                    </p:oleObj>
                  </mc:Choice>
                  <mc:Fallback>
                    <p:oleObj name="" r:id="rId4" imgW="1905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882" y="3796"/>
                            <a:ext cx="30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02" y="3041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6" imgW="165100" imgH="215900" progId="Equation.KSEE3">
                      <p:embed/>
                    </p:oleObj>
                  </mc:Choice>
                  <mc:Fallback>
                    <p:oleObj name="" r:id="rId6" imgW="165100" imgH="2159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902" y="3041"/>
                            <a:ext cx="26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5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13" y="4609"/>
              <a:ext cx="279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8" imgW="177165" imgH="228600" progId="Equation.KSEE3">
                      <p:embed/>
                    </p:oleObj>
                  </mc:Choice>
                  <mc:Fallback>
                    <p:oleObj name="" r:id="rId8" imgW="177165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913" y="4609"/>
                            <a:ext cx="279" cy="3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2902" y="5428"/>
              <a:ext cx="30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10" imgW="190500" imgH="215900" progId="Equation.KSEE3">
                      <p:embed/>
                    </p:oleObj>
                  </mc:Choice>
                  <mc:Fallback>
                    <p:oleObj name="" r:id="rId10" imgW="1905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902" y="5428"/>
                            <a:ext cx="30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27" y="3456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12" imgW="165100" imgH="215900" progId="Equation.KSEE3">
                      <p:embed/>
                    </p:oleObj>
                  </mc:Choice>
                  <mc:Fallback>
                    <p:oleObj name="" r:id="rId12" imgW="165100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0227" y="3456"/>
                            <a:ext cx="26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18" y="4269"/>
              <a:ext cx="279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14" imgW="177165" imgH="215900" progId="Equation.KSEE3">
                      <p:embed/>
                    </p:oleObj>
                  </mc:Choice>
                  <mc:Fallback>
                    <p:oleObj name="" r:id="rId14" imgW="177165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0218" y="4269"/>
                            <a:ext cx="279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5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218" y="5078"/>
              <a:ext cx="279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16" imgW="177165" imgH="228600" progId="Equation.KSEE3">
                      <p:embed/>
                    </p:oleObj>
                  </mc:Choice>
                  <mc:Fallback>
                    <p:oleObj name="" r:id="rId16" imgW="177165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0218" y="5078"/>
                            <a:ext cx="279" cy="3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821" y="1879"/>
              <a:ext cx="503" cy="335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227" y="1590"/>
              <a:ext cx="366" cy="537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5641" y="1714"/>
              <a:ext cx="423" cy="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>
                  <a:latin typeface="Arial" panose="020B0604020202020204" pitchFamily="34" charset="0"/>
                  <a:cs typeface="Arial" panose="020B0604020202020204" pitchFamily="34" charset="0"/>
                </a:rPr>
                <a:t>↓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6" y="1714"/>
              <a:ext cx="818" cy="500"/>
            </a:xfrm>
            <a:prstGeom prst="rect">
              <a:avLst/>
            </a:prstGeom>
          </p:spPr>
        </p:pic>
        <p:graphicFrame>
          <p:nvGraphicFramePr>
            <p:cNvPr id="67" name="对象 6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23" y="1559"/>
            <a:ext cx="2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21" imgW="165100" imgH="203200" progId="Equation.KSEE3">
                    <p:embed/>
                  </p:oleObj>
                </mc:Choice>
                <mc:Fallback>
                  <p:oleObj name="" r:id="rId21" imgW="165100" imgH="2032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23" y="1559"/>
                          <a:ext cx="259" cy="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76" y="2069"/>
            <a:ext cx="2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23" imgW="139700" imgH="203200" progId="Equation.KSEE3">
                    <p:embed/>
                  </p:oleObj>
                </mc:Choice>
                <mc:Fallback>
                  <p:oleObj name="" r:id="rId23" imgW="139700" imgH="2032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776" y="2069"/>
                          <a:ext cx="220" cy="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文本框 7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83075" y="734060"/>
            <a:ext cx="4362450" cy="75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4490" y="2999105"/>
            <a:ext cx="4579620" cy="12573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15485" y="1998980"/>
            <a:ext cx="2355215" cy="4572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906780"/>
            <a:ext cx="335216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85" y="1639570"/>
            <a:ext cx="4342765" cy="79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470" y="2602865"/>
            <a:ext cx="3228340" cy="1047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0470" y="3938905"/>
            <a:ext cx="3352165" cy="79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10" y="749300"/>
            <a:ext cx="389509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10" y="1673225"/>
            <a:ext cx="4362450" cy="7569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32435" y="1360170"/>
            <a:ext cx="3334385" cy="1107440"/>
          </a:xfrm>
          <a:blipFill rotWithShape="0">
            <a:blip r:embed="rId1"/>
            <a:stretch>
              <a:fillRect l="-1327" t="-3052"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88670" y="2802890"/>
          <a:ext cx="2622550" cy="200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Visio" r:id="rId2" imgW="3166110" imgH="2454910" progId="Visio.Drawing.15">
                  <p:embed/>
                </p:oleObj>
              </mc:Choice>
              <mc:Fallback>
                <p:oleObj name="Visio" r:id="rId2" imgW="3166110" imgH="2454910" progId="Visio.Drawing.15">
                  <p:embed/>
                  <p:pic>
                    <p:nvPicPr>
                      <p:cNvPr id="0" name="图片 62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8670" y="2802890"/>
                        <a:ext cx="2622550" cy="200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2"/>
          <p:cNvGraphicFramePr>
            <a:graphicFrameLocks noChangeAspect="1"/>
          </p:cNvGraphicFramePr>
          <p:nvPr/>
        </p:nvGraphicFramePr>
        <p:xfrm>
          <a:off x="4427220" y="1329690"/>
          <a:ext cx="3957320" cy="335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Visio" r:id="rId4" imgW="9398000" imgH="7950200" progId="Visio.Drawing.11">
                  <p:embed/>
                </p:oleObj>
              </mc:Choice>
              <mc:Fallback>
                <p:oleObj name="Visio" r:id="rId4" imgW="9398000" imgH="79502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220" y="1329690"/>
                        <a:ext cx="3957320" cy="335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8330" y="579120"/>
            <a:ext cx="29375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前馈</a:t>
            </a:r>
            <a:r>
              <a:rPr lang="en-US" altLang="zh-CN" b="1">
                <a:sym typeface="+mn-ea"/>
              </a:rPr>
              <a:t>BP</a:t>
            </a:r>
            <a:r>
              <a:rPr lang="zh-CN" altLang="en-US" b="1">
                <a:sym typeface="+mn-ea"/>
              </a:rPr>
              <a:t>神经网络正向传播</a:t>
            </a:r>
            <a:endParaRPr lang="zh-CN" altLang="en-US" b="1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460" y="986790"/>
            <a:ext cx="4695190" cy="904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70" y="1718310"/>
            <a:ext cx="573341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40" y="3622040"/>
            <a:ext cx="4514215" cy="1019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45" y="2688590"/>
            <a:ext cx="3352165" cy="7905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15" y="1484630"/>
            <a:ext cx="6460490" cy="2174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790" y="263525"/>
            <a:ext cx="20402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实验结果</a:t>
            </a:r>
            <a:endParaRPr lang="zh-CN" altLang="en-US" b="1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2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23970" y="279400"/>
          <a:ext cx="2749550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1" imgW="6489700" imgH="1295400" progId="Equation.DSMT4">
                  <p:embed/>
                </p:oleObj>
              </mc:Choice>
              <mc:Fallback>
                <p:oleObj name="Equation" r:id="rId1" imgW="6489700" imgH="1295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970" y="279400"/>
                        <a:ext cx="2749550" cy="628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2895" y="443865"/>
            <a:ext cx="266446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前馈</a:t>
            </a:r>
            <a:r>
              <a:rPr lang="en-US" altLang="zh-CN" b="1"/>
              <a:t>BP</a:t>
            </a:r>
            <a:r>
              <a:rPr lang="zh-CN" altLang="en-US" b="1"/>
              <a:t>神经网络反向传播</a:t>
            </a:r>
            <a:endParaRPr lang="zh-CN" altLang="en-US" b="1"/>
          </a:p>
          <a:p>
            <a:endParaRPr lang="en-US" altLang="zh-CN" b="1"/>
          </a:p>
          <a:p>
            <a:r>
              <a:rPr lang="zh-CN" altLang="en-US" b="1"/>
              <a:t>输出层</a:t>
            </a:r>
            <a:endParaRPr lang="zh-CN" altLang="en-US" b="1"/>
          </a:p>
        </p:txBody>
      </p:sp>
      <p:graphicFrame>
        <p:nvGraphicFramePr>
          <p:cNvPr id="5" name="Object 12"/>
          <p:cNvGraphicFramePr>
            <a:graphicFrameLocks noGrp="1" noChangeAspect="1"/>
          </p:cNvGraphicFramePr>
          <p:nvPr/>
        </p:nvGraphicFramePr>
        <p:xfrm>
          <a:off x="3823970" y="1097280"/>
          <a:ext cx="2404745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4584700" imgH="1358900" progId="Equation.DSMT4">
                  <p:embed/>
                </p:oleObj>
              </mc:Choice>
              <mc:Fallback>
                <p:oleObj name="Equation" r:id="rId3" imgW="4584700" imgH="1358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970" y="1097280"/>
                        <a:ext cx="2404745" cy="712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31310" y="3444875"/>
          <a:ext cx="113855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3073400" imgH="1320800" progId="Equation.DSMT4">
                  <p:embed/>
                </p:oleObj>
              </mc:Choice>
              <mc:Fallback>
                <p:oleObj name="Equation" r:id="rId5" imgW="3073400" imgH="1320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310" y="3444875"/>
                        <a:ext cx="1138555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494780" y="3465830"/>
          <a:ext cx="70421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7" imgW="2133600" imgH="1371600" progId="Equation.DSMT4">
                  <p:embed/>
                </p:oleObj>
              </mc:Choice>
              <mc:Fallback>
                <p:oleObj name="Equation" r:id="rId7" imgW="2133600" imgH="1371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780" y="3465830"/>
                        <a:ext cx="704215" cy="51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090035" y="2202180"/>
          <a:ext cx="227203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9" imgW="1803400" imgH="431800" progId="Equation.DSMT4">
                  <p:embed/>
                </p:oleObj>
              </mc:Choice>
              <mc:Fallback>
                <p:oleObj name="Equation" r:id="rId9" imgW="1803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035" y="2202180"/>
                        <a:ext cx="2272030" cy="54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494780" y="2219325"/>
          <a:ext cx="124650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1" imgW="1016000" imgH="431800" progId="Equation.DSMT4">
                  <p:embed/>
                </p:oleObj>
              </mc:Choice>
              <mc:Fallback>
                <p:oleObj name="Equation" r:id="rId11" imgW="1016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780" y="2219325"/>
                        <a:ext cx="1246505" cy="524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090035" y="2927985"/>
          <a:ext cx="122174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13" imgW="825500" imgH="254000" progId="Equation.DSMT4">
                  <p:embed/>
                </p:oleObj>
              </mc:Choice>
              <mc:Fallback>
                <p:oleObj name="Equation" r:id="rId13" imgW="8255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035" y="2927985"/>
                        <a:ext cx="1221740" cy="37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6494780" y="2927985"/>
          <a:ext cx="1299845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5" imgW="1078865" imgH="431800" progId="Equation.DSMT4">
                  <p:embed/>
                </p:oleObj>
              </mc:Choice>
              <mc:Fallback>
                <p:oleObj name="Equation" r:id="rId15" imgW="1078865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780" y="2927985"/>
                        <a:ext cx="1299845" cy="51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3901440" y="4329430"/>
          <a:ext cx="2804795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17" imgW="7442200" imgH="1358900" progId="Equation.DSMT4">
                  <p:embed/>
                </p:oleObj>
              </mc:Choice>
              <mc:Fallback>
                <p:oleObj name="Equation" r:id="rId17" imgW="7442200" imgH="1358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440" y="4329430"/>
                        <a:ext cx="2804795" cy="512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/>
        </p:nvGraphicFramePr>
        <p:xfrm>
          <a:off x="6894195" y="4392930"/>
          <a:ext cx="219265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Equation" r:id="rId19" imgW="1371600" imgH="254000" progId="Equation.DSMT4">
                  <p:embed/>
                </p:oleObj>
              </mc:Choice>
              <mc:Fallback>
                <p:oleObj name="Equation" r:id="rId19" imgW="1371600" imgH="254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195" y="4392930"/>
                        <a:ext cx="2192655" cy="40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3823970" y="2108835"/>
            <a:ext cx="4240530" cy="20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1" name="对象 3"/>
          <p:cNvGraphicFramePr>
            <a:graphicFrameLocks noChangeAspect="1"/>
          </p:cNvGraphicFramePr>
          <p:nvPr/>
        </p:nvGraphicFramePr>
        <p:xfrm>
          <a:off x="302578" y="1593533"/>
          <a:ext cx="29273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Visio" r:id="rId21" imgW="3352800" imgH="3797300" progId="Visio.Drawing.11">
                  <p:embed/>
                </p:oleObj>
              </mc:Choice>
              <mc:Fallback>
                <p:oleObj name="Visio" r:id="rId21" imgW="3352800" imgH="37973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8" y="1593533"/>
                        <a:ext cx="292735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32" name="对象 5"/>
          <p:cNvGraphicFramePr>
            <a:graphicFrameLocks noChangeAspect="1"/>
          </p:cNvGraphicFramePr>
          <p:nvPr/>
        </p:nvGraphicFramePr>
        <p:xfrm>
          <a:off x="85725" y="1862455"/>
          <a:ext cx="288163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Visio" r:id="rId1" imgW="3854450" imgH="3349625" progId="Visio.Drawing.11">
                  <p:embed/>
                </p:oleObj>
              </mc:Choice>
              <mc:Fallback>
                <p:oleObj name="Visio" r:id="rId1" imgW="3854450" imgH="3349625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1862455"/>
                        <a:ext cx="288163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2895" y="443865"/>
            <a:ext cx="266446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前馈</a:t>
            </a:r>
            <a:r>
              <a:rPr lang="en-US" altLang="zh-CN" b="1"/>
              <a:t>BP</a:t>
            </a:r>
            <a:r>
              <a:rPr lang="zh-CN" altLang="en-US" b="1"/>
              <a:t>神经网络反向传播</a:t>
            </a:r>
            <a:endParaRPr lang="zh-CN" altLang="en-US" b="1"/>
          </a:p>
          <a:p>
            <a:endParaRPr lang="en-US" altLang="zh-CN" b="1"/>
          </a:p>
          <a:p>
            <a:r>
              <a:rPr lang="zh-CN" altLang="en-US" b="1"/>
              <a:t>隐藏层</a:t>
            </a:r>
            <a:endParaRPr lang="zh-CN" altLang="en-US" b="1"/>
          </a:p>
        </p:txBody>
      </p:sp>
      <p:graphicFrame>
        <p:nvGraphicFramePr>
          <p:cNvPr id="2662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8260" y="98425"/>
          <a:ext cx="2030095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9" name="Equation" r:id="rId3" imgW="4635500" imgH="1422400" progId="Equation.DSMT4">
                  <p:embed/>
                </p:oleObj>
              </mc:Choice>
              <mc:Fallback>
                <p:oleObj name="Equation" r:id="rId3" imgW="4635500" imgH="142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260" y="98425"/>
                        <a:ext cx="2030095" cy="712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58260" y="3013710"/>
          <a:ext cx="1454785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Equation" r:id="rId5" imgW="3429000" imgH="1422400" progId="Equation.DSMT4">
                  <p:embed/>
                </p:oleObj>
              </mc:Choice>
              <mc:Fallback>
                <p:oleObj name="Equation" r:id="rId5" imgW="3429000" imgH="142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260" y="3013710"/>
                        <a:ext cx="1454785" cy="69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888355" y="3003550"/>
          <a:ext cx="2605405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1" name="Equation" r:id="rId7" imgW="5829300" imgH="1435100" progId="Equation.DSMT4">
                  <p:embed/>
                </p:oleObj>
              </mc:Choice>
              <mc:Fallback>
                <p:oleObj name="Equation" r:id="rId7" imgW="5829300" imgH="1435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355" y="3003550"/>
                        <a:ext cx="2605405" cy="734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58260" y="1129665"/>
          <a:ext cx="415798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quation" r:id="rId9" imgW="9232900" imgH="1435100" progId="Equation.DSMT4">
                  <p:embed/>
                </p:oleObj>
              </mc:Choice>
              <mc:Fallback>
                <p:oleObj name="Equation" r:id="rId9" imgW="9232900" imgH="1435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260" y="1129665"/>
                        <a:ext cx="415798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Grp="1" noChangeAspect="1"/>
          </p:cNvGraphicFramePr>
          <p:nvPr/>
        </p:nvGraphicFramePr>
        <p:xfrm>
          <a:off x="4208780" y="1862455"/>
          <a:ext cx="4853940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quation" r:id="rId11" imgW="10871200" imgH="1397000" progId="Equation.DSMT4">
                  <p:embed/>
                </p:oleObj>
              </mc:Choice>
              <mc:Fallback>
                <p:oleObj name="Equation" r:id="rId11" imgW="10871200" imgH="1397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780" y="1862455"/>
                        <a:ext cx="4853940" cy="71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8"/>
          <p:cNvGraphicFramePr>
            <a:graphicFrameLocks noGrp="1" noChangeAspect="1"/>
          </p:cNvGraphicFramePr>
          <p:nvPr/>
        </p:nvGraphicFramePr>
        <p:xfrm>
          <a:off x="1730375" y="4409440"/>
          <a:ext cx="4832985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Equation" r:id="rId13" imgW="10655300" imgH="1435100" progId="Equation.DSMT4">
                  <p:embed/>
                </p:oleObj>
              </mc:Choice>
              <mc:Fallback>
                <p:oleObj name="Equation" r:id="rId13" imgW="10655300" imgH="143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409440"/>
                        <a:ext cx="4832985" cy="64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/>
          <p:cNvGraphicFramePr>
            <a:graphicFrameLocks noGrp="1" noChangeAspect="1"/>
          </p:cNvGraphicFramePr>
          <p:nvPr/>
        </p:nvGraphicFramePr>
        <p:xfrm>
          <a:off x="6863080" y="4409440"/>
          <a:ext cx="2103755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15" imgW="4445000" imgH="1295400" progId="Equation.DSMT4">
                  <p:embed/>
                </p:oleObj>
              </mc:Choice>
              <mc:Fallback>
                <p:oleObj name="Equation" r:id="rId15" imgW="4445000" imgH="1295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080" y="4409440"/>
                        <a:ext cx="2103755" cy="588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3683000" y="1043305"/>
            <a:ext cx="5379720" cy="303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863725" y="3372485"/>
            <a:ext cx="5184775" cy="511810"/>
            <a:chOff x="5618" y="649"/>
            <a:chExt cx="8165" cy="806"/>
          </a:xfrm>
        </p:grpSpPr>
        <p:graphicFrame>
          <p:nvGraphicFramePr>
            <p:cNvPr id="25" name="Object 20"/>
            <p:cNvGraphicFramePr>
              <a:graphicFrameLocks noChangeAspect="1"/>
            </p:cNvGraphicFramePr>
            <p:nvPr/>
          </p:nvGraphicFramePr>
          <p:xfrm>
            <a:off x="5618" y="649"/>
            <a:ext cx="4417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Equation" r:id="rId1" imgW="7442200" imgH="1358900" progId="Equation.DSMT4">
                    <p:embed/>
                  </p:oleObj>
                </mc:Choice>
                <mc:Fallback>
                  <p:oleObj name="Equation" r:id="rId1" imgW="7442200" imgH="13589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" y="649"/>
                          <a:ext cx="4417" cy="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10331" y="749"/>
            <a:ext cx="345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Equation" r:id="rId3" imgW="1371600" imgH="254000" progId="Equation.DSMT4">
                    <p:embed/>
                  </p:oleObj>
                </mc:Choice>
                <mc:Fallback>
                  <p:oleObj name="Equation" r:id="rId3" imgW="1371600" imgH="254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1" y="749"/>
                          <a:ext cx="345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2" name="对象 5"/>
          <p:cNvGraphicFramePr>
            <a:graphicFrameLocks noChangeAspect="1"/>
          </p:cNvGraphicFramePr>
          <p:nvPr/>
        </p:nvGraphicFramePr>
        <p:xfrm>
          <a:off x="2656840" y="432435"/>
          <a:ext cx="288163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Visio" r:id="rId5" imgW="3854450" imgH="3349625" progId="Visio.Drawing.11">
                  <p:embed/>
                </p:oleObj>
              </mc:Choice>
              <mc:Fallback>
                <p:oleObj name="Visio" r:id="rId5" imgW="3854450" imgH="3349625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840" y="432435"/>
                        <a:ext cx="288163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863725" y="4102100"/>
            <a:ext cx="7235825" cy="648970"/>
            <a:chOff x="2424" y="2683"/>
            <a:chExt cx="11395" cy="1022"/>
          </a:xfrm>
        </p:grpSpPr>
        <p:graphicFrame>
          <p:nvGraphicFramePr>
            <p:cNvPr id="27653" name="Object 8"/>
            <p:cNvGraphicFramePr>
              <a:graphicFrameLocks noGrp="1" noChangeAspect="1"/>
            </p:cNvGraphicFramePr>
            <p:nvPr/>
          </p:nvGraphicFramePr>
          <p:xfrm>
            <a:off x="2424" y="2683"/>
            <a:ext cx="7611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4" name="Equation" r:id="rId7" imgW="10655300" imgH="1435100" progId="Equation.DSMT4">
                    <p:embed/>
                  </p:oleObj>
                </mc:Choice>
                <mc:Fallback>
                  <p:oleObj name="Equation" r:id="rId7" imgW="10655300" imgH="1435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683"/>
                          <a:ext cx="7611" cy="1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10"/>
            <p:cNvGraphicFramePr>
              <a:graphicFrameLocks noGrp="1" noChangeAspect="1"/>
            </p:cNvGraphicFramePr>
            <p:nvPr/>
          </p:nvGraphicFramePr>
          <p:xfrm>
            <a:off x="10507" y="2683"/>
            <a:ext cx="3313" cy="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35" name="Equation" r:id="rId9" imgW="4445000" imgH="1295400" progId="Equation.DSMT4">
                    <p:embed/>
                  </p:oleObj>
                </mc:Choice>
                <mc:Fallback>
                  <p:oleObj name="Equation" r:id="rId9" imgW="4445000" imgH="1295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7" y="2683"/>
                          <a:ext cx="3313" cy="9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17475" y="3479165"/>
            <a:ext cx="15633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输出层 </a:t>
            </a:r>
            <a:r>
              <a:rPr lang="en-US" altLang="zh-CN"/>
              <a:t>-&gt; </a:t>
            </a:r>
            <a:r>
              <a:rPr lang="zh-CN" altLang="en-US"/>
              <a:t>隐含层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475" y="4277360"/>
            <a:ext cx="15709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隐含层</a:t>
            </a:r>
            <a:r>
              <a:rPr lang="zh-CN" altLang="en-US"/>
              <a:t> </a:t>
            </a:r>
            <a:r>
              <a:rPr lang="en-US" altLang="zh-CN"/>
              <a:t>-&gt; </a:t>
            </a:r>
            <a:r>
              <a:rPr lang="zh-CN" altLang="en-US">
                <a:sym typeface="+mn-ea"/>
              </a:rPr>
              <a:t>输入层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958205" y="2192655"/>
            <a:ext cx="2716530" cy="506730"/>
            <a:chOff x="9673" y="271"/>
            <a:chExt cx="4278" cy="798"/>
          </a:xfrm>
        </p:grpSpPr>
        <p:sp>
          <p:nvSpPr>
            <p:cNvPr id="7" name="文本框 6"/>
            <p:cNvSpPr txBox="1"/>
            <p:nvPr/>
          </p:nvSpPr>
          <p:spPr>
            <a:xfrm>
              <a:off x="9673" y="271"/>
              <a:ext cx="4279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如果                     那么反向传播过程中，可能导致梯度全都为</a:t>
              </a:r>
              <a:r>
                <a:rPr lang="en-US" altLang="zh-CN" b="1"/>
                <a:t>0</a:t>
              </a:r>
              <a:r>
                <a:rPr lang="zh-CN" altLang="en-US" b="1"/>
                <a:t>   </a:t>
              </a:r>
              <a:endParaRPr lang="en-US" altLang="zh-CN" b="1"/>
            </a:p>
          </p:txBody>
        </p:sp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461" y="327"/>
            <a:ext cx="11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" r:id="rId11" imgW="711200" imgH="228600" progId="Equation.KSEE3">
                    <p:embed/>
                  </p:oleObj>
                </mc:Choice>
                <mc:Fallback>
                  <p:oleObj name="" r:id="rId11" imgW="711200" imgH="2286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461" y="327"/>
                          <a:ext cx="1120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030" y="41910"/>
            <a:ext cx="69761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这篇文章到底研究了什么东西？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对比了三种不同的激活函数</a:t>
            </a:r>
            <a:endParaRPr lang="zh-CN" altLang="en-US" b="1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为什么梯度下降法不适用随机初始化权重的神经网络，</a:t>
            </a:r>
            <a:endParaRPr lang="zh-CN" altLang="en-US"/>
          </a:p>
          <a:p>
            <a:r>
              <a:rPr lang="zh-CN" altLang="en-US"/>
              <a:t>且怎么设计</a:t>
            </a:r>
            <a:r>
              <a:rPr lang="zh-CN" altLang="en-US" b="1"/>
              <a:t>更好的初始化方法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3810" y="1467485"/>
            <a:ext cx="5380355" cy="2684145"/>
            <a:chOff x="2393" y="2431"/>
            <a:chExt cx="8473" cy="4227"/>
          </a:xfrm>
        </p:grpSpPr>
        <p:pic>
          <p:nvPicPr>
            <p:cNvPr id="21" name="图片 20" descr="多层神经网络图解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93" y="2431"/>
              <a:ext cx="8473" cy="4227"/>
            </a:xfrm>
            <a:prstGeom prst="rect">
              <a:avLst/>
            </a:prstGeom>
          </p:spPr>
        </p:pic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82" y="379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2" imgW="190500" imgH="215900" progId="Equation.KSEE3">
                    <p:embed/>
                  </p:oleObj>
                </mc:Choice>
                <mc:Fallback>
                  <p:oleObj name="" r:id="rId2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2" y="3796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3041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4" imgW="165100" imgH="215900" progId="Equation.KSEE3">
                    <p:embed/>
                  </p:oleObj>
                </mc:Choice>
                <mc:Fallback>
                  <p:oleObj name="" r:id="rId4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02" y="3041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13" y="4609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6" imgW="177165" imgH="228600" progId="Equation.KSEE3">
                    <p:embed/>
                  </p:oleObj>
                </mc:Choice>
                <mc:Fallback>
                  <p:oleObj name="" r:id="rId6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13" y="4609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5428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8" imgW="190500" imgH="215900" progId="Equation.KSEE3">
                    <p:embed/>
                  </p:oleObj>
                </mc:Choice>
                <mc:Fallback>
                  <p:oleObj name="" r:id="rId8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02" y="5428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37" y="3456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0" imgW="152400" imgH="215900" progId="Equation.KSEE3">
                    <p:embed/>
                  </p:oleObj>
                </mc:Choice>
                <mc:Fallback>
                  <p:oleObj name="" r:id="rId10" imgW="152400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237" y="3456"/>
                          <a:ext cx="2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4269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2" imgW="177165" imgH="215900" progId="Equation.KSEE3">
                    <p:embed/>
                  </p:oleObj>
                </mc:Choice>
                <mc:Fallback>
                  <p:oleObj name="" r:id="rId12" imgW="177165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18" y="4269"/>
                          <a:ext cx="279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28" y="5078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4" imgW="165100" imgH="228600" progId="Equation.KSEE3">
                    <p:embed/>
                  </p:oleObj>
                </mc:Choice>
                <mc:Fallback>
                  <p:oleObj name="" r:id="rId14" imgW="165100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228" y="5078"/>
                          <a:ext cx="260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文本框 39"/>
          <p:cNvSpPr txBox="1"/>
          <p:nvPr/>
        </p:nvSpPr>
        <p:spPr>
          <a:xfrm>
            <a:off x="306705" y="4173855"/>
            <a:ext cx="2901315" cy="76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网络结构：</a:t>
            </a:r>
            <a:endParaRPr lang="zh-CN" altLang="en-US"/>
          </a:p>
          <a:p>
            <a:r>
              <a:rPr lang="zh-CN" altLang="en-US" sz="1000"/>
              <a:t> 输入层：由训练数据决定</a:t>
            </a:r>
            <a:endParaRPr lang="zh-CN" altLang="en-US" sz="1000"/>
          </a:p>
          <a:p>
            <a:r>
              <a:rPr lang="zh-CN" altLang="en-US" sz="1000"/>
              <a:t> 隐藏层：</a:t>
            </a:r>
            <a:r>
              <a:rPr lang="en-US" altLang="zh-CN" sz="1000"/>
              <a:t>5</a:t>
            </a:r>
            <a:r>
              <a:rPr lang="zh-CN" altLang="en-US" sz="1000"/>
              <a:t>层，每层</a:t>
            </a:r>
            <a:r>
              <a:rPr lang="en-US" altLang="zh-CN" sz="1000"/>
              <a:t>1000</a:t>
            </a:r>
            <a:r>
              <a:rPr lang="zh-CN" altLang="en-US" sz="1000"/>
              <a:t>个神经元</a:t>
            </a:r>
            <a:endParaRPr lang="zh-CN" altLang="en-US" sz="1000"/>
          </a:p>
          <a:p>
            <a:r>
              <a:rPr lang="zh-CN" altLang="en-US" sz="1000"/>
              <a:t> 输出层：由训练数据的标签种类数决定</a:t>
            </a:r>
            <a:endParaRPr lang="zh-CN" altLang="en-US" sz="1000"/>
          </a:p>
        </p:txBody>
      </p:sp>
      <p:sp>
        <p:nvSpPr>
          <p:cNvPr id="44" name="文本框 43"/>
          <p:cNvSpPr txBox="1"/>
          <p:nvPr/>
        </p:nvSpPr>
        <p:spPr>
          <a:xfrm>
            <a:off x="5572125" y="894080"/>
            <a:ext cx="3472815" cy="1283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endParaRPr lang="zh-CN" altLang="en-US"/>
          </a:p>
          <a:p>
            <a:pPr algn="l"/>
            <a:r>
              <a:rPr lang="en-US" altLang="zh-CN" b="1"/>
              <a:t>Shapeset-3x2 </a:t>
            </a:r>
            <a:r>
              <a:rPr lang="zh-CN" altLang="en-US" sz="1000"/>
              <a:t>32 x 32 灰度图像  </a:t>
            </a:r>
            <a:r>
              <a:rPr lang="zh-CN" altLang="en-US" sz="1000">
                <a:sym typeface="+mn-ea"/>
              </a:rPr>
              <a:t>infinite  </a:t>
            </a:r>
            <a:r>
              <a:rPr lang="zh-CN" altLang="en-US" sz="1000"/>
              <a:t>9类</a:t>
            </a:r>
            <a:endParaRPr lang="zh-CN" altLang="en-US" b="1"/>
          </a:p>
          <a:p>
            <a:pPr algn="l"/>
            <a:r>
              <a:rPr lang="en-US" altLang="zh-CN" b="1"/>
              <a:t>MINIST  </a:t>
            </a:r>
            <a:r>
              <a:rPr lang="zh-CN" altLang="en-US" sz="1000"/>
              <a:t>28X28 灰度图像  （50000,10000，10000）10类</a:t>
            </a:r>
            <a:endParaRPr lang="zh-CN" altLang="en-US" b="1"/>
          </a:p>
          <a:p>
            <a:pPr algn="l"/>
            <a:r>
              <a:rPr lang="en-US" altLang="zh-CN" b="1"/>
              <a:t>CIFAR-10 </a:t>
            </a:r>
            <a:r>
              <a:rPr lang="zh-CN" altLang="en-US" sz="1000"/>
              <a:t>32X32 彩色图像 （30000,10000,10000） 10类</a:t>
            </a:r>
            <a:endParaRPr lang="zh-CN" altLang="en-US" sz="1000"/>
          </a:p>
          <a:p>
            <a:pPr algn="l"/>
            <a:r>
              <a:rPr lang="en-US" altLang="zh-CN" b="1"/>
              <a:t>Small-ImageNet </a:t>
            </a:r>
            <a:r>
              <a:rPr lang="zh-CN" altLang="en-US" sz="1000"/>
              <a:t>37x37 灰度图像 （90000,10000,10000）10类</a:t>
            </a:r>
            <a:endParaRPr lang="zh-CN" altLang="en-US" b="1"/>
          </a:p>
        </p:txBody>
      </p:sp>
      <p:sp>
        <p:nvSpPr>
          <p:cNvPr id="46" name="文本框 45"/>
          <p:cNvSpPr txBox="1"/>
          <p:nvPr/>
        </p:nvSpPr>
        <p:spPr>
          <a:xfrm>
            <a:off x="5654040" y="2660015"/>
            <a:ext cx="2540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mini-batches ：</a:t>
            </a:r>
            <a:r>
              <a:rPr lang="en-US" altLang="zh-CN"/>
              <a:t>10</a:t>
            </a:r>
            <a:endParaRPr lang="en-US" altLang="zh-CN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54040" y="3021965"/>
            <a:ext cx="2162810" cy="56451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4040" y="3586480"/>
            <a:ext cx="2522220" cy="14738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692775" y="2226945"/>
            <a:ext cx="2123440" cy="322580"/>
            <a:chOff x="8965" y="3507"/>
            <a:chExt cx="3344" cy="508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83" y="3507"/>
              <a:ext cx="1927" cy="509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8965" y="3511"/>
              <a:ext cx="1649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损失函数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19070" y="4099560"/>
            <a:ext cx="1633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51765" y="958215"/>
            <a:ext cx="5497830" cy="3888105"/>
            <a:chOff x="239" y="1509"/>
            <a:chExt cx="8658" cy="6123"/>
          </a:xfrm>
        </p:grpSpPr>
        <p:grpSp>
          <p:nvGrpSpPr>
            <p:cNvPr id="11" name="组合 10"/>
            <p:cNvGrpSpPr/>
            <p:nvPr/>
          </p:nvGrpSpPr>
          <p:grpSpPr>
            <a:xfrm>
              <a:off x="239" y="1509"/>
              <a:ext cx="8659" cy="5689"/>
              <a:chOff x="239" y="1509"/>
              <a:chExt cx="8659" cy="5689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239" y="1509"/>
                <a:ext cx="8000" cy="1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indent="0"/>
                <a:r>
                  <a:rPr lang="zh-CN" sz="1200" b="1">
                    <a:solidFill>
                      <a:srgbClr val="2F2F2F"/>
                    </a:solidFill>
                    <a:ea typeface="宋体" panose="02010600030101010101" pitchFamily="2" charset="-122"/>
                  </a:rPr>
                  <a:t>sigmoid 原函数及导数图形如下：</a:t>
                </a:r>
                <a:r>
                  <a:rPr lang="zh-CN" altLang="en-US">
                    <a:sym typeface="+mn-ea"/>
                  </a:rPr>
                  <a:t>sigmoid函数也叫 Logistic 函数，用于隐层神经元输出，取值范围    为(0,1)，它可以将一个实数映射到(0,1)的区间，</a:t>
                </a:r>
                <a:endParaRPr lang="zh-CN" altLang="en-US" b="1"/>
              </a:p>
            </p:txBody>
          </p:sp>
          <p:pic>
            <p:nvPicPr>
              <p:cNvPr id="2" name="图片 1"/>
              <p:cNvPicPr/>
              <p:nvPr/>
            </p:nvPicPr>
            <p:blipFill>
              <a:blip r:embed="rId1"/>
              <a:srcRect l="6167" b="10010"/>
              <a:stretch>
                <a:fillRect/>
              </a:stretch>
            </p:blipFill>
            <p:spPr>
              <a:xfrm>
                <a:off x="453" y="2811"/>
                <a:ext cx="8445" cy="438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3" name="文本框 102"/>
            <p:cNvSpPr txBox="1"/>
            <p:nvPr/>
          </p:nvSpPr>
          <p:spPr>
            <a:xfrm>
              <a:off x="453" y="7198"/>
              <a:ext cx="8000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 algn="ctr"/>
              <a:r>
                <a:rPr lang="zh-CN" sz="1200" b="0">
                  <a:solidFill>
                    <a:srgbClr val="2F2F2F"/>
                  </a:solidFill>
                  <a:ea typeface="宋体" panose="02010600030101010101" pitchFamily="2" charset="-122"/>
                </a:rPr>
                <a:t>由图可知，导数从 0 开始很快就又趋近于 0 了，易造成“梯度消失”现象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5720" y="36195"/>
            <a:ext cx="6329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对比了三种不同的激活函数</a:t>
            </a:r>
            <a:endParaRPr lang="zh-CN" altLang="en-US"/>
          </a:p>
          <a:p>
            <a:r>
              <a:rPr lang="zh-CN" altLang="en-US"/>
              <a:t>在选择激活函数时，我们总要避免两点：</a:t>
            </a:r>
            <a:endParaRPr lang="zh-CN" altLang="en-US"/>
          </a:p>
          <a:p>
            <a:r>
              <a:rPr lang="zh-CN" altLang="en-US"/>
              <a:t>避免激活函数处于过</a:t>
            </a:r>
            <a:r>
              <a:rPr lang="zh-CN" altLang="en-US" b="1"/>
              <a:t>饱和状态</a:t>
            </a:r>
            <a:r>
              <a:rPr lang="zh-CN" altLang="en-US"/>
              <a:t>，在这种状态，梯度就不能很好的得到传递。</a:t>
            </a:r>
            <a:endParaRPr lang="zh-CN" altLang="en-US"/>
          </a:p>
          <a:p>
            <a:r>
              <a:rPr lang="zh-CN" altLang="en-US"/>
              <a:t>激活函数</a:t>
            </a:r>
            <a:r>
              <a:rPr lang="zh-CN" altLang="en-US" b="1"/>
              <a:t>过度线性化</a:t>
            </a:r>
            <a:r>
              <a:rPr lang="zh-CN" altLang="en-US"/>
              <a:t>，因为只有非线性才能拟合更多的函数。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90565" y="3173095"/>
            <a:ext cx="32435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altLang="zh-CN" sz="1200" b="1">
                <a:solidFill>
                  <a:srgbClr val="333333"/>
                </a:solidFill>
                <a:ea typeface="宋体" panose="02010600030101010101" pitchFamily="2" charset="-122"/>
              </a:rPr>
              <a:t>sigmoid </a:t>
            </a:r>
            <a:r>
              <a:rPr lang="zh-CN" altLang="en-US" sz="1200" b="1">
                <a:solidFill>
                  <a:srgbClr val="333333"/>
                </a:solidFill>
                <a:ea typeface="宋体" panose="02010600030101010101" pitchFamily="2" charset="-122"/>
              </a:rPr>
              <a:t>缺点</a:t>
            </a:r>
            <a:endParaRPr lang="zh-CN" altLang="en-US" sz="12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28600" indent="-228600"/>
            <a:r>
              <a:rPr lang="zh-CN" sz="1200" b="0">
                <a:solidFill>
                  <a:srgbClr val="333333"/>
                </a:solidFill>
                <a:ea typeface="宋体" panose="02010600030101010101" pitchFamily="2" charset="-122"/>
              </a:rPr>
              <a:t>反向传播时，很容易就会出现梯度消失的情况，</a:t>
            </a:r>
            <a:endParaRPr lang="zh-CN" sz="12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28600" indent="-228600"/>
            <a:r>
              <a:rPr lang="zh-CN" sz="1200" b="0">
                <a:solidFill>
                  <a:srgbClr val="333333"/>
                </a:solidFill>
                <a:ea typeface="宋体" panose="02010600030101010101" pitchFamily="2" charset="-122"/>
              </a:rPr>
              <a:t>从而无法完成深层网络的</a:t>
            </a:r>
            <a:endParaRPr lang="zh-CN" sz="1200" b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marL="228600" indent="-228600"/>
            <a:r>
              <a:rPr lang="zh-CN" sz="1200" b="0">
                <a:solidFill>
                  <a:srgbClr val="222222"/>
                </a:solidFill>
                <a:ea typeface="宋体" panose="02010600030101010101" pitchFamily="2" charset="-122"/>
              </a:rPr>
              <a:t>Sigmoids函数饱和且kill掉梯度</a:t>
            </a:r>
            <a:endParaRPr lang="zh-CN" altLang="en-US" sz="12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1245" y="1848485"/>
          <a:ext cx="1622425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1371600" imgH="228600" progId="Equation.KSEE3">
                  <p:embed/>
                </p:oleObj>
              </mc:Choice>
              <mc:Fallback>
                <p:oleObj name="" r:id="rId2" imgW="13716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1245" y="1848485"/>
                        <a:ext cx="1622425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-214748262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503" y="1051243"/>
            <a:ext cx="1971675" cy="7334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5913755" y="2443480"/>
            <a:ext cx="2716530" cy="506730"/>
            <a:chOff x="9673" y="271"/>
            <a:chExt cx="4278" cy="798"/>
          </a:xfrm>
        </p:grpSpPr>
        <p:sp>
          <p:nvSpPr>
            <p:cNvPr id="8" name="文本框 7"/>
            <p:cNvSpPr txBox="1"/>
            <p:nvPr/>
          </p:nvSpPr>
          <p:spPr>
            <a:xfrm>
              <a:off x="9673" y="271"/>
              <a:ext cx="4279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如果                     那么反向传播过程中，可能导致梯度全都为</a:t>
              </a:r>
              <a:r>
                <a:rPr lang="en-US" altLang="zh-CN" b="1"/>
                <a:t>0</a:t>
              </a:r>
              <a:r>
                <a:rPr lang="zh-CN" altLang="en-US" b="1"/>
                <a:t>   </a:t>
              </a:r>
              <a:endParaRPr lang="en-US" altLang="zh-CN" b="1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461" y="327"/>
            <a:ext cx="11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" r:id="rId5" imgW="711200" imgH="228600" progId="Equation.KSEE3">
                    <p:embed/>
                  </p:oleObj>
                </mc:Choice>
                <mc:Fallback>
                  <p:oleObj name="" r:id="rId5" imgW="711200" imgH="2286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461" y="327"/>
                          <a:ext cx="1120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785" y="166370"/>
            <a:ext cx="6329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对比了三种不同的激活函数</a:t>
            </a:r>
            <a:endParaRPr lang="zh-CN" altLang="en-US"/>
          </a:p>
          <a:p>
            <a:r>
              <a:rPr lang="zh-CN" altLang="en-US"/>
              <a:t>在选择激活函数时，我们总要避免两点：</a:t>
            </a:r>
            <a:endParaRPr lang="zh-CN" altLang="en-US"/>
          </a:p>
          <a:p>
            <a:r>
              <a:rPr lang="zh-CN" altLang="en-US"/>
              <a:t>避免激活函数处于过</a:t>
            </a:r>
            <a:r>
              <a:rPr lang="zh-CN" altLang="en-US" b="1"/>
              <a:t>饱和状态</a:t>
            </a:r>
            <a:r>
              <a:rPr lang="zh-CN" altLang="en-US"/>
              <a:t>，在这种状态，梯度就不能很好的得到传递。</a:t>
            </a:r>
            <a:endParaRPr lang="zh-CN" altLang="en-US"/>
          </a:p>
          <a:p>
            <a:r>
              <a:rPr lang="zh-CN" altLang="en-US"/>
              <a:t>激活函数</a:t>
            </a:r>
            <a:r>
              <a:rPr lang="zh-CN" altLang="en-US" b="1"/>
              <a:t>过度线性化</a:t>
            </a:r>
            <a:r>
              <a:rPr lang="zh-CN" altLang="en-US"/>
              <a:t>，因为只有非线性才能拟合更多的函数。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5270" y="1241425"/>
            <a:ext cx="81191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因为使用的均匀分布进行的初始化，所以前几层的均值近似为0，所以对应Sigmoid函数的值就是0.5</a:t>
            </a:r>
            <a:endParaRPr lang="zh-CN" altLang="en-US"/>
          </a:p>
          <a:p>
            <a:r>
              <a:rPr lang="zh-CN" altLang="en-US"/>
              <a:t>但是最后一层layer4的输出很快就饱和了（</a:t>
            </a:r>
            <a:r>
              <a:rPr lang="zh-CN" altLang="en-US" b="1"/>
              <a:t>激活值趋于0</a:t>
            </a:r>
            <a:r>
              <a:rPr lang="zh-CN" altLang="en-US"/>
              <a:t>）,训练到大100的时候才慢慢恢复正常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" y="2586355"/>
            <a:ext cx="6587490" cy="232664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05" y="2079625"/>
            <a:ext cx="2162810" cy="564515"/>
          </a:xfrm>
          <a:prstGeom prst="rect">
            <a:avLst/>
          </a:prstGeom>
        </p:spPr>
      </p:pic>
      <p:pic>
        <p:nvPicPr>
          <p:cNvPr id="6" name="图片 -214748262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38" y="2780983"/>
            <a:ext cx="1971675" cy="73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55270" y="2079625"/>
            <a:ext cx="54279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竖直方向表示激活值，其中实线表示的是均值，上下的浮动表示上下标准差，水平方向表示迭代的次数。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4340" y="219075"/>
            <a:ext cx="266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Xavier 初始化方法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-135255" y="622300"/>
            <a:ext cx="5380355" cy="3071495"/>
            <a:chOff x="2393" y="1821"/>
            <a:chExt cx="8473" cy="4837"/>
          </a:xfrm>
        </p:grpSpPr>
        <p:pic>
          <p:nvPicPr>
            <p:cNvPr id="3" name="图片 2" descr="多层神经网络图解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93" y="2431"/>
              <a:ext cx="8473" cy="422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6158" y="1821"/>
              <a:ext cx="9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</a:t>
              </a:r>
              <a:endParaRPr lang="en-US" altLang="zh-CN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309" y="1821"/>
              <a:ext cx="11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i-1</a:t>
              </a:r>
              <a:endParaRPr lang="en-US" altLang="zh-CN" sz="1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916" y="1821"/>
              <a:ext cx="13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layer i+1</a:t>
              </a:r>
              <a:endParaRPr lang="en-US" altLang="zh-CN" sz="1200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82" y="379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190500" imgH="215900" progId="Equation.KSEE3">
                    <p:embed/>
                  </p:oleObj>
                </mc:Choice>
                <mc:Fallback>
                  <p:oleObj name="" r:id="rId2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2" y="3796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3041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4" imgW="165100" imgH="215900" progId="Equation.KSEE3">
                    <p:embed/>
                  </p:oleObj>
                </mc:Choice>
                <mc:Fallback>
                  <p:oleObj name="" r:id="rId4" imgW="1651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02" y="3041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13" y="4609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6" imgW="177165" imgH="228600" progId="Equation.KSEE3">
                    <p:embed/>
                  </p:oleObj>
                </mc:Choice>
                <mc:Fallback>
                  <p:oleObj name="" r:id="rId6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13" y="4609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2" y="5428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8" imgW="190500" imgH="215900" progId="Equation.KSEE3">
                    <p:embed/>
                  </p:oleObj>
                </mc:Choice>
                <mc:Fallback>
                  <p:oleObj name="" r:id="rId8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02" y="5428"/>
                          <a:ext cx="30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27" y="3456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10" imgW="165100" imgH="215900" progId="Equation.KSEE3">
                    <p:embed/>
                  </p:oleObj>
                </mc:Choice>
                <mc:Fallback>
                  <p:oleObj name="" r:id="rId10" imgW="165100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227" y="3456"/>
                          <a:ext cx="26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4269"/>
            <a:ext cx="27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2" imgW="177165" imgH="215900" progId="Equation.KSEE3">
                    <p:embed/>
                  </p:oleObj>
                </mc:Choice>
                <mc:Fallback>
                  <p:oleObj name="" r:id="rId12" imgW="177165" imgH="2159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18" y="4269"/>
                          <a:ext cx="279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8" y="5078"/>
            <a:ext cx="27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4" imgW="177165" imgH="228600" progId="Equation.KSEE3">
                    <p:embed/>
                  </p:oleObj>
                </mc:Choice>
                <mc:Fallback>
                  <p:oleObj name="" r:id="rId14" imgW="177165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218" y="5078"/>
                          <a:ext cx="279" cy="3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51195" y="1088390"/>
            <a:ext cx="2355215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89930" y="1712595"/>
            <a:ext cx="2035175" cy="542925"/>
          </a:xfrm>
          <a:prstGeom prst="rect">
            <a:avLst/>
          </a:prstGeom>
        </p:spPr>
      </p:pic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8" imgW="914400" imgH="215900" progId="Equation.KSEE3">
                  <p:embed/>
                </p:oleObj>
              </mc:Choice>
              <mc:Fallback>
                <p:oleObj name="" r:id="rId18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61335" y="1193165"/>
            <a:ext cx="319405" cy="2127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84145" y="1009650"/>
            <a:ext cx="232410" cy="34099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582035" y="1088390"/>
            <a:ext cx="26860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02710" y="1088390"/>
            <a:ext cx="519430" cy="317500"/>
          </a:xfrm>
          <a:prstGeom prst="rect">
            <a:avLst/>
          </a:prstGeom>
        </p:spPr>
      </p:pic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4105" y="989965"/>
          <a:ext cx="1644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3" imgW="165100" imgH="203200" progId="Equation.KSEE3">
                  <p:embed/>
                </p:oleObj>
              </mc:Choice>
              <mc:Fallback>
                <p:oleObj name="" r:id="rId23" imgW="1651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34105" y="989965"/>
                        <a:ext cx="1644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7760" y="131381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5" imgW="139700" imgH="203200" progId="Equation.KSEE3">
                  <p:embed/>
                </p:oleObj>
              </mc:Choice>
              <mc:Fallback>
                <p:oleObj name="" r:id="rId25" imgW="1397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67760" y="131381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5605780" y="434975"/>
            <a:ext cx="2403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激活函数为</a:t>
            </a:r>
            <a:r>
              <a:rPr lang="en-US" altLang="zh-CN" b="1"/>
              <a:t>sigmoid</a:t>
            </a:r>
            <a:endParaRPr lang="en-US" altLang="zh-CN" b="1"/>
          </a:p>
        </p:txBody>
      </p:sp>
      <p:pic>
        <p:nvPicPr>
          <p:cNvPr id="11" name="图片 -2147482624" descr="IMG_25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78358" y="218758"/>
            <a:ext cx="1971675" cy="733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9930" y="2522855"/>
          <a:ext cx="1212215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8" imgW="711200" imgH="228600" progId="Equation.KSEE3">
                  <p:embed/>
                </p:oleObj>
              </mc:Choice>
              <mc:Fallback>
                <p:oleObj name="" r:id="rId28" imgW="711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89930" y="2522855"/>
                        <a:ext cx="1212215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1519</Words>
  <Application>WPS 演示</Application>
  <PresentationFormat>全屏显示(16:9)</PresentationFormat>
  <Paragraphs>160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100</vt:i4>
      </vt:variant>
      <vt:variant>
        <vt:lpstr>幻灯片标题</vt:lpstr>
      </vt:variant>
      <vt:variant>
        <vt:i4>21</vt:i4>
      </vt:variant>
    </vt:vector>
  </HeadingPairs>
  <TitlesOfParts>
    <vt:vector size="130" baseType="lpstr">
      <vt:lpstr>Arial</vt:lpstr>
      <vt:lpstr>宋体</vt:lpstr>
      <vt:lpstr>Wingdings</vt:lpstr>
      <vt:lpstr>Calibri Light</vt:lpstr>
      <vt:lpstr>微软雅黑 Light</vt:lpstr>
      <vt:lpstr>微软雅黑</vt:lpstr>
      <vt:lpstr>Arial Unicode MS</vt:lpstr>
      <vt:lpstr>Calibri</vt:lpstr>
      <vt:lpstr>Office 主题</vt:lpstr>
      <vt:lpstr>Visio.Drawing.15</vt:lpstr>
      <vt:lpstr>Equation.DSMT4</vt:lpstr>
      <vt:lpstr>Equation.KSEE3</vt:lpstr>
      <vt:lpstr>Equation.DSMT4</vt:lpstr>
      <vt:lpstr>Equation.DSMT4</vt:lpstr>
      <vt:lpstr>Visio.Drawing.11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凌小雪</cp:lastModifiedBy>
  <cp:revision>323</cp:revision>
  <dcterms:created xsi:type="dcterms:W3CDTF">2017-05-01T12:27:00Z</dcterms:created>
  <dcterms:modified xsi:type="dcterms:W3CDTF">2018-11-17T07:20:38Z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