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08" r:id="rId4"/>
    <p:sldId id="314" r:id="rId5"/>
    <p:sldId id="315" r:id="rId6"/>
    <p:sldId id="316" r:id="rId7"/>
    <p:sldId id="317" r:id="rId8"/>
    <p:sldId id="318" r:id="rId9"/>
    <p:sldId id="319" r:id="rId10"/>
    <p:sldId id="300" r:id="rId11"/>
    <p:sldId id="304" r:id="rId12"/>
    <p:sldId id="303" r:id="rId13"/>
    <p:sldId id="302" r:id="rId14"/>
    <p:sldId id="301" r:id="rId15"/>
    <p:sldId id="295" r:id="rId16"/>
    <p:sldId id="306" r:id="rId17"/>
    <p:sldId id="3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5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2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7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2389-53F9-4FD0-A5EF-CD5F787DA9D8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009F-43A1-4F35-AC4E-F7445BEF0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81363" y="2921169"/>
            <a:ext cx="5629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latin typeface="等线" panose="02010600030101010101" pitchFamily="2" charset="-122"/>
                <a:ea typeface="等线" panose="02010600030101010101" pitchFamily="2" charset="-122"/>
                <a:cs typeface="Segoe UI Black" panose="020B0A02040204020203" pitchFamily="34" charset="0"/>
              </a:rPr>
              <a:t>条件随机场简介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4957" y="981635"/>
            <a:ext cx="6366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维特</a:t>
            </a:r>
            <a:r>
              <a:rPr lang="zh-CN" altLang="en-US" sz="4000" b="1" dirty="0" smtClean="0"/>
              <a:t>比算法</a:t>
            </a:r>
            <a:endParaRPr lang="zh-CN" altLang="en-US" sz="40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626" y="3416300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68539" y="3025775"/>
            <a:ext cx="784225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212975" y="3657601"/>
            <a:ext cx="846138" cy="538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5761039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5791201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5862639" y="2974975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5865813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639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639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7124700" y="3498850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669089" y="3025775"/>
            <a:ext cx="530225" cy="490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6657975" y="3775076"/>
            <a:ext cx="5286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62838" y="3613150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结束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1317627" y="3640932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1100" y="3124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1100" y="3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52789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67075" y="3704193"/>
            <a:ext cx="3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0083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40082" y="4053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57646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316" y="403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5846" y="275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15473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03244" y="368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19605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57702" y="36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86378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0563" y="370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0560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0448" y="405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1409" y="406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0" grpId="0"/>
      <p:bldP spid="51" grpId="0"/>
      <p:bldP spid="2" grpId="0"/>
      <p:bldP spid="52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6" grpId="0"/>
      <p:bldP spid="67" grpId="0"/>
      <p:bldP spid="68" grpId="0"/>
      <p:bldP spid="71" grpId="0"/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4957" y="981635"/>
            <a:ext cx="6366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维特</a:t>
            </a:r>
            <a:r>
              <a:rPr lang="zh-CN" altLang="en-US" sz="4000" b="1" dirty="0" smtClean="0"/>
              <a:t>比算法</a:t>
            </a:r>
            <a:endParaRPr lang="zh-CN" altLang="en-US" sz="40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626" y="3416300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68539" y="3025775"/>
            <a:ext cx="784225" cy="49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212975" y="3657601"/>
            <a:ext cx="846138" cy="538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5761039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5791201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5862639" y="2974975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5865813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639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639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7124700" y="3498850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669089" y="3025775"/>
            <a:ext cx="530225" cy="490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6657975" y="3775076"/>
            <a:ext cx="5286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62838" y="3613150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结束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1317627" y="3640932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1100" y="3124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1100" y="3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52789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67075" y="3704193"/>
            <a:ext cx="3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0083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40082" y="4053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57646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316" y="403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5846" y="275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15473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03244" y="368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19605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57702" y="36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86378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0563" y="370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0560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0448" y="405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1409" y="406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964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001964" y="4503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8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4957" y="981635"/>
            <a:ext cx="6366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维特</a:t>
            </a:r>
            <a:r>
              <a:rPr lang="zh-CN" altLang="en-US" sz="4000" b="1" dirty="0" smtClean="0"/>
              <a:t>比算法</a:t>
            </a:r>
            <a:endParaRPr lang="zh-CN" altLang="en-US" sz="40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626" y="3416300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68539" y="3025775"/>
            <a:ext cx="784225" cy="49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212975" y="3657601"/>
            <a:ext cx="846138" cy="538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5761039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5791201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5862639" y="2974975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5865813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639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639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7124700" y="3498850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669089" y="3025775"/>
            <a:ext cx="530225" cy="490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6657975" y="3775076"/>
            <a:ext cx="5286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62838" y="3613150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结束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1317627" y="3640932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1100" y="3124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1100" y="3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52789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67075" y="3704193"/>
            <a:ext cx="3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0083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40082" y="4053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57646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316" y="403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5846" y="275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15473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03244" y="368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19605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57702" y="36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86378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0563" y="370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0560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0448" y="405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1409" y="406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964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001964" y="4503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857626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864739" y="4491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4957" y="981635"/>
            <a:ext cx="6366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维特</a:t>
            </a:r>
            <a:r>
              <a:rPr lang="zh-CN" altLang="en-US" sz="4000" b="1" dirty="0" smtClean="0"/>
              <a:t>比算法</a:t>
            </a:r>
            <a:endParaRPr lang="zh-CN" altLang="en-US" sz="40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626" y="3416300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68539" y="3025775"/>
            <a:ext cx="784225" cy="49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212975" y="3657601"/>
            <a:ext cx="846138" cy="538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5761039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5791201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5862639" y="2974975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5865813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639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639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7124700" y="3498850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669089" y="3025775"/>
            <a:ext cx="530225" cy="490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6657975" y="3775076"/>
            <a:ext cx="5286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62838" y="3613150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结束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1317627" y="3640932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1100" y="3124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1100" y="3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52789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67075" y="3704193"/>
            <a:ext cx="3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0083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40082" y="4053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57646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316" y="403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5846" y="275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15473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03244" y="368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19605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57702" y="36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86378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0563" y="370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0560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0448" y="405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1409" y="406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964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001964" y="4503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857626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864739" y="4491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719639" y="237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681540" y="4519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8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4957" y="981635"/>
            <a:ext cx="6366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维特</a:t>
            </a:r>
            <a:r>
              <a:rPr lang="zh-CN" altLang="en-US" sz="4000" b="1" dirty="0" smtClean="0"/>
              <a:t>比算法</a:t>
            </a:r>
            <a:endParaRPr lang="zh-CN" altLang="en-US" sz="40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626" y="3416300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68539" y="3025775"/>
            <a:ext cx="784225" cy="49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212975" y="3657601"/>
            <a:ext cx="846138" cy="538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5761039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5791201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5862639" y="2974975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5865813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639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639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7124700" y="3498850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669089" y="3025775"/>
            <a:ext cx="530225" cy="490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6657975" y="3775076"/>
            <a:ext cx="5286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62838" y="3613150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结束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1317627" y="3640932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1100" y="3124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1100" y="3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52789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67075" y="3704193"/>
            <a:ext cx="3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0083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40082" y="4053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57646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316" y="403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5846" y="275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15473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03244" y="368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19605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57702" y="36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86378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0563" y="370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0560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0448" y="405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1409" y="406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964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001964" y="4503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857626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864739" y="4491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719639" y="237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681540" y="4519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533007" y="4510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 flipH="1">
            <a:off x="5495855" y="2361727"/>
            <a:ext cx="7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4957" y="981635"/>
            <a:ext cx="6366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维特</a:t>
            </a:r>
            <a:r>
              <a:rPr lang="zh-CN" altLang="en-US" sz="4000" b="1" dirty="0" smtClean="0"/>
              <a:t>比算法</a:t>
            </a:r>
            <a:endParaRPr lang="zh-CN" altLang="en-US" sz="40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626" y="3416300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68539" y="3025775"/>
            <a:ext cx="784225" cy="49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212975" y="3657601"/>
            <a:ext cx="846138" cy="538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5761039" y="3078164"/>
            <a:ext cx="688975" cy="10763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5791201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5862639" y="2974975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5865813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639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639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7124700" y="3498850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669089" y="3025775"/>
            <a:ext cx="530225" cy="490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6657975" y="3775076"/>
            <a:ext cx="5286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62838" y="3613150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结束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1317627" y="3640932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1100" y="3124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1100" y="3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52789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67075" y="3704193"/>
            <a:ext cx="3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0083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40082" y="4053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57646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316" y="403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5846" y="275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15473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03244" y="368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19605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57702" y="36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86378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0563" y="370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0560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0448" y="405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1409" y="406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964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001964" y="4503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857626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864739" y="4491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719639" y="237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681540" y="4519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533007" y="4510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 flipH="1">
            <a:off x="5495855" y="2361727"/>
            <a:ext cx="7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 flipH="1">
            <a:off x="6327671" y="2387086"/>
            <a:ext cx="7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327671" y="4519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8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4957" y="981635"/>
            <a:ext cx="6366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维特</a:t>
            </a:r>
            <a:r>
              <a:rPr lang="zh-CN" altLang="en-US" sz="4000" b="1" dirty="0" smtClean="0"/>
              <a:t>比算法</a:t>
            </a:r>
            <a:endParaRPr lang="zh-CN" altLang="en-US" sz="40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626" y="3416300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68539" y="3025775"/>
            <a:ext cx="784225" cy="490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212975" y="3657601"/>
            <a:ext cx="846138" cy="538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5761039" y="3078164"/>
            <a:ext cx="688975" cy="10763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V="1">
            <a:off x="5791201" y="3106739"/>
            <a:ext cx="676275" cy="1030287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5862639" y="2974975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5865813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639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639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7124700" y="3498850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669089" y="3025775"/>
            <a:ext cx="530225" cy="490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V="1">
            <a:off x="6657975" y="3775076"/>
            <a:ext cx="5286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62838" y="3613150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结束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1317627" y="3640932"/>
            <a:ext cx="950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1100" y="3124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1100" y="3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52789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67075" y="3704193"/>
            <a:ext cx="3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0083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40082" y="4053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57646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316" y="403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5846" y="275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15473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03244" y="368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19605" y="3114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57702" y="36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86378" y="315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0563" y="370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0560" y="278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070448" y="4054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1409" y="406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964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001964" y="4503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857626" y="2387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864739" y="4491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719639" y="237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681540" y="4519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533007" y="4510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 flipH="1">
            <a:off x="5495855" y="2361727"/>
            <a:ext cx="7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 flipH="1">
            <a:off x="6327671" y="2387086"/>
            <a:ext cx="7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327671" y="4519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V="1">
            <a:off x="6640513" y="3763964"/>
            <a:ext cx="528638" cy="390525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arrow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b="1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5737228" y="3053793"/>
            <a:ext cx="688975" cy="1076325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arrow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b="1"/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 flipV="1">
            <a:off x="4906070" y="3106739"/>
            <a:ext cx="676275" cy="1030287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arrow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b="1"/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4094776" y="3064654"/>
            <a:ext cx="687387" cy="1076325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arrow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b="1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V="1">
            <a:off x="3240091" y="3119442"/>
            <a:ext cx="676275" cy="1030287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arrow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b="1"/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>
            <a:off x="2187668" y="3621882"/>
            <a:ext cx="846138" cy="538163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arrow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3933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3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感谢聆听！</a:t>
            </a:r>
            <a:endParaRPr lang="zh-CN" altLang="en-US" sz="6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0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09888" y="2828836"/>
            <a:ext cx="6372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CRF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Conditional Random Field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），中文被翻译为条件随机场。经常被用于序列标注，其中包括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词性标注、分词、命名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实体识别等领域。</a:t>
            </a:r>
          </a:p>
        </p:txBody>
      </p:sp>
    </p:spTree>
    <p:extLst>
      <p:ext uri="{BB962C8B-B14F-4D97-AF65-F5344CB8AC3E}">
        <p14:creationId xmlns:p14="http://schemas.microsoft.com/office/powerpoint/2010/main" val="1323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https://mmbiz.qpic.cn/mmbiz_png/gKaxjIx6baiaEnpS7MK01XGokH75S80avhJN1hpicD5CUYDadCx8ceFtjl7GmFBQQCdibflUV6mbtfJSHbgUia8aa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6164243" cy="616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6" y="1465317"/>
            <a:ext cx="9220200" cy="2279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16" y="4310136"/>
            <a:ext cx="8028841" cy="2275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7503" y="42091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应用：命名实体识别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451836" y="3800275"/>
            <a:ext cx="400050" cy="56538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00686" y="4478162"/>
            <a:ext cx="6921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label_alphabet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代表一个实体的开始，即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代表一个实体的中部，即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mid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代表一个实体的结尾，即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代表独立成词；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代表不是实体，即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&lt;start&gt;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&lt;pad&gt;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分表代表这个标注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序列的开始和结束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2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7" y="544512"/>
            <a:ext cx="9267825" cy="2619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87" y="5011816"/>
            <a:ext cx="5343525" cy="10287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342806" y="3484524"/>
            <a:ext cx="494676" cy="120665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7892" y="14387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400" dirty="0" err="1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word_index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400" dirty="0" err="1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label_index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设置一种分数，叫做</a:t>
            </a:r>
            <a:r>
              <a:rPr lang="zh-CN" altLang="en-US" sz="2400" dirty="0">
                <a:solidFill>
                  <a:srgbClr val="FF68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发射分数</a:t>
            </a:r>
            <a:r>
              <a:rPr lang="en-US" altLang="zh-CN" sz="2400" dirty="0">
                <a:solidFill>
                  <a:srgbClr val="FF68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emit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6" y="2990850"/>
            <a:ext cx="5343525" cy="10287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562600" y="337820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121400" y="33591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591300" y="33591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073900" y="33591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27812" y="49163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记做：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emit[1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][4]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17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9700" y="949236"/>
            <a:ext cx="690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因为这个是一个序列，比如前面的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，那此时的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被预测的肯定不能是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所以这个时候就需要一个分数代表前一个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到此时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的分数，我们叫这个为</a:t>
            </a:r>
            <a:r>
              <a:rPr lang="zh-CN" altLang="en-US" sz="2400" dirty="0">
                <a:solidFill>
                  <a:srgbClr val="FF68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转移分数，即</a:t>
            </a:r>
            <a:r>
              <a:rPr lang="en-US" altLang="zh-CN" sz="2400" dirty="0">
                <a:solidFill>
                  <a:srgbClr val="FF68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6" y="2990850"/>
            <a:ext cx="5343525" cy="10287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562600" y="337820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121400" y="33591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591300" y="33591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73900" y="33591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118100" y="37338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51500" y="37465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197600" y="37465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92900" y="37465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073900" y="37465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68666" y="4998540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记做：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T[4][4]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3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42" y="584858"/>
            <a:ext cx="5343525" cy="10287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4185306" y="972208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744106" y="953158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214006" y="953158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696606" y="953158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740806" y="1327808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74206" y="1340508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20306" y="1340508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315606" y="1340508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96606" y="1340508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9805" y="2356508"/>
            <a:ext cx="80561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我们得出此时的</a:t>
            </a:r>
            <a:r>
              <a:rPr lang="en-US" altLang="zh-CN" sz="2400" dirty="0" err="1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word_index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400" dirty="0" err="1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label_index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的分数为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emit[1][4]+T[4][4]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。但是，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CRF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为了全局考虑，将前一个的分数也累加到当前分数上，这样更能表达出已经预测的序列的整体分数，最终的得分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806" y="4026042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score[1][4] = score[0][4]+emit[1][4]+T[4][4]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2889" y="4864579"/>
            <a:ext cx="338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所以整体的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就为：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06" y="5703116"/>
            <a:ext cx="10287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6" y="501650"/>
            <a:ext cx="5343525" cy="10287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5181600" y="88900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740400" y="8699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210300" y="8699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92900" y="869950"/>
            <a:ext cx="0" cy="215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737100" y="12446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270500" y="12573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816600" y="12573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11900" y="12573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692900" y="1257300"/>
            <a:ext cx="3175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80045" y="2053012"/>
                <a:ext cx="5719379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Score(</a:t>
                </a:r>
                <a:r>
                  <a:rPr lang="en-US" altLang="zh-CN" sz="2400" dirty="0" err="1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X,y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𝑒𝑚𝑖𝑡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045" y="2053012"/>
                <a:ext cx="5719379" cy="490840"/>
              </a:xfrm>
              <a:prstGeom prst="rect">
                <a:avLst/>
              </a:prstGeom>
              <a:blipFill rotWithShape="0">
                <a:blip r:embed="rId3"/>
                <a:stretch>
                  <a:fillRect l="-1599" t="-122500" b="-18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580045" y="28102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这个预测序列有很多种，种类为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的排列组合大小。其中只有一种组合是对的，我们只想通过神经网络训练使得对的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的比重在总体的所有</a:t>
            </a:r>
            <a:r>
              <a:rPr lang="en-US" altLang="zh-CN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的越大越好。而这个时候我们一般</a:t>
            </a:r>
            <a:r>
              <a:rPr lang="en-US" altLang="zh-CN" sz="2400" dirty="0" err="1">
                <a:solidFill>
                  <a:srgbClr val="FF68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softmax</a:t>
            </a:r>
            <a:r>
              <a:rPr lang="zh-CN" altLang="en-US" sz="2400" dirty="0">
                <a:solidFill>
                  <a:srgbClr val="FF68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化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05" y="5015667"/>
            <a:ext cx="3557095" cy="11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9"/>
          <p:cNvSpPr>
            <a:spLocks noChangeArrowheads="1"/>
          </p:cNvSpPr>
          <p:nvPr/>
        </p:nvSpPr>
        <p:spPr bwMode="auto">
          <a:xfrm>
            <a:off x="3009900" y="2830514"/>
            <a:ext cx="317500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3009900" y="4102100"/>
            <a:ext cx="317500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3" name="Oval 11"/>
          <p:cNvSpPr>
            <a:spLocks noChangeArrowheads="1"/>
          </p:cNvSpPr>
          <p:nvPr/>
        </p:nvSpPr>
        <p:spPr bwMode="auto">
          <a:xfrm>
            <a:off x="3857626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3857626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3222625" y="3078164"/>
            <a:ext cx="687388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86" name="Line 14"/>
          <p:cNvSpPr>
            <a:spLocks noChangeShapeType="1"/>
          </p:cNvSpPr>
          <p:nvPr/>
        </p:nvSpPr>
        <p:spPr bwMode="auto">
          <a:xfrm flipV="1">
            <a:off x="3252789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87" name="Line 15"/>
          <p:cNvSpPr>
            <a:spLocks noChangeShapeType="1"/>
          </p:cNvSpPr>
          <p:nvPr/>
        </p:nvSpPr>
        <p:spPr bwMode="auto">
          <a:xfrm flipV="1">
            <a:off x="3322638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88" name="Line 16"/>
          <p:cNvSpPr>
            <a:spLocks noChangeShapeType="1"/>
          </p:cNvSpPr>
          <p:nvPr/>
        </p:nvSpPr>
        <p:spPr bwMode="auto">
          <a:xfrm flipV="1">
            <a:off x="3327401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89" name="Oval 17"/>
          <p:cNvSpPr>
            <a:spLocks noChangeArrowheads="1"/>
          </p:cNvSpPr>
          <p:nvPr/>
        </p:nvSpPr>
        <p:spPr bwMode="auto">
          <a:xfrm>
            <a:off x="1824838" y="4018756"/>
            <a:ext cx="315913" cy="293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 flipV="1">
            <a:off x="2140751" y="3025774"/>
            <a:ext cx="912013" cy="9929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185195" y="4165600"/>
            <a:ext cx="873917" cy="30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4703763" y="2830514"/>
            <a:ext cx="315912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3" name="Oval 21"/>
          <p:cNvSpPr>
            <a:spLocks noChangeArrowheads="1"/>
          </p:cNvSpPr>
          <p:nvPr/>
        </p:nvSpPr>
        <p:spPr bwMode="auto">
          <a:xfrm>
            <a:off x="4703763" y="4102100"/>
            <a:ext cx="315912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>
            <a:off x="4068764" y="3078164"/>
            <a:ext cx="68738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95" name="Line 23"/>
          <p:cNvSpPr>
            <a:spLocks noChangeShapeType="1"/>
          </p:cNvSpPr>
          <p:nvPr/>
        </p:nvSpPr>
        <p:spPr bwMode="auto">
          <a:xfrm flipV="1">
            <a:off x="4098926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 flipV="1">
            <a:off x="4168776" y="297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97" name="Line 25"/>
          <p:cNvSpPr>
            <a:spLocks noChangeShapeType="1"/>
          </p:cNvSpPr>
          <p:nvPr/>
        </p:nvSpPr>
        <p:spPr bwMode="auto">
          <a:xfrm flipV="1">
            <a:off x="4173538" y="424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5549901" y="2830514"/>
            <a:ext cx="315913" cy="293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5549901" y="4102100"/>
            <a:ext cx="315913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0" name="Line 28"/>
          <p:cNvSpPr>
            <a:spLocks noChangeShapeType="1"/>
          </p:cNvSpPr>
          <p:nvPr/>
        </p:nvSpPr>
        <p:spPr bwMode="auto">
          <a:xfrm>
            <a:off x="4914901" y="3078164"/>
            <a:ext cx="688975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1" name="Line 29"/>
          <p:cNvSpPr>
            <a:spLocks noChangeShapeType="1"/>
          </p:cNvSpPr>
          <p:nvPr/>
        </p:nvSpPr>
        <p:spPr bwMode="auto">
          <a:xfrm flipV="1">
            <a:off x="4945064" y="3106739"/>
            <a:ext cx="676275" cy="1030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2" name="Line 30"/>
          <p:cNvSpPr>
            <a:spLocks noChangeShapeType="1"/>
          </p:cNvSpPr>
          <p:nvPr/>
        </p:nvSpPr>
        <p:spPr bwMode="auto">
          <a:xfrm flipV="1">
            <a:off x="5014913" y="2974975"/>
            <a:ext cx="5508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3" name="Line 31"/>
          <p:cNvSpPr>
            <a:spLocks noChangeShapeType="1"/>
          </p:cNvSpPr>
          <p:nvPr/>
        </p:nvSpPr>
        <p:spPr bwMode="auto">
          <a:xfrm flipV="1">
            <a:off x="5019676" y="4244975"/>
            <a:ext cx="5508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0" name="Oval 50"/>
          <p:cNvSpPr>
            <a:spLocks noChangeArrowheads="1"/>
          </p:cNvSpPr>
          <p:nvPr/>
        </p:nvSpPr>
        <p:spPr bwMode="auto">
          <a:xfrm>
            <a:off x="6648449" y="4110831"/>
            <a:ext cx="317500" cy="2936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1" name="Line 51"/>
          <p:cNvSpPr>
            <a:spLocks noChangeShapeType="1"/>
          </p:cNvSpPr>
          <p:nvPr/>
        </p:nvSpPr>
        <p:spPr bwMode="auto">
          <a:xfrm>
            <a:off x="5881689" y="3025774"/>
            <a:ext cx="793749" cy="1139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12" name="Line 52"/>
          <p:cNvSpPr>
            <a:spLocks noChangeShapeType="1"/>
          </p:cNvSpPr>
          <p:nvPr/>
        </p:nvSpPr>
        <p:spPr bwMode="auto">
          <a:xfrm>
            <a:off x="5802309" y="4244973"/>
            <a:ext cx="846139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2963864" y="2337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3795114" y="2337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4626364" y="2337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</a:t>
            </a:r>
            <a:endParaRPr lang="zh-CN" altLang="en-US" dirty="0"/>
          </a:p>
        </p:txBody>
      </p:sp>
      <p:sp>
        <p:nvSpPr>
          <p:cNvPr id="188" name="文本框 187"/>
          <p:cNvSpPr txBox="1"/>
          <p:nvPr/>
        </p:nvSpPr>
        <p:spPr>
          <a:xfrm>
            <a:off x="5457614" y="2337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京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952500" y="2830514"/>
            <a:ext cx="8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</a:t>
            </a:r>
            <a:endParaRPr lang="zh-CN" altLang="en-US" dirty="0"/>
          </a:p>
        </p:txBody>
      </p:sp>
      <p:sp>
        <p:nvSpPr>
          <p:cNvPr id="190" name="文本框 189"/>
          <p:cNvSpPr txBox="1"/>
          <p:nvPr/>
        </p:nvSpPr>
        <p:spPr>
          <a:xfrm>
            <a:off x="841312" y="3980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非实体</a:t>
            </a:r>
            <a:endParaRPr lang="zh-CN" altLang="en-US" dirty="0"/>
          </a:p>
        </p:txBody>
      </p:sp>
      <p:cxnSp>
        <p:nvCxnSpPr>
          <p:cNvPr id="192" name="直接箭头连接符 191"/>
          <p:cNvCxnSpPr>
            <a:stCxn id="91" idx="0"/>
            <a:endCxn id="91" idx="1"/>
          </p:cNvCxnSpPr>
          <p:nvPr/>
        </p:nvCxnSpPr>
        <p:spPr>
          <a:xfrm>
            <a:off x="2185195" y="4165600"/>
            <a:ext cx="873917" cy="30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3225009" y="4205289"/>
            <a:ext cx="873917" cy="30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endCxn id="95" idx="1"/>
          </p:cNvCxnSpPr>
          <p:nvPr/>
        </p:nvCxnSpPr>
        <p:spPr>
          <a:xfrm flipV="1">
            <a:off x="4129877" y="3106739"/>
            <a:ext cx="645324" cy="1047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4928392" y="2947194"/>
            <a:ext cx="873917" cy="30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endCxn id="110" idx="1"/>
          </p:cNvCxnSpPr>
          <p:nvPr/>
        </p:nvCxnSpPr>
        <p:spPr>
          <a:xfrm>
            <a:off x="5774531" y="2971799"/>
            <a:ext cx="920415" cy="1182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1229035" y="786579"/>
            <a:ext cx="6366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Decoder-</a:t>
            </a:r>
            <a:r>
              <a:rPr lang="zh-CN" altLang="en-US" sz="3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维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特</a:t>
            </a:r>
            <a:r>
              <a:rPr lang="zh-CN" altLang="en-US" sz="3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比算法</a:t>
            </a:r>
            <a:endParaRPr lang="zh-CN" altLang="en-US" sz="3600" b="1" i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01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10" grpId="0" animBg="1"/>
      <p:bldP spid="111" grpId="0" animBg="1"/>
      <p:bldP spid="1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555</Words>
  <Application>Microsoft Office PowerPoint</Application>
  <PresentationFormat>宽屏</PresentationFormat>
  <Paragraphs>208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等线</vt:lpstr>
      <vt:lpstr>楷体_GB2312</vt:lpstr>
      <vt:lpstr>宋体</vt:lpstr>
      <vt:lpstr>微软雅黑 Light</vt:lpstr>
      <vt:lpstr>Arial</vt:lpstr>
      <vt:lpstr>Calibri</vt:lpstr>
      <vt:lpstr>Calibri Light</vt:lpstr>
      <vt:lpstr>Cambria Math</vt:lpstr>
      <vt:lpstr>Segoe UI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53</cp:revision>
  <dcterms:created xsi:type="dcterms:W3CDTF">2018-10-18T10:39:19Z</dcterms:created>
  <dcterms:modified xsi:type="dcterms:W3CDTF">2018-12-08T05:18:40Z</dcterms:modified>
</cp:coreProperties>
</file>