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连 冬阳" initials="连" lastIdx="1" clrIdx="0">
    <p:extLst>
      <p:ext uri="{19B8F6BF-5375-455C-9EA6-DF929625EA0E}">
        <p15:presenceInfo xmlns:p15="http://schemas.microsoft.com/office/powerpoint/2012/main" userId="5c6296cdc361b0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7004-BE5D-4A4C-8700-BF033724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8C163-FE06-4EC7-8521-848BD72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5D1F-EAF0-4847-BE9A-97D7E2A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7634-F9BC-4648-A135-35694B1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43CF-039E-44EB-BA0E-93CFAA3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2140-1153-44C8-8C47-E78FCAF0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1DDE5-0F62-4F6B-9567-928E1B16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AE154-D481-4D39-8E1A-1702484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94C5-CF81-42EC-9984-65E6B66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3A8E-4D55-4A0D-8A28-886FFDE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BFAC-AF54-41DA-899D-F7EF2CC6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1B58A-22A2-4034-BD59-DAFB1F1F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E030-BEFA-41EA-AB85-6D2E085A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5CCE-4B56-4FB4-AABE-F3237AE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AFD3-C9A1-4EE5-A277-C6F41AC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17EB-2FAE-4582-92B7-EAF7363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7667-7D81-4811-AB26-833A207B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9327E-33D4-4A66-91C3-56F3F3F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9A477-8240-4A26-87DF-FFA9205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3859-83AB-4F52-A407-12A9AF2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423C-F839-4D6E-9DDB-81461721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F6ADD-C79F-40C8-BBE6-DAB67061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53492-BF75-42B4-853E-E08C153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3C61-540E-4616-8AB2-0157929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AA03-2E83-4359-9057-074A7E6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D7BA-E957-4053-BCDE-B6AAF56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B316-237B-406C-AC29-C4357E2D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5C907-834C-4643-A326-C1E0EA7E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5E17-F1A0-44B5-96E7-7391245F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F3102-EE90-4193-8782-B01295A9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3952C-B330-49D3-B008-E1A39B6F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C604-0D36-4D5E-B620-AEF448C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7764C-7E97-4024-B7BC-25EBAD0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2C77E-2F8D-4012-9A02-4215540E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5991C-E526-42E6-A84B-7A5F615D1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9B973-E6BD-4C25-94E8-F4666F9C2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468A0E-F06C-440C-940B-A019D8E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28A3-5AB6-4B56-B055-06A60AC5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F8BA-59AB-4172-899B-E942D66F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EEDD-8FC8-4E35-8416-86A617D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71E3B-A96D-4C41-9372-6F3087B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2438-DAC6-445D-A674-A63A4C2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CD841-DCED-4E5F-978B-9FF1337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4A31-777F-46C1-87AC-2315D4D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1FE07-DB03-48C4-81A1-BB4B2A56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7A018-582D-4078-A0EC-039BAC64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6601-E652-4D32-A7BC-8F623CD8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B824-94B6-42B3-9B24-1EC2A581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AF82-56B3-476A-93CC-EE4A1BCA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24F9-BF16-4485-8304-F3EC14C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82E6-F82E-40B9-B706-66F66E6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49D-4582-43E6-AAC9-7BC7BD7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2F19-B433-412D-A5E7-ECABC2F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4C0EC-5D86-43D0-8B60-7804429E8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3DFB6-5F3B-4DA9-B993-717AAB4D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B414B-B646-4845-B8EB-297B608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8D6C-DC51-409B-BB9B-079A1B1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B0FB-A2DD-4CCA-A1F8-5421D29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0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AA88D-FA5A-4898-9032-BE16739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6554C-622C-440C-A8AE-7570642F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D907-87FF-4297-BC77-5125E4A1F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72F9-13BC-4047-9D9E-3A061CE4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0362-91AE-44C3-AC7F-2976E8CA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qq.com/" TargetMode="External"/><Relationship Id="rId2" Type="http://schemas.openxmlformats.org/officeDocument/2006/relationships/hyperlink" Target="http://ai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sonnlp.com/" TargetMode="External"/><Relationship Id="rId5" Type="http://schemas.openxmlformats.org/officeDocument/2006/relationships/hyperlink" Target="http://neuhub.jd.com/" TargetMode="External"/><Relationship Id="rId4" Type="http://schemas.openxmlformats.org/officeDocument/2006/relationships/hyperlink" Target="https://data.aliyun.com/product/nl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r.hit.edu.cn/~dytang/" TargetMode="Externa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sight.qq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F9A491-73DD-43D5-89AE-0C780CFFAFE6}"/>
              </a:ext>
            </a:extLst>
          </p:cNvPr>
          <p:cNvSpPr txBox="1"/>
          <p:nvPr/>
        </p:nvSpPr>
        <p:spPr>
          <a:xfrm>
            <a:off x="2277979" y="1892969"/>
            <a:ext cx="76360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文本情感分析简简介</a:t>
            </a:r>
            <a:endParaRPr lang="en-US" altLang="zh-CN" sz="6000" dirty="0"/>
          </a:p>
          <a:p>
            <a:pPr algn="ctr"/>
            <a:r>
              <a:rPr lang="en-US" altLang="zh-CN" sz="2600" dirty="0"/>
              <a:t>A Very Brief Introduction to Sentiment Analysis</a:t>
            </a:r>
            <a:endParaRPr lang="zh-CN" alt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678AA-5359-4445-AE9B-E6B5FF55439C}"/>
              </a:ext>
            </a:extLst>
          </p:cNvPr>
          <p:cNvSpPr txBox="1"/>
          <p:nvPr/>
        </p:nvSpPr>
        <p:spPr>
          <a:xfrm>
            <a:off x="8119956" y="4301936"/>
            <a:ext cx="1395663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张义策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2018/10/27</a:t>
            </a:r>
          </a:p>
        </p:txBody>
      </p:sp>
    </p:spTree>
    <p:extLst>
      <p:ext uri="{BB962C8B-B14F-4D97-AF65-F5344CB8AC3E}">
        <p14:creationId xmlns:p14="http://schemas.microsoft.com/office/powerpoint/2010/main" val="32018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8FD8B2-D498-4064-A949-2B7FEE24E307}"/>
              </a:ext>
            </a:extLst>
          </p:cNvPr>
          <p:cNvSpPr txBox="1"/>
          <p:nvPr/>
        </p:nvSpPr>
        <p:spPr>
          <a:xfrm>
            <a:off x="7372350" y="2419350"/>
            <a:ext cx="3409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月（蓝色）与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月（红色）期间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家日本商业品牌相关微博的差异化词云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崔安颀</a:t>
            </a:r>
            <a:r>
              <a:rPr lang="en-US" altLang="zh-CN" dirty="0"/>
              <a:t>. </a:t>
            </a:r>
            <a:r>
              <a:rPr lang="zh-CN" altLang="en-US" dirty="0"/>
              <a:t>微博热点事件的公众情感分析研究</a:t>
            </a:r>
            <a:r>
              <a:rPr lang="en-US" altLang="zh-CN" dirty="0"/>
              <a:t>[D]. </a:t>
            </a:r>
            <a:r>
              <a:rPr lang="zh-CN" altLang="en-US" dirty="0"/>
              <a:t>清华大学</a:t>
            </a:r>
            <a:r>
              <a:rPr lang="en-US" altLang="zh-CN" dirty="0"/>
              <a:t>, 2013.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4AEDFE-86F2-429D-B84B-A594E1EA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5" y="2117685"/>
            <a:ext cx="6157100" cy="37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86241B-5C5C-4009-9363-29278B08F7D6}"/>
              </a:ext>
            </a:extLst>
          </p:cNvPr>
          <p:cNvSpPr txBox="1"/>
          <p:nvPr/>
        </p:nvSpPr>
        <p:spPr>
          <a:xfrm>
            <a:off x="616537" y="2262612"/>
            <a:ext cx="8527688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根据影评预测票房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竞选预测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虚假评论的识别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情感摘要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731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情感分析的定义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6" y="2262612"/>
            <a:ext cx="91370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情感分析，也称为观点挖掘（</a:t>
            </a:r>
            <a:r>
              <a:rPr lang="en-US" altLang="zh-CN" sz="3200" dirty="0"/>
              <a:t>opinion mining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观点是一个五元组</a:t>
            </a:r>
            <a:r>
              <a:rPr lang="en-US" altLang="zh-CN" sz="3200" dirty="0">
                <a:latin typeface="Euclid" panose="02020503060505020303" pitchFamily="18" charset="0"/>
              </a:rPr>
              <a:t>(</a:t>
            </a:r>
            <a:r>
              <a:rPr lang="en-US" altLang="zh-CN" sz="3200" dirty="0" err="1">
                <a:latin typeface="Euclid" panose="02020503060505020303" pitchFamily="18" charset="0"/>
              </a:rPr>
              <a:t>e,a,s,h,t</a:t>
            </a:r>
            <a:r>
              <a:rPr lang="en-US" altLang="zh-CN" sz="3200" dirty="0">
                <a:latin typeface="Euclid" panose="02020503060505020303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实体</a:t>
            </a:r>
            <a:r>
              <a:rPr lang="en-US" altLang="zh-CN" sz="2400" dirty="0">
                <a:latin typeface="Euclid" panose="02020503060505020303" pitchFamily="18" charset="0"/>
              </a:rPr>
              <a:t>entity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属性</a:t>
            </a:r>
            <a:r>
              <a:rPr lang="en-US" altLang="zh-CN" sz="2400" dirty="0">
                <a:latin typeface="Euclid" panose="02020503060505020303" pitchFamily="18" charset="0"/>
              </a:rPr>
              <a:t>aspect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情感</a:t>
            </a:r>
            <a:r>
              <a:rPr lang="en-US" altLang="zh-CN" sz="2400" dirty="0">
                <a:latin typeface="Euclid" panose="02020503060505020303" pitchFamily="18" charset="0"/>
              </a:rPr>
              <a:t>sentiment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情感持有人</a:t>
            </a:r>
            <a:r>
              <a:rPr lang="en-US" altLang="zh-CN" sz="2400" dirty="0">
                <a:latin typeface="Euclid" panose="02020503060505020303" pitchFamily="18" charset="0"/>
              </a:rPr>
              <a:t>holder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事件</a:t>
            </a:r>
            <a:r>
              <a:rPr lang="en-US" altLang="zh-CN" sz="2400" dirty="0">
                <a:latin typeface="Euclid" panose="02020503060505020303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016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情感分析的定义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6127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观点是一个五元组</a:t>
            </a:r>
            <a:r>
              <a:rPr lang="en-US" altLang="zh-CN" sz="3200" dirty="0">
                <a:latin typeface="Euclid" panose="02020503060505020303" pitchFamily="18" charset="0"/>
              </a:rPr>
              <a:t>(</a:t>
            </a:r>
            <a:r>
              <a:rPr lang="en-US" altLang="zh-CN" sz="3200" dirty="0" err="1">
                <a:latin typeface="Euclid" panose="02020503060505020303" pitchFamily="18" charset="0"/>
              </a:rPr>
              <a:t>e,a,s,h,t</a:t>
            </a:r>
            <a:r>
              <a:rPr lang="en-US" altLang="zh-CN" sz="3200" dirty="0">
                <a:latin typeface="Euclid" panose="02020503060505020303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情感分析的任务就是从文本中抽取观点</a:t>
            </a:r>
            <a:r>
              <a:rPr lang="en-US" altLang="zh-CN" sz="3200" dirty="0">
                <a:latin typeface="Euclid" panose="02020503060505020303" pitchFamily="18" charset="0"/>
              </a:rPr>
              <a:t>5</a:t>
            </a:r>
            <a:r>
              <a:rPr lang="zh-CN" altLang="en-US" sz="3200" dirty="0">
                <a:latin typeface="Euclid" panose="02020503060505020303" pitchFamily="18" charset="0"/>
              </a:rPr>
              <a:t>元组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5F57B-8D36-42F0-9A9F-9E1DFB44E999}"/>
              </a:ext>
            </a:extLst>
          </p:cNvPr>
          <p:cNvSpPr/>
          <p:nvPr/>
        </p:nvSpPr>
        <p:spPr>
          <a:xfrm>
            <a:off x="7124700" y="2730464"/>
            <a:ext cx="4362450" cy="159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3E560F-4AB9-4F4A-864D-8AFDDEBA0D03}"/>
              </a:ext>
            </a:extLst>
          </p:cNvPr>
          <p:cNvSpPr txBox="1"/>
          <p:nvPr/>
        </p:nvSpPr>
        <p:spPr>
          <a:xfrm>
            <a:off x="7296150" y="2943198"/>
            <a:ext cx="388620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在2015年4月，张三发了一条微博，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苹果手机的摄像头真好，就是电池超烂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EAC4D7-256E-476B-B958-D295C1C9D8FF}"/>
              </a:ext>
            </a:extLst>
          </p:cNvPr>
          <p:cNvSpPr/>
          <p:nvPr/>
        </p:nvSpPr>
        <p:spPr>
          <a:xfrm>
            <a:off x="7019925" y="4832003"/>
            <a:ext cx="4848225" cy="75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ea typeface="Open Sans"/>
              </a:rPr>
              <a:t>(苹果手机, 摄像功能, 正面, 张三, 2015年4月)</a:t>
            </a:r>
          </a:p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ea typeface="Open Sans"/>
              </a:rPr>
              <a:t>(苹果手机, </a:t>
            </a:r>
            <a:r>
              <a:rPr lang="zh-CN" altLang="en-US" dirty="0">
                <a:ea typeface="Open Sans"/>
              </a:rPr>
              <a:t>电池</a:t>
            </a:r>
            <a:r>
              <a:rPr lang="zh-CN" altLang="zh-CN" dirty="0">
                <a:ea typeface="Open Sans"/>
              </a:rPr>
              <a:t>功能, 负面, 张三, 2015年4月).</a:t>
            </a:r>
          </a:p>
        </p:txBody>
      </p:sp>
    </p:spTree>
    <p:extLst>
      <p:ext uri="{BB962C8B-B14F-4D97-AF65-F5344CB8AC3E}">
        <p14:creationId xmlns:p14="http://schemas.microsoft.com/office/powerpoint/2010/main" val="35164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文档级情感分类（</a:t>
            </a:r>
            <a:r>
              <a:rPr lang="en-US" altLang="zh-CN" sz="3200" dirty="0">
                <a:latin typeface="Euclid" panose="02020503060505020303" pitchFamily="18" charset="0"/>
              </a:rPr>
              <a:t>document-level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（</a:t>
            </a:r>
            <a:r>
              <a:rPr lang="en-US" altLang="zh-CN" sz="2400" dirty="0">
                <a:latin typeface="Euclid" panose="02020503060505020303" pitchFamily="18" charset="0"/>
              </a:rPr>
              <a:t>Pang, 2002</a:t>
            </a:r>
            <a:r>
              <a:rPr lang="zh-CN" altLang="en-US" sz="2400" dirty="0">
                <a:latin typeface="Euclid" panose="02020503060505020303" pitchFamily="18" charset="0"/>
              </a:rPr>
              <a:t>）分析了</a:t>
            </a:r>
            <a:r>
              <a:rPr lang="en-US" altLang="zh-CN" sz="2400" dirty="0">
                <a:latin typeface="Euclid" panose="02020503060505020303" pitchFamily="18" charset="0"/>
              </a:rPr>
              <a:t>IMDb</a:t>
            </a:r>
            <a:r>
              <a:rPr lang="zh-CN" altLang="en-US" sz="2400" dirty="0">
                <a:latin typeface="Euclid" panose="02020503060505020303" pitchFamily="18" charset="0"/>
              </a:rPr>
              <a:t>上的影评数据，将</a:t>
            </a:r>
            <a:r>
              <a:rPr lang="en-US" altLang="zh-CN" sz="2400" dirty="0">
                <a:latin typeface="Euclid" panose="02020503060505020303" pitchFamily="18" charset="0"/>
              </a:rPr>
              <a:t>4</a:t>
            </a:r>
            <a:r>
              <a:rPr lang="zh-CN" altLang="en-US" sz="2400" dirty="0">
                <a:latin typeface="Euclid" panose="02020503060505020303" pitchFamily="18" charset="0"/>
              </a:rPr>
              <a:t>、</a:t>
            </a:r>
            <a:r>
              <a:rPr lang="en-US" altLang="zh-CN" sz="2400" dirty="0">
                <a:latin typeface="Euclid" panose="02020503060505020303" pitchFamily="18" charset="0"/>
              </a:rPr>
              <a:t>5</a:t>
            </a:r>
            <a:r>
              <a:rPr lang="zh-CN" altLang="en-US" sz="2400" dirty="0">
                <a:latin typeface="Euclid" panose="02020503060505020303" pitchFamily="18" charset="0"/>
              </a:rPr>
              <a:t>星作为正向文本，</a:t>
            </a:r>
            <a:r>
              <a:rPr lang="en-US" altLang="zh-CN" sz="2400" dirty="0">
                <a:latin typeface="Euclid" panose="02020503060505020303" pitchFamily="18" charset="0"/>
              </a:rPr>
              <a:t>3</a:t>
            </a:r>
            <a:r>
              <a:rPr lang="zh-CN" altLang="en-US" sz="2400" dirty="0">
                <a:latin typeface="Euclid" panose="02020503060505020303" pitchFamily="18" charset="0"/>
              </a:rPr>
              <a:t>星作为中性文本，</a:t>
            </a:r>
            <a:r>
              <a:rPr lang="en-US" altLang="zh-CN" sz="2400" dirty="0">
                <a:latin typeface="Euclid" panose="02020503060505020303" pitchFamily="18" charset="0"/>
              </a:rPr>
              <a:t>1</a:t>
            </a:r>
            <a:r>
              <a:rPr lang="zh-CN" altLang="en-US" sz="2400" dirty="0">
                <a:latin typeface="Euclid" panose="02020503060505020303" pitchFamily="18" charset="0"/>
              </a:rPr>
              <a:t>、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dirty="0">
                <a:latin typeface="Euclid" panose="02020503060505020303" pitchFamily="18" charset="0"/>
              </a:rPr>
              <a:t>星作为负面文本。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054D1C-1168-49D7-A04A-0414EF76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37" y="3331666"/>
            <a:ext cx="2769364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句子级情感分类（</a:t>
            </a:r>
            <a:r>
              <a:rPr lang="en-US" altLang="zh-CN" sz="3200" dirty="0">
                <a:latin typeface="Euclid" panose="02020503060505020303" pitchFamily="18" charset="0"/>
              </a:rPr>
              <a:t>sentence-level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文档级情感分析过于粗糙。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Euclid" panose="02020503060505020303" pitchFamily="18" charset="0"/>
              </a:rPr>
              <a:t>3</a:t>
            </a:r>
            <a:r>
              <a:rPr lang="zh-CN" altLang="en-US" sz="2400" dirty="0">
                <a:latin typeface="Euclid" panose="02020503060505020303" pitchFamily="18" charset="0"/>
              </a:rPr>
              <a:t>分类问题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latin typeface="Euclid" panose="02020503060505020303" pitchFamily="18" charset="0"/>
              </a:rPr>
              <a:t>两个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dirty="0">
                <a:latin typeface="Euclid" panose="02020503060505020303" pitchFamily="18" charset="0"/>
              </a:rPr>
              <a:t>分类问题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主观性分析（</a:t>
            </a:r>
            <a:r>
              <a:rPr lang="en-US" altLang="zh-CN" sz="2000" dirty="0">
                <a:latin typeface="Euclid" panose="02020503060505020303" pitchFamily="18" charset="0"/>
              </a:rPr>
              <a:t>subjectivity analysis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极性分析（</a:t>
            </a:r>
            <a:r>
              <a:rPr lang="en-US" altLang="zh-CN" sz="2000" dirty="0">
                <a:latin typeface="Euclid" panose="02020503060505020303" pitchFamily="18" charset="0"/>
              </a:rPr>
              <a:t>polarity analysis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BB17F1-EC6C-445A-9E95-4F35B2F35281}"/>
              </a:ext>
            </a:extLst>
          </p:cNvPr>
          <p:cNvSpPr/>
          <p:nvPr/>
        </p:nvSpPr>
        <p:spPr>
          <a:xfrm>
            <a:off x="7000875" y="3825948"/>
            <a:ext cx="4362450" cy="192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827B7-4B92-48B9-AC7D-5DEEFC7F1904}"/>
              </a:ext>
            </a:extLst>
          </p:cNvPr>
          <p:cNvSpPr txBox="1"/>
          <p:nvPr/>
        </p:nvSpPr>
        <p:spPr>
          <a:xfrm>
            <a:off x="7172325" y="4038682"/>
            <a:ext cx="388620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今天去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XXX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吃了个饭，不得不说几句。人真的太多了，服务态度也不行，以后不会再去了。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69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句子级情感分类（</a:t>
            </a:r>
            <a:r>
              <a:rPr lang="en-US" altLang="zh-CN" sz="3200" dirty="0">
                <a:latin typeface="Euclid" panose="02020503060505020303" pitchFamily="18" charset="0"/>
              </a:rPr>
              <a:t>sentence-level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16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（赵鹏等，</a:t>
            </a:r>
            <a:r>
              <a:rPr lang="en-US" altLang="zh-CN" sz="2000" dirty="0">
                <a:latin typeface="Euclid" panose="02020503060505020303" pitchFamily="18" charset="0"/>
              </a:rPr>
              <a:t>2012</a:t>
            </a:r>
            <a:r>
              <a:rPr lang="zh-CN" altLang="en-US" sz="2000" dirty="0">
                <a:latin typeface="Euclid" panose="02020503060505020303" pitchFamily="18" charset="0"/>
              </a:rPr>
              <a:t>）在主观性分析中，提出了</a:t>
            </a:r>
            <a:r>
              <a:rPr lang="en-US" altLang="zh-CN" sz="2000" dirty="0" err="1">
                <a:latin typeface="Euclid" panose="02020503060505020303" pitchFamily="18" charset="0"/>
              </a:rPr>
              <a:t>TriPos</a:t>
            </a:r>
            <a:r>
              <a:rPr lang="zh-CN" altLang="en-US" sz="2000" dirty="0">
                <a:latin typeface="Euclid" panose="02020503060505020303" pitchFamily="18" charset="0"/>
              </a:rPr>
              <a:t>模板，即句子中出现的“词性</a:t>
            </a:r>
            <a:r>
              <a:rPr lang="en-US" altLang="zh-CN" sz="2000" dirty="0">
                <a:latin typeface="Euclid" panose="02020503060505020303" pitchFamily="18" charset="0"/>
              </a:rPr>
              <a:t>1_</a:t>
            </a:r>
            <a:r>
              <a:rPr lang="zh-CN" altLang="en-US" sz="2000" dirty="0">
                <a:latin typeface="Euclid" panose="02020503060505020303" pitchFamily="18" charset="0"/>
              </a:rPr>
              <a:t>词性</a:t>
            </a:r>
            <a:r>
              <a:rPr lang="en-US" altLang="zh-CN" sz="2000" dirty="0">
                <a:latin typeface="Euclid" panose="02020503060505020303" pitchFamily="18" charset="0"/>
              </a:rPr>
              <a:t>2_</a:t>
            </a:r>
            <a:r>
              <a:rPr lang="zh-CN" altLang="en-US" sz="2000" dirty="0">
                <a:latin typeface="Euclid" panose="02020503060505020303" pitchFamily="18" charset="0"/>
              </a:rPr>
              <a:t>词性</a:t>
            </a:r>
            <a:r>
              <a:rPr lang="en-US" altLang="zh-CN" sz="2000" dirty="0">
                <a:latin typeface="Euclid" panose="02020503060505020303" pitchFamily="18" charset="0"/>
              </a:rPr>
              <a:t>3</a:t>
            </a:r>
            <a:r>
              <a:rPr lang="zh-CN" altLang="en-US" sz="2000" dirty="0">
                <a:latin typeface="Euclid" panose="02020503060505020303" pitchFamily="18" charset="0"/>
              </a:rPr>
              <a:t>”这样的词性模板。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Euclid" panose="02020503060505020303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他们发现“副词</a:t>
            </a:r>
            <a:r>
              <a:rPr lang="en-US" altLang="zh-CN" sz="2000" dirty="0">
                <a:latin typeface="Euclid" panose="02020503060505020303" pitchFamily="18" charset="0"/>
              </a:rPr>
              <a:t>_</a:t>
            </a:r>
            <a:r>
              <a:rPr lang="zh-CN" altLang="en-US" sz="2000" dirty="0">
                <a:latin typeface="Euclid" panose="02020503060505020303" pitchFamily="18" charset="0"/>
              </a:rPr>
              <a:t>形容词</a:t>
            </a:r>
            <a:r>
              <a:rPr lang="en-US" altLang="zh-CN" sz="2000" dirty="0">
                <a:latin typeface="Euclid" panose="02020503060505020303" pitchFamily="18" charset="0"/>
              </a:rPr>
              <a:t>_</a:t>
            </a:r>
            <a:r>
              <a:rPr lang="zh-CN" altLang="en-US" sz="2000" dirty="0">
                <a:latin typeface="Euclid" panose="02020503060505020303" pitchFamily="18" charset="0"/>
              </a:rPr>
              <a:t>逗号”在主观句子中出现比较多。</a:t>
            </a:r>
          </a:p>
        </p:txBody>
      </p:sp>
    </p:spTree>
    <p:extLst>
      <p:ext uri="{BB962C8B-B14F-4D97-AF65-F5344CB8AC3E}">
        <p14:creationId xmlns:p14="http://schemas.microsoft.com/office/powerpoint/2010/main" val="294476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属性级情感分类（</a:t>
            </a:r>
            <a:r>
              <a:rPr lang="en-US" altLang="zh-CN" sz="3200" dirty="0">
                <a:latin typeface="Euclid" panose="02020503060505020303" pitchFamily="18" charset="0"/>
              </a:rPr>
              <a:t>aspect-level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5705475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考虑观点</a:t>
            </a:r>
            <a:r>
              <a:rPr lang="en-US" altLang="zh-CN" sz="2000" dirty="0">
                <a:latin typeface="Euclid" panose="02020503060505020303" pitchFamily="18" charset="0"/>
              </a:rPr>
              <a:t>5</a:t>
            </a:r>
            <a:r>
              <a:rPr lang="zh-CN" altLang="en-US" sz="2000" dirty="0">
                <a:latin typeface="Euclid" panose="02020503060505020303" pitchFamily="18" charset="0"/>
              </a:rPr>
              <a:t>元组</a:t>
            </a: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e,a,s,h,t</a:t>
            </a:r>
            <a:r>
              <a:rPr lang="en-US" altLang="zh-CN" sz="2000" dirty="0">
                <a:latin typeface="Euclid" panose="02020503060505020303" pitchFamily="18" charset="0"/>
              </a:rPr>
              <a:t>)</a:t>
            </a:r>
            <a:r>
              <a:rPr lang="zh-CN" altLang="en-US" sz="2000" dirty="0">
                <a:latin typeface="Euclid" panose="02020503060505020303" pitchFamily="18" charset="0"/>
              </a:rPr>
              <a:t>中的属性</a:t>
            </a:r>
            <a:r>
              <a:rPr lang="en-US" altLang="zh-CN" sz="2000" dirty="0">
                <a:latin typeface="Euclid" panose="02020503060505020303" pitchFamily="18" charset="0"/>
              </a:rPr>
              <a:t>aspect</a:t>
            </a:r>
            <a:r>
              <a:rPr lang="zh-CN" altLang="en-US" sz="2000" dirty="0">
                <a:latin typeface="Euclid" panose="02020503060505020303" pitchFamily="18" charset="0"/>
              </a:rPr>
              <a:t>和情感</a:t>
            </a:r>
            <a:r>
              <a:rPr lang="en-US" altLang="zh-CN" sz="2000" dirty="0">
                <a:latin typeface="Euclid" panose="02020503060505020303" pitchFamily="18" charset="0"/>
              </a:rPr>
              <a:t>sentiment</a:t>
            </a:r>
            <a:r>
              <a:rPr lang="zh-CN" altLang="en-US" sz="2000" dirty="0">
                <a:latin typeface="Euclid" panose="02020503060505020303" pitchFamily="18" charset="0"/>
              </a:rPr>
              <a:t>。同时涉及到的问题是「属性抽取」（</a:t>
            </a:r>
            <a:r>
              <a:rPr lang="en-US" altLang="zh-CN" sz="2000" dirty="0">
                <a:latin typeface="Euclid" panose="02020503060505020303" pitchFamily="18" charset="0"/>
              </a:rPr>
              <a:t>aspect extraction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5243C0-AE46-477F-9501-84F4BEF144F8}"/>
              </a:ext>
            </a:extLst>
          </p:cNvPr>
          <p:cNvSpPr/>
          <p:nvPr/>
        </p:nvSpPr>
        <p:spPr>
          <a:xfrm>
            <a:off x="7000875" y="3825948"/>
            <a:ext cx="4362450" cy="1231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845A4C-FCC5-4D5A-9381-C807CF16F155}"/>
              </a:ext>
            </a:extLst>
          </p:cNvPr>
          <p:cNvSpPr txBox="1"/>
          <p:nvPr/>
        </p:nvSpPr>
        <p:spPr>
          <a:xfrm>
            <a:off x="7172325" y="4038682"/>
            <a:ext cx="38862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这家店交通挺方便的，就是态度很差。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46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细粒度情感分析（</a:t>
            </a:r>
            <a:r>
              <a:rPr lang="en-US" altLang="zh-CN" sz="3200" dirty="0">
                <a:latin typeface="Euclid" panose="02020503060505020303" pitchFamily="18" charset="0"/>
              </a:rPr>
              <a:t>fine-grained sentiment analysis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5705475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属性级情感分析属于细粒度情感分析的一种。此外，这里的粒度还可以指情感的粒度。如普拉契克提出的“情绪轮”模型。</a:t>
            </a:r>
          </a:p>
        </p:txBody>
      </p:sp>
      <p:pic>
        <p:nvPicPr>
          <p:cNvPr id="7170" name="Picture 2" descr="http://5b0988e595225.cdn.sohucs.com/images/20171001/33c52bd310114220a762ac252ae0546e.jpeg">
            <a:extLst>
              <a:ext uri="{FF2B5EF4-FFF2-40B4-BE49-F238E27FC236}">
                <a16:creationId xmlns:a16="http://schemas.microsoft.com/office/drawing/2014/main" id="{E6212EEA-BA52-4F4D-BF8E-7C6124231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0" t="18738" b="1"/>
          <a:stretch/>
        </p:blipFill>
        <p:spPr bwMode="auto">
          <a:xfrm>
            <a:off x="7482546" y="3155615"/>
            <a:ext cx="3718854" cy="37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3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其他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8924677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观点</a:t>
            </a:r>
            <a:r>
              <a:rPr lang="en-US" altLang="zh-CN" sz="2000" dirty="0">
                <a:latin typeface="Euclid" panose="02020503060505020303" pitchFamily="18" charset="0"/>
              </a:rPr>
              <a:t>5</a:t>
            </a:r>
            <a:r>
              <a:rPr lang="zh-CN" altLang="en-US" sz="2000" dirty="0">
                <a:latin typeface="Euclid" panose="02020503060505020303" pitchFamily="18" charset="0"/>
              </a:rPr>
              <a:t>元组</a:t>
            </a: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e,a,s,h,t</a:t>
            </a:r>
            <a:r>
              <a:rPr lang="en-US" altLang="zh-CN" sz="2000" dirty="0">
                <a:latin typeface="Euclid" panose="02020503060505020303" pitchFamily="18" charset="0"/>
              </a:rPr>
              <a:t>)</a:t>
            </a:r>
            <a:r>
              <a:rPr lang="zh-CN" altLang="en-US" sz="2000" dirty="0">
                <a:latin typeface="Euclid" panose="02020503060505020303" pitchFamily="18" charset="0"/>
              </a:rPr>
              <a:t>。上面的研究内容都仅考虑了属性</a:t>
            </a:r>
            <a:r>
              <a:rPr lang="en-US" altLang="zh-CN" sz="2000" dirty="0">
                <a:latin typeface="Euclid" panose="02020503060505020303" pitchFamily="18" charset="0"/>
              </a:rPr>
              <a:t>aspect</a:t>
            </a:r>
            <a:r>
              <a:rPr lang="zh-CN" altLang="en-US" sz="2000" dirty="0">
                <a:latin typeface="Euclid" panose="02020503060505020303" pitchFamily="18" charset="0"/>
              </a:rPr>
              <a:t>和情感</a:t>
            </a:r>
            <a:r>
              <a:rPr lang="en-US" altLang="zh-CN" sz="2000" dirty="0">
                <a:latin typeface="Euclid" panose="02020503060505020303" pitchFamily="18" charset="0"/>
              </a:rPr>
              <a:t>sentiment</a:t>
            </a:r>
            <a:r>
              <a:rPr lang="zh-CN" altLang="en-US" sz="2000" dirty="0">
                <a:latin typeface="Euclid" panose="02020503060505020303" pitchFamily="18" charset="0"/>
              </a:rPr>
              <a:t>。当技术成熟之后，相信情感分析的粒度会更细，如考虑一个人的情感随时间的变化，考虑不同群体对某个事件的情感。</a:t>
            </a:r>
          </a:p>
        </p:txBody>
      </p:sp>
    </p:spTree>
    <p:extLst>
      <p:ext uri="{BB962C8B-B14F-4D97-AF65-F5344CB8AC3E}">
        <p14:creationId xmlns:p14="http://schemas.microsoft.com/office/powerpoint/2010/main" val="13911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CE1DEA-8111-4330-BE61-9EC9FB3ED191}"/>
              </a:ext>
            </a:extLst>
          </p:cNvPr>
          <p:cNvSpPr txBox="1"/>
          <p:nvPr/>
        </p:nvSpPr>
        <p:spPr>
          <a:xfrm>
            <a:off x="2295525" y="2844225"/>
            <a:ext cx="835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在自然语言处理领域，有哪些成熟的产品？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86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基于情感词典的方法（</a:t>
            </a:r>
            <a:r>
              <a:rPr lang="en-US" altLang="zh-CN" sz="3200" dirty="0">
                <a:latin typeface="Euclid" panose="02020503060505020303" pitchFamily="18" charset="0"/>
              </a:rPr>
              <a:t>lexicon-based method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基于机器学习的方法（</a:t>
            </a:r>
            <a:r>
              <a:rPr lang="en-US" altLang="zh-CN" sz="3200" dirty="0">
                <a:latin typeface="Euclid" panose="02020503060505020303" pitchFamily="18" charset="0"/>
              </a:rPr>
              <a:t>ml-based method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假设我们有一个情感词典，包含了词语或者短语的情感倾向。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结合否定词、程度副词，就可以计算文档的情感得分。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good +1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not good -1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not very good -2?</a:t>
            </a:r>
          </a:p>
        </p:txBody>
      </p:sp>
    </p:spTree>
    <p:extLst>
      <p:ext uri="{BB962C8B-B14F-4D97-AF65-F5344CB8AC3E}">
        <p14:creationId xmlns:p14="http://schemas.microsoft.com/office/powerpoint/2010/main" val="210036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情感词典的构建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基于同义词典的方法（</a:t>
            </a:r>
            <a:r>
              <a:rPr lang="en-US" altLang="zh-CN" sz="2400" dirty="0">
                <a:latin typeface="Euclid" panose="02020503060505020303" pitchFamily="18" charset="0"/>
              </a:rPr>
              <a:t>thesaurus-based method</a:t>
            </a:r>
            <a:r>
              <a:rPr lang="zh-CN" altLang="en-US" sz="2400" dirty="0">
                <a:latin typeface="Euclid" panose="02020503060505020303" pitchFamily="18" charset="0"/>
              </a:rPr>
              <a:t>）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基于语料库的方法（</a:t>
            </a:r>
            <a:r>
              <a:rPr lang="en-US" altLang="zh-CN" sz="2400" dirty="0">
                <a:latin typeface="Euclid" panose="02020503060505020303" pitchFamily="18" charset="0"/>
              </a:rPr>
              <a:t>corpus-based method</a:t>
            </a:r>
            <a:r>
              <a:rPr lang="zh-CN" altLang="en-US" sz="2400" dirty="0">
                <a:latin typeface="Euclid" panose="02020503060505020303" pitchFamily="18" charset="0"/>
              </a:rPr>
              <a:t>）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基于同义词典的方法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2DA85D-E801-4DA8-A89A-64ABCDA73407}"/>
              </a:ext>
            </a:extLst>
          </p:cNvPr>
          <p:cNvSpPr txBox="1"/>
          <p:nvPr/>
        </p:nvSpPr>
        <p:spPr>
          <a:xfrm>
            <a:off x="1182981" y="3429000"/>
            <a:ext cx="9713619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同义词词典：</a:t>
            </a:r>
            <a:r>
              <a:rPr lang="en-US" altLang="zh-CN" sz="2000" dirty="0">
                <a:latin typeface="Euclid" panose="02020503060505020303" pitchFamily="18" charset="0"/>
              </a:rPr>
              <a:t>wordnet</a:t>
            </a:r>
            <a:r>
              <a:rPr lang="zh-CN" altLang="en-US" sz="2000" dirty="0">
                <a:latin typeface="Euclid" panose="02020503060505020303" pitchFamily="18" charset="0"/>
              </a:rPr>
              <a:t>、</a:t>
            </a:r>
            <a:r>
              <a:rPr lang="en-US" altLang="zh-CN" sz="2000" dirty="0" err="1">
                <a:latin typeface="Euclid" panose="02020503060505020303" pitchFamily="18" charset="0"/>
              </a:rPr>
              <a:t>hownet</a:t>
            </a:r>
            <a:r>
              <a:rPr lang="zh-CN" altLang="en-US" sz="2000" dirty="0">
                <a:latin typeface="Euclid" panose="02020503060505020303" pitchFamily="18" charset="0"/>
              </a:rPr>
              <a:t>等。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一个简单的思路是首先定义一些种子情感词，然后通过同义词词典迭代地扩充。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更科学的方法是，通过词的相关性建立一个图，然后使用图算法对词的情感极性进行标注。典型的图算法有，标记传播（</a:t>
            </a:r>
            <a:r>
              <a:rPr lang="en-US" altLang="zh-CN" sz="2000" dirty="0">
                <a:latin typeface="Euclid" panose="02020503060505020303" pitchFamily="18" charset="0"/>
              </a:rPr>
              <a:t>label propagation</a:t>
            </a:r>
            <a:r>
              <a:rPr lang="zh-CN" altLang="en-US" sz="2000" dirty="0">
                <a:latin typeface="Euclid" panose="02020503060505020303" pitchFamily="18" charset="0"/>
              </a:rPr>
              <a:t>）、最小割（</a:t>
            </a:r>
            <a:r>
              <a:rPr lang="en-US" altLang="zh-CN" sz="2000" dirty="0">
                <a:latin typeface="Euclid" panose="02020503060505020303" pitchFamily="18" charset="0"/>
              </a:rPr>
              <a:t>min cut</a:t>
            </a:r>
            <a:r>
              <a:rPr lang="zh-CN" altLang="en-US" sz="2000" dirty="0">
                <a:latin typeface="Euclid" panose="02020503060505020303" pitchFamily="18" charset="0"/>
              </a:rPr>
              <a:t>）、马尔可夫随机游走模型（</a:t>
            </a:r>
            <a:r>
              <a:rPr lang="en-US" altLang="zh-CN" sz="2000" dirty="0">
                <a:latin typeface="Euclid" panose="02020503060505020303" pitchFamily="18" charset="0"/>
              </a:rPr>
              <a:t>random walk</a:t>
            </a:r>
            <a:r>
              <a:rPr lang="zh-CN" altLang="en-US" sz="2000" dirty="0">
                <a:latin typeface="Euclid" panose="02020503060505020303" pitchFamily="18" charset="0"/>
              </a:rPr>
              <a:t>）等。</a:t>
            </a:r>
          </a:p>
        </p:txBody>
      </p:sp>
    </p:spTree>
    <p:extLst>
      <p:ext uri="{BB962C8B-B14F-4D97-AF65-F5344CB8AC3E}">
        <p14:creationId xmlns:p14="http://schemas.microsoft.com/office/powerpoint/2010/main" val="357499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CB839-E440-4317-9D77-5CA74AC9425E}"/>
              </a:ext>
            </a:extLst>
          </p:cNvPr>
          <p:cNvSpPr txBox="1"/>
          <p:nvPr/>
        </p:nvSpPr>
        <p:spPr>
          <a:xfrm>
            <a:off x="1182981" y="3429000"/>
            <a:ext cx="9713619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 err="1">
                <a:latin typeface="Euclid" panose="02020503060505020303" pitchFamily="18" charset="0"/>
              </a:rPr>
              <a:t>Hatzivassiloglou</a:t>
            </a:r>
            <a:r>
              <a:rPr lang="en-US" altLang="zh-CN" sz="2000" dirty="0">
                <a:latin typeface="Euclid" panose="02020503060505020303" pitchFamily="18" charset="0"/>
              </a:rPr>
              <a:t> and McKeown’s , 1997</a:t>
            </a:r>
            <a:r>
              <a:rPr lang="zh-CN" altLang="en-US" sz="2000" dirty="0">
                <a:latin typeface="Euclid" panose="02020503060505020303" pitchFamily="18" charset="0"/>
              </a:rPr>
              <a:t>）提出可以通过连接词标注形容词的情感倾向。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and</a:t>
            </a:r>
            <a:r>
              <a:rPr lang="zh-CN" altLang="en-US" sz="2000" dirty="0">
                <a:latin typeface="Euclid" panose="02020503060505020303" pitchFamily="18" charset="0"/>
              </a:rPr>
              <a:t>连接的两个形容词通常具有相同的倾向，</a:t>
            </a:r>
            <a:r>
              <a:rPr lang="en-US" altLang="zh-CN" sz="2000" dirty="0">
                <a:latin typeface="Euclid" panose="02020503060505020303" pitchFamily="18" charset="0"/>
              </a:rPr>
              <a:t>but</a:t>
            </a:r>
            <a:r>
              <a:rPr lang="zh-CN" altLang="en-US" sz="2000" dirty="0">
                <a:latin typeface="Euclid" panose="02020503060505020303" pitchFamily="18" charset="0"/>
              </a:rPr>
              <a:t>连接的两个形容词具有相反的倾向。如句子“这披萨真难吃而且品相好看</a:t>
            </a:r>
            <a:r>
              <a:rPr lang="zh-CN" altLang="en-US" sz="2000">
                <a:latin typeface="Euclid" panose="02020503060505020303" pitchFamily="18" charset="0"/>
              </a:rPr>
              <a:t>”，是</a:t>
            </a:r>
            <a:r>
              <a:rPr lang="zh-CN" altLang="en-US" sz="2000" dirty="0">
                <a:latin typeface="Euclid" panose="02020503060505020303" pitchFamily="18" charset="0"/>
              </a:rPr>
              <a:t>不符合语言习惯的。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通过连接词建立一个图，然后进行图聚类。</a:t>
            </a:r>
          </a:p>
        </p:txBody>
      </p:sp>
    </p:spTree>
    <p:extLst>
      <p:ext uri="{BB962C8B-B14F-4D97-AF65-F5344CB8AC3E}">
        <p14:creationId xmlns:p14="http://schemas.microsoft.com/office/powerpoint/2010/main" val="285278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3CB839-E440-4317-9D77-5CA74AC9425E}"/>
                  </a:ext>
                </a:extLst>
              </p:cNvPr>
              <p:cNvSpPr txBox="1"/>
              <p:nvPr/>
            </p:nvSpPr>
            <p:spPr>
              <a:xfrm>
                <a:off x="1182981" y="3429000"/>
                <a:ext cx="9713619" cy="286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Turney, 2002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）使用点互信息（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pointwise mutual information, PMI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）来衡量两个短语之间的相关性。一个短语的语义倾向（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semantic orientation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）为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so(phrase)=PMI(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,`excellent’)-PMI(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,`poor’)</a:t>
                </a:r>
              </a:p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有趣的是，他使用了搜索引擎来计算词语间的点互信息，即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PMI-IR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，还发了好几篇论文。推导之后的公式为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so(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)=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log</a:t>
                </a:r>
                <a:r>
                  <a:rPr lang="en-US" altLang="zh-CN" sz="2000" baseline="-25000" dirty="0" err="1">
                    <a:latin typeface="Euclid" panose="02020503060505020303" pitchFamily="18" charset="0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pharse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NEAR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excellent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poor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pharse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NEA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poor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excellent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Euclid" panose="0202050306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3CB839-E440-4317-9D77-5CA74AC94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1" y="3429000"/>
                <a:ext cx="9713619" cy="2869760"/>
              </a:xfrm>
              <a:prstGeom prst="rect">
                <a:avLst/>
              </a:prstGeom>
              <a:blipFill>
                <a:blip r:embed="rId2"/>
                <a:stretch>
                  <a:fillRect l="-1255" t="-2979" r="-627" b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5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CB839-E440-4317-9D77-5CA74AC9425E}"/>
              </a:ext>
            </a:extLst>
          </p:cNvPr>
          <p:cNvSpPr txBox="1"/>
          <p:nvPr/>
        </p:nvSpPr>
        <p:spPr>
          <a:xfrm>
            <a:off x="1182982" y="3429000"/>
            <a:ext cx="5875044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将情感信息嵌入到词向量中（</a:t>
            </a:r>
            <a:r>
              <a:rPr lang="en-US" altLang="zh-CN" sz="2000" dirty="0">
                <a:latin typeface="Euclid" panose="02020503060505020303" pitchFamily="18" charset="0"/>
              </a:rPr>
              <a:t>Tang</a:t>
            </a:r>
            <a:r>
              <a:rPr lang="zh-CN" altLang="en-US" sz="2000" dirty="0">
                <a:latin typeface="Euclid" panose="02020503060505020303" pitchFamily="18" charset="0"/>
              </a:rPr>
              <a:t>等</a:t>
            </a:r>
            <a:r>
              <a:rPr lang="en-US" altLang="zh-CN" sz="2000" dirty="0">
                <a:latin typeface="Euclid" panose="02020503060505020303" pitchFamily="18" charset="0"/>
              </a:rPr>
              <a:t>, </a:t>
            </a:r>
            <a:r>
              <a:rPr lang="en-US" altLang="zh-CN" sz="2000" dirty="0" err="1">
                <a:latin typeface="Euclid" panose="02020503060505020303" pitchFamily="18" charset="0"/>
              </a:rPr>
              <a:t>2014a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使用上一步训练好的词向量，直接对单词进行情感分类，将分类结果作为单词的情感倾向（</a:t>
            </a:r>
            <a:r>
              <a:rPr lang="en-US" altLang="zh-CN" sz="2000" dirty="0">
                <a:latin typeface="Euclid" panose="02020503060505020303" pitchFamily="18" charset="0"/>
              </a:rPr>
              <a:t> Tang</a:t>
            </a:r>
            <a:r>
              <a:rPr lang="zh-CN" altLang="en-US" sz="2000" dirty="0">
                <a:latin typeface="Euclid" panose="02020503060505020303" pitchFamily="18" charset="0"/>
              </a:rPr>
              <a:t>等</a:t>
            </a:r>
            <a:r>
              <a:rPr lang="en-US" altLang="zh-CN" sz="2000" dirty="0">
                <a:latin typeface="Euclid" panose="02020503060505020303" pitchFamily="18" charset="0"/>
              </a:rPr>
              <a:t>, </a:t>
            </a:r>
            <a:r>
              <a:rPr lang="en-US" altLang="zh-CN" sz="2000" dirty="0" err="1">
                <a:latin typeface="Euclid" panose="02020503060505020303" pitchFamily="18" charset="0"/>
              </a:rPr>
              <a:t>2014b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38BA3-ECFA-425C-A085-F18C9048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45" y="3524250"/>
            <a:ext cx="4452063" cy="26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情感词典资源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7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知网情感词典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台湾大学情感词典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玻森</a:t>
            </a:r>
            <a:r>
              <a:rPr lang="en-US" altLang="zh-CN" sz="2000" dirty="0">
                <a:latin typeface="Euclid" panose="02020503060505020303" pitchFamily="18" charset="0"/>
              </a:rPr>
              <a:t>NLP</a:t>
            </a:r>
            <a:r>
              <a:rPr lang="zh-CN" altLang="en-US" sz="2000" dirty="0">
                <a:latin typeface="Euclid" panose="02020503060505020303" pitchFamily="18" charset="0"/>
              </a:rPr>
              <a:t>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 err="1">
                <a:latin typeface="Euclid" panose="02020503060505020303" pitchFamily="18" charset="0"/>
              </a:rPr>
              <a:t>SentiWordNet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 err="1">
                <a:latin typeface="Euclid" panose="02020503060505020303" pitchFamily="18" charset="0"/>
              </a:rPr>
              <a:t>MPQA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val="336592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训练数据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影评数据、餐馆评论数据等，用户在提交文字评论的同时，还会进行相应的打分。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远程监督（</a:t>
            </a:r>
            <a:r>
              <a:rPr lang="en-US" altLang="zh-CN" sz="2000" dirty="0">
                <a:latin typeface="Euclid" panose="02020503060505020303" pitchFamily="18" charset="0"/>
              </a:rPr>
              <a:t>distant supervision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在微博中，文本中常常会出现表情符号，利用这些表情符号进行简单的标注，如出现</a:t>
            </a:r>
            <a:r>
              <a:rPr lang="en-US" altLang="zh-CN" sz="2000" dirty="0">
                <a:latin typeface="Euclid" panose="02020503060505020303" pitchFamily="18" charset="0"/>
                <a:sym typeface="Wingdings" panose="05000000000000000000" pitchFamily="2" charset="2"/>
              </a:rPr>
              <a:t>:(</a:t>
            </a:r>
            <a:r>
              <a:rPr lang="zh-CN" altLang="en-US" sz="2000" dirty="0">
                <a:latin typeface="Euclid" panose="02020503060505020303" pitchFamily="18" charset="0"/>
                <a:sym typeface="Wingdings" panose="05000000000000000000" pitchFamily="2" charset="2"/>
              </a:rPr>
              <a:t>，则认为作者的心情是负面的。</a:t>
            </a:r>
            <a:endParaRPr lang="en-US" altLang="zh-CN" sz="2000" dirty="0">
              <a:latin typeface="Euclid" panose="02020503060505020303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  <a:sym typeface="Wingdings" panose="05000000000000000000" pitchFamily="2" charset="2"/>
              </a:rPr>
              <a:t>得到的标记数据噪声较多，使用这些数据训练分类器时，需要许多额外处理。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30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分类方法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61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>
                <a:latin typeface="Euclid" panose="02020503060505020303" pitchFamily="18" charset="0"/>
              </a:rPr>
              <a:t>pang, 2002</a:t>
            </a:r>
            <a:r>
              <a:rPr lang="zh-CN" altLang="en-US" sz="2000" dirty="0">
                <a:latin typeface="Euclid" panose="02020503060505020303" pitchFamily="18" charset="0"/>
              </a:rPr>
              <a:t>）首次将情感分类视为一个特殊的文本问题，在</a:t>
            </a:r>
            <a:r>
              <a:rPr lang="en-US" altLang="zh-CN" sz="2000" dirty="0">
                <a:latin typeface="Euclid" panose="02020503060505020303" pitchFamily="18" charset="0"/>
              </a:rPr>
              <a:t>IMDb</a:t>
            </a:r>
            <a:r>
              <a:rPr lang="zh-CN" altLang="en-US" sz="2000" dirty="0">
                <a:latin typeface="Euclid" panose="02020503060505020303" pitchFamily="18" charset="0"/>
              </a:rPr>
              <a:t>影评数据集上进行了实验。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令</a:t>
            </a:r>
            <a:r>
              <a:rPr lang="en-US" altLang="zh-CN" sz="2000" dirty="0">
                <a:latin typeface="Euclid" panose="02020503060505020303" pitchFamily="18" charset="0"/>
              </a:rPr>
              <a:t>{</a:t>
            </a:r>
            <a:r>
              <a:rPr lang="en-US" altLang="zh-CN" sz="2000" dirty="0" err="1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1</a:t>
            </a:r>
            <a:r>
              <a:rPr lang="en-US" altLang="zh-CN" sz="2000" dirty="0">
                <a:latin typeface="Euclid" panose="02020503060505020303" pitchFamily="18" charset="0"/>
              </a:rPr>
              <a:t>,…,</a:t>
            </a:r>
            <a:r>
              <a:rPr lang="en-US" altLang="zh-CN" sz="2000" dirty="0" err="1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m</a:t>
            </a:r>
            <a:r>
              <a:rPr lang="en-US" altLang="zh-CN" sz="2000" dirty="0">
                <a:latin typeface="Euclid" panose="02020503060505020303" pitchFamily="18" charset="0"/>
              </a:rPr>
              <a:t>}</a:t>
            </a:r>
            <a:r>
              <a:rPr lang="zh-CN" altLang="en-US" sz="2000" dirty="0">
                <a:latin typeface="Euclid" panose="02020503060505020303" pitchFamily="18" charset="0"/>
              </a:rPr>
              <a:t>为预先定义的</a:t>
            </a:r>
            <a:r>
              <a:rPr lang="en-US" altLang="zh-CN" sz="2000" dirty="0">
                <a:latin typeface="Euclid" panose="02020503060505020303" pitchFamily="18" charset="0"/>
              </a:rPr>
              <a:t>m</a:t>
            </a:r>
            <a:r>
              <a:rPr lang="zh-CN" altLang="en-US" sz="2000" dirty="0">
                <a:latin typeface="Euclid" panose="02020503060505020303" pitchFamily="18" charset="0"/>
              </a:rPr>
              <a:t>个特征，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000" dirty="0">
                <a:latin typeface="Euclid" panose="02020503060505020303" pitchFamily="18" charset="0"/>
              </a:rPr>
              <a:t>(d)</a:t>
            </a:r>
            <a:r>
              <a:rPr lang="zh-CN" altLang="en-US" sz="2000" dirty="0">
                <a:latin typeface="Euclid" panose="02020503060505020303" pitchFamily="18" charset="0"/>
              </a:rPr>
              <a:t>表示特征</a:t>
            </a:r>
            <a:r>
              <a:rPr lang="en-US" altLang="zh-CN" sz="2000" dirty="0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>
                <a:latin typeface="Euclid" panose="02020503060505020303" pitchFamily="18" charset="0"/>
              </a:rPr>
              <a:t>i</a:t>
            </a:r>
            <a:r>
              <a:rPr lang="zh-CN" altLang="en-US" sz="2000" dirty="0">
                <a:latin typeface="Euclid" panose="02020503060505020303" pitchFamily="18" charset="0"/>
              </a:rPr>
              <a:t>在文档</a:t>
            </a:r>
            <a:r>
              <a:rPr lang="en-US" altLang="zh-CN" sz="2000" dirty="0">
                <a:latin typeface="Euclid" panose="02020503060505020303" pitchFamily="18" charset="0"/>
              </a:rPr>
              <a:t>d</a:t>
            </a:r>
            <a:r>
              <a:rPr lang="zh-CN" altLang="en-US" sz="2000" dirty="0">
                <a:latin typeface="Euclid" panose="02020503060505020303" pitchFamily="18" charset="0"/>
              </a:rPr>
              <a:t>中的出现次数，那么文档</a:t>
            </a:r>
            <a:r>
              <a:rPr lang="en-US" altLang="zh-CN" sz="2000" dirty="0">
                <a:latin typeface="Euclid" panose="02020503060505020303" pitchFamily="18" charset="0"/>
              </a:rPr>
              <a:t>d</a:t>
            </a:r>
            <a:r>
              <a:rPr lang="zh-CN" altLang="en-US" sz="2000" dirty="0">
                <a:latin typeface="Euclid" panose="02020503060505020303" pitchFamily="18" charset="0"/>
              </a:rPr>
              <a:t>可以表示为如下的向量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1</a:t>
            </a:r>
            <a:r>
              <a:rPr lang="en-US" altLang="zh-CN" sz="2000" dirty="0">
                <a:latin typeface="Euclid" panose="02020503060505020303" pitchFamily="18" charset="0"/>
              </a:rPr>
              <a:t>(d),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2</a:t>
            </a:r>
            <a:r>
              <a:rPr lang="en-US" altLang="zh-CN" sz="2000" dirty="0">
                <a:latin typeface="Euclid" panose="02020503060505020303" pitchFamily="18" charset="0"/>
              </a:rPr>
              <a:t>(d),…,n</a:t>
            </a:r>
            <a:r>
              <a:rPr lang="en-US" altLang="zh-CN" sz="2000" baseline="-25000" dirty="0">
                <a:latin typeface="Euclid" panose="02020503060505020303" pitchFamily="18" charset="0"/>
              </a:rPr>
              <a:t>m</a:t>
            </a:r>
            <a:r>
              <a:rPr lang="en-US" altLang="zh-CN" sz="2000" dirty="0">
                <a:latin typeface="Euclid" panose="02020503060505020303" pitchFamily="18" charset="0"/>
              </a:rPr>
              <a:t>(d))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接着使用朴素贝叶斯、最大熵分类器、支持向量机进行学习。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3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90BA58-B61B-4BC4-99F6-88D21FF63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25585"/>
              </p:ext>
            </p:extLst>
          </p:nvPr>
        </p:nvGraphicFramePr>
        <p:xfrm>
          <a:off x="3420974" y="2131060"/>
          <a:ext cx="51515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48">
                  <a:extLst>
                    <a:ext uri="{9D8B030D-6E8A-4147-A177-3AD203B41FA5}">
                      <a16:colId xmlns:a16="http://schemas.microsoft.com/office/drawing/2014/main" val="54042125"/>
                    </a:ext>
                  </a:extLst>
                </a:gridCol>
                <a:gridCol w="2137078">
                  <a:extLst>
                    <a:ext uri="{9D8B030D-6E8A-4147-A177-3AD203B41FA5}">
                      <a16:colId xmlns:a16="http://schemas.microsoft.com/office/drawing/2014/main" val="224816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retrieval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4150K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machine translation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3420K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1740K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2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extraction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1290K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social network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1240K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0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question answering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1160K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7393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1D86D5E-EFDD-4500-BF4C-F1FC6FD85DB2}"/>
              </a:ext>
            </a:extLst>
          </p:cNvPr>
          <p:cNvSpPr txBox="1"/>
          <p:nvPr/>
        </p:nvSpPr>
        <p:spPr>
          <a:xfrm>
            <a:off x="4143375" y="4972050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关键词在谷歌学术中的返回结果数目</a:t>
            </a:r>
          </a:p>
        </p:txBody>
      </p:sp>
    </p:spTree>
    <p:extLst>
      <p:ext uri="{BB962C8B-B14F-4D97-AF65-F5344CB8AC3E}">
        <p14:creationId xmlns:p14="http://schemas.microsoft.com/office/powerpoint/2010/main" val="396592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特征举例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34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latin typeface="Euclid" panose="02020503060505020303" pitchFamily="18" charset="0"/>
              </a:rPr>
              <a:t>n-gram</a:t>
            </a:r>
            <a:r>
              <a:rPr lang="zh-CN" altLang="en-US" sz="2000" dirty="0">
                <a:latin typeface="Euclid" panose="02020503060505020303" pitchFamily="18" charset="0"/>
              </a:rPr>
              <a:t>：通常去掉那些文档频率（</a:t>
            </a:r>
            <a:r>
              <a:rPr lang="en-US" altLang="zh-CN" sz="2000" dirty="0">
                <a:latin typeface="Euclid" panose="02020503060505020303" pitchFamily="18" charset="0"/>
              </a:rPr>
              <a:t>document frequency</a:t>
            </a:r>
            <a:r>
              <a:rPr lang="zh-CN" altLang="en-US" sz="2000" dirty="0">
                <a:latin typeface="Euclid" panose="02020503060505020303" pitchFamily="18" charset="0"/>
              </a:rPr>
              <a:t>）特别高和特别低的词，然后选择文档频率靠前的词。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情感词</a:t>
            </a:r>
            <a:r>
              <a:rPr lang="zh-CN" altLang="en-US" sz="2000" dirty="0">
                <a:latin typeface="Euclid" panose="02020503060505020303" pitchFamily="18" charset="0"/>
              </a:rPr>
              <a:t>：可直接使用情感词典中的词。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词性</a:t>
            </a: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>
                <a:latin typeface="Euclid" panose="02020503060505020303" pitchFamily="18" charset="0"/>
              </a:rPr>
              <a:t>part of speech, pos</a:t>
            </a:r>
            <a:r>
              <a:rPr lang="zh-CN" altLang="en-US" sz="2000" dirty="0">
                <a:latin typeface="Euclid" panose="02020503060505020303" pitchFamily="18" charset="0"/>
              </a:rPr>
              <a:t>）：形容词是情感的主要承载词，而且词性能够有效的区分一词多义的情形。如句子「你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做的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有点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了」和句子「我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也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想过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过儿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的生活」。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句法依存关系</a:t>
            </a:r>
            <a:endParaRPr lang="en-US" altLang="zh-CN" sz="2000" b="1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……</a:t>
            </a:r>
            <a:r>
              <a:rPr lang="zh-CN" altLang="en-US" sz="2000" dirty="0">
                <a:latin typeface="Euclid" panose="02020503060505020303" pitchFamily="18" charset="0"/>
              </a:rPr>
              <a:t> 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4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情感词的获取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A737D-CD6A-47E0-B9AA-AC3D5CA71EB3}"/>
                  </a:ext>
                </a:extLst>
              </p:cNvPr>
              <p:cNvSpPr txBox="1"/>
              <p:nvPr/>
            </p:nvSpPr>
            <p:spPr>
              <a:xfrm>
                <a:off x="1182981" y="3429000"/>
                <a:ext cx="9713619" cy="201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情感词不仅可以来源于情感词典，也可直接通过词在正面文本和负面文本中的出现次数，对词的情感倾向进行打分。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打分的标准有点互信息、卡方检验，或者自定义打分函数，如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score(w)=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Euclid" panose="0202050306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A737D-CD6A-47E0-B9AA-AC3D5CA7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1" y="3429000"/>
                <a:ext cx="9713619" cy="2013308"/>
              </a:xfrm>
              <a:prstGeom prst="rect">
                <a:avLst/>
              </a:prstGeom>
              <a:blipFill>
                <a:blip r:embed="rId2"/>
                <a:stretch>
                  <a:fillRect l="-1255" t="-3636" r="-376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48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深度神经网路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138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使用文本分类的方法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卷积神经网络：</a:t>
            </a:r>
            <a:r>
              <a:rPr lang="en-US" altLang="zh-CN" sz="2000" dirty="0" err="1">
                <a:latin typeface="Euclid" panose="02020503060505020303" pitchFamily="18" charset="0"/>
              </a:rPr>
              <a:t>textCNN</a:t>
            </a:r>
            <a:r>
              <a:rPr lang="zh-CN" altLang="en-US" sz="2000" dirty="0">
                <a:latin typeface="Euclid" panose="02020503060505020303" pitchFamily="18" charset="0"/>
              </a:rPr>
              <a:t>、</a:t>
            </a:r>
            <a:r>
              <a:rPr lang="en-US" altLang="zh-CN" sz="2000" dirty="0">
                <a:latin typeface="Euclid" panose="02020503060505020303" pitchFamily="18" charset="0"/>
              </a:rPr>
              <a:t>…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循环神经网路：双向</a:t>
            </a:r>
            <a:r>
              <a:rPr lang="en-US" altLang="zh-CN" sz="2000" dirty="0">
                <a:latin typeface="Euclid" panose="02020503060505020303" pitchFamily="18" charset="0"/>
              </a:rPr>
              <a:t>LSTM</a:t>
            </a:r>
            <a:r>
              <a:rPr lang="zh-CN" altLang="en-US" sz="2000" dirty="0">
                <a:latin typeface="Euclid" panose="02020503060505020303" pitchFamily="18" charset="0"/>
              </a:rPr>
              <a:t>、树状</a:t>
            </a:r>
            <a:r>
              <a:rPr lang="en-US" altLang="zh-CN" sz="2000" dirty="0">
                <a:latin typeface="Euclid" panose="02020503060505020303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82546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属性级情感分析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属性抽取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属性级情感分类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7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属性级情感分析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属性级情感分类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62B3DA-AE49-4FA7-A387-AF3D62148C6D}"/>
              </a:ext>
            </a:extLst>
          </p:cNvPr>
          <p:cNvSpPr txBox="1"/>
          <p:nvPr/>
        </p:nvSpPr>
        <p:spPr>
          <a:xfrm>
            <a:off x="1182981" y="3429000"/>
            <a:ext cx="9713619" cy="27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确定情感词的作用范围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基于距离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句法分析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生成依赖于评价对象的特征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多个</a:t>
            </a:r>
            <a:r>
              <a:rPr lang="en-US" altLang="zh-CN" sz="2000" dirty="0">
                <a:latin typeface="Euclid" panose="02020503060505020303" pitchFamily="18" charset="0"/>
              </a:rPr>
              <a:t>3</a:t>
            </a:r>
            <a:r>
              <a:rPr lang="zh-CN" altLang="en-US" sz="2000" dirty="0">
                <a:latin typeface="Euclid" panose="02020503060505020303" pitchFamily="18" charset="0"/>
              </a:rPr>
              <a:t>分类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情感词典：“你这车真安静”、“你的音响真安静”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03824-E952-4DE9-8C97-BD573069B214}"/>
              </a:ext>
            </a:extLst>
          </p:cNvPr>
          <p:cNvSpPr/>
          <p:nvPr/>
        </p:nvSpPr>
        <p:spPr>
          <a:xfrm>
            <a:off x="7000875" y="3825948"/>
            <a:ext cx="4362450" cy="1231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F7682A-8E91-4DC4-875E-BFF646B59337}"/>
              </a:ext>
            </a:extLst>
          </p:cNvPr>
          <p:cNvSpPr txBox="1"/>
          <p:nvPr/>
        </p:nvSpPr>
        <p:spPr>
          <a:xfrm>
            <a:off x="7172325" y="4038682"/>
            <a:ext cx="38862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Apple is dong very well in this bad economy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3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现有的工具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1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百度</a:t>
            </a:r>
            <a:r>
              <a:rPr lang="en-US" altLang="zh-CN" sz="2800" dirty="0">
                <a:latin typeface="Euclid" panose="02020503060505020303" pitchFamily="18" charset="0"/>
              </a:rPr>
              <a:t>AI</a:t>
            </a:r>
            <a:r>
              <a:rPr lang="zh-CN" altLang="en-US" sz="2800" dirty="0">
                <a:latin typeface="Euclid" panose="02020503060505020303" pitchFamily="18" charset="0"/>
              </a:rPr>
              <a:t>开放平台：</a:t>
            </a:r>
            <a:r>
              <a:rPr lang="en-US" altLang="zh-CN" sz="2800" dirty="0">
                <a:latin typeface="Euclid" panose="02020503060505020303" pitchFamily="18" charset="0"/>
                <a:hlinkClick r:id="rId2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2"/>
              </a:rPr>
              <a:t>ai.baidu.com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腾讯文智中文语义平台：</a:t>
            </a:r>
            <a:r>
              <a:rPr lang="en-US" altLang="zh-CN" sz="2800" dirty="0">
                <a:latin typeface="Euclid" panose="02020503060505020303" pitchFamily="18" charset="0"/>
                <a:hlinkClick r:id="rId3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3"/>
              </a:rPr>
              <a:t>nlp.qq.com</a:t>
            </a:r>
            <a:r>
              <a:rPr lang="en-US" altLang="zh-CN" sz="2800" dirty="0">
                <a:latin typeface="Euclid" panose="02020503060505020303" pitchFamily="18" charset="0"/>
                <a:hlinkClick r:id="rId3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阿里云：</a:t>
            </a:r>
            <a:r>
              <a:rPr lang="en-US" altLang="zh-CN" sz="2800" dirty="0">
                <a:latin typeface="Euclid" panose="02020503060505020303" pitchFamily="18" charset="0"/>
                <a:hlinkClick r:id="rId4"/>
              </a:rPr>
              <a:t>https://</a:t>
            </a:r>
            <a:r>
              <a:rPr lang="en-US" altLang="zh-CN" sz="2800" dirty="0" err="1">
                <a:latin typeface="Euclid" panose="02020503060505020303" pitchFamily="18" charset="0"/>
                <a:hlinkClick r:id="rId4"/>
              </a:rPr>
              <a:t>data.aliyun.com</a:t>
            </a:r>
            <a:r>
              <a:rPr lang="en-US" altLang="zh-CN" sz="2800" dirty="0">
                <a:latin typeface="Euclid" panose="02020503060505020303" pitchFamily="18" charset="0"/>
                <a:hlinkClick r:id="rId4"/>
              </a:rPr>
              <a:t>/product/</a:t>
            </a:r>
            <a:r>
              <a:rPr lang="en-US" altLang="zh-CN" sz="2800" dirty="0" err="1">
                <a:latin typeface="Euclid" panose="02020503060505020303" pitchFamily="18" charset="0"/>
                <a:hlinkClick r:id="rId4"/>
              </a:rPr>
              <a:t>nlp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京东</a:t>
            </a:r>
            <a:r>
              <a:rPr lang="en-US" altLang="zh-CN" sz="2800" dirty="0">
                <a:latin typeface="Euclid" panose="02020503060505020303" pitchFamily="18" charset="0"/>
              </a:rPr>
              <a:t>AI</a:t>
            </a:r>
            <a:r>
              <a:rPr lang="zh-CN" altLang="en-US" sz="2800" dirty="0">
                <a:latin typeface="Euclid" panose="02020503060505020303" pitchFamily="18" charset="0"/>
              </a:rPr>
              <a:t>开放平台：</a:t>
            </a:r>
            <a:r>
              <a:rPr lang="en-US" altLang="zh-CN" sz="2800" dirty="0">
                <a:latin typeface="Euclid" panose="02020503060505020303" pitchFamily="18" charset="0"/>
                <a:hlinkClick r:id="rId5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5"/>
              </a:rPr>
              <a:t>neuhub.jd.com</a:t>
            </a:r>
            <a:r>
              <a:rPr lang="en-US" altLang="zh-CN" sz="2800" dirty="0">
                <a:latin typeface="Euclid" panose="02020503060505020303" pitchFamily="18" charset="0"/>
                <a:hlinkClick r:id="rId5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玻森</a:t>
            </a:r>
            <a:r>
              <a:rPr lang="en-US" altLang="zh-CN" sz="2800" dirty="0">
                <a:latin typeface="Euclid" panose="02020503060505020303" pitchFamily="18" charset="0"/>
              </a:rPr>
              <a:t>NLP</a:t>
            </a:r>
            <a:r>
              <a:rPr lang="zh-CN" altLang="en-US" sz="2800" dirty="0">
                <a:latin typeface="Euclid" panose="02020503060505020303" pitchFamily="18" charset="0"/>
              </a:rPr>
              <a:t>：</a:t>
            </a:r>
            <a:r>
              <a:rPr lang="en-US" altLang="zh-CN" sz="2800" dirty="0">
                <a:latin typeface="Euclid" panose="02020503060505020303" pitchFamily="18" charset="0"/>
                <a:hlinkClick r:id="rId6"/>
              </a:rPr>
              <a:t>https://</a:t>
            </a:r>
            <a:r>
              <a:rPr lang="en-US" altLang="zh-CN" sz="2800" dirty="0" err="1">
                <a:latin typeface="Euclid" panose="02020503060505020303" pitchFamily="18" charset="0"/>
                <a:hlinkClick r:id="rId6"/>
              </a:rPr>
              <a:t>bosonnlp.com</a:t>
            </a:r>
            <a:r>
              <a:rPr lang="en-US" altLang="zh-CN" sz="2800" dirty="0">
                <a:latin typeface="Euclid" panose="02020503060505020303" pitchFamily="18" charset="0"/>
                <a:hlinkClick r:id="rId6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Euclid" panose="02020503060505020303" pitchFamily="18" charset="0"/>
              </a:rPr>
              <a:t>Snownlp</a:t>
            </a:r>
            <a:r>
              <a:rPr lang="en-US" altLang="zh-CN" sz="2800" dirty="0">
                <a:latin typeface="Euclid" panose="02020503060505020303" pitchFamily="18" charset="0"/>
              </a:rPr>
              <a:t>: python</a:t>
            </a:r>
            <a:r>
              <a:rPr lang="zh-CN" altLang="en-US" sz="2800" dirty="0">
                <a:latin typeface="Euclid" panose="02020503060505020303" pitchFamily="18" charset="0"/>
              </a:rPr>
              <a:t>库，可使用标记数据训练。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相关的学习资料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å¤§æ°æ®æºè½">
            <a:extLst>
              <a:ext uri="{FF2B5EF4-FFF2-40B4-BE49-F238E27FC236}">
                <a16:creationId xmlns:a16="http://schemas.microsoft.com/office/drawing/2014/main" id="{0D995262-4138-46EC-A2CB-F49E239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2" y="2149040"/>
            <a:ext cx="2894013" cy="38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ææåæï¼ææè§ç¹ãææåæç»ª">
            <a:extLst>
              <a:ext uri="{FF2B5EF4-FFF2-40B4-BE49-F238E27FC236}">
                <a16:creationId xmlns:a16="http://schemas.microsoft.com/office/drawing/2014/main" id="{7B9DC193-A397-4184-83B4-0C15FA21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2262803"/>
            <a:ext cx="2581275" cy="36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hitgs.hit.edu.cn/_upload/article/images/f0/fb/2ba62f71477bb1483a76aa8943b2/48d911fa-3812-4bb5-933d-69bdc8731b9e.jpg">
            <a:extLst>
              <a:ext uri="{FF2B5EF4-FFF2-40B4-BE49-F238E27FC236}">
                <a16:creationId xmlns:a16="http://schemas.microsoft.com/office/drawing/2014/main" id="{D0B9CD41-F2DB-4917-8D5D-805B30B1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32" y="2476580"/>
            <a:ext cx="2586567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2E7DC1-EBE1-4220-8795-38A7AFFFA8B7}"/>
              </a:ext>
            </a:extLst>
          </p:cNvPr>
          <p:cNvSpPr txBox="1"/>
          <p:nvPr/>
        </p:nvSpPr>
        <p:spPr>
          <a:xfrm>
            <a:off x="8064500" y="4842927"/>
            <a:ext cx="31043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唐都钰的个人主页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ir.hit.edu.cn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/~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dytang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8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616537" y="2681712"/>
            <a:ext cx="8527688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情感的重要性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迅猛增长的数据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370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本文的目的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1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2187937" y="2847843"/>
            <a:ext cx="8527688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为这一领域的新手研究者提供一个简单的概述。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471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CBD104-1151-4876-9CA2-FEB3C613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7" y="2550985"/>
            <a:ext cx="10350500" cy="1984630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C8C6D926-1BAC-4A09-848E-084883F62880}"/>
              </a:ext>
            </a:extLst>
          </p:cNvPr>
          <p:cNvSpPr/>
          <p:nvPr/>
        </p:nvSpPr>
        <p:spPr>
          <a:xfrm rot="7590650">
            <a:off x="1148004" y="4317656"/>
            <a:ext cx="1256146" cy="1357904"/>
          </a:xfrm>
          <a:prstGeom prst="wedgeEllipseCallout">
            <a:avLst>
              <a:gd name="adj1" fmla="val -27626"/>
              <a:gd name="adj2" fmla="val 890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DC5BF3-079A-4182-AB96-8744496899BE}"/>
              </a:ext>
            </a:extLst>
          </p:cNvPr>
          <p:cNvSpPr txBox="1"/>
          <p:nvPr/>
        </p:nvSpPr>
        <p:spPr>
          <a:xfrm>
            <a:off x="1346392" y="4851164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大家说</a:t>
            </a:r>
          </a:p>
        </p:txBody>
      </p:sp>
    </p:spTree>
    <p:extLst>
      <p:ext uri="{BB962C8B-B14F-4D97-AF65-F5344CB8AC3E}">
        <p14:creationId xmlns:p14="http://schemas.microsoft.com/office/powerpoint/2010/main" val="199132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303A322-E0DD-4769-845F-001E1F18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7" y="2277650"/>
            <a:ext cx="10313794" cy="1783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B8F6E6-B9F7-4FA7-98FB-93F2BAFB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" y="4258553"/>
            <a:ext cx="102203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75A0805-3BB2-434B-80ED-274C3997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4" y="1626111"/>
            <a:ext cx="6486525" cy="47189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EAB89E-E7F4-4E6A-BF35-70A0C725883E}"/>
              </a:ext>
            </a:extLst>
          </p:cNvPr>
          <p:cNvSpPr txBox="1"/>
          <p:nvPr/>
        </p:nvSpPr>
        <p:spPr>
          <a:xfrm>
            <a:off x="7372350" y="2419350"/>
            <a:ext cx="34099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图片来自企鹅风讯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fsight.qq.com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4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381338-9A87-4930-96F9-A3FE7B5B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5" y="2128837"/>
            <a:ext cx="5410200" cy="1876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8FD8B2-D498-4064-A949-2B7FEE24E307}"/>
              </a:ext>
            </a:extLst>
          </p:cNvPr>
          <p:cNvSpPr txBox="1"/>
          <p:nvPr/>
        </p:nvSpPr>
        <p:spPr>
          <a:xfrm>
            <a:off x="7372350" y="2419350"/>
            <a:ext cx="3409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年全国日企相关微博公众情感变化趋势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崔安颀</a:t>
            </a:r>
            <a:r>
              <a:rPr lang="en-US" altLang="zh-CN" dirty="0"/>
              <a:t>. </a:t>
            </a:r>
            <a:r>
              <a:rPr lang="zh-CN" altLang="en-US" dirty="0"/>
              <a:t>微博热点事件的公众情感分析研究</a:t>
            </a:r>
            <a:r>
              <a:rPr lang="en-US" altLang="zh-CN" dirty="0"/>
              <a:t>[D]. </a:t>
            </a:r>
            <a:r>
              <a:rPr lang="zh-CN" altLang="en-US" dirty="0"/>
              <a:t>清华大学</a:t>
            </a:r>
            <a:r>
              <a:rPr lang="en-US" altLang="zh-CN" dirty="0"/>
              <a:t>, 2013.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1774</Words>
  <Application>Microsoft Office PowerPoint</Application>
  <PresentationFormat>宽屏</PresentationFormat>
  <Paragraphs>185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Open Sans</vt:lpstr>
      <vt:lpstr>等线</vt:lpstr>
      <vt:lpstr>等线 Light</vt:lpstr>
      <vt:lpstr>华文宋体</vt:lpstr>
      <vt:lpstr>微软雅黑</vt:lpstr>
      <vt:lpstr>Arial</vt:lpstr>
      <vt:lpstr>Cambria Math</vt:lpstr>
      <vt:lpstr>Euclid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连 冬阳</dc:creator>
  <cp:lastModifiedBy>连 冬阳</cp:lastModifiedBy>
  <cp:revision>23</cp:revision>
  <dcterms:created xsi:type="dcterms:W3CDTF">2018-10-27T04:17:34Z</dcterms:created>
  <dcterms:modified xsi:type="dcterms:W3CDTF">2018-10-27T10:59:44Z</dcterms:modified>
</cp:coreProperties>
</file>