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91" autoAdjust="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E317C-FEDD-44B3-9819-EF9975873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8AF628-82A0-4D5C-BECF-70D6E790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CB32D-6DD2-421C-B685-C368DD29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1E20-CECD-4E22-8A89-8ED85B0AEEAD}" type="datetimeFigureOut">
              <a:rPr lang="zh-CN" altLang="en-US" smtClean="0"/>
              <a:t>2018/12/6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5188E-54E6-4D8F-BB0E-B489A453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7873C-FE48-43A1-AEE3-95FA63FC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36C-0AD7-4CC0-BDCD-191131D29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86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9BE6F-9F16-4019-A7D0-7A8D1EDF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AF3289-350A-479D-9B87-C301A2698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9E6F9-7664-4A83-947B-4DB8139F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1E20-CECD-4E22-8A89-8ED85B0AEEAD}" type="datetimeFigureOut">
              <a:rPr lang="zh-CN" altLang="en-US" smtClean="0"/>
              <a:t>2018/12/6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D7CF2-B504-43FF-A183-DF8D2C71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C29B3-06DA-4FAF-BEF0-78E6A99F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36C-0AD7-4CC0-BDCD-191131D29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7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11BF1F-B155-4B76-89D8-DBF8380AF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1724B-F7F8-4AAD-87B7-6FE668D23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6948D-7A4E-4CCB-8FCF-C200A32C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1E20-CECD-4E22-8A89-8ED85B0AEEAD}" type="datetimeFigureOut">
              <a:rPr lang="zh-CN" altLang="en-US" smtClean="0"/>
              <a:t>2018/12/6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7DECA-65F7-40E3-B12B-66C292F0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63D65-D75F-4274-99F1-D7DFB0C7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36C-0AD7-4CC0-BDCD-191131D29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C214-40AB-4614-892B-E4A15E6C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88250-716B-4A05-B04D-E96F949D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F65E9-3A0D-4DA4-BCD1-1A3C12A0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1E20-CECD-4E22-8A89-8ED85B0AEEAD}" type="datetimeFigureOut">
              <a:rPr lang="zh-CN" altLang="en-US" smtClean="0"/>
              <a:t>2018/12/6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0F215-DA14-4C7D-86BB-47055F44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9B172-8266-4BCE-81B5-616DFAFD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36C-0AD7-4CC0-BDCD-191131D29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3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DCDCF-2A4E-4E22-B0C7-6D228867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6D8B8-48BA-490C-8D5A-CC80148C0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E93E1-F2F1-437F-ACAF-50BB0743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1E20-CECD-4E22-8A89-8ED85B0AEEAD}" type="datetimeFigureOut">
              <a:rPr lang="zh-CN" altLang="en-US" smtClean="0"/>
              <a:t>2018/12/6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8E576-3067-4F4E-B231-CA558A74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5E6EE-3450-4E29-81C5-DBB44C02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36C-0AD7-4CC0-BDCD-191131D29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7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DD304-5064-423F-9B14-F3FCB1EA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39467-1AA7-413E-9517-80A04FDD7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0AABC8-1C0C-4B96-877A-531ABBE03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78878-DCA1-4B57-A23C-32D07575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1E20-CECD-4E22-8A89-8ED85B0AEEAD}" type="datetimeFigureOut">
              <a:rPr lang="zh-CN" altLang="en-US" smtClean="0"/>
              <a:t>2018/12/6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5B84AE-6FE8-416E-9AB2-24170ADB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BC2F06-AFB0-4AE9-9B4A-9989E557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36C-0AD7-4CC0-BDCD-191131D29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5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E2FF0-F382-45D9-941E-85A0595C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A3A40B-D1DE-46BD-8C14-253150356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5F9B3E-061A-439D-B10C-760A26C3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6A3E14-4B69-4067-9F02-13BC102C1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989B4-61F9-4D7F-8F6A-7E5B2820B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1E3B7E-E7A7-4436-B35C-97F8F785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1E20-CECD-4E22-8A89-8ED85B0AEEAD}" type="datetimeFigureOut">
              <a:rPr lang="zh-CN" altLang="en-US" smtClean="0"/>
              <a:t>2018/12/6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C7A417-3245-4BB8-BFE4-FC278271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8C504D-8C09-4D45-98E0-2785BED8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36C-0AD7-4CC0-BDCD-191131D29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8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DEDF9-D37A-4CD0-8944-438A1DF1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B89A01-7C2F-4413-A824-7D96FE3E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1E20-CECD-4E22-8A89-8ED85B0AEEAD}" type="datetimeFigureOut">
              <a:rPr lang="zh-CN" altLang="en-US" smtClean="0"/>
              <a:t>2018/12/6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D467FA-8051-4617-B694-3E65106C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9DA2E2-5CBA-42A3-A370-0AD3543E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36C-0AD7-4CC0-BDCD-191131D29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4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E5159E-0CE2-4AB1-ACDE-FD0A8023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1E20-CECD-4E22-8A89-8ED85B0AEEAD}" type="datetimeFigureOut">
              <a:rPr lang="zh-CN" altLang="en-US" smtClean="0"/>
              <a:t>2018/12/6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273F4D-46FC-4A2E-A6EB-8750F8AA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957AD9-3B3C-4EDC-B0C7-C4A68549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36C-0AD7-4CC0-BDCD-191131D29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8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739C9-DE6B-4FB7-83A3-D5880041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3AEB7-65A7-4E69-810D-07AC14A2C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31FDD0-1C09-4CA2-BDB8-A6D62F02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D8C9AE-2E5E-467B-B935-87BC6F9C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1E20-CECD-4E22-8A89-8ED85B0AEEAD}" type="datetimeFigureOut">
              <a:rPr lang="zh-CN" altLang="en-US" smtClean="0"/>
              <a:t>2018/12/6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CD4D4-9E45-43FA-A068-85B8D67F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047B09-C5B2-448E-AFEE-5252050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36C-0AD7-4CC0-BDCD-191131D29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6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416CA-DE0E-4F07-A74B-0224CBD4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D81668-AD8F-4A11-94E6-B9B1E5E30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BE5FF6-0A6E-44FA-80D0-16B4C03D4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8AFB4F-576B-4E94-BC20-FA62053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1E20-CECD-4E22-8A89-8ED85B0AEEAD}" type="datetimeFigureOut">
              <a:rPr lang="zh-CN" altLang="en-US" smtClean="0"/>
              <a:t>2018/12/6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D3636-87CB-4096-A4BA-11F12533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2224B-07F5-4C7A-96C2-189CCB06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36C-0AD7-4CC0-BDCD-191131D29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81D0E5-C464-4515-9341-1194E6B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D22D13-F5B9-4C73-87EE-CFB48A313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EC2C1-5669-42EB-AEC8-B4E05D277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1E20-CECD-4E22-8A89-8ED85B0AEEAD}" type="datetimeFigureOut">
              <a:rPr lang="zh-CN" altLang="en-US" smtClean="0"/>
              <a:t>2018/12/6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4F330-4348-4646-976B-B0BB27DB0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EDB4E-0088-4F61-AD41-DC965BACF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736C-0AD7-4CC0-BDCD-191131D29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7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3397147" TargetMode="External"/><Relationship Id="rId2" Type="http://schemas.openxmlformats.org/officeDocument/2006/relationships/hyperlink" Target="http://www.52nlp.cn/hmm%E7%9B%B8%E5%85%B3%E6%96%87%E7%AB%A0%E7%B4%A2%E5%BC%9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DDB630-8977-43F8-B6A4-863106A02205}"/>
              </a:ext>
            </a:extLst>
          </p:cNvPr>
          <p:cNvSpPr txBox="1"/>
          <p:nvPr/>
        </p:nvSpPr>
        <p:spPr>
          <a:xfrm>
            <a:off x="2184952" y="487018"/>
            <a:ext cx="7822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HMM </a:t>
            </a:r>
            <a:r>
              <a:rPr lang="zh-CN" altLang="en-US" sz="5400" dirty="0"/>
              <a:t>隐马尔科夫模型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E72D5A-1BF2-48B4-AD7D-E5A195D4A670}"/>
              </a:ext>
            </a:extLst>
          </p:cNvPr>
          <p:cNvSpPr txBox="1"/>
          <p:nvPr/>
        </p:nvSpPr>
        <p:spPr>
          <a:xfrm>
            <a:off x="4564324" y="1815889"/>
            <a:ext cx="306335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概率图模型</a:t>
            </a:r>
            <a:r>
              <a:rPr lang="en-US" altLang="zh-CN" sz="2000" dirty="0"/>
              <a:t>(PGM)</a:t>
            </a:r>
            <a:r>
              <a:rPr lang="zh-CN" altLang="en-US" sz="2000" dirty="0"/>
              <a:t>分类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贝叶斯网络</a:t>
            </a:r>
            <a:r>
              <a:rPr lang="en-US" altLang="zh-CN" sz="2000" dirty="0"/>
              <a:t>(BN)</a:t>
            </a:r>
            <a:r>
              <a:rPr lang="zh-CN" altLang="en-US" sz="2000" dirty="0"/>
              <a:t>概述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马尔科夫模型</a:t>
            </a:r>
            <a:r>
              <a:rPr lang="en-US" altLang="zh-CN" sz="2000" dirty="0"/>
              <a:t>(MM)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HMM</a:t>
            </a:r>
            <a:r>
              <a:rPr lang="zh-CN" altLang="en-US" sz="2000" dirty="0"/>
              <a:t>基本原理及应用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HMM</a:t>
            </a:r>
            <a:r>
              <a:rPr lang="zh-CN" altLang="en-US" sz="2000" dirty="0"/>
              <a:t>构成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主要研究问题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2000" dirty="0"/>
              <a:t>参数训练方法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求解观察序列概率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维特比</a:t>
            </a:r>
            <a:r>
              <a:rPr lang="en-US" altLang="zh-CN" sz="2000" dirty="0"/>
              <a:t>(Viterbi)</a:t>
            </a:r>
            <a:r>
              <a:rPr lang="zh-CN" altLang="en-US" sz="2000" dirty="0"/>
              <a:t>算法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486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8FC116-5132-46AD-9826-DC23A9BCDAC0}"/>
              </a:ext>
            </a:extLst>
          </p:cNvPr>
          <p:cNvSpPr txBox="1"/>
          <p:nvPr/>
        </p:nvSpPr>
        <p:spPr>
          <a:xfrm>
            <a:off x="487016" y="467139"/>
            <a:ext cx="580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6. </a:t>
            </a:r>
            <a:r>
              <a:rPr lang="zh-CN" altLang="en-US" sz="3200" dirty="0"/>
              <a:t>主要研究问题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43B3A67-6521-4F8F-A66B-C9F09AB05DB7}"/>
                  </a:ext>
                </a:extLst>
              </p:cNvPr>
              <p:cNvSpPr txBox="1"/>
              <p:nvPr/>
            </p:nvSpPr>
            <p:spPr>
              <a:xfrm>
                <a:off x="835807" y="1362784"/>
                <a:ext cx="103349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）估计：已知模型参数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及</m:t>
                    </m:r>
                  </m:oMath>
                </a14:m>
                <a:r>
                  <a:rPr lang="zh-CN" altLang="en-US" sz="2400" dirty="0"/>
                  <a:t>观察序列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2400" dirty="0"/>
                  <a:t>，如何快</a:t>
                </a:r>
                <a:endParaRPr lang="en-US" altLang="zh-CN" sz="2400" dirty="0"/>
              </a:p>
              <a:p>
                <a:r>
                  <a:rPr lang="en-US" altLang="zh-CN" sz="2400" dirty="0"/>
                  <a:t>                  </a:t>
                </a:r>
                <a:r>
                  <a:rPr lang="zh-CN" altLang="en-US" sz="2400" dirty="0"/>
                  <a:t>  速计算输出观察序列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sz="2400" dirty="0"/>
                  <a:t>的概率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43B3A67-6521-4F8F-A66B-C9F09AB05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7" y="1362784"/>
                <a:ext cx="10334956" cy="830997"/>
              </a:xfrm>
              <a:prstGeom prst="rect">
                <a:avLst/>
              </a:prstGeom>
              <a:blipFill>
                <a:blip r:embed="rId2"/>
                <a:stretch>
                  <a:fillRect l="-885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ADFC4BD-BCAD-498D-95A3-33BDCBC642FA}"/>
                  </a:ext>
                </a:extLst>
              </p:cNvPr>
              <p:cNvSpPr txBox="1"/>
              <p:nvPr/>
            </p:nvSpPr>
            <p:spPr>
              <a:xfrm>
                <a:off x="835807" y="2915438"/>
                <a:ext cx="103349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）解码：已知模型参数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及</m:t>
                    </m:r>
                  </m:oMath>
                </a14:m>
                <a:r>
                  <a:rPr lang="zh-CN" altLang="en-US" sz="2400" dirty="0"/>
                  <a:t>观察序列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2400" dirty="0"/>
                  <a:t>，如何快</a:t>
                </a:r>
                <a:endParaRPr lang="en-US" altLang="zh-CN" sz="2400" dirty="0"/>
              </a:p>
              <a:p>
                <a:r>
                  <a:rPr lang="en-US" altLang="zh-CN" sz="2400" dirty="0"/>
                  <a:t>                  </a:t>
                </a:r>
                <a:r>
                  <a:rPr lang="zh-CN" altLang="en-US" sz="2400" dirty="0"/>
                  <a:t>  速计算输出隐藏状态序列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2400" dirty="0"/>
                  <a:t>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sz="2400" dirty="0"/>
                  <a:t>的概率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zh-CN" altLang="en-US" sz="2400" dirty="0"/>
                  <a:t>最大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ADFC4BD-BCAD-498D-95A3-33BDCBC64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7" y="2915438"/>
                <a:ext cx="10334956" cy="830997"/>
              </a:xfrm>
              <a:prstGeom prst="rect">
                <a:avLst/>
              </a:prstGeom>
              <a:blipFill>
                <a:blip r:embed="rId3"/>
                <a:stretch>
                  <a:fillRect l="-885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4CEC82A-7E79-4495-A532-045C2A8D41C1}"/>
                  </a:ext>
                </a:extLst>
              </p:cNvPr>
              <p:cNvSpPr txBox="1"/>
              <p:nvPr/>
            </p:nvSpPr>
            <p:spPr>
              <a:xfrm>
                <a:off x="835807" y="4472804"/>
                <a:ext cx="103349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）参数训练：已知观察序列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2400" dirty="0"/>
                  <a:t>，如何计算模型参数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                           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sz="2400" dirty="0"/>
                  <a:t>的概率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zh-CN" altLang="en-US" sz="2400" dirty="0"/>
                  <a:t>最大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4CEC82A-7E79-4495-A532-045C2A8D4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7" y="4472804"/>
                <a:ext cx="10334956" cy="1200329"/>
              </a:xfrm>
              <a:prstGeom prst="rect">
                <a:avLst/>
              </a:prstGeom>
              <a:blipFill>
                <a:blip r:embed="rId4"/>
                <a:stretch>
                  <a:fillRect l="-885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9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9B0212-2D56-4592-978B-898E8E39C281}"/>
              </a:ext>
            </a:extLst>
          </p:cNvPr>
          <p:cNvSpPr txBox="1"/>
          <p:nvPr/>
        </p:nvSpPr>
        <p:spPr>
          <a:xfrm>
            <a:off x="487016" y="467139"/>
            <a:ext cx="580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7. </a:t>
            </a:r>
            <a:r>
              <a:rPr lang="zh-CN" altLang="en-US" sz="3200" dirty="0"/>
              <a:t>参数训练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6A2273-F00F-40B8-915F-386963DADFD7}"/>
              </a:ext>
            </a:extLst>
          </p:cNvPr>
          <p:cNvSpPr txBox="1"/>
          <p:nvPr/>
        </p:nvSpPr>
        <p:spPr>
          <a:xfrm>
            <a:off x="835807" y="1362784"/>
            <a:ext cx="85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）极大似然：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DEFE29-32C2-4BF7-857E-C0E9DD6FDEAB}"/>
                  </a:ext>
                </a:extLst>
              </p:cNvPr>
              <p:cNvSpPr txBox="1"/>
              <p:nvPr/>
            </p:nvSpPr>
            <p:spPr>
              <a:xfrm>
                <a:off x="2367663" y="1840496"/>
                <a:ext cx="545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DEFE29-32C2-4BF7-857E-C0E9DD6FD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63" y="1840496"/>
                <a:ext cx="545187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F06145-D393-4EFA-9942-B21FD3FB7991}"/>
                  </a:ext>
                </a:extLst>
              </p:cNvPr>
              <p:cNvSpPr txBox="1"/>
              <p:nvPr/>
            </p:nvSpPr>
            <p:spPr>
              <a:xfrm>
                <a:off x="2509065" y="2502874"/>
                <a:ext cx="5451870" cy="1283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所有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由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状态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转移到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次数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所有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到达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状态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次数</m:t>
                          </m:r>
                        </m:den>
                      </m:f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F06145-D393-4EFA-9942-B21FD3FB7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65" y="2502874"/>
                <a:ext cx="5451870" cy="1283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155A4E-C9BF-4B8B-A36C-4FE0ADCCCA81}"/>
                  </a:ext>
                </a:extLst>
              </p:cNvPr>
              <p:cNvSpPr txBox="1"/>
              <p:nvPr/>
            </p:nvSpPr>
            <p:spPr>
              <a:xfrm>
                <a:off x="2509065" y="3786623"/>
                <a:ext cx="5451870" cy="1283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由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状态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发射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观测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次数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所有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到达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状态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次数</m:t>
                          </m:r>
                        </m:den>
                      </m:f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155A4E-C9BF-4B8B-A36C-4FE0ADCCC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65" y="3786623"/>
                <a:ext cx="5451870" cy="1283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4C87BB7F-BC55-4519-B3E8-8F5A4E901CB6}"/>
              </a:ext>
            </a:extLst>
          </p:cNvPr>
          <p:cNvSpPr txBox="1"/>
          <p:nvPr/>
        </p:nvSpPr>
        <p:spPr>
          <a:xfrm>
            <a:off x="835806" y="5264383"/>
            <a:ext cx="85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EM</a:t>
            </a:r>
          </a:p>
        </p:txBody>
      </p:sp>
    </p:spTree>
    <p:extLst>
      <p:ext uri="{BB962C8B-B14F-4D97-AF65-F5344CB8AC3E}">
        <p14:creationId xmlns:p14="http://schemas.microsoft.com/office/powerpoint/2010/main" val="219415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EA7457-C63B-4D58-AEED-6FF08E55917F}"/>
              </a:ext>
            </a:extLst>
          </p:cNvPr>
          <p:cNvSpPr txBox="1"/>
          <p:nvPr/>
        </p:nvSpPr>
        <p:spPr>
          <a:xfrm>
            <a:off x="487016" y="467139"/>
            <a:ext cx="580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8. </a:t>
            </a:r>
            <a:r>
              <a:rPr lang="zh-CN" altLang="en-US" sz="3200" dirty="0"/>
              <a:t>求解观察序列概率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2EC0123-E571-448B-BC1F-1D543B3D7712}"/>
                  </a:ext>
                </a:extLst>
              </p:cNvPr>
              <p:cNvSpPr txBox="1"/>
              <p:nvPr/>
            </p:nvSpPr>
            <p:spPr>
              <a:xfrm>
                <a:off x="835807" y="1362784"/>
                <a:ext cx="85155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）直接推导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时间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内有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可能的状态序列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2EC0123-E571-448B-BC1F-1D543B3D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7" y="1362784"/>
                <a:ext cx="8515583" cy="461665"/>
              </a:xfrm>
              <a:prstGeom prst="rect">
                <a:avLst/>
              </a:prstGeom>
              <a:blipFill>
                <a:blip r:embed="rId2"/>
                <a:stretch>
                  <a:fillRect l="-1074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37F00C8-3576-4220-99B4-785BD6B50772}"/>
              </a:ext>
            </a:extLst>
          </p:cNvPr>
          <p:cNvSpPr txBox="1"/>
          <p:nvPr/>
        </p:nvSpPr>
        <p:spPr>
          <a:xfrm>
            <a:off x="835807" y="2656465"/>
            <a:ext cx="1055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）归纳法，已知初始状态概率及观测概率，用每次状态转移的关系递推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996234-E7D3-4E10-BF90-779BE84F7E94}"/>
              </a:ext>
            </a:extLst>
          </p:cNvPr>
          <p:cNvSpPr txBox="1"/>
          <p:nvPr/>
        </p:nvSpPr>
        <p:spPr>
          <a:xfrm>
            <a:off x="1655939" y="3523268"/>
            <a:ext cx="3132878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前向算法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后向算法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前向</a:t>
            </a:r>
            <a:r>
              <a:rPr lang="en-US" altLang="zh-CN" sz="2400" dirty="0"/>
              <a:t>-</a:t>
            </a:r>
            <a:r>
              <a:rPr lang="zh-CN" altLang="en-US" sz="2400" dirty="0"/>
              <a:t>后向</a:t>
            </a:r>
          </a:p>
        </p:txBody>
      </p:sp>
    </p:spTree>
    <p:extLst>
      <p:ext uri="{BB962C8B-B14F-4D97-AF65-F5344CB8AC3E}">
        <p14:creationId xmlns:p14="http://schemas.microsoft.com/office/powerpoint/2010/main" val="291601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5309ED-69D6-4402-A979-3ECA0BF6123E}"/>
              </a:ext>
            </a:extLst>
          </p:cNvPr>
          <p:cNvSpPr txBox="1"/>
          <p:nvPr/>
        </p:nvSpPr>
        <p:spPr>
          <a:xfrm>
            <a:off x="487016" y="467139"/>
            <a:ext cx="580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8. </a:t>
            </a:r>
            <a:r>
              <a:rPr lang="zh-CN" altLang="en-US" sz="3200" dirty="0"/>
              <a:t>求解观察序列概率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5483D1-B3A5-4DD4-8EE5-84297A1D08DB}"/>
              </a:ext>
            </a:extLst>
          </p:cNvPr>
          <p:cNvSpPr txBox="1"/>
          <p:nvPr/>
        </p:nvSpPr>
        <p:spPr>
          <a:xfrm>
            <a:off x="835807" y="1362784"/>
            <a:ext cx="85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）前向算法</a:t>
            </a:r>
            <a:endParaRPr lang="en-US" altLang="zh-CN" sz="2400" dirty="0"/>
          </a:p>
        </p:txBody>
      </p:sp>
      <p:pic>
        <p:nvPicPr>
          <p:cNvPr id="5" name="图片 4" descr="图片包含 文字, 白板&#10;&#10;已生成高可信度的说明">
            <a:extLst>
              <a:ext uri="{FF2B5EF4-FFF2-40B4-BE49-F238E27FC236}">
                <a16:creationId xmlns:a16="http://schemas.microsoft.com/office/drawing/2014/main" id="{7B09CDA1-63CF-4480-8671-89E28C8DF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7" b="29072"/>
          <a:stretch/>
        </p:blipFill>
        <p:spPr>
          <a:xfrm rot="16200000">
            <a:off x="6497303" y="777693"/>
            <a:ext cx="5357847" cy="5302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A742CA-DBD8-4D0C-926E-4A31FAA16DF2}"/>
                  </a:ext>
                </a:extLst>
              </p:cNvPr>
              <p:cNvSpPr txBox="1"/>
              <p:nvPr/>
            </p:nvSpPr>
            <p:spPr>
              <a:xfrm>
                <a:off x="1299289" y="1909076"/>
                <a:ext cx="49883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定义前向变量：在时间</a:t>
                </a:r>
                <a:r>
                  <a:rPr lang="en-US" altLang="zh-CN" sz="2400" dirty="0"/>
                  <a:t>t</a:t>
                </a:r>
                <a:r>
                  <a:rPr lang="zh-CN" altLang="en-US" sz="2400" dirty="0"/>
                  <a:t>时位于状态</a:t>
                </a: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A742CA-DBD8-4D0C-926E-4A31FAA16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289" y="1909076"/>
                <a:ext cx="4988388" cy="1200329"/>
              </a:xfrm>
              <a:prstGeom prst="rect">
                <a:avLst/>
              </a:prstGeom>
              <a:blipFill>
                <a:blip r:embed="rId3"/>
                <a:stretch>
                  <a:fillRect l="-1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248A783A-3356-458C-91A8-6257A81E6318}"/>
              </a:ext>
            </a:extLst>
          </p:cNvPr>
          <p:cNvSpPr txBox="1"/>
          <p:nvPr/>
        </p:nvSpPr>
        <p:spPr>
          <a:xfrm>
            <a:off x="835807" y="3133984"/>
            <a:ext cx="545187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      对于</a:t>
            </a:r>
            <a:r>
              <a:rPr lang="en-US" altLang="zh-CN" sz="2400" dirty="0"/>
              <a:t>t+1</a:t>
            </a:r>
            <a:r>
              <a:rPr lang="zh-CN" altLang="en-US" sz="2400" dirty="0"/>
              <a:t>时刻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3F6778-3BCF-40D9-BBE9-BAD69BBA3178}"/>
                  </a:ext>
                </a:extLst>
              </p:cNvPr>
              <p:cNvSpPr txBox="1"/>
              <p:nvPr/>
            </p:nvSpPr>
            <p:spPr>
              <a:xfrm>
                <a:off x="1299289" y="3150217"/>
                <a:ext cx="5451870" cy="1650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3F6778-3BCF-40D9-BBE9-BAD69BB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289" y="3150217"/>
                <a:ext cx="5451870" cy="16500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8402B5FB-C88C-40D6-A9B8-365ED2EAD213}"/>
              </a:ext>
            </a:extLst>
          </p:cNvPr>
          <p:cNvSpPr txBox="1"/>
          <p:nvPr/>
        </p:nvSpPr>
        <p:spPr>
          <a:xfrm>
            <a:off x="1299289" y="4841096"/>
            <a:ext cx="85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递推得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901592D-1F4D-4665-AA62-81E9012F9211}"/>
                  </a:ext>
                </a:extLst>
              </p:cNvPr>
              <p:cNvSpPr txBox="1"/>
              <p:nvPr/>
            </p:nvSpPr>
            <p:spPr>
              <a:xfrm>
                <a:off x="1299289" y="4790857"/>
                <a:ext cx="5451870" cy="1650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901592D-1F4D-4665-AA62-81E9012F9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289" y="4790857"/>
                <a:ext cx="5451870" cy="1650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34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B4F565-8287-4A18-B6A9-3EDBFDD458F2}"/>
              </a:ext>
            </a:extLst>
          </p:cNvPr>
          <p:cNvSpPr txBox="1"/>
          <p:nvPr/>
        </p:nvSpPr>
        <p:spPr>
          <a:xfrm>
            <a:off x="487016" y="467139"/>
            <a:ext cx="580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8. </a:t>
            </a:r>
            <a:r>
              <a:rPr lang="zh-CN" altLang="en-US" sz="3200" dirty="0"/>
              <a:t>求解观察序列概率</a:t>
            </a:r>
          </a:p>
        </p:txBody>
      </p:sp>
      <p:pic>
        <p:nvPicPr>
          <p:cNvPr id="3" name="图片 2" descr="图片包含 文字&#10;&#10;已生成极高可信度的说明">
            <a:extLst>
              <a:ext uri="{FF2B5EF4-FFF2-40B4-BE49-F238E27FC236}">
                <a16:creationId xmlns:a16="http://schemas.microsoft.com/office/drawing/2014/main" id="{BB559CFB-AD51-4DDA-92FE-6719F87AA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7" t="22268" b="30996"/>
          <a:stretch/>
        </p:blipFill>
        <p:spPr>
          <a:xfrm rot="16200000">
            <a:off x="8851769" y="1253765"/>
            <a:ext cx="3169180" cy="3205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031B5D2-3E71-454D-BCA4-8E320973E268}"/>
                  </a:ext>
                </a:extLst>
              </p:cNvPr>
              <p:cNvSpPr txBox="1"/>
              <p:nvPr/>
            </p:nvSpPr>
            <p:spPr>
              <a:xfrm>
                <a:off x="1299289" y="1909076"/>
                <a:ext cx="49883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定义后向变量：在时间</a:t>
                </a:r>
                <a:r>
                  <a:rPr lang="en-US" altLang="zh-CN" sz="2400" dirty="0"/>
                  <a:t>t</a:t>
                </a:r>
                <a:r>
                  <a:rPr lang="zh-CN" altLang="en-US" sz="2400" dirty="0"/>
                  <a:t>时位于状态</a:t>
                </a: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031B5D2-3E71-454D-BCA4-8E320973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289" y="1909076"/>
                <a:ext cx="4988388" cy="1200329"/>
              </a:xfrm>
              <a:prstGeom prst="rect">
                <a:avLst/>
              </a:prstGeom>
              <a:blipFill>
                <a:blip r:embed="rId3"/>
                <a:stretch>
                  <a:fillRect l="-1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8E01149-CAB3-469F-81B9-74BBF2B07499}"/>
              </a:ext>
            </a:extLst>
          </p:cNvPr>
          <p:cNvSpPr txBox="1"/>
          <p:nvPr/>
        </p:nvSpPr>
        <p:spPr>
          <a:xfrm>
            <a:off x="835807" y="1362784"/>
            <a:ext cx="85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）后向算法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20F5823-9674-4C6C-8562-6C25AA5DD3E9}"/>
                  </a:ext>
                </a:extLst>
              </p:cNvPr>
              <p:cNvSpPr txBox="1"/>
              <p:nvPr/>
            </p:nvSpPr>
            <p:spPr>
              <a:xfrm>
                <a:off x="1299289" y="3150217"/>
                <a:ext cx="5451870" cy="1650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20F5823-9674-4C6C-8562-6C25AA5DD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289" y="3150217"/>
                <a:ext cx="5451870" cy="16500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213B6F4-713D-4321-8B8C-40E4AF0D0E82}"/>
              </a:ext>
            </a:extLst>
          </p:cNvPr>
          <p:cNvSpPr txBox="1"/>
          <p:nvPr/>
        </p:nvSpPr>
        <p:spPr>
          <a:xfrm>
            <a:off x="835807" y="3133984"/>
            <a:ext cx="545187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      对于</a:t>
            </a:r>
            <a:r>
              <a:rPr lang="en-US" altLang="zh-CN" sz="2400" dirty="0"/>
              <a:t>t+1</a:t>
            </a:r>
            <a:r>
              <a:rPr lang="zh-CN" altLang="en-US" sz="2400" dirty="0"/>
              <a:t>时刻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C047E43-3AFE-40A6-AC39-9CF48A6A6307}"/>
                  </a:ext>
                </a:extLst>
              </p:cNvPr>
              <p:cNvSpPr txBox="1"/>
              <p:nvPr/>
            </p:nvSpPr>
            <p:spPr>
              <a:xfrm>
                <a:off x="1299289" y="4800284"/>
                <a:ext cx="5451870" cy="1650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C047E43-3AFE-40A6-AC39-9CF48A6A6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289" y="4800284"/>
                <a:ext cx="5451870" cy="1650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71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02170EA-51D2-4879-AA4F-B16B7CC87F0D}"/>
              </a:ext>
            </a:extLst>
          </p:cNvPr>
          <p:cNvSpPr txBox="1"/>
          <p:nvPr/>
        </p:nvSpPr>
        <p:spPr>
          <a:xfrm>
            <a:off x="487016" y="467139"/>
            <a:ext cx="9524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9. </a:t>
            </a:r>
            <a:r>
              <a:rPr lang="zh-CN" altLang="en-US" sz="3200" dirty="0"/>
              <a:t>维特比</a:t>
            </a:r>
            <a:r>
              <a:rPr lang="en-US" altLang="zh-CN" sz="3200" dirty="0"/>
              <a:t>(Viterbi)</a:t>
            </a:r>
            <a:r>
              <a:rPr lang="zh-CN" altLang="en-US" sz="3200" dirty="0"/>
              <a:t>算法</a:t>
            </a: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4F3205-0F10-4A83-BD65-07F8C8219C15}"/>
              </a:ext>
            </a:extLst>
          </p:cNvPr>
          <p:cNvSpPr txBox="1"/>
          <p:nvPr/>
        </p:nvSpPr>
        <p:spPr>
          <a:xfrm>
            <a:off x="835807" y="1362784"/>
            <a:ext cx="85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）贪心算法：使单独的每个观测值发射概率最大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63CC50-37A6-4B59-8966-F85D168FCE39}"/>
              </a:ext>
            </a:extLst>
          </p:cNvPr>
          <p:cNvSpPr txBox="1"/>
          <p:nvPr/>
        </p:nvSpPr>
        <p:spPr>
          <a:xfrm>
            <a:off x="835807" y="2258429"/>
            <a:ext cx="85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）维特比算法</a:t>
            </a:r>
            <a:endParaRPr lang="en-US" altLang="zh-CN" sz="2400" dirty="0"/>
          </a:p>
        </p:txBody>
      </p:sp>
      <p:graphicFrame>
        <p:nvGraphicFramePr>
          <p:cNvPr id="5" name="Object 196">
            <a:extLst>
              <a:ext uri="{FF2B5EF4-FFF2-40B4-BE49-F238E27FC236}">
                <a16:creationId xmlns:a16="http://schemas.microsoft.com/office/drawing/2014/main" id="{D1E84048-E0DD-4873-B29B-E76BD3CC06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386271"/>
              </p:ext>
            </p:extLst>
          </p:nvPr>
        </p:nvGraphicFramePr>
        <p:xfrm>
          <a:off x="4921823" y="2927855"/>
          <a:ext cx="18351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927100" imgH="228600" progId="">
                  <p:embed/>
                </p:oleObj>
              </mc:Choice>
              <mc:Fallback>
                <p:oleObj name="Equation" r:id="rId3" imgW="927100" imgH="228600" progId="">
                  <p:embed/>
                  <p:pic>
                    <p:nvPicPr>
                      <p:cNvPr id="84996" name="Object 196">
                        <a:extLst>
                          <a:ext uri="{FF2B5EF4-FFF2-40B4-BE49-F238E27FC236}">
                            <a16:creationId xmlns:a16="http://schemas.microsoft.com/office/drawing/2014/main" id="{780E7B06-04C7-46FE-9898-78249432FC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823" y="2927855"/>
                        <a:ext cx="18351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9">
            <a:extLst>
              <a:ext uri="{FF2B5EF4-FFF2-40B4-BE49-F238E27FC236}">
                <a16:creationId xmlns:a16="http://schemas.microsoft.com/office/drawing/2014/main" id="{FBE31BCA-1325-4354-BD0D-7157B965E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931616"/>
              </p:ext>
            </p:extLst>
          </p:nvPr>
        </p:nvGraphicFramePr>
        <p:xfrm>
          <a:off x="4923410" y="3332667"/>
          <a:ext cx="1143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571252" imgH="215806" progId="Equation.3">
                  <p:embed/>
                </p:oleObj>
              </mc:Choice>
              <mc:Fallback>
                <p:oleObj name="Equation" r:id="rId5" imgW="571252" imgH="215806" progId="Equation.3">
                  <p:embed/>
                  <p:pic>
                    <p:nvPicPr>
                      <p:cNvPr id="84999" name="Object 199">
                        <a:extLst>
                          <a:ext uri="{FF2B5EF4-FFF2-40B4-BE49-F238E27FC236}">
                            <a16:creationId xmlns:a16="http://schemas.microsoft.com/office/drawing/2014/main" id="{5B16F1C6-846D-458F-B00F-DF61E92FFF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410" y="3332667"/>
                        <a:ext cx="11430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EEF4779-E00C-4CF0-94CC-3788CBF17BB6}"/>
              </a:ext>
            </a:extLst>
          </p:cNvPr>
          <p:cNvSpPr txBox="1"/>
          <p:nvPr/>
        </p:nvSpPr>
        <p:spPr>
          <a:xfrm>
            <a:off x="2249828" y="2927855"/>
            <a:ext cx="155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初始化</a:t>
            </a:r>
            <a:endParaRPr lang="en-US" altLang="zh-CN" sz="2400" dirty="0"/>
          </a:p>
        </p:txBody>
      </p:sp>
      <p:graphicFrame>
        <p:nvGraphicFramePr>
          <p:cNvPr id="8" name="Object 197">
            <a:extLst>
              <a:ext uri="{FF2B5EF4-FFF2-40B4-BE49-F238E27FC236}">
                <a16:creationId xmlns:a16="http://schemas.microsoft.com/office/drawing/2014/main" id="{161F3E39-2482-49A1-ACD9-FCDF9DBA23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057156"/>
              </p:ext>
            </p:extLst>
          </p:nvPr>
        </p:nvGraphicFramePr>
        <p:xfrm>
          <a:off x="4439141" y="4170867"/>
          <a:ext cx="3517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7" imgW="1778000" imgH="279400" progId="">
                  <p:embed/>
                </p:oleObj>
              </mc:Choice>
              <mc:Fallback>
                <p:oleObj name="Equation" r:id="rId7" imgW="1778000" imgH="279400" progId="">
                  <p:embed/>
                  <p:pic>
                    <p:nvPicPr>
                      <p:cNvPr id="84997" name="Object 197">
                        <a:extLst>
                          <a:ext uri="{FF2B5EF4-FFF2-40B4-BE49-F238E27FC236}">
                            <a16:creationId xmlns:a16="http://schemas.microsoft.com/office/drawing/2014/main" id="{03B36740-CE77-4CB9-87FD-A9757E06D1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141" y="4170867"/>
                        <a:ext cx="35179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0">
            <a:extLst>
              <a:ext uri="{FF2B5EF4-FFF2-40B4-BE49-F238E27FC236}">
                <a16:creationId xmlns:a16="http://schemas.microsoft.com/office/drawing/2014/main" id="{D5C69F36-1DDF-49EB-943B-2B68191A4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511623"/>
              </p:ext>
            </p:extLst>
          </p:nvPr>
        </p:nvGraphicFramePr>
        <p:xfrm>
          <a:off x="4296266" y="4813805"/>
          <a:ext cx="397351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9" imgW="2005729" imgH="304668" progId="">
                  <p:embed/>
                </p:oleObj>
              </mc:Choice>
              <mc:Fallback>
                <p:oleObj name="Equation" r:id="rId9" imgW="2005729" imgH="304668" progId="">
                  <p:embed/>
                  <p:pic>
                    <p:nvPicPr>
                      <p:cNvPr id="85000" name="Object 200">
                        <a:extLst>
                          <a:ext uri="{FF2B5EF4-FFF2-40B4-BE49-F238E27FC236}">
                            <a16:creationId xmlns:a16="http://schemas.microsoft.com/office/drawing/2014/main" id="{FFDD3B31-6515-4D5E-9E53-B7BD7E549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266" y="4813805"/>
                        <a:ext cx="3973513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CF02AF4-D293-4A40-83F6-322688C64F80}"/>
              </a:ext>
            </a:extLst>
          </p:cNvPr>
          <p:cNvSpPr txBox="1"/>
          <p:nvPr/>
        </p:nvSpPr>
        <p:spPr>
          <a:xfrm>
            <a:off x="2249828" y="4170867"/>
            <a:ext cx="155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递归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2707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12C9C-EE89-497C-BC05-4D5DD7C1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4FF14-95D2-40BC-B57F-085496BF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hlinkClick r:id="rId2"/>
              </a:rPr>
              <a:t>http://www.52nlp.cn/hmm%E7%9B%B8%E5%85%B3%E6%96%87%E7%AB%A0%E7%B4%A2%E5%BC%95</a:t>
            </a:r>
            <a:endParaRPr lang="en-GB" altLang="zh-CN" dirty="0"/>
          </a:p>
          <a:p>
            <a:r>
              <a:rPr lang="en-GB" altLang="zh-CN" dirty="0">
                <a:hlinkClick r:id="rId3"/>
              </a:rPr>
              <a:t>https://zhuanlan.zhihu.com/p/33397147</a:t>
            </a:r>
            <a:endParaRPr lang="en-GB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统计自然语言处理</a:t>
            </a:r>
            <a:r>
              <a:rPr lang="en-US" altLang="zh-CN" dirty="0"/>
              <a:t>》</a:t>
            </a:r>
            <a:r>
              <a:rPr lang="zh-CN" altLang="en-US" dirty="0"/>
              <a:t>，宗成庆</a:t>
            </a:r>
          </a:p>
        </p:txBody>
      </p:sp>
    </p:spTree>
    <p:extLst>
      <p:ext uri="{BB962C8B-B14F-4D97-AF65-F5344CB8AC3E}">
        <p14:creationId xmlns:p14="http://schemas.microsoft.com/office/powerpoint/2010/main" val="357247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5DD03A-9AC6-4B3E-9D6A-72FD61821B67}"/>
              </a:ext>
            </a:extLst>
          </p:cNvPr>
          <p:cNvSpPr txBox="1"/>
          <p:nvPr/>
        </p:nvSpPr>
        <p:spPr>
          <a:xfrm>
            <a:off x="487016" y="467139"/>
            <a:ext cx="580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概率图模型</a:t>
            </a:r>
            <a:r>
              <a:rPr lang="en-US" altLang="zh-CN" sz="3200" dirty="0"/>
              <a:t>(PGM)</a:t>
            </a:r>
            <a:r>
              <a:rPr lang="zh-CN" altLang="en-US" sz="3200" dirty="0"/>
              <a:t>分类</a:t>
            </a:r>
          </a:p>
        </p:txBody>
      </p:sp>
      <p:pic>
        <p:nvPicPr>
          <p:cNvPr id="4" name="图片 3" descr="图片包含 文字, 地图&#10;&#10;已生成极高可信度的说明">
            <a:extLst>
              <a:ext uri="{FF2B5EF4-FFF2-40B4-BE49-F238E27FC236}">
                <a16:creationId xmlns:a16="http://schemas.microsoft.com/office/drawing/2014/main" id="{7A531315-8D2A-4DF0-A25A-78B3A5F302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t="780" r="985" b="1714"/>
          <a:stretch/>
        </p:blipFill>
        <p:spPr>
          <a:xfrm>
            <a:off x="989086" y="1051914"/>
            <a:ext cx="10213828" cy="53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文字, 地图&#10;&#10;已生成极高可信度的说明">
            <a:extLst>
              <a:ext uri="{FF2B5EF4-FFF2-40B4-BE49-F238E27FC236}">
                <a16:creationId xmlns:a16="http://schemas.microsoft.com/office/drawing/2014/main" id="{95756CD7-8189-49D1-BC9C-1F13DDB5A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" t="3192" r="2080" b="4419"/>
          <a:stretch/>
        </p:blipFill>
        <p:spPr>
          <a:xfrm>
            <a:off x="4873657" y="684012"/>
            <a:ext cx="7242928" cy="40797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6D2A906-27A5-4E13-A57F-98EB9D3E2141}"/>
              </a:ext>
            </a:extLst>
          </p:cNvPr>
          <p:cNvSpPr txBox="1"/>
          <p:nvPr/>
        </p:nvSpPr>
        <p:spPr>
          <a:xfrm>
            <a:off x="487016" y="467139"/>
            <a:ext cx="580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 </a:t>
            </a:r>
            <a:r>
              <a:rPr lang="zh-CN" altLang="en-US" sz="3200" dirty="0"/>
              <a:t>贝叶斯网络</a:t>
            </a:r>
            <a:r>
              <a:rPr lang="en-US" altLang="zh-CN" sz="3200" dirty="0"/>
              <a:t>(BN)</a:t>
            </a:r>
            <a:r>
              <a:rPr lang="zh-CN" altLang="en-US" sz="3200" dirty="0"/>
              <a:t>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885FFC-4D4F-4800-874C-9C73520774CA}"/>
              </a:ext>
            </a:extLst>
          </p:cNvPr>
          <p:cNvSpPr txBox="1"/>
          <p:nvPr/>
        </p:nvSpPr>
        <p:spPr>
          <a:xfrm>
            <a:off x="1439122" y="2169190"/>
            <a:ext cx="1140643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静态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动态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C6424E-55BD-4CAB-BB53-3E1559BB274E}"/>
              </a:ext>
            </a:extLst>
          </p:cNvPr>
          <p:cNvSpPr txBox="1"/>
          <p:nvPr/>
        </p:nvSpPr>
        <p:spPr>
          <a:xfrm>
            <a:off x="487013" y="3294203"/>
            <a:ext cx="304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）特点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7E95D6-CCA9-40E7-BD89-A1595B6BFE57}"/>
              </a:ext>
            </a:extLst>
          </p:cNvPr>
          <p:cNvSpPr txBox="1"/>
          <p:nvPr/>
        </p:nvSpPr>
        <p:spPr>
          <a:xfrm>
            <a:off x="487014" y="1132931"/>
            <a:ext cx="304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）概念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7AEDD5-4E9D-4D2C-88D1-0E1DBEBA1B6B}"/>
                  </a:ext>
                </a:extLst>
              </p:cNvPr>
              <p:cNvSpPr txBox="1"/>
              <p:nvPr/>
            </p:nvSpPr>
            <p:spPr>
              <a:xfrm>
                <a:off x="487014" y="4298550"/>
                <a:ext cx="5404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7AEDD5-4E9D-4D2C-88D1-0E1DBEBA1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14" y="4298550"/>
                <a:ext cx="5404739" cy="461665"/>
              </a:xfrm>
              <a:prstGeom prst="rect">
                <a:avLst/>
              </a:prstGeom>
              <a:blipFill>
                <a:blip r:embed="rId3"/>
                <a:stretch>
                  <a:fillRect r="-451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4BD0F75-BFDA-434D-B28C-0BD4F4EA04CD}"/>
              </a:ext>
            </a:extLst>
          </p:cNvPr>
          <p:cNvSpPr txBox="1"/>
          <p:nvPr/>
        </p:nvSpPr>
        <p:spPr>
          <a:xfrm>
            <a:off x="487014" y="4871870"/>
            <a:ext cx="635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G = T, P(R) =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6FA6A1-3E58-44C3-8482-C3D7C55B341D}"/>
                  </a:ext>
                </a:extLst>
              </p:cNvPr>
              <p:cNvSpPr txBox="1"/>
              <p:nvPr/>
            </p:nvSpPr>
            <p:spPr>
              <a:xfrm>
                <a:off x="487014" y="5441655"/>
                <a:ext cx="10542347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𝑇𝑇𝑇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𝐹𝑇𝑇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𝑇𝑇𝑇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𝐹𝑇𝑇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𝐹𝑇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6FA6A1-3E58-44C3-8482-C3D7C55B3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14" y="5441655"/>
                <a:ext cx="10542347" cy="861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6C93475-18E4-4835-985E-C0A3711A32C6}"/>
              </a:ext>
            </a:extLst>
          </p:cNvPr>
          <p:cNvSpPr txBox="1"/>
          <p:nvPr/>
        </p:nvSpPr>
        <p:spPr>
          <a:xfrm>
            <a:off x="487013" y="1842283"/>
            <a:ext cx="304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）分类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3502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D2A906-27A5-4E13-A57F-98EB9D3E2141}"/>
              </a:ext>
            </a:extLst>
          </p:cNvPr>
          <p:cNvSpPr txBox="1"/>
          <p:nvPr/>
        </p:nvSpPr>
        <p:spPr>
          <a:xfrm>
            <a:off x="487016" y="467139"/>
            <a:ext cx="580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 </a:t>
            </a:r>
            <a:r>
              <a:rPr lang="zh-CN" altLang="en-US" sz="3200" dirty="0"/>
              <a:t>贝叶斯网络</a:t>
            </a:r>
            <a:r>
              <a:rPr lang="en-US" altLang="zh-CN" sz="3200" dirty="0"/>
              <a:t>(BN)</a:t>
            </a:r>
            <a:r>
              <a:rPr lang="zh-CN" altLang="en-US" sz="3200" dirty="0"/>
              <a:t>概述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A69CA9-E7ED-4B72-BE9A-DAE38CACE287}"/>
              </a:ext>
            </a:extLst>
          </p:cNvPr>
          <p:cNvSpPr txBox="1"/>
          <p:nvPr/>
        </p:nvSpPr>
        <p:spPr>
          <a:xfrm>
            <a:off x="487014" y="1132931"/>
            <a:ext cx="304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）工具</a:t>
            </a:r>
            <a:endParaRPr lang="en-US" altLang="zh-CN" sz="2400" dirty="0"/>
          </a:p>
        </p:txBody>
      </p:sp>
      <p:pic>
        <p:nvPicPr>
          <p:cNvPr id="12" name="图片 11" descr="图片包含 文字, 地图&#10;&#10;已生成极高可信度的说明">
            <a:extLst>
              <a:ext uri="{FF2B5EF4-FFF2-40B4-BE49-F238E27FC236}">
                <a16:creationId xmlns:a16="http://schemas.microsoft.com/office/drawing/2014/main" id="{D7075D90-5666-4F4F-BCF6-91A07C9B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23" y="1132931"/>
            <a:ext cx="8545063" cy="535024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884E45E-5F83-43E4-B00D-01A45C632960}"/>
              </a:ext>
            </a:extLst>
          </p:cNvPr>
          <p:cNvSpPr txBox="1"/>
          <p:nvPr/>
        </p:nvSpPr>
        <p:spPr>
          <a:xfrm>
            <a:off x="1325980" y="2577461"/>
            <a:ext cx="304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Hugin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330710-A54D-4ED4-9293-795CEC821E37}"/>
              </a:ext>
            </a:extLst>
          </p:cNvPr>
          <p:cNvSpPr txBox="1"/>
          <p:nvPr/>
        </p:nvSpPr>
        <p:spPr>
          <a:xfrm>
            <a:off x="1325981" y="1855196"/>
            <a:ext cx="304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GeNIe</a:t>
            </a:r>
          </a:p>
        </p:txBody>
      </p:sp>
    </p:spTree>
    <p:extLst>
      <p:ext uri="{BB962C8B-B14F-4D97-AF65-F5344CB8AC3E}">
        <p14:creationId xmlns:p14="http://schemas.microsoft.com/office/powerpoint/2010/main" val="115422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5E8010-1FCF-47CE-9D84-F930C21F99FA}"/>
              </a:ext>
            </a:extLst>
          </p:cNvPr>
          <p:cNvSpPr txBox="1"/>
          <p:nvPr/>
        </p:nvSpPr>
        <p:spPr>
          <a:xfrm>
            <a:off x="487016" y="467139"/>
            <a:ext cx="580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 </a:t>
            </a:r>
            <a:r>
              <a:rPr lang="zh-CN" altLang="en-US" sz="3200" dirty="0"/>
              <a:t>马尔科夫模型</a:t>
            </a:r>
            <a:r>
              <a:rPr lang="en-US" altLang="zh-CN" sz="3200" dirty="0"/>
              <a:t>(MM)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5AB5A4-C844-4CCF-B71B-5B0C2BB49BBA}"/>
              </a:ext>
            </a:extLst>
          </p:cNvPr>
          <p:cNvSpPr txBox="1"/>
          <p:nvPr/>
        </p:nvSpPr>
        <p:spPr>
          <a:xfrm>
            <a:off x="1024379" y="1291472"/>
            <a:ext cx="10143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随机变量序列</a:t>
            </a:r>
            <a:r>
              <a:rPr lang="en-US" altLang="zh-CN" sz="2400" dirty="0"/>
              <a:t>Q</a:t>
            </a:r>
            <a:r>
              <a:rPr lang="zh-CN" altLang="en-US" sz="2400" dirty="0"/>
              <a:t>有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~s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个有限状态，在</a:t>
            </a:r>
            <a:r>
              <a:rPr lang="en-US" altLang="zh-CN" sz="2400" dirty="0"/>
              <a:t>t</a:t>
            </a:r>
            <a:r>
              <a:rPr lang="zh-CN" altLang="en-US" sz="2400" dirty="0"/>
              <a:t>时刻的状态只与其在</a:t>
            </a:r>
            <a:r>
              <a:rPr lang="en-US" altLang="zh-CN" sz="2400" dirty="0"/>
              <a:t>t-1</a:t>
            </a:r>
            <a:r>
              <a:rPr lang="zh-CN" altLang="en-US" sz="2400" dirty="0"/>
              <a:t>时刻的状态有关，则构成离散一阶马尔科夫链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C75CBD-B7FA-4F4A-AF21-74D212123489}"/>
              </a:ext>
            </a:extLst>
          </p:cNvPr>
          <p:cNvSpPr txBox="1"/>
          <p:nvPr/>
        </p:nvSpPr>
        <p:spPr>
          <a:xfrm>
            <a:off x="835807" y="2362027"/>
            <a:ext cx="304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）状态转移矩阵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80996B-0324-4088-9D19-87DB615E88D0}"/>
              </a:ext>
            </a:extLst>
          </p:cNvPr>
          <p:cNvSpPr txBox="1"/>
          <p:nvPr/>
        </p:nvSpPr>
        <p:spPr>
          <a:xfrm>
            <a:off x="1354281" y="3063250"/>
            <a:ext cx="10495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e.g. </a:t>
            </a:r>
            <a:r>
              <a:rPr lang="zh-CN" altLang="en-US" sz="2400" dirty="0"/>
              <a:t>一段文字中名词</a:t>
            </a:r>
            <a:r>
              <a:rPr lang="en-US" altLang="zh-CN" sz="2400" dirty="0"/>
              <a:t>( s</a:t>
            </a:r>
            <a:r>
              <a:rPr lang="en-US" altLang="zh-CN" sz="2400" baseline="-25000" dirty="0"/>
              <a:t>1 </a:t>
            </a:r>
            <a:r>
              <a:rPr lang="en-US" altLang="zh-CN" sz="2400" dirty="0"/>
              <a:t>)</a:t>
            </a:r>
            <a:r>
              <a:rPr lang="zh-CN" altLang="en-US" sz="2400" dirty="0"/>
              <a:t>、动词</a:t>
            </a:r>
            <a:r>
              <a:rPr lang="en-US" altLang="zh-CN" sz="2400" dirty="0"/>
              <a:t>( s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) </a:t>
            </a:r>
            <a:r>
              <a:rPr lang="zh-CN" altLang="en-US" sz="2400" dirty="0"/>
              <a:t>、形容词</a:t>
            </a:r>
            <a:r>
              <a:rPr lang="en-US" altLang="zh-CN" sz="2400" dirty="0"/>
              <a:t>( s</a:t>
            </a:r>
            <a:r>
              <a:rPr lang="en-US" altLang="zh-CN" sz="2400" baseline="-25000" dirty="0"/>
              <a:t>3 </a:t>
            </a:r>
            <a:r>
              <a:rPr lang="en-US" altLang="zh-CN" sz="2400" dirty="0"/>
              <a:t>)</a:t>
            </a:r>
            <a:r>
              <a:rPr lang="zh-CN" altLang="en-US" sz="2400" dirty="0"/>
              <a:t>出现情况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4BE5D0-4D5E-4A62-B018-7A42B23E5108}"/>
                  </a:ext>
                </a:extLst>
              </p:cNvPr>
              <p:cNvSpPr txBox="1"/>
              <p:nvPr/>
            </p:nvSpPr>
            <p:spPr>
              <a:xfrm>
                <a:off x="2136705" y="4011256"/>
                <a:ext cx="5404739" cy="107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4BE5D0-4D5E-4A62-B018-7A42B23E5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705" y="4011256"/>
                <a:ext cx="5404739" cy="1074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BA7330-6FED-497F-8BEA-1C3FDB22F7B0}"/>
                  </a:ext>
                </a:extLst>
              </p:cNvPr>
              <p:cNvSpPr txBox="1"/>
              <p:nvPr/>
            </p:nvSpPr>
            <p:spPr>
              <a:xfrm>
                <a:off x="3060568" y="3672140"/>
                <a:ext cx="5404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BA7330-6FED-497F-8BEA-1C3FDB22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568" y="3672140"/>
                <a:ext cx="540473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15A96A-A969-4AC5-8D73-F803AAFCADBE}"/>
                  </a:ext>
                </a:extLst>
              </p:cNvPr>
              <p:cNvSpPr/>
              <p:nvPr/>
            </p:nvSpPr>
            <p:spPr>
              <a:xfrm>
                <a:off x="7930471" y="4002236"/>
                <a:ext cx="1302664" cy="926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15A96A-A969-4AC5-8D73-F803AAFCA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471" y="4002236"/>
                <a:ext cx="1302664" cy="926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2D13895-8A58-48F6-AEF5-E337F53DA851}"/>
                  </a:ext>
                </a:extLst>
              </p:cNvPr>
              <p:cNvSpPr/>
              <p:nvPr/>
            </p:nvSpPr>
            <p:spPr>
              <a:xfrm>
                <a:off x="835806" y="5437912"/>
                <a:ext cx="37060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）初始状态概率向量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2D13895-8A58-48F6-AEF5-E337F53DA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6" y="5437912"/>
                <a:ext cx="3706079" cy="461665"/>
              </a:xfrm>
              <a:prstGeom prst="rect">
                <a:avLst/>
              </a:prstGeom>
              <a:blipFill>
                <a:blip r:embed="rId5"/>
                <a:stretch>
                  <a:fillRect l="-246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B5046BB-BF14-4B93-85B1-C6698B955FCC}"/>
                  </a:ext>
                </a:extLst>
              </p:cNvPr>
              <p:cNvSpPr/>
              <p:nvPr/>
            </p:nvSpPr>
            <p:spPr>
              <a:xfrm>
                <a:off x="5898350" y="3244334"/>
                <a:ext cx="395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B5046BB-BF14-4B93-85B1-C6698B955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350" y="3244334"/>
                <a:ext cx="3953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D395B3E-EB95-4F24-B114-8379D74EED68}"/>
                  </a:ext>
                </a:extLst>
              </p:cNvPr>
              <p:cNvSpPr/>
              <p:nvPr/>
            </p:nvSpPr>
            <p:spPr>
              <a:xfrm>
                <a:off x="5146871" y="5437912"/>
                <a:ext cx="1232132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D395B3E-EB95-4F24-B114-8379D74EE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71" y="5437912"/>
                <a:ext cx="1232132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7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文字&#10;&#10;已生成极高可信度的说明">
            <a:extLst>
              <a:ext uri="{FF2B5EF4-FFF2-40B4-BE49-F238E27FC236}">
                <a16:creationId xmlns:a16="http://schemas.microsoft.com/office/drawing/2014/main" id="{9735D610-F141-4055-BC70-17320A18A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32" y="571147"/>
            <a:ext cx="5909768" cy="43987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EA5F6D9-BA3D-45A4-A8DE-C1927AD602B9}"/>
              </a:ext>
            </a:extLst>
          </p:cNvPr>
          <p:cNvSpPr txBox="1"/>
          <p:nvPr/>
        </p:nvSpPr>
        <p:spPr>
          <a:xfrm>
            <a:off x="487016" y="467139"/>
            <a:ext cx="580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 </a:t>
            </a:r>
            <a:r>
              <a:rPr lang="zh-CN" altLang="en-US" sz="3200" dirty="0"/>
              <a:t>马尔科夫模型</a:t>
            </a:r>
            <a:r>
              <a:rPr lang="en-US" altLang="zh-CN" sz="3200" dirty="0"/>
              <a:t>(MM)</a:t>
            </a:r>
          </a:p>
        </p:txBody>
      </p:sp>
      <p:pic>
        <p:nvPicPr>
          <p:cNvPr id="6" name="图片 5" descr="图片包含 物体&#10;&#10;已生成高可信度的说明">
            <a:extLst>
              <a:ext uri="{FF2B5EF4-FFF2-40B4-BE49-F238E27FC236}">
                <a16:creationId xmlns:a16="http://schemas.microsoft.com/office/drawing/2014/main" id="{899DF023-7989-4F17-96DD-24C1F476B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32" y="5105753"/>
            <a:ext cx="3009900" cy="1181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E36BA0-C3AC-4BA5-82D5-3FC6E0D716CD}"/>
              </a:ext>
            </a:extLst>
          </p:cNvPr>
          <p:cNvSpPr txBox="1"/>
          <p:nvPr/>
        </p:nvSpPr>
        <p:spPr>
          <a:xfrm>
            <a:off x="835807" y="1362784"/>
            <a:ext cx="5357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）可用有限状态自动机描述</a:t>
            </a:r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8F5B4E-B5BF-41ED-8193-CA3D56292376}"/>
              </a:ext>
            </a:extLst>
          </p:cNvPr>
          <p:cNvSpPr txBox="1"/>
          <p:nvPr/>
        </p:nvSpPr>
        <p:spPr>
          <a:xfrm>
            <a:off x="835806" y="2382450"/>
            <a:ext cx="5357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）相当于</a:t>
            </a:r>
            <a:r>
              <a:rPr lang="en-US" altLang="zh-CN" sz="2400" dirty="0"/>
              <a:t>2-gram</a:t>
            </a:r>
            <a:r>
              <a:rPr lang="zh-CN" altLang="en-US" sz="2400" dirty="0"/>
              <a:t>语法模型</a:t>
            </a:r>
            <a:endParaRPr lang="en-US" altLang="zh-CN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F410C9-6F00-4523-8AFA-83FBC540061C}"/>
              </a:ext>
            </a:extLst>
          </p:cNvPr>
          <p:cNvSpPr txBox="1"/>
          <p:nvPr/>
        </p:nvSpPr>
        <p:spPr>
          <a:xfrm>
            <a:off x="835805" y="3402116"/>
            <a:ext cx="5357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）分类</a:t>
            </a:r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6258B0-45D0-4FA1-B536-B9272D33E942}"/>
              </a:ext>
            </a:extLst>
          </p:cNvPr>
          <p:cNvSpPr txBox="1"/>
          <p:nvPr/>
        </p:nvSpPr>
        <p:spPr>
          <a:xfrm>
            <a:off x="1806767" y="4013886"/>
            <a:ext cx="447546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状态可观测：马尔科夫链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状态不可观测：隐马尔科夫模型</a:t>
            </a:r>
          </a:p>
        </p:txBody>
      </p:sp>
    </p:spTree>
    <p:extLst>
      <p:ext uri="{BB962C8B-B14F-4D97-AF65-F5344CB8AC3E}">
        <p14:creationId xmlns:p14="http://schemas.microsoft.com/office/powerpoint/2010/main" val="197495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6CCA09-7FED-4992-8D49-BFDD538B11B3}"/>
              </a:ext>
            </a:extLst>
          </p:cNvPr>
          <p:cNvSpPr txBox="1"/>
          <p:nvPr/>
        </p:nvSpPr>
        <p:spPr>
          <a:xfrm>
            <a:off x="487016" y="467139"/>
            <a:ext cx="580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4. HMM</a:t>
            </a:r>
            <a:r>
              <a:rPr lang="zh-CN" altLang="en-US" sz="3200" dirty="0"/>
              <a:t>基本原理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25FA32-60C5-43E1-97D5-58EB5D173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" t="2902" r="4885" b="7497"/>
          <a:stretch/>
        </p:blipFill>
        <p:spPr>
          <a:xfrm>
            <a:off x="5546104" y="3658782"/>
            <a:ext cx="6444792" cy="2918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A5B937B-C04E-4F2F-B448-DA4C02A6C3B6}"/>
                  </a:ext>
                </a:extLst>
              </p:cNvPr>
              <p:cNvSpPr txBox="1"/>
              <p:nvPr/>
            </p:nvSpPr>
            <p:spPr>
              <a:xfrm>
                <a:off x="835807" y="1362784"/>
                <a:ext cx="85155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）模型的状态序列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/>
                  <a:t>不可观测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A5B937B-C04E-4F2F-B448-DA4C02A6C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7" y="1362784"/>
                <a:ext cx="8515583" cy="461665"/>
              </a:xfrm>
              <a:prstGeom prst="rect">
                <a:avLst/>
              </a:prstGeom>
              <a:blipFill>
                <a:blip r:embed="rId3"/>
                <a:stretch>
                  <a:fillRect l="-1074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12BFDEB-604F-42BE-BE02-1051A2AD915D}"/>
                  </a:ext>
                </a:extLst>
              </p:cNvPr>
              <p:cNvSpPr txBox="1"/>
              <p:nvPr/>
            </p:nvSpPr>
            <p:spPr>
              <a:xfrm>
                <a:off x="835806" y="2280592"/>
                <a:ext cx="10005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）观测输出序列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内容仅限于特定符号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12BFDEB-604F-42BE-BE02-1051A2AD9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6" y="2280592"/>
                <a:ext cx="10005019" cy="461665"/>
              </a:xfrm>
              <a:prstGeom prst="rect">
                <a:avLst/>
              </a:prstGeom>
              <a:blipFill>
                <a:blip r:embed="rId4"/>
                <a:stretch>
                  <a:fillRect l="-91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8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E2CB68-EFF0-40ED-B9DF-0F9ABE5D84D2}"/>
              </a:ext>
            </a:extLst>
          </p:cNvPr>
          <p:cNvSpPr txBox="1"/>
          <p:nvPr/>
        </p:nvSpPr>
        <p:spPr>
          <a:xfrm>
            <a:off x="487016" y="467139"/>
            <a:ext cx="580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4. HMM</a:t>
            </a:r>
            <a:r>
              <a:rPr lang="zh-CN" altLang="en-US" sz="3200" dirty="0"/>
              <a:t>基本原理（举例）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2B5226-2C30-4D6F-872C-CA32AAD2D779}"/>
              </a:ext>
            </a:extLst>
          </p:cNvPr>
          <p:cNvSpPr txBox="1"/>
          <p:nvPr/>
        </p:nvSpPr>
        <p:spPr>
          <a:xfrm>
            <a:off x="835807" y="1362784"/>
            <a:ext cx="85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）举例：序列标注，</a:t>
            </a:r>
            <a:r>
              <a:rPr lang="en-US" altLang="zh-CN" sz="2400" dirty="0"/>
              <a:t>BEMS</a:t>
            </a:r>
            <a:r>
              <a:rPr lang="zh-CN" altLang="en-US" sz="2400" dirty="0"/>
              <a:t>分词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5A3AC3-4C51-4CAC-99FE-6F61EEC88CC8}"/>
              </a:ext>
            </a:extLst>
          </p:cNvPr>
          <p:cNvSpPr txBox="1"/>
          <p:nvPr/>
        </p:nvSpPr>
        <p:spPr>
          <a:xfrm>
            <a:off x="2029885" y="2907854"/>
            <a:ext cx="7601167" cy="1141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期望输出：学</a:t>
            </a:r>
            <a:r>
              <a:rPr lang="en-US" altLang="zh-CN" sz="2400" dirty="0"/>
              <a:t>/</a:t>
            </a:r>
            <a:r>
              <a:rPr lang="en-GB" altLang="zh-CN" sz="2400" dirty="0"/>
              <a:t>B </a:t>
            </a:r>
            <a:r>
              <a:rPr lang="zh-CN" altLang="en-US" sz="2400" dirty="0"/>
              <a:t>习</a:t>
            </a:r>
            <a:r>
              <a:rPr lang="en-US" altLang="zh-CN" sz="2400" dirty="0"/>
              <a:t>/</a:t>
            </a:r>
            <a:r>
              <a:rPr lang="en-GB" altLang="zh-CN" sz="2400" dirty="0"/>
              <a:t>E </a:t>
            </a:r>
            <a:r>
              <a:rPr lang="zh-CN" altLang="en-US" sz="2400" dirty="0"/>
              <a:t>出</a:t>
            </a:r>
            <a:r>
              <a:rPr lang="en-US" altLang="zh-CN" sz="2400" dirty="0"/>
              <a:t>/</a:t>
            </a:r>
            <a:r>
              <a:rPr lang="en-GB" altLang="zh-CN" sz="2400" dirty="0"/>
              <a:t>S </a:t>
            </a:r>
            <a:r>
              <a:rPr lang="zh-CN" altLang="en-US" sz="2400" dirty="0"/>
              <a:t>一</a:t>
            </a:r>
            <a:r>
              <a:rPr lang="en-US" altLang="zh-CN" sz="2400" dirty="0"/>
              <a:t>/</a:t>
            </a:r>
            <a:r>
              <a:rPr lang="en-GB" altLang="zh-CN" sz="2400" dirty="0"/>
              <a:t>B </a:t>
            </a:r>
            <a:r>
              <a:rPr lang="zh-CN" altLang="en-US" sz="2400" dirty="0"/>
              <a:t>个</a:t>
            </a:r>
            <a:r>
              <a:rPr lang="en-US" altLang="zh-CN" sz="2400" dirty="0"/>
              <a:t>/</a:t>
            </a:r>
            <a:r>
              <a:rPr lang="en-GB" altLang="zh-CN" sz="2400" dirty="0"/>
              <a:t>E </a:t>
            </a:r>
            <a:r>
              <a:rPr lang="zh-CN" altLang="en-US" sz="2400" dirty="0"/>
              <a:t>模</a:t>
            </a:r>
            <a:r>
              <a:rPr lang="en-US" altLang="zh-CN" sz="2400" dirty="0"/>
              <a:t>/</a:t>
            </a:r>
            <a:r>
              <a:rPr lang="en-GB" altLang="zh-CN" sz="2400" dirty="0"/>
              <a:t>B </a:t>
            </a:r>
            <a:r>
              <a:rPr lang="zh-CN" altLang="en-US" sz="2400" dirty="0"/>
              <a:t>型</a:t>
            </a:r>
            <a:r>
              <a:rPr lang="en-US" altLang="zh-CN" sz="2400" dirty="0"/>
              <a:t>/</a:t>
            </a:r>
            <a:r>
              <a:rPr lang="en-GB" altLang="zh-CN" sz="2400" dirty="0"/>
              <a:t>E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                   </a:t>
            </a:r>
            <a:r>
              <a:rPr lang="zh-CN" altLang="en-GB" sz="2400" dirty="0"/>
              <a:t>，</a:t>
            </a:r>
            <a:r>
              <a:rPr lang="en-GB" altLang="zh-CN" sz="2400" dirty="0"/>
              <a:t>/S </a:t>
            </a:r>
            <a:r>
              <a:rPr lang="zh-CN" altLang="en-US" sz="2400" dirty="0"/>
              <a:t>然</a:t>
            </a:r>
            <a:r>
              <a:rPr lang="en-US" altLang="zh-CN" sz="2400" dirty="0"/>
              <a:t>/</a:t>
            </a:r>
            <a:r>
              <a:rPr lang="en-GB" altLang="zh-CN" sz="2400" dirty="0"/>
              <a:t>B </a:t>
            </a:r>
            <a:r>
              <a:rPr lang="zh-CN" altLang="en-US" sz="2400" dirty="0"/>
              <a:t>后</a:t>
            </a:r>
            <a:r>
              <a:rPr lang="en-US" altLang="zh-CN" sz="2400" dirty="0"/>
              <a:t>/</a:t>
            </a:r>
            <a:r>
              <a:rPr lang="en-GB" altLang="zh-CN" sz="2400" dirty="0"/>
              <a:t>E </a:t>
            </a:r>
            <a:r>
              <a:rPr lang="zh-CN" altLang="en-US" sz="2400" dirty="0"/>
              <a:t>再</a:t>
            </a:r>
            <a:r>
              <a:rPr lang="en-US" altLang="zh-CN" sz="2400" dirty="0"/>
              <a:t>/</a:t>
            </a:r>
            <a:r>
              <a:rPr lang="en-GB" altLang="zh-CN" sz="2400" dirty="0"/>
              <a:t>E </a:t>
            </a:r>
            <a:r>
              <a:rPr lang="zh-CN" altLang="en-US" sz="2400" dirty="0"/>
              <a:t>预</a:t>
            </a:r>
            <a:r>
              <a:rPr lang="en-US" altLang="zh-CN" sz="2400" dirty="0"/>
              <a:t>/</a:t>
            </a:r>
            <a:r>
              <a:rPr lang="en-GB" altLang="zh-CN" sz="2400" dirty="0"/>
              <a:t>B </a:t>
            </a:r>
            <a:r>
              <a:rPr lang="zh-CN" altLang="en-US" sz="2400" dirty="0"/>
              <a:t>测</a:t>
            </a:r>
            <a:r>
              <a:rPr lang="en-US" altLang="zh-CN" sz="2400" dirty="0"/>
              <a:t>/</a:t>
            </a:r>
            <a:r>
              <a:rPr lang="en-GB" altLang="zh-CN" sz="2400" dirty="0"/>
              <a:t>E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4144DF-8D79-44B9-A6E9-443035EB618B}"/>
              </a:ext>
            </a:extLst>
          </p:cNvPr>
          <p:cNvSpPr txBox="1"/>
          <p:nvPr/>
        </p:nvSpPr>
        <p:spPr>
          <a:xfrm>
            <a:off x="2029885" y="2135319"/>
            <a:ext cx="85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输入：“学习出一个模型，然后再预测出一条指定的”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AB9A68-85E4-49FE-9E8B-793A9C01E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" t="2902" r="4885" b="7497"/>
          <a:stretch/>
        </p:blipFill>
        <p:spPr>
          <a:xfrm>
            <a:off x="5979738" y="4049257"/>
            <a:ext cx="5728353" cy="25941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8017BAD-8D26-43EA-9C2F-193032B8F0DE}"/>
              </a:ext>
            </a:extLst>
          </p:cNvPr>
          <p:cNvSpPr txBox="1"/>
          <p:nvPr/>
        </p:nvSpPr>
        <p:spPr>
          <a:xfrm>
            <a:off x="2029885" y="4360127"/>
            <a:ext cx="409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状态序列</a:t>
            </a:r>
            <a:r>
              <a:rPr lang="en-US" altLang="zh-CN" sz="2400" dirty="0"/>
              <a:t>BEMS</a:t>
            </a:r>
            <a:r>
              <a:rPr lang="zh-CN" altLang="en-US" sz="2400" dirty="0"/>
              <a:t>不可观测</a:t>
            </a:r>
            <a:endParaRPr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F32C75-35FE-4EDC-BE85-6ADC28D3422F}"/>
              </a:ext>
            </a:extLst>
          </p:cNvPr>
          <p:cNvSpPr txBox="1"/>
          <p:nvPr/>
        </p:nvSpPr>
        <p:spPr>
          <a:xfrm>
            <a:off x="2029885" y="5583569"/>
            <a:ext cx="4094412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观察序列为词表中的内容，可由任意状态输出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0262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6881F2-EA03-4EB9-8B01-9D46198EDEEF}"/>
              </a:ext>
            </a:extLst>
          </p:cNvPr>
          <p:cNvSpPr txBox="1"/>
          <p:nvPr/>
        </p:nvSpPr>
        <p:spPr>
          <a:xfrm>
            <a:off x="487016" y="467139"/>
            <a:ext cx="580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5. HMM</a:t>
            </a:r>
            <a:r>
              <a:rPr lang="zh-CN" altLang="en-US" sz="3200" dirty="0"/>
              <a:t>构成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B4DB980-5353-4C27-9624-6A1F6232382C}"/>
                  </a:ext>
                </a:extLst>
              </p:cNvPr>
              <p:cNvSpPr txBox="1"/>
              <p:nvPr/>
            </p:nvSpPr>
            <p:spPr>
              <a:xfrm>
                <a:off x="835807" y="1362784"/>
                <a:ext cx="85155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）隐藏状态集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B4DB980-5353-4C27-9624-6A1F62323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7" y="1362784"/>
                <a:ext cx="8515583" cy="461665"/>
              </a:xfrm>
              <a:prstGeom prst="rect">
                <a:avLst/>
              </a:prstGeom>
              <a:blipFill>
                <a:blip r:embed="rId2"/>
                <a:stretch>
                  <a:fillRect l="-1074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7E4DB1C-C532-4B0B-8FE1-F7C2E8E049E1}"/>
                  </a:ext>
                </a:extLst>
              </p:cNvPr>
              <p:cNvSpPr txBox="1"/>
              <p:nvPr/>
            </p:nvSpPr>
            <p:spPr>
              <a:xfrm>
                <a:off x="835807" y="2258873"/>
                <a:ext cx="85155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）观测集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7E4DB1C-C532-4B0B-8FE1-F7C2E8E04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7" y="2258873"/>
                <a:ext cx="8515583" cy="461665"/>
              </a:xfrm>
              <a:prstGeom prst="rect">
                <a:avLst/>
              </a:prstGeom>
              <a:blipFill>
                <a:blip r:embed="rId3"/>
                <a:stretch>
                  <a:fillRect l="-1074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2E5985-7179-4580-8153-53388EF57E46}"/>
                  </a:ext>
                </a:extLst>
              </p:cNvPr>
              <p:cNvSpPr txBox="1"/>
              <p:nvPr/>
            </p:nvSpPr>
            <p:spPr>
              <a:xfrm>
                <a:off x="835807" y="3154962"/>
                <a:ext cx="8515583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）状态转移矩阵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2E5985-7179-4580-8153-53388EF57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7" y="3154962"/>
                <a:ext cx="8515583" cy="491417"/>
              </a:xfrm>
              <a:prstGeom prst="rect">
                <a:avLst/>
              </a:prstGeom>
              <a:blipFill>
                <a:blip r:embed="rId4"/>
                <a:stretch>
                  <a:fillRect l="-1074" t="-75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1577DF-9AA4-4D8C-91FD-E6996E69D00D}"/>
                  </a:ext>
                </a:extLst>
              </p:cNvPr>
              <p:cNvSpPr txBox="1"/>
              <p:nvPr/>
            </p:nvSpPr>
            <p:spPr>
              <a:xfrm>
                <a:off x="1838208" y="3788795"/>
                <a:ext cx="8515583" cy="517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    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1577DF-9AA4-4D8C-91FD-E6996E69D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08" y="3788795"/>
                <a:ext cx="8515583" cy="517834"/>
              </a:xfrm>
              <a:prstGeom prst="rect">
                <a:avLst/>
              </a:prstGeom>
              <a:blipFill>
                <a:blip r:embed="rId5"/>
                <a:stretch>
                  <a:fillRect l="-1146" t="-2381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195558-4FCD-4DBA-B0A7-CD8D7FD3B37E}"/>
                  </a:ext>
                </a:extLst>
              </p:cNvPr>
              <p:cNvSpPr txBox="1"/>
              <p:nvPr/>
            </p:nvSpPr>
            <p:spPr>
              <a:xfrm>
                <a:off x="835806" y="4542135"/>
                <a:ext cx="8515583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）观测概率矩阵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195558-4FCD-4DBA-B0A7-CD8D7FD3B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6" y="4542135"/>
                <a:ext cx="8515583" cy="491417"/>
              </a:xfrm>
              <a:prstGeom prst="rect">
                <a:avLst/>
              </a:prstGeom>
              <a:blipFill>
                <a:blip r:embed="rId6"/>
                <a:stretch>
                  <a:fillRect l="-1074" t="-7407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4946F11-A792-4B91-8653-23885FD22E78}"/>
                  </a:ext>
                </a:extLst>
              </p:cNvPr>
              <p:cNvSpPr txBox="1"/>
              <p:nvPr/>
            </p:nvSpPr>
            <p:spPr>
              <a:xfrm>
                <a:off x="1838207" y="5202385"/>
                <a:ext cx="8515583" cy="517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    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4946F11-A792-4B91-8653-23885FD22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07" y="5202385"/>
                <a:ext cx="8515583" cy="517834"/>
              </a:xfrm>
              <a:prstGeom prst="rect">
                <a:avLst/>
              </a:prstGeom>
              <a:blipFill>
                <a:blip r:embed="rId7"/>
                <a:stretch>
                  <a:fillRect l="-1146" t="-2353" b="-2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2E8BE4-9A1B-4D3C-8DFE-50277A7FAC19}"/>
                  </a:ext>
                </a:extLst>
              </p:cNvPr>
              <p:cNvSpPr txBox="1"/>
              <p:nvPr/>
            </p:nvSpPr>
            <p:spPr>
              <a:xfrm>
                <a:off x="835806" y="5862010"/>
                <a:ext cx="85155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）初始状态概率向量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2E8BE4-9A1B-4D3C-8DFE-50277A7F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6" y="5862010"/>
                <a:ext cx="8515583" cy="461665"/>
              </a:xfrm>
              <a:prstGeom prst="rect">
                <a:avLst/>
              </a:prstGeom>
              <a:blipFill>
                <a:blip r:embed="rId8"/>
                <a:stretch>
                  <a:fillRect l="-1074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3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911</Words>
  <Application>Microsoft Office PowerPoint</Application>
  <PresentationFormat>宽屏</PresentationFormat>
  <Paragraphs>102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38</cp:revision>
  <dcterms:created xsi:type="dcterms:W3CDTF">2018-12-01T04:38:52Z</dcterms:created>
  <dcterms:modified xsi:type="dcterms:W3CDTF">2018-12-06T08:38:41Z</dcterms:modified>
</cp:coreProperties>
</file>