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3" r:id="rId3"/>
    <p:sldId id="325" r:id="rId4"/>
    <p:sldId id="306" r:id="rId5"/>
    <p:sldId id="304" r:id="rId6"/>
    <p:sldId id="307" r:id="rId7"/>
    <p:sldId id="327" r:id="rId8"/>
    <p:sldId id="336" r:id="rId9"/>
    <p:sldId id="309" r:id="rId10"/>
    <p:sldId id="337" r:id="rId11"/>
    <p:sldId id="339" r:id="rId12"/>
    <p:sldId id="340" r:id="rId13"/>
    <p:sldId id="342" r:id="rId14"/>
    <p:sldId id="338" r:id="rId15"/>
    <p:sldId id="335" r:id="rId16"/>
    <p:sldId id="323" r:id="rId17"/>
    <p:sldId id="343" r:id="rId18"/>
    <p:sldId id="345" r:id="rId19"/>
    <p:sldId id="311" r:id="rId20"/>
    <p:sldId id="344" r:id="rId21"/>
    <p:sldId id="329" r:id="rId22"/>
    <p:sldId id="313" r:id="rId23"/>
    <p:sldId id="298" r:id="rId24"/>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7" autoAdjust="0"/>
    <p:restoredTop sz="71142" autoAdjust="0"/>
  </p:normalViewPr>
  <p:slideViewPr>
    <p:cSldViewPr>
      <p:cViewPr varScale="1">
        <p:scale>
          <a:sx n="73" d="100"/>
          <a:sy n="73" d="100"/>
        </p:scale>
        <p:origin x="78" y="204"/>
      </p:cViewPr>
      <p:guideLst>
        <p:guide orient="horz" pos="1620"/>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75687-F864-49C1-8D68-0A0157742479}" type="datetimeFigureOut">
              <a:rPr lang="zh-CN" altLang="en-US"/>
              <a:pPr>
                <a:defRPr/>
              </a:pPr>
              <a:t>2019/9/18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7D19A24-35A8-4A9B-8DB5-2E1BB08E319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D19A24-35A8-4A9B-8DB5-2E1BB08E319B}" type="slidenum">
              <a:rPr lang="zh-CN" altLang="en-US" smtClean="0"/>
              <a:pPr/>
              <a:t>1</a:t>
            </a:fld>
            <a:endParaRPr lang="zh-CN" altLang="en-US"/>
          </a:p>
        </p:txBody>
      </p:sp>
    </p:spTree>
    <p:extLst>
      <p:ext uri="{BB962C8B-B14F-4D97-AF65-F5344CB8AC3E}">
        <p14:creationId xmlns:p14="http://schemas.microsoft.com/office/powerpoint/2010/main" val="3532227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b="0" i="0" smtClean="0">
                    <a:latin typeface="Cambria Math" panose="02040503050406030204" pitchFamily="18" charset="0"/>
                  </a:rPr>
                  <a:t>𝐻_(𝑡−1)</a:t>
                </a:r>
                <a:endParaRPr lang="zh-CN" altLang="en-US" dirty="0"/>
              </a:p>
            </p:txBody>
          </p:sp>
        </mc:Fallback>
      </mc:AlternateContent>
      <p:sp>
        <p:nvSpPr>
          <p:cNvPr id="4" name="灯片编号占位符 3"/>
          <p:cNvSpPr>
            <a:spLocks noGrp="1"/>
          </p:cNvSpPr>
          <p:nvPr>
            <p:ph type="sldNum" sz="quarter" idx="10"/>
          </p:nvPr>
        </p:nvSpPr>
        <p:spPr/>
        <p:txBody>
          <a:bodyPr/>
          <a:lstStyle/>
          <a:p>
            <a:fld id="{F7D19A24-35A8-4A9B-8DB5-2E1BB08E319B}" type="slidenum">
              <a:rPr lang="zh-CN" altLang="en-US" smtClean="0"/>
              <a:pPr/>
              <a:t>14</a:t>
            </a:fld>
            <a:endParaRPr lang="zh-CN" altLang="en-US"/>
          </a:p>
        </p:txBody>
      </p:sp>
    </p:spTree>
    <p:extLst>
      <p:ext uri="{BB962C8B-B14F-4D97-AF65-F5344CB8AC3E}">
        <p14:creationId xmlns:p14="http://schemas.microsoft.com/office/powerpoint/2010/main" val="2409663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三</a:t>
                </a:r>
                <a:r>
                  <a:rPr lang="zh-CN" altLang="en-US" dirty="0" smtClean="0"/>
                  <a:t>个控制器</a:t>
                </a:r>
                <a:r>
                  <a:rPr lang="zh-CN" altLang="en-US" dirty="0" smtClean="0"/>
                  <a:t>：</a:t>
                </a:r>
                <a:r>
                  <a:rPr lang="zh-CN" altLang="zh-CN" kern="100" dirty="0" smtClean="0">
                    <a:latin typeface="Times New Roman" panose="02020603050405020304" pitchFamily="18" charset="0"/>
                    <a:cs typeface="Times New Roman" panose="02020603050405020304" pitchFamily="18" charset="0"/>
                  </a:rPr>
                  <a:t>遗忘门</a:t>
                </a:r>
                <a:r>
                  <a:rPr lang="en-US" altLang="zh-CN" kern="100" dirty="0" smtClean="0">
                    <a:latin typeface="Cambria Math" panose="02040503050406030204" pitchFamily="18" charset="0"/>
                    <a:cs typeface="Times New Roman" panose="02020603050405020304" pitchFamily="18" charset="0"/>
                  </a:rPr>
                  <a:t>f</a:t>
                </a:r>
                <a:r>
                  <a:rPr lang="zh-CN" altLang="zh-CN" dirty="0" smtClean="0">
                    <a:latin typeface="Cambria Math" panose="02040503050406030204" pitchFamily="18" charset="0"/>
                  </a:rPr>
                  <a:t>_</a:t>
                </a:r>
                <a:r>
                  <a:rPr lang="en-US" altLang="zh-CN" kern="100" dirty="0" smtClean="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，记忆门</a:t>
                </a:r>
                <a:r>
                  <a:rPr lang="en-US" altLang="zh-CN" kern="100" dirty="0" err="1" smtClean="0">
                    <a:latin typeface="Cambria Math" panose="02040503050406030204" pitchFamily="18" charset="0"/>
                    <a:cs typeface="Times New Roman" panose="02020603050405020304" pitchFamily="18" charset="0"/>
                  </a:rPr>
                  <a:t>i</a:t>
                </a:r>
                <a:r>
                  <a:rPr lang="zh-CN" altLang="zh-CN" dirty="0" smtClean="0">
                    <a:latin typeface="Cambria Math" panose="02040503050406030204" pitchFamily="18" charset="0"/>
                  </a:rPr>
                  <a:t>_</a:t>
                </a:r>
                <a:r>
                  <a:rPr lang="en-US" altLang="zh-CN" kern="100" dirty="0" smtClean="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，输出门</a:t>
                </a:r>
                <a:r>
                  <a:rPr lang="en-US" altLang="zh-CN" kern="100" dirty="0" smtClean="0">
                    <a:latin typeface="Cambria Math" panose="02040503050406030204" pitchFamily="18" charset="0"/>
                    <a:cs typeface="Times New Roman" panose="02020603050405020304" pitchFamily="18" charset="0"/>
                  </a:rPr>
                  <a:t>o</a:t>
                </a:r>
                <a:r>
                  <a:rPr lang="zh-CN" altLang="zh-CN" dirty="0" smtClean="0">
                    <a:latin typeface="Cambria Math" panose="02040503050406030204" pitchFamily="18" charset="0"/>
                  </a:rPr>
                  <a:t>_</a:t>
                </a:r>
                <a:r>
                  <a:rPr lang="en-US" altLang="zh-CN" kern="100" dirty="0" smtClean="0">
                    <a:latin typeface="Cambria Math" panose="02040503050406030204" pitchFamily="18" charset="0"/>
                    <a:cs typeface="Times New Roman" panose="02020603050405020304" pitchFamily="18" charset="0"/>
                  </a:rPr>
                  <a:t>t</a:t>
                </a:r>
                <a:endParaRPr lang="en-US" altLang="zh-CN" dirty="0" smtClean="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zh-CN" altLang="en-US" dirty="0" smtClean="0"/>
                  <a:t>关键</a:t>
                </a:r>
                <a:r>
                  <a:rPr lang="zh-CN" altLang="en-US" dirty="0" smtClean="0"/>
                  <a:t>是细胞状态，是图上方从左到右贯穿一个向量传输细胞状态</a:t>
                </a:r>
                <a:endParaRPr lang="en-US" altLang="zh-CN" dirty="0" smtClean="0"/>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时刻</a:t>
                </a:r>
                <a:r>
                  <a:rPr lang="en-US" altLang="zh-CN" kern="100" dirty="0">
                    <a:latin typeface="Times New Roman" panose="02020603050405020304" pitchFamily="18" charset="0"/>
                  </a:rPr>
                  <a:t>t</a:t>
                </a:r>
                <a:r>
                  <a:rPr lang="zh-CN" altLang="zh-CN" kern="100" dirty="0">
                    <a:latin typeface="Times New Roman" panose="02020603050405020304" pitchFamily="18" charset="0"/>
                    <a:cs typeface="Times New Roman" panose="02020603050405020304" pitchFamily="18" charset="0"/>
                  </a:rPr>
                  <a:t>的输入词</a:t>
                </a:r>
                <a:r>
                  <a:rPr lang="en-US" altLang="zh-CN" kern="100" dirty="0">
                    <a:latin typeface="Cambria Math" panose="02040503050406030204" pitchFamily="18" charset="0"/>
                    <a:cs typeface="Times New Roman" panose="02020603050405020304" pitchFamily="18" charset="0"/>
                  </a:rPr>
                  <a:t>x</a:t>
                </a:r>
                <a:r>
                  <a:rPr lang="zh-CN" altLang="zh-CN" dirty="0">
                    <a:latin typeface="Cambria Math" panose="02040503050406030204" pitchFamily="18" charset="0"/>
                  </a:rPr>
                  <a:t>_</a:t>
                </a:r>
                <a:r>
                  <a:rPr lang="en-US" altLang="zh-CN" kern="100" dirty="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细胞</a:t>
                </a:r>
                <a:r>
                  <a:rPr lang="zh-CN" altLang="zh-CN" kern="100" dirty="0">
                    <a:latin typeface="Times New Roman" panose="02020603050405020304" pitchFamily="18" charset="0"/>
                    <a:cs typeface="Times New Roman" panose="02020603050405020304" pitchFamily="18" charset="0"/>
                  </a:rPr>
                  <a:t>状态</a:t>
                </a:r>
                <a:r>
                  <a:rPr lang="en-US" altLang="zh-CN" kern="1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i="1" kern="100" dirty="0">
                            <a:latin typeface="Cambria Math" panose="02040503050406030204" pitchFamily="18" charset="0"/>
                            <a:cs typeface="Times New Roman" panose="02020603050405020304" pitchFamily="18" charset="0"/>
                          </a:rPr>
                        </m:ctrlPr>
                      </m:sSubPr>
                      <m:e>
                        <m:r>
                          <a:rPr lang="en-US" altLang="zh-CN" i="1" kern="100" dirty="0" smtClean="0">
                            <a:latin typeface="Cambria Math" panose="02040503050406030204" pitchFamily="18" charset="0"/>
                            <a:cs typeface="Times New Roman" panose="02020603050405020304" pitchFamily="18" charset="0"/>
                          </a:rPr>
                          <m:t>𝐶</m:t>
                        </m:r>
                      </m:e>
                      <m:sub>
                        <m:r>
                          <a:rPr lang="en-US" altLang="zh-CN" i="1" kern="100" dirty="0">
                            <a:latin typeface="Cambria Math" panose="02040503050406030204" pitchFamily="18" charset="0"/>
                            <a:cs typeface="Times New Roman" panose="02020603050405020304" pitchFamily="18" charset="0"/>
                          </a:rPr>
                          <m:t>𝑡</m:t>
                        </m:r>
                      </m:sub>
                    </m:sSub>
                  </m:oMath>
                </a14:m>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临时</a:t>
                </a:r>
                <a:r>
                  <a:rPr lang="zh-CN" altLang="zh-CN" kern="100" dirty="0">
                    <a:latin typeface="Times New Roman" panose="02020603050405020304" pitchFamily="18" charset="0"/>
                    <a:cs typeface="Times New Roman" panose="02020603050405020304" pitchFamily="18" charset="0"/>
                  </a:rPr>
                  <a:t>细胞状态</a:t>
                </a:r>
                <a14:m>
                  <m:oMath xmlns:m="http://schemas.openxmlformats.org/officeDocument/2006/math">
                    <m:r>
                      <a:rPr lang="en-US" altLang="zh-CN" i="1" kern="1200" baseline="0" dirty="0" smtClean="0">
                        <a:latin typeface="Cambria Math" panose="02040503050406030204" pitchFamily="18" charset="0"/>
                        <a:cs typeface="+mn-cs"/>
                      </a:rPr>
                      <m:t> </m:t>
                    </m:r>
                    <m:r>
                      <a:rPr lang="en-US" altLang="zh-CN" b="0" i="1" kern="1200" baseline="0" dirty="0" smtClean="0">
                        <a:latin typeface="Cambria Math" panose="02040503050406030204" pitchFamily="18" charset="0"/>
                        <a:cs typeface="+mn-cs"/>
                      </a:rPr>
                      <m:t> </m:t>
                    </m:r>
                    <m:acc>
                      <m:accPr>
                        <m:chr m:val="̃"/>
                        <m:ctrlPr>
                          <a:rPr lang="zh-CN" altLang="en-US" i="1" dirty="0" smtClean="0">
                            <a:latin typeface="Cambria Math" panose="02040503050406030204" pitchFamily="18" charset="0"/>
                          </a:rPr>
                        </m:ctrlPr>
                      </m:accPr>
                      <m:e>
                        <m:sSub>
                          <m:sSubPr>
                            <m:ctrlPr>
                              <a:rPr lang="zh-CN" altLang="zh-CN" i="1" kern="100" dirty="0" smtClean="0">
                                <a:latin typeface="Cambria Math" panose="02040503050406030204" pitchFamily="18" charset="0"/>
                                <a:cs typeface="Times New Roman" panose="02020603050405020304" pitchFamily="18" charset="0"/>
                              </a:rPr>
                            </m:ctrlPr>
                          </m:sSubPr>
                          <m:e>
                            <m:r>
                              <a:rPr lang="en-US" altLang="zh-CN" i="1" kern="100" dirty="0">
                                <a:latin typeface="Cambria Math" panose="02040503050406030204" pitchFamily="18" charset="0"/>
                                <a:cs typeface="Times New Roman" panose="02020603050405020304" pitchFamily="18" charset="0"/>
                              </a:rPr>
                              <m:t>𝐶</m:t>
                            </m:r>
                          </m:e>
                          <m:sub>
                            <m:r>
                              <a:rPr lang="en-US" altLang="zh-CN" i="1" kern="100" dirty="0">
                                <a:latin typeface="Cambria Math" panose="02040503050406030204" pitchFamily="18" charset="0"/>
                                <a:cs typeface="Times New Roman" panose="02020603050405020304" pitchFamily="18" charset="0"/>
                              </a:rPr>
                              <m:t>𝑡</m:t>
                            </m:r>
                          </m:sub>
                        </m:sSub>
                      </m:e>
                    </m:acc>
                    <m:r>
                      <a:rPr lang="en-US" altLang="zh-CN" i="1" kern="100" dirty="0">
                        <a:latin typeface="Cambria Math" panose="02040503050406030204" pitchFamily="18" charset="0"/>
                        <a:cs typeface="Times New Roman" panose="02020603050405020304" pitchFamily="18" charset="0"/>
                      </a:rPr>
                      <m:t> </m:t>
                    </m:r>
                  </m:oMath>
                </a14:m>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隐</a:t>
                </a:r>
                <a:r>
                  <a:rPr lang="zh-CN" altLang="zh-CN" kern="100" dirty="0">
                    <a:latin typeface="Times New Roman" panose="02020603050405020304" pitchFamily="18" charset="0"/>
                    <a:cs typeface="Times New Roman" panose="02020603050405020304" pitchFamily="18" charset="0"/>
                  </a:rPr>
                  <a:t>层状态</a:t>
                </a:r>
                <a:r>
                  <a:rPr lang="en-US" altLang="zh-CN" kern="100" dirty="0">
                    <a:latin typeface="Cambria Math" panose="02040503050406030204" pitchFamily="18" charset="0"/>
                    <a:cs typeface="Times New Roman" panose="02020603050405020304" pitchFamily="18" charset="0"/>
                  </a:rPr>
                  <a:t>h</a:t>
                </a:r>
                <a:r>
                  <a:rPr lang="zh-CN" altLang="zh-CN" dirty="0">
                    <a:latin typeface="Cambria Math" panose="02040503050406030204" pitchFamily="18" charset="0"/>
                  </a:rPr>
                  <a:t>_</a:t>
                </a:r>
                <a:r>
                  <a:rPr lang="en-US" altLang="zh-CN" kern="100" dirty="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dirty="0" smtClean="0">
                    <a:latin typeface="Cambria Math" panose="02040503050406030204" pitchFamily="18" charset="0"/>
                  </a:rPr>
                  <a:t>𝑊</a:t>
                </a:r>
                <a:r>
                  <a:rPr lang="en-US" altLang="zh-CN" dirty="0" smtClean="0">
                    <a:latin typeface="Cambria Math" panose="02040503050406030204" pitchFamily="18" charset="0"/>
                  </a:rPr>
                  <a:t>_𝑓</a:t>
                </a:r>
                <a:r>
                  <a:rPr lang="zh-CN" altLang="en-US" dirty="0" smtClean="0">
                    <a:latin typeface="Cambria Math" panose="02040503050406030204" pitchFamily="18" charset="0"/>
                  </a:rPr>
                  <a:t> 和</a:t>
                </a:r>
                <a:r>
                  <a:rPr lang="en-US" altLang="zh-CN" dirty="0" smtClean="0">
                    <a:latin typeface="Cambria Math" panose="02040503050406030204" pitchFamily="18" charset="0"/>
                  </a:rPr>
                  <a:t>b_𝑓</a:t>
                </a:r>
                <a:r>
                  <a:rPr lang="zh-CN" altLang="en-US" dirty="0" smtClean="0">
                    <a:latin typeface="Cambria Math" panose="02040503050406030204" pitchFamily="18" charset="0"/>
                  </a:rPr>
                  <a:t> 要训练学习</a:t>
                </a:r>
                <a:endParaRPr lang="en-US" altLang="zh-CN" dirty="0" smtClean="0"/>
              </a:p>
              <a:p>
                <a:pPr eaLnBrk="1" fontAlgn="auto" hangingPunct="1">
                  <a:spcBef>
                    <a:spcPts val="0"/>
                  </a:spcBef>
                  <a:spcAft>
                    <a:spcPts val="0"/>
                  </a:spcAft>
                  <a:defRPr/>
                </a:pPr>
                <a:r>
                  <a:rPr lang="zh-CN" altLang="en-US" dirty="0" smtClean="0"/>
                  <a:t>两个神经网络层，</a:t>
                </a:r>
                <a:r>
                  <a:rPr lang="en-US" altLang="zh-CN" dirty="0" err="1" smtClean="0"/>
                  <a:t>tanh</a:t>
                </a:r>
                <a:r>
                  <a:rPr lang="zh-CN" altLang="en-US" dirty="0" smtClean="0"/>
                  <a:t>可以映射到</a:t>
                </a:r>
                <a:r>
                  <a:rPr lang="en-US" altLang="zh-CN" dirty="0" smtClean="0"/>
                  <a:t>-1</a:t>
                </a:r>
                <a:r>
                  <a:rPr lang="zh-CN" altLang="en-US" dirty="0" smtClean="0"/>
                  <a:t>到</a:t>
                </a:r>
                <a:r>
                  <a:rPr lang="en-US" altLang="zh-CN" dirty="0" smtClean="0"/>
                  <a:t>1</a:t>
                </a:r>
                <a:r>
                  <a:rPr lang="zh-CN" altLang="en-US" dirty="0" smtClean="0"/>
                  <a:t>之间，</a:t>
                </a:r>
                <a:r>
                  <a:rPr lang="en-US" altLang="zh-CN" dirty="0" smtClean="0">
                    <a:latin typeface="Cambria Math" panose="02040503050406030204" pitchFamily="18" charset="0"/>
                  </a:rPr>
                  <a:t>𝑊_𝑐</a:t>
                </a:r>
                <a:r>
                  <a:rPr lang="zh-CN" altLang="en-US" dirty="0" smtClean="0">
                    <a:latin typeface="Cambria Math" panose="02040503050406030204" pitchFamily="18" charset="0"/>
                  </a:rPr>
                  <a:t> 和</a:t>
                </a:r>
                <a:r>
                  <a:rPr lang="en-US" altLang="zh-CN" dirty="0" smtClean="0">
                    <a:latin typeface="Cambria Math" panose="02040503050406030204" pitchFamily="18" charset="0"/>
                  </a:rPr>
                  <a:t>b_𝑐</a:t>
                </a:r>
                <a:r>
                  <a:rPr lang="zh-CN" altLang="en-US" dirty="0" smtClean="0">
                    <a:latin typeface="Cambria Math" panose="02040503050406030204" pitchFamily="18" charset="0"/>
                  </a:rPr>
                  <a:t> 要训练学习</a:t>
                </a:r>
                <a:endParaRPr lang="en-US" altLang="zh-CN" dirty="0" smtClean="0"/>
              </a:p>
              <a:p>
                <a:pPr eaLnBrk="1" fontAlgn="auto" hangingPunct="1">
                  <a:spcBef>
                    <a:spcPts val="0"/>
                  </a:spcBef>
                  <a:spcAft>
                    <a:spcPts val="0"/>
                  </a:spcAft>
                  <a:defRPr/>
                </a:pPr>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三</a:t>
                </a:r>
                <a:r>
                  <a:rPr lang="zh-CN" altLang="en-US" dirty="0" smtClean="0"/>
                  <a:t>个控制器</a:t>
                </a:r>
                <a:r>
                  <a:rPr lang="zh-CN" altLang="en-US" dirty="0" smtClean="0"/>
                  <a:t>：</a:t>
                </a:r>
                <a:r>
                  <a:rPr lang="zh-CN" altLang="zh-CN" kern="100" dirty="0" smtClean="0">
                    <a:latin typeface="Times New Roman" panose="02020603050405020304" pitchFamily="18" charset="0"/>
                    <a:cs typeface="Times New Roman" panose="02020603050405020304" pitchFamily="18" charset="0"/>
                  </a:rPr>
                  <a:t>遗忘门</a:t>
                </a:r>
                <a:r>
                  <a:rPr lang="en-US" altLang="zh-CN" kern="100" dirty="0" smtClean="0">
                    <a:latin typeface="Cambria Math" panose="02040503050406030204" pitchFamily="18" charset="0"/>
                    <a:cs typeface="Times New Roman" panose="02020603050405020304" pitchFamily="18" charset="0"/>
                  </a:rPr>
                  <a:t>f</a:t>
                </a:r>
                <a:r>
                  <a:rPr lang="zh-CN" altLang="zh-CN" dirty="0" smtClean="0">
                    <a:latin typeface="Cambria Math" panose="02040503050406030204" pitchFamily="18" charset="0"/>
                  </a:rPr>
                  <a:t>_</a:t>
                </a:r>
                <a:r>
                  <a:rPr lang="en-US" altLang="zh-CN" kern="100" dirty="0" smtClean="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，记忆门</a:t>
                </a:r>
                <a:r>
                  <a:rPr lang="en-US" altLang="zh-CN" kern="100" dirty="0" err="1" smtClean="0">
                    <a:latin typeface="Cambria Math" panose="02040503050406030204" pitchFamily="18" charset="0"/>
                    <a:cs typeface="Times New Roman" panose="02020603050405020304" pitchFamily="18" charset="0"/>
                  </a:rPr>
                  <a:t>i</a:t>
                </a:r>
                <a:r>
                  <a:rPr lang="zh-CN" altLang="zh-CN" dirty="0" smtClean="0">
                    <a:latin typeface="Cambria Math" panose="02040503050406030204" pitchFamily="18" charset="0"/>
                  </a:rPr>
                  <a:t>_</a:t>
                </a:r>
                <a:r>
                  <a:rPr lang="en-US" altLang="zh-CN" kern="100" dirty="0" smtClean="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，输出门</a:t>
                </a:r>
                <a:r>
                  <a:rPr lang="en-US" altLang="zh-CN" kern="100" dirty="0" smtClean="0">
                    <a:latin typeface="Cambria Math" panose="02040503050406030204" pitchFamily="18" charset="0"/>
                    <a:cs typeface="Times New Roman" panose="02020603050405020304" pitchFamily="18" charset="0"/>
                  </a:rPr>
                  <a:t>o</a:t>
                </a:r>
                <a:r>
                  <a:rPr lang="zh-CN" altLang="zh-CN" dirty="0" smtClean="0">
                    <a:latin typeface="Cambria Math" panose="02040503050406030204" pitchFamily="18" charset="0"/>
                  </a:rPr>
                  <a:t>_</a:t>
                </a:r>
                <a:r>
                  <a:rPr lang="en-US" altLang="zh-CN" kern="100" dirty="0" smtClean="0">
                    <a:latin typeface="Cambria Math" panose="02040503050406030204" pitchFamily="18" charset="0"/>
                    <a:cs typeface="Times New Roman" panose="02020603050405020304" pitchFamily="18" charset="0"/>
                  </a:rPr>
                  <a:t>t</a:t>
                </a:r>
                <a:endParaRPr lang="en-US" altLang="zh-CN" dirty="0" smtClean="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zh-CN" altLang="en-US" dirty="0" smtClean="0"/>
                  <a:t>关键</a:t>
                </a:r>
                <a:r>
                  <a:rPr lang="zh-CN" altLang="en-US" dirty="0" smtClean="0"/>
                  <a:t>是细胞状态，是图上方从左到右贯穿一个向量传输细胞状态</a:t>
                </a:r>
                <a:endParaRPr lang="en-US" altLang="zh-CN" dirty="0" smtClean="0"/>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时刻</a:t>
                </a:r>
                <a:r>
                  <a:rPr lang="en-US" altLang="zh-CN" kern="100" dirty="0">
                    <a:latin typeface="Times New Roman" panose="02020603050405020304" pitchFamily="18" charset="0"/>
                  </a:rPr>
                  <a:t>t</a:t>
                </a:r>
                <a:r>
                  <a:rPr lang="zh-CN" altLang="zh-CN" kern="100" dirty="0">
                    <a:latin typeface="Times New Roman" panose="02020603050405020304" pitchFamily="18" charset="0"/>
                    <a:cs typeface="Times New Roman" panose="02020603050405020304" pitchFamily="18" charset="0"/>
                  </a:rPr>
                  <a:t>的输入词</a:t>
                </a:r>
                <a:r>
                  <a:rPr lang="en-US" altLang="zh-CN" kern="100" dirty="0">
                    <a:latin typeface="Cambria Math" panose="02040503050406030204" pitchFamily="18" charset="0"/>
                    <a:cs typeface="Times New Roman" panose="02020603050405020304" pitchFamily="18" charset="0"/>
                  </a:rPr>
                  <a:t>x</a:t>
                </a:r>
                <a:r>
                  <a:rPr lang="zh-CN" altLang="zh-CN" dirty="0">
                    <a:latin typeface="Cambria Math" panose="02040503050406030204" pitchFamily="18" charset="0"/>
                  </a:rPr>
                  <a:t>_</a:t>
                </a:r>
                <a:r>
                  <a:rPr lang="en-US" altLang="zh-CN" kern="100" dirty="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细胞</a:t>
                </a:r>
                <a:r>
                  <a:rPr lang="zh-CN" altLang="zh-CN" kern="100" dirty="0">
                    <a:latin typeface="Times New Roman" panose="02020603050405020304" pitchFamily="18" charset="0"/>
                    <a:cs typeface="Times New Roman" panose="02020603050405020304" pitchFamily="18" charset="0"/>
                  </a:rPr>
                  <a:t>状态</a:t>
                </a:r>
                <a:r>
                  <a:rPr lang="en-US" altLang="zh-CN" kern="100" dirty="0" smtClean="0">
                    <a:latin typeface="Times New Roman" panose="02020603050405020304" pitchFamily="18" charset="0"/>
                    <a:cs typeface="Times New Roman" panose="02020603050405020304" pitchFamily="18" charset="0"/>
                  </a:rPr>
                  <a:t>  </a:t>
                </a:r>
                <a:r>
                  <a:rPr lang="en-US" altLang="zh-CN" i="0" kern="100" dirty="0" smtClean="0">
                    <a:latin typeface="Cambria Math" panose="02040503050406030204" pitchFamily="18" charset="0"/>
                    <a:cs typeface="Times New Roman" panose="02020603050405020304" pitchFamily="18" charset="0"/>
                  </a:rPr>
                  <a:t>𝐶</a:t>
                </a:r>
                <a:r>
                  <a:rPr lang="zh-CN" altLang="zh-CN" i="0" kern="100" dirty="0">
                    <a:latin typeface="Cambria Math" panose="02040503050406030204" pitchFamily="18" charset="0"/>
                    <a:cs typeface="Times New Roman" panose="02020603050405020304" pitchFamily="18" charset="0"/>
                  </a:rPr>
                  <a:t>_</a:t>
                </a:r>
                <a:r>
                  <a:rPr lang="en-US" altLang="zh-CN" i="0" kern="100" dirty="0">
                    <a:latin typeface="Cambria Math" panose="02040503050406030204" pitchFamily="18" charset="0"/>
                    <a:cs typeface="Times New Roman" panose="02020603050405020304" pitchFamily="18" charset="0"/>
                  </a:rPr>
                  <a:t>𝑡</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临时</a:t>
                </a:r>
                <a:r>
                  <a:rPr lang="zh-CN" altLang="zh-CN" kern="100" dirty="0">
                    <a:latin typeface="Times New Roman" panose="02020603050405020304" pitchFamily="18" charset="0"/>
                    <a:cs typeface="Times New Roman" panose="02020603050405020304" pitchFamily="18" charset="0"/>
                  </a:rPr>
                  <a:t>细胞状态</a:t>
                </a:r>
                <a:r>
                  <a:rPr lang="en-US" altLang="zh-CN" i="0" kern="1200" baseline="0" dirty="0" smtClean="0">
                    <a:latin typeface="Cambria Math" panose="02040503050406030204" pitchFamily="18" charset="0"/>
                    <a:cs typeface="+mn-cs"/>
                  </a:rPr>
                  <a:t> </a:t>
                </a:r>
                <a:r>
                  <a:rPr lang="en-US" altLang="zh-CN" b="0" i="0" kern="1200" baseline="0" dirty="0" smtClean="0">
                    <a:latin typeface="Cambria Math" panose="02040503050406030204" pitchFamily="18" charset="0"/>
                    <a:cs typeface="+mn-cs"/>
                  </a:rPr>
                  <a:t> </a:t>
                </a:r>
                <a:r>
                  <a:rPr lang="zh-CN" altLang="en-US" i="0" dirty="0" smtClean="0">
                    <a:latin typeface="Cambria Math" panose="02040503050406030204" pitchFamily="18" charset="0"/>
                  </a:rPr>
                  <a:t>(</a:t>
                </a:r>
                <a:r>
                  <a:rPr lang="en-US" altLang="zh-CN" i="0" kern="100" dirty="0">
                    <a:latin typeface="Cambria Math" panose="02040503050406030204" pitchFamily="18" charset="0"/>
                    <a:cs typeface="Times New Roman" panose="02020603050405020304" pitchFamily="18" charset="0"/>
                  </a:rPr>
                  <a:t>𝐶</a:t>
                </a:r>
                <a:r>
                  <a:rPr lang="zh-CN" altLang="zh-CN" i="0" kern="100" dirty="0" smtClean="0">
                    <a:latin typeface="Cambria Math" panose="02040503050406030204" pitchFamily="18" charset="0"/>
                    <a:cs typeface="Times New Roman" panose="02020603050405020304" pitchFamily="18" charset="0"/>
                  </a:rPr>
                  <a:t>_</a:t>
                </a:r>
                <a:r>
                  <a:rPr lang="en-US" altLang="zh-CN" i="0" kern="100" dirty="0">
                    <a:latin typeface="Cambria Math" panose="02040503050406030204" pitchFamily="18" charset="0"/>
                    <a:cs typeface="Times New Roman" panose="02020603050405020304" pitchFamily="18" charset="0"/>
                  </a:rPr>
                  <a:t>𝑡</a:t>
                </a:r>
                <a:r>
                  <a:rPr lang="zh-CN" altLang="zh-CN" i="0" kern="100" dirty="0" smtClean="0">
                    <a:latin typeface="Cambria Math" panose="02040503050406030204" pitchFamily="18" charset="0"/>
                    <a:cs typeface="Times New Roman" panose="02020603050405020304" pitchFamily="18" charset="0"/>
                  </a:rPr>
                  <a:t> </a:t>
                </a:r>
                <a:r>
                  <a:rPr lang="zh-CN" altLang="en-US" i="0" kern="100" dirty="0" smtClean="0">
                    <a:latin typeface="Cambria Math" panose="02040503050406030204" pitchFamily="18" charset="0"/>
                    <a:cs typeface="Times New Roman" panose="02020603050405020304" pitchFamily="18" charset="0"/>
                  </a:rPr>
                  <a:t>) ̃</a:t>
                </a:r>
                <a:r>
                  <a:rPr lang="en-US" altLang="zh-CN" i="0" kern="100" dirty="0">
                    <a:latin typeface="Cambria Math" panose="02040503050406030204" pitchFamily="18" charset="0"/>
                    <a:cs typeface="Times New Roman" panose="02020603050405020304" pitchFamily="18" charset="0"/>
                  </a:rPr>
                  <a:t> </a:t>
                </a:r>
                <a:r>
                  <a:rPr lang="en-US" altLang="zh-CN" i="0" kern="100" dirty="0">
                    <a:latin typeface="Cambria Math" panose="020405030504060302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zh-CN" altLang="zh-CN" kern="100" dirty="0" smtClean="0">
                    <a:latin typeface="Times New Roman" panose="02020603050405020304" pitchFamily="18" charset="0"/>
                    <a:cs typeface="Times New Roman" panose="02020603050405020304" pitchFamily="18" charset="0"/>
                  </a:rPr>
                  <a:t>隐</a:t>
                </a:r>
                <a:r>
                  <a:rPr lang="zh-CN" altLang="zh-CN" kern="100" dirty="0">
                    <a:latin typeface="Times New Roman" panose="02020603050405020304" pitchFamily="18" charset="0"/>
                    <a:cs typeface="Times New Roman" panose="02020603050405020304" pitchFamily="18" charset="0"/>
                  </a:rPr>
                  <a:t>层状态</a:t>
                </a:r>
                <a:r>
                  <a:rPr lang="en-US" altLang="zh-CN" kern="100" dirty="0">
                    <a:latin typeface="Cambria Math" panose="02040503050406030204" pitchFamily="18" charset="0"/>
                    <a:cs typeface="Times New Roman" panose="02020603050405020304" pitchFamily="18" charset="0"/>
                  </a:rPr>
                  <a:t>h</a:t>
                </a:r>
                <a:r>
                  <a:rPr lang="zh-CN" altLang="zh-CN" dirty="0">
                    <a:latin typeface="Cambria Math" panose="02040503050406030204" pitchFamily="18" charset="0"/>
                  </a:rPr>
                  <a:t>_</a:t>
                </a:r>
                <a:r>
                  <a:rPr lang="en-US" altLang="zh-CN" kern="100" dirty="0">
                    <a:latin typeface="Cambria Math" panose="02040503050406030204" pitchFamily="18" charset="0"/>
                    <a:cs typeface="Times New Roman" panose="02020603050405020304" pitchFamily="18" charset="0"/>
                  </a:rPr>
                  <a:t>t</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dirty="0" smtClean="0">
                    <a:latin typeface="Cambria Math" panose="02040503050406030204" pitchFamily="18" charset="0"/>
                  </a:rPr>
                  <a:t>𝑊</a:t>
                </a:r>
                <a:r>
                  <a:rPr lang="en-US" altLang="zh-CN" dirty="0" smtClean="0">
                    <a:latin typeface="Cambria Math" panose="02040503050406030204" pitchFamily="18" charset="0"/>
                  </a:rPr>
                  <a:t>_𝑓</a:t>
                </a:r>
                <a:r>
                  <a:rPr lang="zh-CN" altLang="en-US" dirty="0" smtClean="0">
                    <a:latin typeface="Cambria Math" panose="02040503050406030204" pitchFamily="18" charset="0"/>
                  </a:rPr>
                  <a:t> 和</a:t>
                </a:r>
                <a:r>
                  <a:rPr lang="en-US" altLang="zh-CN" dirty="0" smtClean="0">
                    <a:latin typeface="Cambria Math" panose="02040503050406030204" pitchFamily="18" charset="0"/>
                  </a:rPr>
                  <a:t>b_𝑓</a:t>
                </a:r>
                <a:r>
                  <a:rPr lang="zh-CN" altLang="en-US" dirty="0" smtClean="0">
                    <a:latin typeface="Cambria Math" panose="02040503050406030204" pitchFamily="18" charset="0"/>
                  </a:rPr>
                  <a:t> 要训练学习</a:t>
                </a:r>
                <a:endParaRPr lang="en-US" altLang="zh-CN" dirty="0" smtClean="0"/>
              </a:p>
              <a:p>
                <a:pPr eaLnBrk="1" fontAlgn="auto" hangingPunct="1">
                  <a:spcBef>
                    <a:spcPts val="0"/>
                  </a:spcBef>
                  <a:spcAft>
                    <a:spcPts val="0"/>
                  </a:spcAft>
                  <a:defRPr/>
                </a:pPr>
                <a:r>
                  <a:rPr lang="zh-CN" altLang="en-US" dirty="0" smtClean="0"/>
                  <a:t>两个神经网络层，</a:t>
                </a:r>
                <a:r>
                  <a:rPr lang="en-US" altLang="zh-CN" dirty="0" err="1" smtClean="0"/>
                  <a:t>tanh</a:t>
                </a:r>
                <a:r>
                  <a:rPr lang="zh-CN" altLang="en-US" dirty="0" smtClean="0"/>
                  <a:t>可以映射到</a:t>
                </a:r>
                <a:r>
                  <a:rPr lang="en-US" altLang="zh-CN" dirty="0" smtClean="0"/>
                  <a:t>-1</a:t>
                </a:r>
                <a:r>
                  <a:rPr lang="zh-CN" altLang="en-US" dirty="0" smtClean="0"/>
                  <a:t>到</a:t>
                </a:r>
                <a:r>
                  <a:rPr lang="en-US" altLang="zh-CN" dirty="0" smtClean="0"/>
                  <a:t>1</a:t>
                </a:r>
                <a:r>
                  <a:rPr lang="zh-CN" altLang="en-US" dirty="0" smtClean="0"/>
                  <a:t>之间，</a:t>
                </a:r>
                <a:r>
                  <a:rPr lang="en-US" altLang="zh-CN" dirty="0" smtClean="0">
                    <a:latin typeface="Cambria Math" panose="02040503050406030204" pitchFamily="18" charset="0"/>
                  </a:rPr>
                  <a:t>𝑊_𝑐</a:t>
                </a:r>
                <a:r>
                  <a:rPr lang="zh-CN" altLang="en-US" dirty="0" smtClean="0">
                    <a:latin typeface="Cambria Math" panose="02040503050406030204" pitchFamily="18" charset="0"/>
                  </a:rPr>
                  <a:t> 和</a:t>
                </a:r>
                <a:r>
                  <a:rPr lang="en-US" altLang="zh-CN" dirty="0" smtClean="0">
                    <a:latin typeface="Cambria Math" panose="02040503050406030204" pitchFamily="18" charset="0"/>
                  </a:rPr>
                  <a:t>b_𝑐</a:t>
                </a:r>
                <a:r>
                  <a:rPr lang="zh-CN" altLang="en-US" dirty="0" smtClean="0">
                    <a:latin typeface="Cambria Math" panose="02040503050406030204" pitchFamily="18" charset="0"/>
                  </a:rPr>
                  <a:t> 要训练学习</a:t>
                </a:r>
                <a:endParaRPr lang="en-US" altLang="zh-CN" dirty="0" smtClean="0"/>
              </a:p>
              <a:p>
                <a:pPr eaLnBrk="1" fontAlgn="auto" hangingPunct="1">
                  <a:spcBef>
                    <a:spcPts val="0"/>
                  </a:spcBef>
                  <a:spcAft>
                    <a:spcPts val="0"/>
                  </a:spcAft>
                  <a:defRPr/>
                </a:pPr>
                <a:endParaRPr lang="zh-CN" altLang="en-US" dirty="0"/>
              </a:p>
            </p:txBody>
          </p:sp>
        </mc:Fallback>
      </mc:AlternateContent>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527DF5-3D47-400A-A99F-ECFB528CBA56}" type="slidenum">
              <a:rPr lang="zh-CN" altLang="en-US"/>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隐藏</a:t>
            </a:r>
            <a:r>
              <a:rPr lang="zh-CN" altLang="en-US" dirty="0" smtClean="0"/>
              <a:t>状态和</a:t>
            </a:r>
            <a:r>
              <a:rPr lang="en-US" altLang="zh-CN" dirty="0" smtClean="0"/>
              <a:t>t</a:t>
            </a:r>
            <a:r>
              <a:rPr lang="zh-CN" altLang="en-US" dirty="0" smtClean="0"/>
              <a:t>时刻的输入词</a:t>
            </a:r>
            <a:endParaRPr lang="en-US" altLang="zh-CN" dirty="0" smtClean="0"/>
          </a:p>
          <a:p>
            <a:pPr eaLnBrk="1" hangingPunct="1">
              <a:spcBef>
                <a:spcPct val="0"/>
              </a:spcBef>
            </a:pPr>
            <a:r>
              <a:rPr lang="el-GR" altLang="zh-CN" dirty="0" smtClean="0"/>
              <a:t>σ</a:t>
            </a:r>
            <a:r>
              <a:rPr lang="zh-CN" altLang="el-GR" dirty="0" smtClean="0"/>
              <a:t>：</a:t>
            </a:r>
            <a:r>
              <a:rPr lang="zh-CN" altLang="en-US" dirty="0" smtClean="0"/>
              <a:t> </a:t>
            </a:r>
            <a:r>
              <a:rPr lang="en-US" altLang="zh-CN" dirty="0" smtClean="0"/>
              <a:t>Sigma  Logistic Sigmoid </a:t>
            </a:r>
            <a:r>
              <a:rPr lang="en-US" altLang="zh-CN" dirty="0" smtClean="0">
                <a:latin typeface="Cambria Math" panose="02040503050406030204" pitchFamily="18" charset="0"/>
              </a:rPr>
              <a:t>1/(1+exp⁡(−𝑥</a:t>
            </a:r>
            <a:r>
              <a:rPr lang="zh-CN" altLang="en-US" dirty="0" smtClean="0">
                <a:latin typeface="Cambria Math" panose="02040503050406030204" pitchFamily="18" charset="0"/>
              </a:rPr>
              <a:t>)</a:t>
            </a:r>
            <a:r>
              <a:rPr lang="en-US" altLang="zh-CN" dirty="0" smtClean="0">
                <a:latin typeface="Cambria Math" panose="02040503050406030204" pitchFamily="18" charset="0"/>
              </a:rPr>
              <a:t> )</a:t>
            </a:r>
            <a:endParaRPr lang="en-US" altLang="zh-CN" dirty="0" smtClean="0"/>
          </a:p>
          <a:p>
            <a:pPr eaLnBrk="1" hangingPunct="1">
              <a:spcBef>
                <a:spcPct val="0"/>
              </a:spcBef>
            </a:pPr>
            <a:endParaRPr lang="en-US" altLang="zh-CN" dirty="0" smtClean="0">
              <a:latin typeface="Cambria Math" panose="02040503050406030204" pitchFamily="18" charset="0"/>
            </a:endParaRPr>
          </a:p>
          <a:p>
            <a:pPr eaLnBrk="1" hangingPunct="1">
              <a:spcBef>
                <a:spcPct val="0"/>
              </a:spcBef>
            </a:pPr>
            <a:r>
              <a:rPr lang="zh-CN" altLang="en-US" dirty="0" smtClean="0">
                <a:latin typeface="Cambria Math" panose="02040503050406030204" pitchFamily="18" charset="0"/>
              </a:rPr>
              <a:t>输出</a:t>
            </a:r>
            <a:r>
              <a:rPr lang="en-US" altLang="zh-CN" dirty="0" err="1" smtClean="0">
                <a:latin typeface="Cambria Math" panose="02040503050406030204" pitchFamily="18" charset="0"/>
              </a:rPr>
              <a:t>ht</a:t>
            </a:r>
            <a:r>
              <a:rPr lang="zh-CN" altLang="en-US" dirty="0" smtClean="0">
                <a:latin typeface="Cambria Math" panose="02040503050406030204" pitchFamily="18" charset="0"/>
              </a:rPr>
              <a:t>一个到同层下一个单元，一个到下一层的单元，这里这可以看做</a:t>
            </a:r>
            <a:r>
              <a:rPr lang="en-US" altLang="zh-CN" dirty="0" smtClean="0">
                <a:latin typeface="Cambria Math" panose="02040503050406030204" pitchFamily="18" charset="0"/>
              </a:rPr>
              <a:t>Ct</a:t>
            </a:r>
            <a:r>
              <a:rPr lang="zh-CN" altLang="en-US" dirty="0" smtClean="0">
                <a:latin typeface="Cambria Math" panose="02040503050406030204" pitchFamily="18" charset="0"/>
              </a:rPr>
              <a:t>又经过了一个忘记门，</a:t>
            </a:r>
            <a:endParaRPr lang="en-US" altLang="zh-CN" dirty="0" smtClean="0">
              <a:latin typeface="Cambria Math" panose="02040503050406030204" pitchFamily="18" charset="0"/>
            </a:endParaRPr>
          </a:p>
          <a:p>
            <a:pPr eaLnBrk="1" hangingPunct="1">
              <a:spcBef>
                <a:spcPct val="0"/>
              </a:spcBef>
            </a:pPr>
            <a:r>
              <a:rPr lang="zh-CN" altLang="en-US" dirty="0" smtClean="0">
                <a:latin typeface="Cambria Math" panose="02040503050406030204" pitchFamily="18" charset="0"/>
              </a:rPr>
              <a:t>在语言模型中，这种影响可以影响到前后词之间词形的相关性，例如前面输入的代词或名词，后面就可以学到是否使用三单形式，也可以根据前面输入的名词个数决定输出的代词是单数还是双数</a:t>
            </a:r>
            <a:endParaRPr lang="en-US" altLang="zh-CN" dirty="0" smtClean="0"/>
          </a:p>
          <a:p>
            <a:pPr eaLnBrk="1" hangingPunct="1">
              <a:spcBef>
                <a:spcPct val="0"/>
              </a:spcBef>
            </a:pPr>
            <a:endParaRPr lang="zh-CN" altLang="en-US" dirty="0"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787641E-38CF-4056-9960-5A54B5E45479}" type="slidenum">
              <a:rPr lang="zh-CN" altLang="en-US"/>
              <a:pPr/>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b="0" i="0" dirty="0" smtClean="0">
                    <a:solidFill>
                      <a:srgbClr val="111111"/>
                    </a:solidFill>
                    <a:effectLst/>
                    <a:latin typeface="-apple-system"/>
                  </a:rPr>
                  <a:t>One </a:t>
                </a:r>
                <a:r>
                  <a:rPr lang="en-US" altLang="zh-CN" b="0" i="0" dirty="0" smtClean="0">
                    <a:solidFill>
                      <a:srgbClr val="111111"/>
                    </a:solidFill>
                    <a:effectLst/>
                    <a:latin typeface="-apple-system"/>
                  </a:rPr>
                  <a:t>important thing to note is that the values </a:t>
                </a:r>
                <a14:m>
                  <m:oMath xmlns:m="http://schemas.openxmlformats.org/officeDocument/2006/math">
                    <m:sSub>
                      <m:sSubPr>
                        <m:ctrlPr>
                          <a:rPr lang="en-US" altLang="zh-CN" b="0" i="1" dirty="0" smtClean="0">
                            <a:solidFill>
                              <a:srgbClr val="111111"/>
                            </a:solidFill>
                            <a:effectLst/>
                            <a:latin typeface="Cambria Math" panose="02040503050406030204" pitchFamily="18" charset="0"/>
                          </a:rPr>
                        </m:ctrlPr>
                      </m:sSubPr>
                      <m:e>
                        <m:r>
                          <a:rPr lang="en-US" altLang="zh-CN" b="0" i="1" dirty="0" smtClean="0">
                            <a:solidFill>
                              <a:srgbClr val="111111"/>
                            </a:solidFill>
                            <a:effectLst/>
                            <a:latin typeface="Cambria Math" panose="02040503050406030204" pitchFamily="18" charset="0"/>
                          </a:rPr>
                          <m:t>𝑓</m:t>
                        </m:r>
                      </m:e>
                      <m:sub>
                        <m:r>
                          <a:rPr lang="en-US" altLang="zh-CN" b="0" i="1" dirty="0" smtClean="0">
                            <a:solidFill>
                              <a:srgbClr val="111111"/>
                            </a:solidFill>
                            <a:effectLst/>
                            <a:latin typeface="Cambria Math" panose="02040503050406030204" pitchFamily="18" charset="0"/>
                          </a:rPr>
                          <m:t>𝑡</m:t>
                        </m:r>
                      </m:sub>
                    </m:sSub>
                    <m:r>
                      <a:rPr lang="en-US" altLang="zh-CN" b="0" i="1" dirty="0" smtClean="0">
                        <a:solidFill>
                          <a:srgbClr val="111111"/>
                        </a:solidFill>
                        <a:effectLst/>
                        <a:latin typeface="Cambria Math" panose="02040503050406030204" pitchFamily="18" charset="0"/>
                      </a:rPr>
                      <m:t>,</m:t>
                    </m:r>
                    <m:sSub>
                      <m:sSubPr>
                        <m:ctrlPr>
                          <a:rPr lang="en-US" altLang="zh-CN" b="0" i="1" dirty="0" smtClean="0">
                            <a:solidFill>
                              <a:srgbClr val="111111"/>
                            </a:solidFill>
                            <a:effectLst/>
                            <a:latin typeface="Cambria Math" panose="02040503050406030204" pitchFamily="18" charset="0"/>
                          </a:rPr>
                        </m:ctrlPr>
                      </m:sSubPr>
                      <m:e>
                        <m:r>
                          <a:rPr lang="en-US" altLang="zh-CN" b="0" i="1" dirty="0" smtClean="0">
                            <a:solidFill>
                              <a:srgbClr val="111111"/>
                            </a:solidFill>
                            <a:effectLst/>
                            <a:latin typeface="Cambria Math" panose="02040503050406030204" pitchFamily="18" charset="0"/>
                          </a:rPr>
                          <m:t>𝑜</m:t>
                        </m:r>
                      </m:e>
                      <m:sub>
                        <m:r>
                          <a:rPr lang="en-US" altLang="zh-CN" b="0" i="1" dirty="0" smtClean="0">
                            <a:solidFill>
                              <a:srgbClr val="111111"/>
                            </a:solidFill>
                            <a:effectLst/>
                            <a:latin typeface="Cambria Math" panose="02040503050406030204" pitchFamily="18" charset="0"/>
                          </a:rPr>
                          <m:t>𝑡</m:t>
                        </m:r>
                      </m:sub>
                    </m:sSub>
                    <m:r>
                      <a:rPr lang="en-US" altLang="zh-CN" b="0" i="1" dirty="0" smtClean="0">
                        <a:solidFill>
                          <a:srgbClr val="111111"/>
                        </a:solidFill>
                        <a:effectLst/>
                        <a:latin typeface="Cambria Math" panose="02040503050406030204" pitchFamily="18" charset="0"/>
                      </a:rPr>
                      <m:t>, </m:t>
                    </m:r>
                    <m:sSub>
                      <m:sSubPr>
                        <m:ctrlPr>
                          <a:rPr lang="en-US" altLang="zh-CN" b="0" i="1" dirty="0" smtClean="0">
                            <a:solidFill>
                              <a:srgbClr val="111111"/>
                            </a:solidFill>
                            <a:effectLst/>
                            <a:latin typeface="Cambria Math" panose="02040503050406030204" pitchFamily="18" charset="0"/>
                          </a:rPr>
                        </m:ctrlPr>
                      </m:sSubPr>
                      <m:e>
                        <m:r>
                          <a:rPr lang="en-US" altLang="zh-CN" b="0" i="1" dirty="0" smtClean="0">
                            <a:solidFill>
                              <a:srgbClr val="111111"/>
                            </a:solidFill>
                            <a:effectLst/>
                            <a:latin typeface="Cambria Math" panose="02040503050406030204" pitchFamily="18" charset="0"/>
                          </a:rPr>
                          <m:t>𝑖</m:t>
                        </m:r>
                      </m:e>
                      <m:sub>
                        <m:r>
                          <a:rPr lang="en-US" altLang="zh-CN" b="0" i="1" dirty="0" smtClean="0">
                            <a:solidFill>
                              <a:srgbClr val="111111"/>
                            </a:solidFill>
                            <a:effectLst/>
                            <a:latin typeface="Cambria Math" panose="02040503050406030204" pitchFamily="18" charset="0"/>
                          </a:rPr>
                          <m:t>𝑡</m:t>
                        </m:r>
                      </m:sub>
                    </m:sSub>
                  </m:oMath>
                </a14:m>
                <a:r>
                  <a:rPr lang="en-US" altLang="zh-CN" b="0" i="0" dirty="0" smtClean="0">
                    <a:solidFill>
                      <a:srgbClr val="111111"/>
                    </a:solidFill>
                    <a:effectLst/>
                    <a:latin typeface="-apple-system"/>
                  </a:rPr>
                  <a:t> </a:t>
                </a:r>
                <a:r>
                  <a:rPr lang="en-US" altLang="zh-CN" b="0" i="0" dirty="0" smtClean="0">
                    <a:solidFill>
                      <a:srgbClr val="111111"/>
                    </a:solidFill>
                    <a:effectLst/>
                    <a:latin typeface="-apple-system"/>
                  </a:rPr>
                  <a:t>,</a:t>
                </a:r>
                <a:r>
                  <a:rPr lang="en-US" altLang="zh-CN" b="0" i="0" dirty="0" smtClean="0">
                    <a:solidFill>
                      <a:srgbClr val="111111"/>
                    </a:solidFill>
                    <a:effectLst/>
                    <a:latin typeface="-apple-system"/>
                  </a:rPr>
                  <a:t> </a:t>
                </a:r>
                <a:r>
                  <a:rPr lang="en-US" altLang="zh-CN" b="0" i="0" dirty="0" smtClean="0">
                    <a:solidFill>
                      <a:srgbClr val="111111"/>
                    </a:solidFill>
                    <a:effectLst/>
                    <a:latin typeface="MJXc-TeX-math-I"/>
                  </a:rPr>
                  <a:t> </a:t>
                </a:r>
                <a:r>
                  <a:rPr lang="en-US" altLang="zh-CN" b="0" i="0" dirty="0" smtClean="0">
                    <a:solidFill>
                      <a:srgbClr val="111111"/>
                    </a:solidFill>
                    <a:effectLst/>
                    <a:latin typeface="-apple-system"/>
                  </a:rPr>
                  <a:t>and</a:t>
                </a:r>
                <a:r>
                  <a:rPr lang="en-US" altLang="zh-CN" b="0" i="0" dirty="0" smtClean="0">
                    <a:solidFill>
                      <a:srgbClr val="111111"/>
                    </a:solidFill>
                    <a:effectLst/>
                    <a:latin typeface="-apple-system"/>
                  </a:rPr>
                  <a:t> </a:t>
                </a:r>
                <a14:m>
                  <m:oMath xmlns:m="http://schemas.openxmlformats.org/officeDocument/2006/math">
                    <m:acc>
                      <m:accPr>
                        <m:chr m:val="̃"/>
                        <m:ctrlPr>
                          <a:rPr lang="en-US" altLang="zh-CN" b="0" i="1" smtClean="0">
                            <a:solidFill>
                              <a:srgbClr val="111111"/>
                            </a:solidFill>
                            <a:effectLst/>
                            <a:latin typeface="Cambria Math" panose="02040503050406030204" pitchFamily="18" charset="0"/>
                          </a:rPr>
                        </m:ctrlPr>
                      </m:accPr>
                      <m:e>
                        <m:sSub>
                          <m:sSubPr>
                            <m:ctrlPr>
                              <a:rPr lang="en-US" altLang="zh-CN" b="0" i="1" smtClean="0">
                                <a:solidFill>
                                  <a:srgbClr val="111111"/>
                                </a:solidFill>
                                <a:effectLst/>
                                <a:latin typeface="Cambria Math" panose="02040503050406030204" pitchFamily="18" charset="0"/>
                              </a:rPr>
                            </m:ctrlPr>
                          </m:sSubPr>
                          <m:e>
                            <m:r>
                              <a:rPr lang="en-US" altLang="zh-CN" b="0" i="1" smtClean="0">
                                <a:solidFill>
                                  <a:srgbClr val="111111"/>
                                </a:solidFill>
                                <a:effectLst/>
                                <a:latin typeface="Cambria Math" panose="02040503050406030204" pitchFamily="18" charset="0"/>
                              </a:rPr>
                              <m:t>𝐶</m:t>
                            </m:r>
                          </m:e>
                          <m:sub>
                            <m:r>
                              <a:rPr lang="en-US" altLang="zh-CN" b="0" i="1" smtClean="0">
                                <a:solidFill>
                                  <a:srgbClr val="111111"/>
                                </a:solidFill>
                                <a:effectLst/>
                                <a:latin typeface="Cambria Math" panose="02040503050406030204" pitchFamily="18" charset="0"/>
                              </a:rPr>
                              <m:t>𝑡</m:t>
                            </m:r>
                          </m:sub>
                        </m:sSub>
                      </m:e>
                    </m:acc>
                  </m:oMath>
                </a14:m>
                <a:r>
                  <a:rPr lang="en-US" altLang="zh-CN" b="0" i="0" dirty="0" smtClean="0">
                    <a:solidFill>
                      <a:srgbClr val="111111"/>
                    </a:solidFill>
                    <a:effectLst/>
                    <a:latin typeface="-apple-system"/>
                  </a:rPr>
                  <a:t> are things that the network </a:t>
                </a:r>
                <a:r>
                  <a:rPr lang="en-US" altLang="zh-CN" b="0" i="1" dirty="0" smtClean="0">
                    <a:solidFill>
                      <a:srgbClr val="111111"/>
                    </a:solidFill>
                    <a:effectLst/>
                    <a:latin typeface="-apple-system"/>
                  </a:rPr>
                  <a:t>learns</a:t>
                </a:r>
                <a:r>
                  <a:rPr lang="en-US" altLang="zh-CN" b="0" i="0" dirty="0" smtClean="0">
                    <a:solidFill>
                      <a:srgbClr val="111111"/>
                    </a:solidFill>
                    <a:effectLst/>
                    <a:latin typeface="-apple-system"/>
                  </a:rPr>
                  <a:t> to set </a:t>
                </a:r>
                <a:r>
                  <a:rPr lang="en-US" altLang="zh-CN" sz="1200" b="0" i="0" kern="1200" dirty="0" smtClean="0">
                    <a:solidFill>
                      <a:schemeClr val="tx1"/>
                    </a:solidFill>
                    <a:effectLst/>
                    <a:latin typeface="+mn-lt"/>
                    <a:ea typeface="+mn-ea"/>
                    <a:cs typeface="+mn-cs"/>
                  </a:rPr>
                  <a:t> (conditioned on the current input and hidden state).</a:t>
                </a:r>
              </a:p>
              <a:p>
                <a:r>
                  <a:rPr lang="zh-CN" altLang="en-US" sz="1200" b="0" i="0" kern="1200" dirty="0" smtClean="0">
                    <a:solidFill>
                      <a:schemeClr val="tx1"/>
                    </a:solidFill>
                    <a:effectLst/>
                    <a:latin typeface="+mn-lt"/>
                    <a:ea typeface="+mn-ea"/>
                    <a:cs typeface="+mn-cs"/>
                  </a:rPr>
                  <a:t>通过</a:t>
                </a:r>
                <a:r>
                  <a:rPr lang="zh-CN" altLang="en-US" sz="1200" b="0" i="0" kern="1200" dirty="0" smtClean="0">
                    <a:solidFill>
                      <a:schemeClr val="tx1"/>
                    </a:solidFill>
                    <a:effectLst/>
                    <a:latin typeface="+mn-lt"/>
                    <a:ea typeface="+mn-ea"/>
                    <a:cs typeface="+mn-cs"/>
                  </a:rPr>
                  <a:t>设置相应的门值，网络学会决定什么时候让梯度消失，什么时候保持梯度</a:t>
                </a:r>
                <a:r>
                  <a:rPr lang="en-US" altLang="zh-CN" sz="1200" b="0" i="0" kern="1200" dirty="0" smtClean="0">
                    <a:solidFill>
                      <a:schemeClr val="tx1"/>
                    </a:solidFill>
                    <a:effectLst/>
                    <a:latin typeface="+mn-lt"/>
                    <a:ea typeface="+mn-ea"/>
                    <a:cs typeface="+mn-cs"/>
                  </a:rPr>
                  <a:t>!</a:t>
                </a:r>
                <a:endParaRPr lang="zh-CN" altLang="en-US" dirty="0"/>
              </a:p>
            </p:txBody>
          </p:sp>
        </mc:Choice>
        <mc:Fallback>
          <p:sp>
            <p:nvSpPr>
              <p:cNvPr id="3" name="备注占位符 2"/>
              <p:cNvSpPr>
                <a:spLocks noGrp="1"/>
              </p:cNvSpPr>
              <p:nvPr>
                <p:ph type="body" idx="1"/>
              </p:nvPr>
            </p:nvSpPr>
            <p:spPr/>
            <p:txBody>
              <a:bodyPr/>
              <a:lstStyle/>
              <a:p>
                <a:r>
                  <a:rPr lang="en-US" altLang="zh-CN" b="0" i="0" dirty="0" smtClean="0">
                    <a:solidFill>
                      <a:srgbClr val="111111"/>
                    </a:solidFill>
                    <a:effectLst/>
                    <a:latin typeface="-apple-system"/>
                  </a:rPr>
                  <a:t>One </a:t>
                </a:r>
                <a:r>
                  <a:rPr lang="en-US" altLang="zh-CN" b="0" i="0" dirty="0" smtClean="0">
                    <a:solidFill>
                      <a:srgbClr val="111111"/>
                    </a:solidFill>
                    <a:effectLst/>
                    <a:latin typeface="-apple-system"/>
                  </a:rPr>
                  <a:t>important thing to note is that the values </a:t>
                </a:r>
                <a:r>
                  <a:rPr lang="en-US" altLang="zh-CN" b="0" i="0" dirty="0" smtClean="0">
                    <a:solidFill>
                      <a:srgbClr val="111111"/>
                    </a:solidFill>
                    <a:effectLst/>
                    <a:latin typeface="Cambria Math" panose="02040503050406030204" pitchFamily="18" charset="0"/>
                  </a:rPr>
                  <a:t>𝑓_𝑡,𝑜_𝑡, 𝑖_𝑡</a:t>
                </a:r>
                <a:r>
                  <a:rPr lang="en-US" altLang="zh-CN" b="0" i="0" dirty="0" smtClean="0">
                    <a:solidFill>
                      <a:srgbClr val="111111"/>
                    </a:solidFill>
                    <a:effectLst/>
                    <a:latin typeface="-apple-system"/>
                  </a:rPr>
                  <a:t> </a:t>
                </a:r>
                <a:r>
                  <a:rPr lang="en-US" altLang="zh-CN" b="0" i="0" dirty="0" smtClean="0">
                    <a:solidFill>
                      <a:srgbClr val="111111"/>
                    </a:solidFill>
                    <a:effectLst/>
                    <a:latin typeface="-apple-system"/>
                  </a:rPr>
                  <a:t>,</a:t>
                </a:r>
                <a:r>
                  <a:rPr lang="en-US" altLang="zh-CN" b="0" i="0" dirty="0" smtClean="0">
                    <a:solidFill>
                      <a:srgbClr val="111111"/>
                    </a:solidFill>
                    <a:effectLst/>
                    <a:latin typeface="-apple-system"/>
                  </a:rPr>
                  <a:t> </a:t>
                </a:r>
                <a:r>
                  <a:rPr lang="en-US" altLang="zh-CN" b="0" i="0" dirty="0" smtClean="0">
                    <a:solidFill>
                      <a:srgbClr val="111111"/>
                    </a:solidFill>
                    <a:effectLst/>
                    <a:latin typeface="MJXc-TeX-math-I"/>
                  </a:rPr>
                  <a:t> </a:t>
                </a:r>
                <a:r>
                  <a:rPr lang="en-US" altLang="zh-CN" b="0" i="0" dirty="0" smtClean="0">
                    <a:solidFill>
                      <a:srgbClr val="111111"/>
                    </a:solidFill>
                    <a:effectLst/>
                    <a:latin typeface="-apple-system"/>
                  </a:rPr>
                  <a:t>and</a:t>
                </a:r>
                <a:r>
                  <a:rPr lang="en-US" altLang="zh-CN" b="0" i="0" dirty="0" smtClean="0">
                    <a:solidFill>
                      <a:srgbClr val="111111"/>
                    </a:solidFill>
                    <a:effectLst/>
                    <a:latin typeface="-apple-system"/>
                  </a:rPr>
                  <a:t> </a:t>
                </a:r>
                <a:r>
                  <a:rPr lang="en-US" altLang="zh-CN" b="0" i="0" smtClean="0">
                    <a:solidFill>
                      <a:srgbClr val="111111"/>
                    </a:solidFill>
                    <a:effectLst/>
                    <a:latin typeface="Cambria Math" panose="02040503050406030204" pitchFamily="18" charset="0"/>
                  </a:rPr>
                  <a:t>(𝐶_𝑡 ) ̃</a:t>
                </a:r>
                <a:r>
                  <a:rPr lang="en-US" altLang="zh-CN" b="0" i="0" dirty="0" smtClean="0">
                    <a:solidFill>
                      <a:srgbClr val="111111"/>
                    </a:solidFill>
                    <a:effectLst/>
                    <a:latin typeface="-apple-system"/>
                  </a:rPr>
                  <a:t> are things that the network </a:t>
                </a:r>
                <a:r>
                  <a:rPr lang="en-US" altLang="zh-CN" b="0" i="1" dirty="0" smtClean="0">
                    <a:solidFill>
                      <a:srgbClr val="111111"/>
                    </a:solidFill>
                    <a:effectLst/>
                    <a:latin typeface="-apple-system"/>
                  </a:rPr>
                  <a:t>learns</a:t>
                </a:r>
                <a:r>
                  <a:rPr lang="en-US" altLang="zh-CN" b="0" i="0" dirty="0" smtClean="0">
                    <a:solidFill>
                      <a:srgbClr val="111111"/>
                    </a:solidFill>
                    <a:effectLst/>
                    <a:latin typeface="-apple-system"/>
                  </a:rPr>
                  <a:t> to set </a:t>
                </a:r>
                <a:r>
                  <a:rPr lang="en-US" altLang="zh-CN" sz="1200" b="0" i="0" kern="1200" dirty="0" smtClean="0">
                    <a:solidFill>
                      <a:schemeClr val="tx1"/>
                    </a:solidFill>
                    <a:effectLst/>
                    <a:latin typeface="+mn-lt"/>
                    <a:ea typeface="+mn-ea"/>
                    <a:cs typeface="+mn-cs"/>
                  </a:rPr>
                  <a:t> (conditioned on the current input and hidden state).</a:t>
                </a:r>
              </a:p>
              <a:p>
                <a:r>
                  <a:rPr lang="zh-CN" altLang="en-US" sz="1200" b="0" i="0" kern="1200" dirty="0" smtClean="0">
                    <a:solidFill>
                      <a:schemeClr val="tx1"/>
                    </a:solidFill>
                    <a:effectLst/>
                    <a:latin typeface="+mn-lt"/>
                    <a:ea typeface="+mn-ea"/>
                    <a:cs typeface="+mn-cs"/>
                  </a:rPr>
                  <a:t>通过</a:t>
                </a:r>
                <a:r>
                  <a:rPr lang="zh-CN" altLang="en-US" sz="1200" b="0" i="0" kern="1200" dirty="0" smtClean="0">
                    <a:solidFill>
                      <a:schemeClr val="tx1"/>
                    </a:solidFill>
                    <a:effectLst/>
                    <a:latin typeface="+mn-lt"/>
                    <a:ea typeface="+mn-ea"/>
                    <a:cs typeface="+mn-cs"/>
                  </a:rPr>
                  <a:t>设置相应的门值，网络学会决定什么时候让梯度消失，什么时候保持梯度</a:t>
                </a:r>
                <a:r>
                  <a:rPr lang="en-US" altLang="zh-CN" sz="1200" b="0" i="0" kern="1200" dirty="0" smtClean="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fld id="{F7D19A24-35A8-4A9B-8DB5-2E1BB08E319B}" type="slidenum">
              <a:rPr lang="zh-CN" altLang="en-US" smtClean="0"/>
              <a:pPr/>
              <a:t>17</a:t>
            </a:fld>
            <a:endParaRPr lang="zh-CN" altLang="en-US"/>
          </a:p>
        </p:txBody>
      </p:sp>
    </p:spTree>
    <p:extLst>
      <p:ext uri="{BB962C8B-B14F-4D97-AF65-F5344CB8AC3E}">
        <p14:creationId xmlns:p14="http://schemas.microsoft.com/office/powerpoint/2010/main" val="234897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000000"/>
                </a:solidFill>
                <a:latin typeface="Verdana" panose="020B0604030504040204" pitchFamily="34" charset="0"/>
              </a:rPr>
              <a:t>让 </a:t>
            </a:r>
            <a:r>
              <a:rPr lang="zh-CN" altLang="en-US" dirty="0" smtClean="0">
                <a:solidFill>
                  <a:srgbClr val="000000"/>
                </a:solidFill>
                <a:latin typeface="Verdana" panose="020B0604030504040204" pitchFamily="34" charset="0"/>
              </a:rPr>
              <a:t>门层 也会接受细胞状态的输入</a:t>
            </a:r>
            <a:endParaRPr lang="zh-CN" altLang="en-US" dirty="0"/>
          </a:p>
        </p:txBody>
      </p:sp>
      <p:sp>
        <p:nvSpPr>
          <p:cNvPr id="4" name="灯片编号占位符 3"/>
          <p:cNvSpPr>
            <a:spLocks noGrp="1"/>
          </p:cNvSpPr>
          <p:nvPr>
            <p:ph type="sldNum" sz="quarter" idx="10"/>
          </p:nvPr>
        </p:nvSpPr>
        <p:spPr/>
        <p:txBody>
          <a:bodyPr/>
          <a:lstStyle/>
          <a:p>
            <a:fld id="{F7D19A24-35A8-4A9B-8DB5-2E1BB08E319B}" type="slidenum">
              <a:rPr lang="zh-CN" altLang="en-US" smtClean="0"/>
              <a:pPr/>
              <a:t>18</a:t>
            </a:fld>
            <a:endParaRPr lang="zh-CN" altLang="en-US"/>
          </a:p>
        </p:txBody>
      </p:sp>
    </p:spTree>
    <p:extLst>
      <p:ext uri="{BB962C8B-B14F-4D97-AF65-F5344CB8AC3E}">
        <p14:creationId xmlns:p14="http://schemas.microsoft.com/office/powerpoint/2010/main" val="79649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GRU</a:t>
            </a:r>
            <a:r>
              <a:rPr lang="zh-CN" altLang="en-US" sz="1200" b="0" i="0" kern="1200" dirty="0" smtClean="0">
                <a:solidFill>
                  <a:schemeClr val="tx1"/>
                </a:solidFill>
                <a:effectLst/>
                <a:latin typeface="+mn-lt"/>
                <a:ea typeface="+mn-ea"/>
                <a:cs typeface="+mn-cs"/>
              </a:rPr>
              <a:t>保持了</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的效果同时又使结构更加简单，所以它也非常流行。相对</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少了一个门函数，因此在参数的数量上也是要少于</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的，训练速度要快于</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的。看具体的应用场景</a:t>
            </a:r>
            <a:endParaRPr lang="en-US" altLang="zh-CN" sz="1200" b="0" i="0" kern="1200" dirty="0" smtClean="0">
              <a:solidFill>
                <a:schemeClr val="tx1"/>
              </a:solidFill>
              <a:effectLst/>
              <a:latin typeface="+mn-lt"/>
              <a:ea typeface="+mn-ea"/>
              <a:cs typeface="+mn-cs"/>
            </a:endParaRPr>
          </a:p>
          <a:p>
            <a:endParaRPr lang="en-US" altLang="zh-CN" b="0" i="0" dirty="0" smtClean="0">
              <a:solidFill>
                <a:srgbClr val="4D4D4D"/>
              </a:solidFill>
              <a:effectLst/>
              <a:latin typeface="Microsoft YaHei" panose="020B0503020204020204" pitchFamily="34" charset="-122"/>
              <a:ea typeface="Microsoft YaHei" panose="020B0503020204020204" pitchFamily="34" charset="-122"/>
            </a:endParaRPr>
          </a:p>
          <a:p>
            <a:r>
              <a:rPr lang="zh-CN" altLang="en-US" b="0" i="0" dirty="0" smtClean="0">
                <a:solidFill>
                  <a:srgbClr val="4D4D4D"/>
                </a:solidFill>
                <a:effectLst/>
                <a:latin typeface="Microsoft YaHei" panose="020B0503020204020204" pitchFamily="34" charset="-122"/>
                <a:ea typeface="Microsoft YaHei" panose="020B0503020204020204" pitchFamily="34" charset="-122"/>
              </a:rPr>
              <a:t>更新</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门和重置门，即图中</a:t>
            </a:r>
            <a:r>
              <a:rPr lang="en-US" altLang="zh-CN" b="0" i="0" u="none" strike="noStrike" dirty="0" err="1" smtClean="0">
                <a:solidFill>
                  <a:srgbClr val="4D4D4D"/>
                </a:solidFill>
                <a:effectLst/>
                <a:latin typeface="MathJax_Math-italic"/>
                <a:ea typeface="Microsoft YaHei" panose="020B0503020204020204" pitchFamily="34" charset="-122"/>
              </a:rPr>
              <a:t>zt</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和</a:t>
            </a:r>
            <a:r>
              <a:rPr lang="en-US" altLang="zh-CN" b="0" i="0" u="none" strike="noStrike" dirty="0" err="1" smtClean="0">
                <a:solidFill>
                  <a:srgbClr val="4D4D4D"/>
                </a:solidFill>
                <a:effectLst/>
                <a:latin typeface="MathJax_Math-italic"/>
                <a:ea typeface="Microsoft YaHei" panose="020B0503020204020204" pitchFamily="34" charset="-122"/>
              </a:rPr>
              <a:t>rt</a:t>
            </a:r>
            <a:r>
              <a:rPr lang="zh-CN" altLang="en-US" b="0" i="0" dirty="0" smtClean="0">
                <a:solidFill>
                  <a:srgbClr val="4D4D4D"/>
                </a:solidFill>
                <a:effectLst/>
                <a:latin typeface="Microsoft YaHei" panose="020B0503020204020204" pitchFamily="34" charset="-122"/>
                <a:ea typeface="Microsoft YaHei" panose="020B0503020204020204" pitchFamily="34" charset="-122"/>
              </a:rPr>
              <a:t>。更新门用于控制前一时刻的状态信息被带入到当前状态中的程度，更新门的值越大说明前一时刻的状态信息带入越多。重置门用于控制忽略前一时刻的状态信息的程度，重置门的值越小说明忽略得越多</a:t>
            </a:r>
            <a:endParaRPr lang="zh-CN" altLang="en-US" dirty="0"/>
          </a:p>
        </p:txBody>
      </p:sp>
      <p:sp>
        <p:nvSpPr>
          <p:cNvPr id="4" name="灯片编号占位符 3"/>
          <p:cNvSpPr>
            <a:spLocks noGrp="1"/>
          </p:cNvSpPr>
          <p:nvPr>
            <p:ph type="sldNum" sz="quarter" idx="10"/>
          </p:nvPr>
        </p:nvSpPr>
        <p:spPr/>
        <p:txBody>
          <a:bodyPr/>
          <a:lstStyle/>
          <a:p>
            <a:fld id="{F7D19A24-35A8-4A9B-8DB5-2E1BB08E319B}" type="slidenum">
              <a:rPr lang="zh-CN" altLang="en-US" smtClean="0"/>
              <a:pPr/>
              <a:t>19</a:t>
            </a:fld>
            <a:endParaRPr lang="zh-CN" altLang="en-US"/>
          </a:p>
        </p:txBody>
      </p:sp>
    </p:spTree>
    <p:extLst>
      <p:ext uri="{BB962C8B-B14F-4D97-AF65-F5344CB8AC3E}">
        <p14:creationId xmlns:p14="http://schemas.microsoft.com/office/powerpoint/2010/main" val="84743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D19A24-35A8-4A9B-8DB5-2E1BB08E319B}" type="slidenum">
              <a:rPr lang="zh-CN" altLang="en-US" smtClean="0"/>
              <a:pPr/>
              <a:t>20</a:t>
            </a:fld>
            <a:endParaRPr lang="zh-CN" altLang="en-US"/>
          </a:p>
        </p:txBody>
      </p:sp>
    </p:spTree>
    <p:extLst>
      <p:ext uri="{BB962C8B-B14F-4D97-AF65-F5344CB8AC3E}">
        <p14:creationId xmlns:p14="http://schemas.microsoft.com/office/powerpoint/2010/main" val="3521194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基本</a:t>
            </a:r>
            <a:r>
              <a:rPr lang="zh-CN" altLang="en-US" dirty="0" smtClean="0"/>
              <a:t>思想是提出每一个训练序列向前和向后分别是两个循环神经网络（</a:t>
            </a:r>
            <a:r>
              <a:rPr lang="en-US" altLang="zh-CN" dirty="0" smtClean="0"/>
              <a:t>RNN</a:t>
            </a:r>
            <a:r>
              <a:rPr lang="zh-CN" altLang="en-US" dirty="0" smtClean="0"/>
              <a:t>），而且这两个都连接着一个输出层。</a:t>
            </a:r>
            <a:endParaRPr lang="en-US" altLang="zh-CN" dirty="0" smtClean="0"/>
          </a:p>
          <a:p>
            <a:pPr eaLnBrk="1" hangingPunct="1"/>
            <a:r>
              <a:rPr lang="zh-CN" altLang="en-US" dirty="0" smtClean="0"/>
              <a:t>这个结构提供给输出层输入序列中每一个点的完整的过去和未来的上下文信息</a:t>
            </a:r>
            <a:endParaRPr lang="en-US" altLang="zh-CN" dirty="0" smtClean="0"/>
          </a:p>
          <a:p>
            <a:pPr eaLnBrk="1" hangingPunct="1"/>
            <a:r>
              <a:rPr lang="zh-CN" altLang="en-US" dirty="0" smtClean="0"/>
              <a:t>由两个</a:t>
            </a:r>
            <a:r>
              <a:rPr lang="en-US" altLang="zh-CN" dirty="0" smtClean="0"/>
              <a:t>LSTM</a:t>
            </a:r>
            <a:r>
              <a:rPr lang="zh-CN" altLang="en-US" dirty="0" smtClean="0"/>
              <a:t>上下叠加在 一起组成。输出由这两个</a:t>
            </a:r>
            <a:r>
              <a:rPr lang="en-US" altLang="zh-CN" dirty="0" smtClean="0"/>
              <a:t>LSTMs</a:t>
            </a:r>
            <a:r>
              <a:rPr lang="zh-CN" altLang="en-US" dirty="0" smtClean="0"/>
              <a:t>的隐藏层的状态决定，以上为</a:t>
            </a:r>
            <a:r>
              <a:rPr lang="en-US" altLang="zh-CN" dirty="0" smtClean="0"/>
              <a:t>BLSTM</a:t>
            </a:r>
            <a:r>
              <a:rPr lang="zh-CN" altLang="en-US" dirty="0" smtClean="0"/>
              <a:t>的网络结构，这个网络构成了一个无环图，可以看到输出是同时考虑了前后的因素得到的，因此更具有鲁棒性</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28009DC-8A50-4A22-84E7-1B2900F8A845}" type="slidenum">
              <a:rPr lang="zh-CN" altLang="en-US"/>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1279D37-D382-41C4-B49B-BBD96259E70D}"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C361132-638B-4508-AE6A-8D8BF588DAA5}"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endParaRPr lang="zh-CN" altLang="en-US" dirty="0"/>
              </a:p>
            </p:txBody>
          </p:sp>
        </mc:Choice>
        <mc:Fallback xmlns="">
          <p:sp>
            <p:nvSpPr>
              <p:cNvPr id="3" name="备注占位符 2"/>
              <p:cNvSpPr>
                <a:spLocks noGrp="1"/>
              </p:cNvSpPr>
              <p:nvPr>
                <p:ph type="body" idx="1"/>
              </p:nvPr>
            </p:nvSpPr>
            <p:spPr/>
            <p:txBody>
              <a:bodyPr/>
              <a:lstStyle/>
              <a:p>
                <a:r>
                  <a:rPr lang="en-US" altLang="zh-CN" b="0" i="0" smtClean="0">
                    <a:latin typeface="Cambria Math" panose="02040503050406030204" pitchFamily="18" charset="0"/>
                  </a:rPr>
                  <a:t>𝑋_((𝑡+1) )</a:t>
                </a:r>
                <a:endParaRPr lang="zh-CN" altLang="en-US" dirty="0"/>
              </a:p>
            </p:txBody>
          </p:sp>
        </mc:Fallback>
      </mc:AlternateContent>
      <p:sp>
        <p:nvSpPr>
          <p:cNvPr id="4" name="灯片编号占位符 3"/>
          <p:cNvSpPr>
            <a:spLocks noGrp="1"/>
          </p:cNvSpPr>
          <p:nvPr>
            <p:ph type="sldNum" sz="quarter" idx="10"/>
          </p:nvPr>
        </p:nvSpPr>
        <p:spPr/>
        <p:txBody>
          <a:bodyPr/>
          <a:lstStyle/>
          <a:p>
            <a:fld id="{F7D19A24-35A8-4A9B-8DB5-2E1BB08E319B}" type="slidenum">
              <a:rPr lang="zh-CN" altLang="en-US" smtClean="0"/>
              <a:pPr/>
              <a:t>6</a:t>
            </a:fld>
            <a:endParaRPr lang="zh-CN" altLang="en-US"/>
          </a:p>
        </p:txBody>
      </p:sp>
    </p:spTree>
    <p:extLst>
      <p:ext uri="{BB962C8B-B14F-4D97-AF65-F5344CB8AC3E}">
        <p14:creationId xmlns:p14="http://schemas.microsoft.com/office/powerpoint/2010/main" val="78227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dirty="0" smtClean="0"/>
              <a:t>RNN</a:t>
            </a:r>
            <a:r>
              <a:rPr lang="zh-CN" altLang="en-US" dirty="0" smtClean="0"/>
              <a:t>是在</a:t>
            </a:r>
            <a:r>
              <a:rPr lang="en-US" altLang="zh-CN" dirty="0" smtClean="0"/>
              <a:t>DNN</a:t>
            </a:r>
            <a:r>
              <a:rPr lang="zh-CN" altLang="en-US" dirty="0" smtClean="0"/>
              <a:t>的基础上针对处理序列型的数据提出的模型，记忆暂存</a:t>
            </a:r>
            <a:endParaRPr lang="en-US" altLang="zh-CN" dirty="0" smtClean="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zh-CN" dirty="0" smtClean="0"/>
          </a:p>
          <a:p>
            <a:pPr eaLnBrk="1" hangingPunct="1">
              <a:spcBef>
                <a:spcPct val="0"/>
              </a:spcBef>
            </a:pPr>
            <a:r>
              <a:rPr lang="en-US" altLang="zh-CN" dirty="0" smtClean="0"/>
              <a:t>U - </a:t>
            </a:r>
            <a:r>
              <a:rPr lang="zh-CN" altLang="zh-CN" dirty="0" smtClean="0"/>
              <a:t>连接</a:t>
            </a:r>
            <a:r>
              <a:rPr lang="zh-CN" altLang="zh-CN" dirty="0" smtClean="0"/>
              <a:t>输入层和隐藏层之间的参数</a:t>
            </a:r>
            <a:r>
              <a:rPr lang="zh-CN" altLang="en-US" dirty="0" smtClean="0"/>
              <a:t>矩阵</a:t>
            </a:r>
            <a:r>
              <a:rPr lang="zh-CN" altLang="zh-CN" dirty="0" smtClean="0"/>
              <a:t>，</a:t>
            </a:r>
            <a:endParaRPr lang="en-US" altLang="zh-CN" dirty="0" smtClean="0"/>
          </a:p>
          <a:p>
            <a:pPr eaLnBrk="1" hangingPunct="1">
              <a:spcBef>
                <a:spcPct val="0"/>
              </a:spcBef>
            </a:pPr>
            <a:r>
              <a:rPr lang="en-US" altLang="zh-CN" dirty="0" smtClean="0"/>
              <a:t>W - </a:t>
            </a:r>
            <a:r>
              <a:rPr lang="zh-CN" altLang="zh-CN" dirty="0" smtClean="0"/>
              <a:t>前</a:t>
            </a:r>
            <a:r>
              <a:rPr lang="zh-CN" altLang="zh-CN" dirty="0" smtClean="0"/>
              <a:t>一时刻隐藏层到当前时刻隐藏层的参数，</a:t>
            </a:r>
            <a:endParaRPr lang="en-US" altLang="zh-CN" dirty="0" smtClean="0"/>
          </a:p>
          <a:p>
            <a:pPr eaLnBrk="1" hangingPunct="1">
              <a:spcBef>
                <a:spcPct val="0"/>
              </a:spcBef>
            </a:pPr>
            <a:r>
              <a:rPr lang="en-US" altLang="zh-CN" dirty="0" smtClean="0"/>
              <a:t>V - </a:t>
            </a:r>
            <a:r>
              <a:rPr lang="zh-CN" altLang="zh-CN" dirty="0" smtClean="0"/>
              <a:t>连接</a:t>
            </a:r>
            <a:r>
              <a:rPr lang="zh-CN" altLang="zh-CN" dirty="0" smtClean="0"/>
              <a:t>隐藏层到输出层之间的参数，</a:t>
            </a:r>
            <a:endParaRPr lang="en-US" altLang="zh-CN" dirty="0" smtClean="0"/>
          </a:p>
          <a:p>
            <a:pPr eaLnBrk="1" hangingPunct="1">
              <a:spcBef>
                <a:spcPct val="0"/>
              </a:spcBef>
            </a:pPr>
            <a:r>
              <a:rPr lang="en-US" altLang="zh-CN" dirty="0" smtClean="0"/>
              <a:t>L - </a:t>
            </a:r>
            <a:r>
              <a:rPr lang="zh-CN" altLang="zh-CN" dirty="0" smtClean="0"/>
              <a:t>每个</a:t>
            </a:r>
            <a:r>
              <a:rPr lang="zh-CN" altLang="zh-CN" dirty="0" smtClean="0"/>
              <a:t>输出值</a:t>
            </a:r>
            <a:r>
              <a:rPr lang="en-US" altLang="zh-CN" dirty="0" smtClean="0"/>
              <a:t>o</a:t>
            </a:r>
            <a:r>
              <a:rPr lang="zh-CN" altLang="zh-CN" dirty="0" smtClean="0"/>
              <a:t>与相应训练目标</a:t>
            </a:r>
            <a:r>
              <a:rPr lang="en-US" altLang="zh-CN" dirty="0" smtClean="0"/>
              <a:t>y</a:t>
            </a:r>
            <a:r>
              <a:rPr lang="zh-CN" altLang="zh-CN" dirty="0" smtClean="0"/>
              <a:t>的距离</a:t>
            </a:r>
            <a:endParaRPr lang="en-US" altLang="zh-CN" dirty="0" smtClean="0"/>
          </a:p>
          <a:p>
            <a:pPr eaLnBrk="1" hangingPunct="1">
              <a:spcBef>
                <a:spcPct val="0"/>
              </a:spcBef>
            </a:pPr>
            <a:r>
              <a:rPr lang="en-US" altLang="zh-CN" dirty="0" smtClean="0"/>
              <a:t>O - </a:t>
            </a:r>
            <a:r>
              <a:rPr lang="zh-CN" altLang="en-US" dirty="0" smtClean="0"/>
              <a:t>这些</a:t>
            </a:r>
            <a:r>
              <a:rPr lang="zh-CN" altLang="en-US" dirty="0" smtClean="0"/>
              <a:t>输出值进行模型建立和状态转移</a:t>
            </a:r>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63F9229-F11B-44A2-8D16-F8569D995222}" type="slidenum">
              <a:rPr lang="zh-CN" altLang="en-US"/>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xmlns:a14="http://schemas.microsoft.com/office/drawing/2010/main">
        <mc:Choice Requires="a14">
          <p:sp>
            <p:nvSpPr>
              <p:cNvPr id="51203" name="备注占位符 2"/>
              <p:cNvSpPr>
                <a:spLocks noGrp="1"/>
              </p:cNvSpPr>
              <p:nvPr>
                <p:ph type="body"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en-US" altLang="zh-CN" dirty="0" smtClean="0"/>
              </a:p>
              <a:p>
                <a:pPr eaLnBrk="1" hangingPunct="1">
                  <a:spcBef>
                    <a:spcPct val="0"/>
                  </a:spcBef>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en-US" altLang="zh-CN" dirty="0" smtClean="0"/>
              </a:p>
            </p:txBody>
          </p:sp>
        </mc:Choice>
        <mc:Fallback xmlns="">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fai</a:t>
                </a:r>
                <a:r>
                  <a:rPr lang="zh-CN" altLang="en-US" dirty="0" smtClean="0"/>
                  <a:t>记忆暂</a:t>
                </a:r>
                <a:r>
                  <a:rPr lang="zh-CN" altLang="en-US" dirty="0" smtClean="0"/>
                  <a:t>存</a:t>
                </a:r>
                <a:endParaRPr lang="en-US" altLang="zh-CN" dirty="0" smtClean="0"/>
              </a:p>
              <a:p>
                <a:pPr eaLnBrk="1" hangingPunct="1">
                  <a:spcBef>
                    <a:spcPct val="0"/>
                  </a:spcBef>
                </a:pPr>
                <a:r>
                  <a:rPr lang="en-US" altLang="zh-CN" b="0" i="0" smtClean="0">
                    <a:latin typeface="Cambria Math" panose="02040503050406030204" pitchFamily="18" charset="0"/>
                  </a:rPr>
                  <a:t>ℎ_𝑡=𝑓(𝑈∗𝑋_𝑡+𝑊∗ℎ_(𝑡−1))</a:t>
                </a:r>
                <a:endParaRPr lang="en-US" altLang="zh-CN" dirty="0" smtClean="0"/>
              </a:p>
              <a:p>
                <a:pPr eaLnBrk="1" hangingPunct="1">
                  <a:spcBef>
                    <a:spcPct val="0"/>
                  </a:spcBef>
                </a:pPr>
                <a:r>
                  <a:rPr lang="en-US" altLang="zh-CN" b="0" i="0" smtClean="0">
                    <a:latin typeface="Cambria Math" panose="02040503050406030204" pitchFamily="18" charset="0"/>
                  </a:rPr>
                  <a:t>𝑂_𝑡=</a:t>
                </a:r>
                <a:r>
                  <a:rPr lang="zh-CN" altLang="en-US" b="0" i="0" smtClean="0">
                    <a:latin typeface="Cambria Math" panose="02040503050406030204" pitchFamily="18" charset="0"/>
                  </a:rPr>
                  <a:t>𝜑</a:t>
                </a:r>
                <a:r>
                  <a:rPr lang="en-US" altLang="zh-CN" b="0" i="0" smtClean="0">
                    <a:latin typeface="Cambria Math" panose="02040503050406030204" pitchFamily="18" charset="0"/>
                  </a:rPr>
                  <a:t>(𝑉 ∗ℎ_𝑡)</a:t>
                </a:r>
                <a:endParaRPr lang="en-US" altLang="zh-CN" dirty="0" smtClean="0"/>
              </a:p>
            </p:txBody>
          </p:sp>
        </mc:Fallback>
      </mc:AlternateContent>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949F2E2-7829-40A2-B30D-8A7552BFDD1B}" type="slidenum">
              <a:rPr lang="zh-CN" altLang="en-US"/>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r>
              <a:rPr lang="zh-CN" altLang="en-US" dirty="0" smtClean="0"/>
              <a:t>是</a:t>
            </a:r>
            <a:r>
              <a:rPr lang="en-US" altLang="zh-CN" dirty="0" smtClean="0"/>
              <a:t>RNN</a:t>
            </a:r>
            <a:r>
              <a:rPr lang="zh-CN" altLang="en-US" dirty="0" smtClean="0"/>
              <a:t>在时间维度上展开的，不是</a:t>
            </a:r>
            <a:r>
              <a:rPr lang="en-US" altLang="zh-CN" dirty="0" smtClean="0"/>
              <a:t>RNN</a:t>
            </a:r>
            <a:r>
              <a:rPr lang="zh-CN" altLang="en-US" dirty="0" smtClean="0"/>
              <a:t>变种更不是</a:t>
            </a:r>
            <a:r>
              <a:rPr lang="en-US" altLang="zh-CN" dirty="0" smtClean="0"/>
              <a:t>RNN</a:t>
            </a:r>
            <a:r>
              <a:rPr lang="zh-CN" altLang="en-US" dirty="0" smtClean="0"/>
              <a:t>在物理上这样级联</a:t>
            </a:r>
            <a:endParaRPr lang="zh-CN" altLang="en-US" dirty="0"/>
          </a:p>
        </p:txBody>
      </p:sp>
      <p:sp>
        <p:nvSpPr>
          <p:cNvPr id="4" name="灯片编号占位符 3"/>
          <p:cNvSpPr>
            <a:spLocks noGrp="1"/>
          </p:cNvSpPr>
          <p:nvPr>
            <p:ph type="sldNum" sz="quarter" idx="10"/>
          </p:nvPr>
        </p:nvSpPr>
        <p:spPr/>
        <p:txBody>
          <a:bodyPr/>
          <a:lstStyle/>
          <a:p>
            <a:fld id="{F7D19A24-35A8-4A9B-8DB5-2E1BB08E319B}" type="slidenum">
              <a:rPr lang="zh-CN" altLang="en-US" smtClean="0"/>
              <a:pPr/>
              <a:t>10</a:t>
            </a:fld>
            <a:endParaRPr lang="zh-CN" altLang="en-US"/>
          </a:p>
        </p:txBody>
      </p:sp>
    </p:spTree>
    <p:extLst>
      <p:ext uri="{BB962C8B-B14F-4D97-AF65-F5344CB8AC3E}">
        <p14:creationId xmlns:p14="http://schemas.microsoft.com/office/powerpoint/2010/main" val="3554242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偏导符号打错了</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 </a:t>
                </a:r>
                <a:r>
                  <a:rPr lang="en-US" altLang="zh-CN" sz="1200" b="0" i="0" kern="1200" smtClean="0">
                    <a:solidFill>
                      <a:schemeClr val="tx1"/>
                    </a:solidFill>
                    <a:effectLst/>
                    <a:latin typeface="Cambria Math" panose="02040503050406030204" pitchFamily="18" charset="0"/>
                    <a:ea typeface="+mn-ea"/>
                    <a:cs typeface="+mn-cs"/>
                  </a:rPr>
                  <a:t>𝑊_𝑥  𝑊_𝐻</a:t>
                </a:r>
                <a:r>
                  <a:rPr lang="zh-CN" altLang="en-US" sz="1200" b="0" i="0" kern="1200" dirty="0" smtClean="0">
                    <a:solidFill>
                      <a:schemeClr val="tx1"/>
                    </a:solidFill>
                    <a:effectLst/>
                    <a:latin typeface="+mn-lt"/>
                    <a:ea typeface="+mn-ea"/>
                    <a:cs typeface="+mn-cs"/>
                  </a:rPr>
                  <a:t>求偏导，会随着时间序列产生长期依赖。因为</a:t>
                </a:r>
                <a:r>
                  <a:rPr lang="en-US" altLang="zh-CN" sz="1200" b="0" i="0" kern="1200" dirty="0" err="1" smtClean="0">
                    <a:solidFill>
                      <a:schemeClr val="tx1"/>
                    </a:solidFill>
                    <a:effectLst/>
                    <a:latin typeface="+mn-lt"/>
                    <a:ea typeface="+mn-ea"/>
                    <a:cs typeface="+mn-cs"/>
                  </a:rPr>
                  <a:t>H_t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随着时间序列向前传播，而</a:t>
                </a:r>
                <a:r>
                  <a:rPr lang="en-US" altLang="zh-CN" sz="1200" b="0" i="0" kern="1200" dirty="0" err="1" smtClean="0">
                    <a:solidFill>
                      <a:schemeClr val="tx1"/>
                    </a:solidFill>
                    <a:effectLst/>
                    <a:latin typeface="+mn-lt"/>
                    <a:ea typeface="+mn-ea"/>
                    <a:cs typeface="+mn-cs"/>
                  </a:rPr>
                  <a:t>H_t</a:t>
                </a:r>
                <a:r>
                  <a:rPr lang="zh-CN" altLang="en-US" sz="1200" b="0" i="0" kern="1200" dirty="0" smtClean="0">
                    <a:solidFill>
                      <a:schemeClr val="tx1"/>
                    </a:solidFill>
                    <a:effectLst/>
                    <a:latin typeface="+mn-lt"/>
                    <a:ea typeface="+mn-ea"/>
                    <a:cs typeface="+mn-cs"/>
                  </a:rPr>
                  <a:t>又是</a:t>
                </a:r>
                <a:r>
                  <a:rPr lang="en-US" altLang="zh-CN" sz="1200" b="0" i="0" kern="1200" dirty="0" err="1" smtClean="0">
                    <a:solidFill>
                      <a:schemeClr val="tx1"/>
                    </a:solidFill>
                    <a:effectLst/>
                    <a:latin typeface="+mn-lt"/>
                    <a:ea typeface="+mn-ea"/>
                    <a:cs typeface="+mn-cs"/>
                  </a:rPr>
                  <a:t>Wx</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Wh</a:t>
                </a:r>
                <a:r>
                  <a:rPr lang="zh-CN" altLang="en-US" sz="1200" b="0" i="0" kern="1200" dirty="0" smtClean="0">
                    <a:solidFill>
                      <a:schemeClr val="tx1"/>
                    </a:solidFill>
                    <a:effectLst/>
                    <a:latin typeface="+mn-lt"/>
                    <a:ea typeface="+mn-ea"/>
                    <a:cs typeface="+mn-cs"/>
                  </a:rPr>
                  <a:t>的函数</a:t>
                </a:r>
                <a:endParaRPr lang="zh-CN" altLang="en-US" dirty="0"/>
              </a:p>
            </p:txBody>
          </p:sp>
        </mc:Fallback>
      </mc:AlternateContent>
      <p:sp>
        <p:nvSpPr>
          <p:cNvPr id="4" name="灯片编号占位符 3"/>
          <p:cNvSpPr>
            <a:spLocks noGrp="1"/>
          </p:cNvSpPr>
          <p:nvPr>
            <p:ph type="sldNum" sz="quarter" idx="10"/>
          </p:nvPr>
        </p:nvSpPr>
        <p:spPr/>
        <p:txBody>
          <a:bodyPr/>
          <a:lstStyle/>
          <a:p>
            <a:fld id="{F7D19A24-35A8-4A9B-8DB5-2E1BB08E319B}" type="slidenum">
              <a:rPr lang="zh-CN" altLang="en-US" smtClean="0"/>
              <a:pPr/>
              <a:t>12</a:t>
            </a:fld>
            <a:endParaRPr lang="zh-CN" altLang="en-US"/>
          </a:p>
        </p:txBody>
      </p:sp>
    </p:spTree>
    <p:extLst>
      <p:ext uri="{BB962C8B-B14F-4D97-AF65-F5344CB8AC3E}">
        <p14:creationId xmlns:p14="http://schemas.microsoft.com/office/powerpoint/2010/main" val="321620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527DF5-3D47-400A-A99F-ECFB528CBA56}" type="slidenum">
              <a:rPr lang="zh-CN" altLang="en-US"/>
              <a:pPr/>
              <a:t>13</a:t>
            </a:fld>
            <a:endParaRPr lang="zh-CN" altLang="en-US"/>
          </a:p>
        </p:txBody>
      </p:sp>
    </p:spTree>
    <p:extLst>
      <p:ext uri="{BB962C8B-B14F-4D97-AF65-F5344CB8AC3E}">
        <p14:creationId xmlns:p14="http://schemas.microsoft.com/office/powerpoint/2010/main" val="132487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7D9835A-ED11-438F-966E-A8577979306D}" type="datetimeFigureOut">
              <a:rPr lang="zh-CN" altLang="en-US"/>
              <a:pPr>
                <a:defRPr/>
              </a:pPr>
              <a:t>2019/9/18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371EEB10-122F-4197-B19A-F4AB9BDA764B}" type="slidenum">
              <a:rPr lang="zh-CN" altLang="en-US"/>
              <a:pPr/>
              <a:t>‹#›</a:t>
            </a:fld>
            <a:endParaRPr lang="zh-CN" altLang="en-US"/>
          </a:p>
        </p:txBody>
      </p:sp>
    </p:spTree>
    <p:extLst>
      <p:ext uri="{BB962C8B-B14F-4D97-AF65-F5344CB8AC3E}">
        <p14:creationId xmlns:p14="http://schemas.microsoft.com/office/powerpoint/2010/main" val="382655928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93A15C1-B194-44F5-A641-E4265AE5DE50}" type="datetimeFigureOut">
              <a:rPr lang="zh-CN" altLang="en-US"/>
              <a:pPr>
                <a:defRPr/>
              </a:pPr>
              <a:t>2019/9/18</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F8F8F"/>
                </a:solidFill>
              </a:defRPr>
            </a:lvl1pPr>
          </a:lstStyle>
          <a:p>
            <a:fld id="{ED428DBD-9AED-4DAD-BA4F-AAB4B84F2D7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hyperlink" Target="ftp://ftp.idsia.ch/pub/juergen/TimeCount-IJCNN2000.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arxiv.org/pdf/1406.1078v3.pdf" TargetMode="External"/><Relationship Id="rId5" Type="http://schemas.openxmlformats.org/officeDocument/2006/relationships/image" Target="../media/image27.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arxiv.org/pdf/1411.7610v3.pdf" TargetMode="External"/><Relationship Id="rId3" Type="http://schemas.openxmlformats.org/officeDocument/2006/relationships/hyperlink" Target="http://arxiv.org/pdf/1508.03790v2.pdf" TargetMode="External"/><Relationship Id="rId7" Type="http://schemas.openxmlformats.org/officeDocument/2006/relationships/hyperlink" Target="http://arxiv.org/pdf/1506.02216v3.pdf"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arxiv.org/pdf/1502.04623.pdf" TargetMode="External"/><Relationship Id="rId11" Type="http://schemas.openxmlformats.org/officeDocument/2006/relationships/image" Target="../media/image28.png"/><Relationship Id="rId5" Type="http://schemas.openxmlformats.org/officeDocument/2006/relationships/hyperlink" Target="http://arxiv.org/pdf/1507.01526v1.pdf" TargetMode="External"/><Relationship Id="rId10" Type="http://schemas.openxmlformats.org/officeDocument/2006/relationships/hyperlink" Target="http://jmlr.org/proceedings/papers/v37/jozefowicz15.pdf" TargetMode="External"/><Relationship Id="rId4" Type="http://schemas.openxmlformats.org/officeDocument/2006/relationships/hyperlink" Target="http://arxiv.org/pdf/1402.3511v1.pdf" TargetMode="External"/><Relationship Id="rId9" Type="http://schemas.openxmlformats.org/officeDocument/2006/relationships/hyperlink" Target="http://arxiv.org/pdf/1503.04069.pdf"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image" Target="../media/image4.emf"/><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555625"/>
            <a:ext cx="457200" cy="593725"/>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2" name="TextBox 21"/>
          <p:cNvSpPr txBox="1"/>
          <p:nvPr/>
        </p:nvSpPr>
        <p:spPr>
          <a:xfrm>
            <a:off x="1423988" y="1385888"/>
            <a:ext cx="6296025" cy="1323439"/>
          </a:xfrm>
          <a:prstGeom prst="rect">
            <a:avLst/>
          </a:prstGeom>
          <a:noFill/>
        </p:spPr>
        <p:txBody>
          <a:bodyPr>
            <a:spAutoFit/>
          </a:bodyPr>
          <a:lstStyle/>
          <a:p>
            <a:pPr algn="dist" eaLnBrk="1" fontAlgn="auto" hangingPunct="1">
              <a:spcBef>
                <a:spcPts val="0"/>
              </a:spcBef>
              <a:spcAft>
                <a:spcPts val="0"/>
              </a:spcAft>
              <a:defRPr/>
            </a:pPr>
            <a:r>
              <a:rPr lang="zh-CN" altLang="en-US" sz="4000" dirty="0" smtClean="0">
                <a:ln w="6350">
                  <a:noFill/>
                </a:ln>
                <a:solidFill>
                  <a:schemeClr val="bg1">
                    <a:lumMod val="50000"/>
                  </a:schemeClr>
                </a:solidFill>
                <a:latin typeface="微软雅黑" pitchFamily="34" charset="-122"/>
                <a:ea typeface="微软雅黑" pitchFamily="34" charset="-122"/>
              </a:rPr>
              <a:t>循环神经网络</a:t>
            </a:r>
            <a:endParaRPr lang="en-US" altLang="zh-CN" sz="4000" dirty="0" smtClean="0">
              <a:ln w="6350">
                <a:noFill/>
              </a:ln>
              <a:solidFill>
                <a:schemeClr val="bg1">
                  <a:lumMod val="50000"/>
                </a:schemeClr>
              </a:solidFill>
              <a:latin typeface="微软雅黑" pitchFamily="34" charset="-122"/>
              <a:ea typeface="微软雅黑" pitchFamily="34" charset="-122"/>
            </a:endParaRPr>
          </a:p>
          <a:p>
            <a:pPr algn="dist" eaLnBrk="1" fontAlgn="auto" hangingPunct="1">
              <a:spcBef>
                <a:spcPts val="0"/>
              </a:spcBef>
              <a:spcAft>
                <a:spcPts val="0"/>
              </a:spcAft>
              <a:defRPr/>
            </a:pPr>
            <a:r>
              <a:rPr lang="zh-CN" altLang="en-US" sz="4000" dirty="0">
                <a:ln w="6350">
                  <a:noFill/>
                </a:ln>
                <a:solidFill>
                  <a:schemeClr val="bg1">
                    <a:lumMod val="50000"/>
                  </a:schemeClr>
                </a:solidFill>
                <a:latin typeface="微软雅黑" pitchFamily="34" charset="-122"/>
                <a:ea typeface="微软雅黑" pitchFamily="34" charset="-122"/>
              </a:rPr>
              <a:t>长</a:t>
            </a:r>
            <a:r>
              <a:rPr lang="zh-CN" altLang="en-US" sz="4000" dirty="0" smtClean="0">
                <a:ln w="6350">
                  <a:noFill/>
                </a:ln>
                <a:solidFill>
                  <a:schemeClr val="bg1">
                    <a:lumMod val="50000"/>
                  </a:schemeClr>
                </a:solidFill>
                <a:latin typeface="微软雅黑" pitchFamily="34" charset="-122"/>
                <a:ea typeface="微软雅黑" pitchFamily="34" charset="-122"/>
              </a:rPr>
              <a:t>短期记忆网络</a:t>
            </a:r>
            <a:endParaRPr lang="zh-CN" altLang="en-US" sz="4000" dirty="0">
              <a:ln w="6350">
                <a:noFill/>
              </a:ln>
              <a:solidFill>
                <a:schemeClr val="bg1">
                  <a:lumMod val="50000"/>
                </a:schemeClr>
              </a:solidFill>
              <a:latin typeface="微软雅黑" pitchFamily="34" charset="-122"/>
              <a:ea typeface="微软雅黑" pitchFamily="34" charset="-122"/>
            </a:endParaRPr>
          </a:p>
        </p:txBody>
      </p:sp>
      <p:sp>
        <p:nvSpPr>
          <p:cNvPr id="23" name="圆角矩形 22"/>
          <p:cNvSpPr/>
          <p:nvPr/>
        </p:nvSpPr>
        <p:spPr>
          <a:xfrm>
            <a:off x="1233488" y="3160713"/>
            <a:ext cx="6677025" cy="24606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1" fontAlgn="auto" hangingPunct="1">
              <a:spcBef>
                <a:spcPts val="0"/>
              </a:spcBef>
              <a:spcAft>
                <a:spcPts val="0"/>
              </a:spcAft>
              <a:buFont typeface="Arial" pitchFamily="34" charset="0"/>
              <a:buNone/>
              <a:defRPr/>
            </a:pPr>
            <a:r>
              <a:rPr lang="en-US" altLang="zh-CN" sz="1000" dirty="0" smtClean="0">
                <a:solidFill>
                  <a:schemeClr val="bg1">
                    <a:lumMod val="50000"/>
                  </a:schemeClr>
                </a:solidFill>
                <a:latin typeface="+mn-lt"/>
                <a:ea typeface="+mn-ea"/>
              </a:rPr>
              <a:t>Recurrent Natural Networks &amp; Long-Short Term Memory </a:t>
            </a:r>
            <a:endParaRPr lang="zh-CN" altLang="en-US" sz="1000" dirty="0">
              <a:solidFill>
                <a:schemeClr val="bg1">
                  <a:lumMod val="50000"/>
                </a:schemeClr>
              </a:solidFill>
              <a:latin typeface="+mn-lt"/>
              <a:ea typeface="+mn-ea"/>
            </a:endParaRPr>
          </a:p>
        </p:txBody>
      </p:sp>
      <p:grpSp>
        <p:nvGrpSpPr>
          <p:cNvPr id="3078" name="组合 20"/>
          <p:cNvGrpSpPr>
            <a:grpSpLocks/>
          </p:cNvGrpSpPr>
          <p:nvPr/>
        </p:nvGrpSpPr>
        <p:grpSpPr bwMode="auto">
          <a:xfrm>
            <a:off x="0" y="2946400"/>
            <a:ext cx="9144000" cy="53975"/>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 name="文本框 12"/>
          <p:cNvSpPr txBox="1"/>
          <p:nvPr/>
        </p:nvSpPr>
        <p:spPr>
          <a:xfrm>
            <a:off x="6963929" y="3939902"/>
            <a:ext cx="1512168" cy="369332"/>
          </a:xfrm>
          <a:prstGeom prst="rect">
            <a:avLst/>
          </a:prstGeom>
          <a:noFill/>
        </p:spPr>
        <p:txBody>
          <a:bodyPr wrap="square" rtlCol="0">
            <a:spAutoFit/>
          </a:bodyPr>
          <a:lstStyle/>
          <a:p>
            <a:r>
              <a:rPr lang="en-US" altLang="zh-CN" dirty="0" err="1" smtClean="0">
                <a:latin typeface="华文行楷" panose="02010800040101010101" pitchFamily="2" charset="-122"/>
                <a:ea typeface="华文行楷" panose="02010800040101010101" pitchFamily="2" charset="-122"/>
              </a:rPr>
              <a:t>Y.F.Zhao</a:t>
            </a:r>
            <a:endParaRPr lang="zh-CN" altLang="en-US"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85999" y="952166"/>
            <a:ext cx="6372001" cy="3239167"/>
          </a:xfrm>
          <a:prstGeom prst="rect">
            <a:avLst/>
          </a:prstGeom>
        </p:spPr>
      </p:pic>
    </p:spTree>
    <p:extLst>
      <p:ext uri="{BB962C8B-B14F-4D97-AF65-F5344CB8AC3E}">
        <p14:creationId xmlns:p14="http://schemas.microsoft.com/office/powerpoint/2010/main" val="2293268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85999" y="952166"/>
            <a:ext cx="6372001" cy="3239167"/>
          </a:xfrm>
          <a:prstGeom prst="rect">
            <a:avLst/>
          </a:prstGeom>
        </p:spPr>
      </p:pic>
    </p:spTree>
    <p:extLst>
      <p:ext uri="{BB962C8B-B14F-4D97-AF65-F5344CB8AC3E}">
        <p14:creationId xmlns:p14="http://schemas.microsoft.com/office/powerpoint/2010/main" val="4069467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23528" y="267494"/>
                <a:ext cx="8424936" cy="3109506"/>
              </a:xfrm>
              <a:prstGeom prst="rect">
                <a:avLst/>
              </a:prstGeom>
              <a:noFill/>
            </p:spPr>
            <p:txBody>
              <a:bodyPr wrap="square" rtlCol="0">
                <a:spAutoFit/>
              </a:bodyPr>
              <a:lstStyle/>
              <a:p>
                <a:r>
                  <a:rPr lang="zh-CN" altLang="en-US" dirty="0" smtClean="0"/>
                  <a:t>以 </a:t>
                </a:r>
                <a:r>
                  <a:rPr lang="en-US" altLang="zh-CN" dirty="0" smtClean="0"/>
                  <a:t>t = 3 </a:t>
                </a:r>
                <a:r>
                  <a:rPr lang="zh-CN" altLang="en-US" dirty="0" smtClean="0"/>
                  <a:t>为例，</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H</m:t>
                        </m:r>
                      </m:e>
                      <m:sub>
                        <m:r>
                          <a:rPr lang="en-US" altLang="zh-CN" i="1" dirty="0">
                            <a:latin typeface="Cambria Math" panose="02040503050406030204" pitchFamily="18" charset="0"/>
                          </a:rPr>
                          <m:t>0</m:t>
                        </m:r>
                      </m:sub>
                    </m:sSub>
                  </m:oMath>
                </a14:m>
                <a:r>
                  <a:rPr lang="zh-CN" altLang="en-US" dirty="0" smtClean="0"/>
                  <a:t>为给定值，</a:t>
                </a:r>
                <a:r>
                  <a:rPr lang="en-US" altLang="zh-CN" dirty="0" smtClean="0"/>
                  <a:t>RNN</a:t>
                </a:r>
                <a:r>
                  <a:rPr lang="zh-CN" altLang="en-US" dirty="0" smtClean="0"/>
                  <a:t>最基本的前向传播过程如下：</a:t>
                </a:r>
                <a:endParaRPr lang="en-US" altLang="zh-CN" dirty="0" smtClean="0"/>
              </a:p>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H</m:t>
                        </m:r>
                      </m:e>
                      <m:sub>
                        <m:r>
                          <a:rPr lang="en-US" altLang="zh-CN" i="1" dirty="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W</m:t>
                        </m:r>
                      </m:e>
                      <m:sub>
                        <m:r>
                          <a:rPr lang="en-US" altLang="zh-CN" b="0" i="1" dirty="0" smtClean="0">
                            <a:latin typeface="Cambria Math" panose="02040503050406030204" pitchFamily="18" charset="0"/>
                          </a:rPr>
                          <m:t>𝑥</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𝑊</m:t>
                        </m:r>
                      </m:e>
                      <m:sub>
                        <m:r>
                          <a:rPr lang="en-US" altLang="zh-CN" b="0" i="1" dirty="0" smtClean="0">
                            <a:latin typeface="Cambria Math" panose="02040503050406030204" pitchFamily="18" charset="0"/>
                          </a:rPr>
                          <m:t>h</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𝐻</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1</m:t>
                        </m:r>
                      </m:sub>
                    </m:sSub>
                  </m:oMath>
                </a14:m>
                <a:r>
                  <a:rPr lang="zh-CN" altLang="en-US" dirty="0" smtClean="0"/>
                  <a:t> </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a14:m>
                <a:endParaRPr lang="en-US" altLang="zh-CN" b="0" dirty="0" smtClean="0"/>
              </a:p>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H</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W</m:t>
                        </m:r>
                      </m:e>
                      <m:sub>
                        <m:r>
                          <a:rPr lang="en-US" altLang="zh-CN" i="1" dirty="0">
                            <a:latin typeface="Cambria Math" panose="02040503050406030204" pitchFamily="18" charset="0"/>
                          </a:rPr>
                          <m:t>𝑥</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h</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𝐻</m:t>
                        </m:r>
                      </m:e>
                      <m:sub>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1</m:t>
                        </m:r>
                      </m:sub>
                    </m:sSub>
                  </m:oMath>
                </a14:m>
                <a:r>
                  <a:rPr lang="zh-CN"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0</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oMath>
                </a14:m>
                <a:endParaRPr lang="en-US" altLang="zh-CN" dirty="0" smtClean="0"/>
              </a:p>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H</m:t>
                        </m:r>
                      </m:e>
                      <m:sub>
                        <m:r>
                          <a:rPr lang="en-US" altLang="zh-CN" b="0" i="1" dirty="0" smtClean="0">
                            <a:latin typeface="Cambria Math" panose="02040503050406030204" pitchFamily="18" charset="0"/>
                          </a:rPr>
                          <m:t>3</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W</m:t>
                        </m:r>
                      </m:e>
                      <m:sub>
                        <m:r>
                          <a:rPr lang="en-US" altLang="zh-CN" i="1" dirty="0">
                            <a:latin typeface="Cambria Math" panose="02040503050406030204" pitchFamily="18" charset="0"/>
                          </a:rPr>
                          <m:t>𝑥</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𝑊</m:t>
                        </m:r>
                      </m:e>
                      <m:sub>
                        <m:r>
                          <a:rPr lang="en-US" altLang="zh-CN" i="1" dirty="0">
                            <a:latin typeface="Cambria Math" panose="02040503050406030204" pitchFamily="18" charset="0"/>
                          </a:rPr>
                          <m:t>h</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𝐻</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1</m:t>
                        </m:r>
                      </m:sub>
                    </m:sSub>
                  </m:oMath>
                </a14:m>
                <a:r>
                  <a:rPr lang="zh-CN"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0</m:t>
                        </m:r>
                      </m:sub>
                    </m:sSub>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H</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oMath>
                </a14:m>
                <a:endParaRPr lang="en-US" altLang="zh-CN" dirty="0" smtClean="0"/>
              </a:p>
              <a:p>
                <a:r>
                  <a:rPr lang="en-US" altLang="zh-CN" dirty="0" smtClean="0"/>
                  <a:t>t = 3</a:t>
                </a:r>
                <a:r>
                  <a:rPr lang="zh-CN" altLang="en-US" dirty="0" smtClean="0"/>
                  <a:t>：</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𝑌</m:t>
                                  </m:r>
                                </m:e>
                                <m:sub>
                                  <m:r>
                                    <a:rPr lang="en-US" altLang="zh-CN" b="0" i="1" smtClean="0">
                                      <a:latin typeface="Cambria Math" panose="02040503050406030204" pitchFamily="18" charset="0"/>
                                    </a:rPr>
                                    <m:t>3 </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𝑂</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e>
                          </m:d>
                        </m:e>
                        <m:sup>
                          <m:r>
                            <a:rPr lang="en-US" altLang="zh-CN" b="0" i="1" smtClean="0">
                              <a:latin typeface="Cambria Math" panose="02040503050406030204" pitchFamily="18" charset="0"/>
                            </a:rPr>
                            <m:t>2</m:t>
                          </m:r>
                        </m:sup>
                      </m:sSup>
                    </m:oMath>
                  </m:oMathPara>
                </a14:m>
                <a:endParaRPr lang="en-US" altLang="zh-CN" dirty="0" smtClean="0"/>
              </a:p>
              <a:p>
                <a:r>
                  <a:rPr lang="zh-CN" altLang="en-US" dirty="0" smtClean="0"/>
                  <a:t>对于一</a:t>
                </a:r>
                <a:r>
                  <a:rPr lang="zh-CN" altLang="en-US" dirty="0"/>
                  <a:t>次</a:t>
                </a:r>
                <a:r>
                  <a:rPr lang="zh-CN" altLang="en-US" dirty="0" smtClean="0"/>
                  <a:t>完整的训练：</a:t>
                </a:r>
                <a:r>
                  <a:rPr lang="en-US" altLang="zh-CN" dirty="0" smtClean="0"/>
                  <a:t>	           </a:t>
                </a:r>
                <a14:m>
                  <m:oMath xmlns:m="http://schemas.openxmlformats.org/officeDocument/2006/math">
                    <m:r>
                      <a:rPr lang="en-US" altLang="zh-CN" b="0" i="1" smtClean="0">
                        <a:latin typeface="Cambria Math" panose="02040503050406030204" pitchFamily="18" charset="0"/>
                      </a:rPr>
                      <m:t>𝐿𝑜𝑠𝑠</m:t>
                    </m:r>
                    <m:r>
                      <a:rPr lang="en-US" altLang="zh-CN" b="0" i="1" smtClean="0">
                        <a:latin typeface="Cambria Math" panose="02040503050406030204" pitchFamily="18" charset="0"/>
                      </a:rPr>
                      <m:t>= </m:t>
                    </m:r>
                    <m:nary>
                      <m:naryPr>
                        <m:chr m:val="∑"/>
                        <m:ctrlPr>
                          <a:rPr lang="pt-BR" altLang="zh-CN" b="0" i="1" smtClean="0">
                            <a:latin typeface="Cambria Math" panose="02040503050406030204" pitchFamily="18" charset="0"/>
                          </a:rPr>
                        </m:ctrlPr>
                      </m:naryPr>
                      <m:sub>
                        <m:r>
                          <a:rPr lang="en-US" altLang="zh-CN" b="0" i="1" smtClean="0">
                            <a:latin typeface="Cambria Math" panose="02040503050406030204" pitchFamily="18" charset="0"/>
                          </a:rPr>
                          <m:t>𝑡</m:t>
                        </m:r>
                        <m:r>
                          <a:rPr lang="pt-BR" altLang="zh-CN" b="0" i="1" smtClean="0">
                            <a:latin typeface="Cambria Math" panose="02040503050406030204" pitchFamily="18" charset="0"/>
                          </a:rPr>
                          <m:t>=0</m:t>
                        </m:r>
                      </m:sub>
                      <m:sup>
                        <m:r>
                          <a:rPr lang="en-US" altLang="zh-CN" b="0" i="1" smtClean="0">
                            <a:latin typeface="Cambria Math" panose="02040503050406030204" pitchFamily="18" charset="0"/>
                          </a:rPr>
                          <m:t>𝑇</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e>
                    </m:nary>
                  </m:oMath>
                </a14:m>
                <a:endParaRPr lang="en-US" altLang="zh-CN" dirty="0" smtClean="0"/>
              </a:p>
              <a:p>
                <a:endParaRPr lang="en-US" altLang="zh-CN" dirty="0" smtClean="0"/>
              </a:p>
              <a:p>
                <a:r>
                  <a:rPr lang="zh-CN" altLang="en-US" dirty="0" smtClean="0"/>
                  <a:t>使用梯度下降法训练</a:t>
                </a:r>
                <a:endParaRPr lang="en-US" altLang="zh-CN" dirty="0" smtClean="0"/>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323528" y="267494"/>
                <a:ext cx="8424936" cy="3109506"/>
              </a:xfrm>
              <a:prstGeom prst="rect">
                <a:avLst/>
              </a:prstGeom>
              <a:blipFill>
                <a:blip r:embed="rId3"/>
                <a:stretch>
                  <a:fillRect l="-579" t="-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67544" y="3192334"/>
                <a:ext cx="6408712" cy="369332"/>
              </a:xfrm>
              <a:prstGeom prst="rect">
                <a:avLst/>
              </a:prstGeom>
              <a:noFill/>
            </p:spPr>
            <p:txBody>
              <a:bodyPr wrap="square" rtlCol="0">
                <a:spAutoFit/>
              </a:bodyPr>
              <a:lstStyle/>
              <a:p>
                <a:pPr lvl="0"/>
                <a:r>
                  <a:rPr lang="en-US" altLang="zh-CN" dirty="0">
                    <a:solidFill>
                      <a:srgbClr val="333333"/>
                    </a:solidFill>
                  </a:rPr>
                  <a:t>t = 3</a:t>
                </a:r>
                <a:r>
                  <a:rPr lang="zh-CN" altLang="en-US" dirty="0">
                    <a:solidFill>
                      <a:srgbClr val="333333"/>
                    </a:solidFill>
                  </a:rPr>
                  <a:t>时刻对</a:t>
                </a:r>
                <a14:m>
                  <m:oMath xmlns:m="http://schemas.openxmlformats.org/officeDocument/2006/math">
                    <m:sSub>
                      <m:sSubPr>
                        <m:ctrlPr>
                          <a:rPr lang="en-US" altLang="zh-CN" i="1">
                            <a:solidFill>
                              <a:srgbClr val="333333"/>
                            </a:solidFill>
                            <a:latin typeface="Cambria Math" panose="02040503050406030204" pitchFamily="18" charset="0"/>
                          </a:rPr>
                        </m:ctrlPr>
                      </m:sSubPr>
                      <m:e>
                        <m:r>
                          <a:rPr lang="en-US" altLang="zh-CN" i="1">
                            <a:solidFill>
                              <a:srgbClr val="333333"/>
                            </a:solidFill>
                            <a:latin typeface="Cambria Math" panose="02040503050406030204" pitchFamily="18" charset="0"/>
                          </a:rPr>
                          <m:t>𝑊</m:t>
                        </m:r>
                      </m:e>
                      <m:sub>
                        <m:r>
                          <a:rPr lang="en-US" altLang="zh-CN" i="1">
                            <a:solidFill>
                              <a:srgbClr val="333333"/>
                            </a:solidFill>
                            <a:latin typeface="Cambria Math" panose="02040503050406030204" pitchFamily="18" charset="0"/>
                          </a:rPr>
                          <m:t>𝑥</m:t>
                        </m:r>
                      </m:sub>
                    </m:sSub>
                    <m:r>
                      <a:rPr lang="en-US" altLang="zh-CN" i="1">
                        <a:solidFill>
                          <a:srgbClr val="333333"/>
                        </a:solidFill>
                        <a:latin typeface="Cambria Math" panose="02040503050406030204" pitchFamily="18" charset="0"/>
                      </a:rPr>
                      <m:t>,</m:t>
                    </m:r>
                    <m:sSub>
                      <m:sSubPr>
                        <m:ctrlPr>
                          <a:rPr lang="en-US" altLang="zh-CN" i="1">
                            <a:solidFill>
                              <a:srgbClr val="333333"/>
                            </a:solidFill>
                            <a:latin typeface="Cambria Math" panose="02040503050406030204" pitchFamily="18" charset="0"/>
                          </a:rPr>
                        </m:ctrlPr>
                      </m:sSubPr>
                      <m:e>
                        <m:r>
                          <a:rPr lang="en-US" altLang="zh-CN" i="1">
                            <a:solidFill>
                              <a:srgbClr val="333333"/>
                            </a:solidFill>
                            <a:latin typeface="Cambria Math" panose="02040503050406030204" pitchFamily="18" charset="0"/>
                          </a:rPr>
                          <m:t>𝑊</m:t>
                        </m:r>
                      </m:e>
                      <m:sub>
                        <m:r>
                          <a:rPr lang="en-US" altLang="zh-CN" i="1">
                            <a:solidFill>
                              <a:srgbClr val="333333"/>
                            </a:solidFill>
                            <a:latin typeface="Cambria Math" panose="02040503050406030204" pitchFamily="18" charset="0"/>
                          </a:rPr>
                          <m:t>h</m:t>
                        </m:r>
                      </m:sub>
                    </m:sSub>
                    <m:r>
                      <a:rPr lang="en-US" altLang="zh-CN" i="1">
                        <a:solidFill>
                          <a:srgbClr val="333333"/>
                        </a:solidFill>
                        <a:latin typeface="Cambria Math" panose="02040503050406030204" pitchFamily="18" charset="0"/>
                      </a:rPr>
                      <m:t>,</m:t>
                    </m:r>
                    <m:sSub>
                      <m:sSubPr>
                        <m:ctrlPr>
                          <a:rPr lang="en-US" altLang="zh-CN" i="1">
                            <a:solidFill>
                              <a:srgbClr val="333333"/>
                            </a:solidFill>
                            <a:latin typeface="Cambria Math" panose="02040503050406030204" pitchFamily="18" charset="0"/>
                          </a:rPr>
                        </m:ctrlPr>
                      </m:sSubPr>
                      <m:e>
                        <m:r>
                          <a:rPr lang="en-US" altLang="zh-CN" i="1">
                            <a:solidFill>
                              <a:srgbClr val="333333"/>
                            </a:solidFill>
                            <a:latin typeface="Cambria Math" panose="02040503050406030204" pitchFamily="18" charset="0"/>
                          </a:rPr>
                          <m:t>𝑊</m:t>
                        </m:r>
                      </m:e>
                      <m:sub>
                        <m:r>
                          <a:rPr lang="en-US" altLang="zh-CN" i="1">
                            <a:solidFill>
                              <a:srgbClr val="333333"/>
                            </a:solidFill>
                            <a:latin typeface="Cambria Math" panose="02040503050406030204" pitchFamily="18" charset="0"/>
                          </a:rPr>
                          <m:t>𝑜</m:t>
                        </m:r>
                      </m:sub>
                    </m:sSub>
                  </m:oMath>
                </a14:m>
                <a:r>
                  <a:rPr lang="zh-CN" altLang="en-US" dirty="0">
                    <a:solidFill>
                      <a:srgbClr val="333333"/>
                    </a:solidFill>
                  </a:rPr>
                  <a:t>求偏导：</a:t>
                </a:r>
                <a:endParaRPr lang="en-US" altLang="zh-CN" dirty="0">
                  <a:solidFill>
                    <a:srgbClr val="333333"/>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67544" y="3192334"/>
                <a:ext cx="6408712" cy="369332"/>
              </a:xfrm>
              <a:prstGeom prst="rect">
                <a:avLst/>
              </a:prstGeom>
              <a:blipFill>
                <a:blip r:embed="rId4"/>
                <a:stretch>
                  <a:fillRect l="-856" t="-15000"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943200" y="2715766"/>
                <a:ext cx="7200800" cy="2922210"/>
              </a:xfrm>
              <a:prstGeom prst="rect">
                <a:avLst/>
              </a:prstGeom>
              <a:noFill/>
            </p:spPr>
            <p:txBody>
              <a:bodyPr wrap="square" rtlCol="0">
                <a:spAutoFit/>
              </a:bodyPr>
              <a:lstStyle/>
              <a:p>
                <a:pPr>
                  <a:lnSpc>
                    <a:spcPct val="140000"/>
                  </a:lnSpc>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sty m:val="p"/>
                            </m:rPr>
                            <a:rPr lang="el-GR" altLang="zh-CN" i="1" smtClean="0">
                              <a:latin typeface="Cambria Math" panose="02040503050406030204" pitchFamily="18" charset="0"/>
                            </a:rPr>
                            <m:t>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m:t>
                              </m:r>
                            </m:sub>
                          </m:sSub>
                        </m:den>
                      </m:f>
                      <m:r>
                        <a:rPr lang="en-US" altLang="zh-CN" b="0" i="1" smtClean="0">
                          <a:latin typeface="Cambria Math" panose="02040503050406030204" pitchFamily="18" charset="0"/>
                        </a:rPr>
                        <m:t>= </m:t>
                      </m:r>
                      <m:f>
                        <m:fPr>
                          <m:ctrlPr>
                            <a:rPr lang="en-US" altLang="zh-CN" i="1" smtClean="0">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3</m:t>
                              </m:r>
                            </m:sub>
                          </m:sSub>
                        </m:den>
                      </m:f>
                      <m:f>
                        <m:fPr>
                          <m:ctrlPr>
                            <a:rPr lang="en-US" altLang="zh-CN" i="1" smtClean="0">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m:t>
                              </m:r>
                            </m:sub>
                          </m:sSub>
                        </m:den>
                      </m:f>
                    </m:oMath>
                  </m:oMathPara>
                </a14:m>
                <a:endParaRPr lang="en-US" altLang="zh-CN" dirty="0" smtClean="0"/>
              </a:p>
              <a:p>
                <a:pPr>
                  <a:lnSpc>
                    <a:spcPct val="140000"/>
                  </a:lnSpc>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𝑥</m:t>
                              </m:r>
                            </m:sub>
                          </m:sSub>
                        </m:den>
                      </m:f>
                      <m:r>
                        <a:rPr lang="en-US" altLang="zh-CN" i="1">
                          <a:latin typeface="Cambria Math" panose="02040503050406030204" pitchFamily="18" charset="0"/>
                        </a:rPr>
                        <m:t>= </m:t>
                      </m:r>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𝑥</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𝑥</m:t>
                              </m:r>
                            </m:sub>
                          </m:sSub>
                        </m:den>
                      </m:f>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2</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1</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1</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𝑥</m:t>
                              </m:r>
                            </m:sub>
                          </m:sSub>
                        </m:den>
                      </m:f>
                    </m:oMath>
                  </m:oMathPara>
                </a14:m>
                <a:endParaRPr lang="zh-CN" altLang="en-US" dirty="0"/>
              </a:p>
              <a:p>
                <a:pPr>
                  <a:lnSpc>
                    <a:spcPct val="140000"/>
                  </a:lnSpc>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𝐻</m:t>
                              </m:r>
                            </m:sub>
                          </m:sSub>
                        </m:den>
                      </m:f>
                      <m:r>
                        <a:rPr lang="en-US" altLang="zh-CN" i="1">
                          <a:latin typeface="Cambria Math" panose="02040503050406030204" pitchFamily="18" charset="0"/>
                        </a:rPr>
                        <m:t>= </m:t>
                      </m:r>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𝐻</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𝐻</m:t>
                              </m:r>
                            </m:sub>
                          </m:sSub>
                        </m:den>
                      </m:f>
                      <m:r>
                        <a:rPr lang="en-US" altLang="zh-CN">
                          <a:latin typeface="Cambria Math" panose="02040503050406030204" pitchFamily="18" charset="0"/>
                        </a:rPr>
                        <m:t>+</m:t>
                      </m:r>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3</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𝐻</m:t>
                              </m:r>
                            </m:sub>
                          </m:sSub>
                        </m:den>
                      </m:f>
                    </m:oMath>
                  </m:oMathPara>
                </a14:m>
                <a:endParaRPr lang="zh-CN" altLang="en-US" dirty="0"/>
              </a:p>
              <a:p>
                <a:pPr>
                  <a:lnSpc>
                    <a:spcPct val="140000"/>
                  </a:lnSpc>
                </a:pP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3200" y="2715766"/>
                <a:ext cx="7200800" cy="29222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23528" y="3192334"/>
                <a:ext cx="7056784" cy="1453026"/>
              </a:xfrm>
              <a:prstGeom prst="rect">
                <a:avLst/>
              </a:prstGeom>
              <a:noFill/>
            </p:spPr>
            <p:txBody>
              <a:bodyPr wrap="square" rtlCol="0">
                <a:spAutoFit/>
              </a:bodyPr>
              <a:lstStyle/>
              <a:p>
                <a:r>
                  <a:rPr lang="zh-CN" altLang="en-US" dirty="0" smtClean="0">
                    <a:solidFill>
                      <a:srgbClr val="1A1A1A"/>
                    </a:solidFill>
                    <a:latin typeface="-apple-system"/>
                  </a:rPr>
                  <a:t>根据上述求偏导的过程，我们可以得出任意时刻对</a:t>
                </a:r>
                <a14:m>
                  <m:oMath xmlns:m="http://schemas.openxmlformats.org/officeDocument/2006/math">
                    <m:sSub>
                      <m:sSubPr>
                        <m:ctrlPr>
                          <a:rPr lang="en-US" altLang="zh-CN" b="0" i="1" smtClean="0">
                            <a:solidFill>
                              <a:srgbClr val="1A1A1A"/>
                            </a:solidFill>
                            <a:latin typeface="Cambria Math" panose="02040503050406030204" pitchFamily="18" charset="0"/>
                          </a:rPr>
                        </m:ctrlPr>
                      </m:sSubPr>
                      <m:e>
                        <m:r>
                          <a:rPr lang="en-US" altLang="zh-CN" b="0" i="1" smtClean="0">
                            <a:solidFill>
                              <a:srgbClr val="1A1A1A"/>
                            </a:solidFill>
                            <a:latin typeface="Cambria Math" panose="02040503050406030204" pitchFamily="18" charset="0"/>
                          </a:rPr>
                          <m:t>𝑊</m:t>
                        </m:r>
                      </m:e>
                      <m:sub>
                        <m:r>
                          <a:rPr lang="en-US" altLang="zh-CN" b="0" i="1" smtClean="0">
                            <a:solidFill>
                              <a:srgbClr val="1A1A1A"/>
                            </a:solidFill>
                            <a:latin typeface="Cambria Math" panose="02040503050406030204" pitchFamily="18" charset="0"/>
                          </a:rPr>
                          <m:t>𝑥</m:t>
                        </m:r>
                      </m:sub>
                    </m:sSub>
                    <m:r>
                      <a:rPr lang="en-US" altLang="zh-CN" b="0" i="1" smtClean="0">
                        <a:solidFill>
                          <a:srgbClr val="1A1A1A"/>
                        </a:solidFill>
                        <a:latin typeface="Cambria Math" panose="02040503050406030204" pitchFamily="18" charset="0"/>
                      </a:rPr>
                      <m:t> , </m:t>
                    </m:r>
                    <m:sSub>
                      <m:sSubPr>
                        <m:ctrlPr>
                          <a:rPr lang="en-US" altLang="zh-CN" b="0" i="1" smtClean="0">
                            <a:solidFill>
                              <a:srgbClr val="1A1A1A"/>
                            </a:solidFill>
                            <a:latin typeface="Cambria Math" panose="02040503050406030204" pitchFamily="18" charset="0"/>
                          </a:rPr>
                        </m:ctrlPr>
                      </m:sSubPr>
                      <m:e>
                        <m:r>
                          <a:rPr lang="en-US" altLang="zh-CN" b="0" i="1" smtClean="0">
                            <a:solidFill>
                              <a:srgbClr val="1A1A1A"/>
                            </a:solidFill>
                            <a:latin typeface="Cambria Math" panose="02040503050406030204" pitchFamily="18" charset="0"/>
                          </a:rPr>
                          <m:t>𝑊</m:t>
                        </m:r>
                      </m:e>
                      <m:sub>
                        <m:r>
                          <a:rPr lang="en-US" altLang="zh-CN" b="0" i="1" smtClean="0">
                            <a:solidFill>
                              <a:srgbClr val="1A1A1A"/>
                            </a:solidFill>
                            <a:latin typeface="Cambria Math" panose="02040503050406030204" pitchFamily="18" charset="0"/>
                          </a:rPr>
                          <m:t>𝐻</m:t>
                        </m:r>
                      </m:sub>
                    </m:sSub>
                  </m:oMath>
                </a14:m>
                <a:r>
                  <a:rPr lang="zh-CN" altLang="en-US" dirty="0">
                    <a:solidFill>
                      <a:srgbClr val="1A1A1A"/>
                    </a:solidFill>
                    <a:latin typeface="-apple-system"/>
                  </a:rPr>
                  <a:t>求偏导的公式：</a:t>
                </a:r>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𝑡</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𝑥</m:t>
                              </m:r>
                            </m:sub>
                          </m:sSub>
                        </m:den>
                      </m:f>
                      <m:r>
                        <a:rPr lang="pt-BR" altLang="zh-CN" i="1" smtClean="0">
                          <a:latin typeface="Cambria Math" panose="02040503050406030204" pitchFamily="18" charset="0"/>
                        </a:rPr>
                        <m:t>=</m:t>
                      </m:r>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𝑡</m:t>
                          </m:r>
                        </m:sup>
                        <m:e>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𝑡</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𝑡</m:t>
                                  </m:r>
                                </m:sub>
                              </m:sSub>
                            </m:den>
                          </m:f>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b="0" i="1" smtClean="0">
                                      <a:latin typeface="Cambria Math" panose="02040503050406030204" pitchFamily="18" charset="0"/>
                                    </a:rPr>
                                    <m:t>𝑡</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𝑡</m:t>
                                  </m:r>
                                </m:sub>
                              </m:sSub>
                            </m:den>
                          </m:f>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m:rPr>
                                  <m:brk m:alnAt="23"/>
                                </m:rP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f>
                                <m:fPr>
                                  <m:ctrlPr>
                                    <a:rPr lang="en-US" altLang="zh-CN" b="0" i="1" smtClean="0">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𝑗</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den>
                              </m:f>
                            </m:e>
                          </m:nary>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m:rPr>
                                      <m:sty m:val="p"/>
                                    </m:rPr>
                                    <a:rPr lang="en-US" altLang="zh-CN" i="1">
                                      <a:latin typeface="Cambria Math" panose="02040503050406030204" pitchFamily="18" charset="0"/>
                                    </a:rPr>
                                    <m:t>k</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𝑥</m:t>
                                  </m:r>
                                </m:sub>
                              </m:sSub>
                            </m:den>
                          </m:f>
                        </m:e>
                      </m:nary>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23528" y="3192334"/>
                <a:ext cx="7056784" cy="1453026"/>
              </a:xfrm>
              <a:prstGeom prst="rect">
                <a:avLst/>
              </a:prstGeom>
              <a:blipFill>
                <a:blip r:embed="rId6"/>
                <a:stretch>
                  <a:fillRect l="-691" t="-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081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9"/>
                                          </p:stCondLst>
                                        </p:cTn>
                                        <p:tgtEl>
                                          <p:spTgt spid="3"/>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anim calcmode="lin" valueType="num">
                                      <p:cBhvr>
                                        <p:cTn id="23" dur="250" fill="hold"/>
                                        <p:tgtEl>
                                          <p:spTgt spid="6"/>
                                        </p:tgtEl>
                                        <p:attrNameLst>
                                          <p:attrName>ppt_x</p:attrName>
                                        </p:attrNameLst>
                                      </p:cBhvr>
                                      <p:tavLst>
                                        <p:tav tm="0">
                                          <p:val>
                                            <p:strVal val="#ppt_x"/>
                                          </p:val>
                                        </p:tav>
                                        <p:tav tm="100000">
                                          <p:val>
                                            <p:strVal val="#ppt_x"/>
                                          </p:val>
                                        </p:tav>
                                      </p:tavLst>
                                    </p:anim>
                                    <p:anim calcmode="lin" valueType="num">
                                      <p:cBhvr>
                                        <p:cTn id="24"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9"/>
          <p:cNvSpPr>
            <a:spLocks noChangeArrowheads="1"/>
          </p:cNvSpPr>
          <p:nvPr/>
        </p:nvSpPr>
        <p:spPr bwMode="auto">
          <a:xfrm>
            <a:off x="415925" y="277813"/>
            <a:ext cx="315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dirty="0" smtClean="0">
                <a:latin typeface="微软雅黑" panose="020B0503020204020204" pitchFamily="34" charset="-122"/>
                <a:ea typeface="微软雅黑" panose="020B0503020204020204" pitchFamily="34" charset="-122"/>
              </a:rPr>
              <a:t>如果再加入激活函数呢</a:t>
            </a:r>
            <a:endParaRPr lang="en-US" altLang="zh-CN" sz="2400" dirty="0">
              <a:latin typeface="微软雅黑" panose="020B0503020204020204" pitchFamily="34" charset="-122"/>
              <a:ea typeface="微软雅黑" panose="020B0503020204020204" pitchFamily="34" charset="-122"/>
            </a:endParaRPr>
          </a:p>
        </p:txBody>
      </p:sp>
      <p:grpSp>
        <p:nvGrpSpPr>
          <p:cNvPr id="24579" name="组合 26"/>
          <p:cNvGrpSpPr>
            <a:grpSpLocks/>
          </p:cNvGrpSpPr>
          <p:nvPr/>
        </p:nvGrpSpPr>
        <p:grpSpPr bwMode="auto">
          <a:xfrm>
            <a:off x="415925" y="700088"/>
            <a:ext cx="900113" cy="55562"/>
            <a:chOff x="0" y="2842590"/>
            <a:chExt cx="7054752" cy="89199"/>
          </a:xfrm>
        </p:grpSpPr>
        <p:sp>
          <p:nvSpPr>
            <p:cNvPr id="32" name="矩形 31"/>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5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4"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3" name="文本框 2"/>
              <p:cNvSpPr txBox="1"/>
              <p:nvPr/>
            </p:nvSpPr>
            <p:spPr>
              <a:xfrm>
                <a:off x="235918" y="939741"/>
                <a:ext cx="4336082" cy="17557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333333"/>
                              </a:solidFill>
                              <a:latin typeface="Cambria Math" panose="02040503050406030204" pitchFamily="18" charset="0"/>
                            </a:rPr>
                          </m:ctrlPr>
                        </m:sSubPr>
                        <m:e>
                          <m:r>
                            <m:rPr>
                              <m:sty m:val="p"/>
                            </m:rPr>
                            <a:rPr lang="en-US" altLang="zh-CN" i="1" dirty="0">
                              <a:solidFill>
                                <a:srgbClr val="333333"/>
                              </a:solidFill>
                              <a:latin typeface="Cambria Math" panose="02040503050406030204" pitchFamily="18" charset="0"/>
                            </a:rPr>
                            <m:t>H</m:t>
                          </m:r>
                        </m:e>
                        <m:sub>
                          <m:r>
                            <m:rPr>
                              <m:sty m:val="p"/>
                            </m:rPr>
                            <a:rPr lang="en-US" altLang="zh-CN" i="1" dirty="0">
                              <a:solidFill>
                                <a:srgbClr val="333333"/>
                              </a:solidFill>
                              <a:latin typeface="Cambria Math" panose="02040503050406030204" pitchFamily="18" charset="0"/>
                            </a:rPr>
                            <m:t>j</m:t>
                          </m:r>
                        </m:sub>
                      </m:sSub>
                      <m:r>
                        <a:rPr lang="en-US" altLang="zh-CN" i="1" dirty="0">
                          <a:solidFill>
                            <a:srgbClr val="333333"/>
                          </a:solidFill>
                          <a:latin typeface="Cambria Math" panose="02040503050406030204" pitchFamily="18" charset="0"/>
                        </a:rPr>
                        <m:t>=</m:t>
                      </m:r>
                      <m:sSub>
                        <m:sSubPr>
                          <m:ctrlPr>
                            <a:rPr lang="en-US" altLang="zh-CN" i="1" dirty="0">
                              <a:solidFill>
                                <a:srgbClr val="333333"/>
                              </a:solidFill>
                              <a:latin typeface="Cambria Math" panose="02040503050406030204" pitchFamily="18" charset="0"/>
                            </a:rPr>
                          </m:ctrlPr>
                        </m:sSubPr>
                        <m:e>
                          <m:r>
                            <a:rPr lang="en-US" altLang="zh-CN" b="0" i="1" dirty="0" smtClean="0">
                              <a:solidFill>
                                <a:srgbClr val="333333"/>
                              </a:solidFill>
                              <a:latin typeface="Cambria Math" panose="02040503050406030204" pitchFamily="18" charset="0"/>
                            </a:rPr>
                            <m:t>𝑡𝑎𝑛h</m:t>
                          </m:r>
                          <m:r>
                            <a:rPr lang="en-US" altLang="zh-CN" b="0" i="1" dirty="0" smtClean="0">
                              <a:solidFill>
                                <a:srgbClr val="333333"/>
                              </a:solidFill>
                              <a:latin typeface="Cambria Math" panose="02040503050406030204" pitchFamily="18" charset="0"/>
                            </a:rPr>
                            <m:t>( </m:t>
                          </m:r>
                          <m:r>
                            <m:rPr>
                              <m:sty m:val="p"/>
                            </m:rPr>
                            <a:rPr lang="en-US" altLang="zh-CN" i="1" dirty="0">
                              <a:solidFill>
                                <a:srgbClr val="333333"/>
                              </a:solidFill>
                              <a:latin typeface="Cambria Math" panose="02040503050406030204" pitchFamily="18" charset="0"/>
                            </a:rPr>
                            <m:t>W</m:t>
                          </m:r>
                        </m:e>
                        <m:sub>
                          <m:r>
                            <a:rPr lang="en-US" altLang="zh-CN" i="1" dirty="0">
                              <a:solidFill>
                                <a:srgbClr val="333333"/>
                              </a:solidFill>
                              <a:latin typeface="Cambria Math" panose="02040503050406030204" pitchFamily="18" charset="0"/>
                            </a:rPr>
                            <m:t>𝑥</m:t>
                          </m:r>
                        </m:sub>
                      </m:sSub>
                      <m:r>
                        <a:rPr lang="en-US" altLang="zh-CN" i="1" dirty="0">
                          <a:solidFill>
                            <a:srgbClr val="333333"/>
                          </a:solidFill>
                          <a:latin typeface="Cambria Math" panose="02040503050406030204" pitchFamily="18" charset="0"/>
                        </a:rPr>
                        <m:t>∗</m:t>
                      </m:r>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𝑋</m:t>
                          </m:r>
                        </m:e>
                        <m:sub>
                          <m:r>
                            <a:rPr lang="en-US" altLang="zh-CN" b="0" i="1" dirty="0" smtClean="0">
                              <a:solidFill>
                                <a:srgbClr val="333333"/>
                              </a:solidFill>
                              <a:latin typeface="Cambria Math" panose="02040503050406030204" pitchFamily="18" charset="0"/>
                            </a:rPr>
                            <m:t>𝑗</m:t>
                          </m:r>
                        </m:sub>
                      </m:sSub>
                      <m:r>
                        <a:rPr lang="en-US" altLang="zh-CN" i="1" dirty="0">
                          <a:solidFill>
                            <a:srgbClr val="333333"/>
                          </a:solidFill>
                          <a:latin typeface="Cambria Math" panose="02040503050406030204" pitchFamily="18" charset="0"/>
                        </a:rPr>
                        <m:t>+</m:t>
                      </m:r>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𝑊</m:t>
                          </m:r>
                        </m:e>
                        <m:sub>
                          <m:r>
                            <a:rPr lang="en-US" altLang="zh-CN" i="1" dirty="0">
                              <a:solidFill>
                                <a:srgbClr val="333333"/>
                              </a:solidFill>
                              <a:latin typeface="Cambria Math" panose="02040503050406030204" pitchFamily="18" charset="0"/>
                            </a:rPr>
                            <m:t>h</m:t>
                          </m:r>
                        </m:sub>
                      </m:sSub>
                      <m:r>
                        <a:rPr lang="en-US" altLang="zh-CN" i="1" dirty="0">
                          <a:solidFill>
                            <a:srgbClr val="333333"/>
                          </a:solidFill>
                          <a:latin typeface="Cambria Math" panose="02040503050406030204" pitchFamily="18" charset="0"/>
                        </a:rPr>
                        <m:t>∗</m:t>
                      </m:r>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𝐻</m:t>
                          </m:r>
                        </m:e>
                        <m:sub>
                          <m:r>
                            <a:rPr lang="en-US" altLang="zh-CN" b="0" i="1" dirty="0" smtClean="0">
                              <a:solidFill>
                                <a:srgbClr val="333333"/>
                              </a:solidFill>
                              <a:latin typeface="Cambria Math" panose="02040503050406030204" pitchFamily="18" charset="0"/>
                            </a:rPr>
                            <m:t>𝑗</m:t>
                          </m:r>
                          <m:r>
                            <a:rPr lang="en-US" altLang="zh-CN" b="0" i="1" dirty="0" smtClean="0">
                              <a:solidFill>
                                <a:srgbClr val="333333"/>
                              </a:solidFill>
                              <a:latin typeface="Cambria Math" panose="02040503050406030204" pitchFamily="18" charset="0"/>
                            </a:rPr>
                            <m:t>−1</m:t>
                          </m:r>
                        </m:sub>
                      </m:sSub>
                      <m:r>
                        <a:rPr lang="en-US" altLang="zh-CN" i="1" dirty="0">
                          <a:solidFill>
                            <a:srgbClr val="333333"/>
                          </a:solidFill>
                          <a:latin typeface="Cambria Math" panose="02040503050406030204" pitchFamily="18" charset="0"/>
                        </a:rPr>
                        <m:t>+</m:t>
                      </m:r>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𝑏</m:t>
                          </m:r>
                        </m:e>
                        <m:sub>
                          <m:r>
                            <a:rPr lang="en-US" altLang="zh-CN" i="1" dirty="0">
                              <a:solidFill>
                                <a:srgbClr val="333333"/>
                              </a:solidFill>
                              <a:latin typeface="Cambria Math" panose="02040503050406030204" pitchFamily="18" charset="0"/>
                            </a:rPr>
                            <m:t>1</m:t>
                          </m:r>
                        </m:sub>
                      </m:sSub>
                      <m:r>
                        <a:rPr lang="en-US" altLang="zh-CN" b="0" i="1" dirty="0" smtClean="0">
                          <a:solidFill>
                            <a:srgbClr val="333333"/>
                          </a:solidFill>
                          <a:latin typeface="Cambria Math" panose="02040503050406030204" pitchFamily="18" charset="0"/>
                        </a:rPr>
                        <m:t>)</m:t>
                      </m:r>
                    </m:oMath>
                  </m:oMathPara>
                </a14:m>
                <a:endParaRPr lang="en-US" altLang="zh-CN" dirty="0" smtClean="0"/>
              </a:p>
              <a:p>
                <a:endParaRPr lang="en-US" altLang="zh-CN" dirty="0" smtClean="0"/>
              </a:p>
              <a:p>
                <a:pPr/>
                <a:r>
                  <a:rPr lang="zh-CN" altLang="en-US" dirty="0" smtClean="0"/>
                  <a:t>且</a:t>
                </a:r>
                <a:r>
                  <a:rPr lang="en-US" altLang="zh-CN" dirty="0" smtClean="0"/>
                  <a:t/>
                </a:r>
                <a:br>
                  <a:rPr lang="en-US" altLang="zh-CN" dirty="0" smtClean="0"/>
                </a:b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𝑡</m:t>
                          </m:r>
                        </m:sup>
                        <m:e>
                          <m:f>
                            <m:fPr>
                              <m:ctrlPr>
                                <a:rPr lang="en-US" altLang="zh-CN" i="1">
                                  <a:latin typeface="Cambria Math" panose="02040503050406030204" pitchFamily="18" charset="0"/>
                                </a:rPr>
                              </m:ctrlPr>
                            </m:fPr>
                            <m:num>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𝑗</m:t>
                                  </m:r>
                                </m:sub>
                              </m:sSub>
                            </m:num>
                            <m:den>
                              <m:r>
                                <m:rPr>
                                  <m:sty m:val="p"/>
                                </m:rPr>
                                <a:rPr lang="el-GR" altLang="zh-CN" i="1">
                                  <a:latin typeface="Cambria Math" panose="02040503050406030204" pitchFamily="18" charset="0"/>
                                </a:rPr>
                                <m:t>σ</m:t>
                              </m:r>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𝑗</m:t>
                                  </m:r>
                                  <m:r>
                                    <a:rPr lang="en-US" altLang="zh-CN" i="1">
                                      <a:latin typeface="Cambria Math" panose="02040503050406030204" pitchFamily="18" charset="0"/>
                                    </a:rPr>
                                    <m:t>−1</m:t>
                                  </m:r>
                                </m:sub>
                              </m:sSub>
                            </m:den>
                          </m:f>
                        </m:e>
                      </m:nary>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h</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𝑡𝑎𝑛h</m:t>
                          </m:r>
                          <m:acc>
                            <m:accPr>
                              <m:chr m:val="́"/>
                              <m:ctrlPr>
                                <a:rPr lang="en-US" altLang="zh-CN" b="0" i="1" smtClean="0">
                                  <a:latin typeface="Cambria Math" panose="02040503050406030204" pitchFamily="18" charset="0"/>
                                </a:rPr>
                              </m:ctrlPr>
                            </m:accPr>
                            <m:e/>
                          </m:acc>
                        </m:e>
                      </m:nary>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35918" y="939741"/>
                <a:ext cx="4336082" cy="1755737"/>
              </a:xfrm>
              <a:prstGeom prst="rect">
                <a:avLst/>
              </a:prstGeom>
              <a:blipFill>
                <a:blip r:embed="rId3"/>
                <a:stretch>
                  <a:fillRect l="-1266"/>
                </a:stretch>
              </a:blipFill>
            </p:spPr>
            <p:txBody>
              <a:bodyPr/>
              <a:lstStyle/>
              <a:p>
                <a:r>
                  <a:rPr lang="zh-CN" altLang="en-US">
                    <a:noFill/>
                  </a:rPr>
                  <a:t> </a:t>
                </a:r>
              </a:p>
            </p:txBody>
          </p:sp>
        </mc:Fallback>
      </mc:AlternateContent>
      <p:pic>
        <p:nvPicPr>
          <p:cNvPr id="27650" name="Picture 2"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507064"/>
            <a:ext cx="4659441" cy="3605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20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267494"/>
            <a:ext cx="6912768" cy="1815882"/>
          </a:xfrm>
          <a:prstGeom prst="rect">
            <a:avLst/>
          </a:prstGeom>
          <a:noFill/>
        </p:spPr>
        <p:txBody>
          <a:bodyPr wrap="square" rtlCol="0">
            <a:spAutoFit/>
          </a:bodyPr>
          <a:lstStyle/>
          <a:p>
            <a:r>
              <a:rPr lang="zh-CN" altLang="en-US" sz="1600" dirty="0" smtClean="0"/>
              <a:t>甲：你好。</a:t>
            </a:r>
            <a:endParaRPr lang="en-US" altLang="zh-CN" sz="1600" dirty="0" smtClean="0"/>
          </a:p>
          <a:p>
            <a:r>
              <a:rPr lang="zh-CN" altLang="en-US" sz="1600" dirty="0" smtClean="0"/>
              <a:t>乙：你好。</a:t>
            </a:r>
            <a:endParaRPr lang="en-US" altLang="zh-CN" sz="1600" dirty="0" smtClean="0"/>
          </a:p>
          <a:p>
            <a:r>
              <a:rPr lang="zh-CN" altLang="en-US" sz="1600" dirty="0" smtClean="0"/>
              <a:t>甲：今天天气不错啊。</a:t>
            </a:r>
            <a:endParaRPr lang="en-US" altLang="zh-CN" sz="1600" dirty="0" smtClean="0"/>
          </a:p>
          <a:p>
            <a:r>
              <a:rPr lang="zh-CN" altLang="en-US" sz="1600" dirty="0" smtClean="0"/>
              <a:t>乙：是啊，万里无云。</a:t>
            </a:r>
          </a:p>
          <a:p>
            <a:r>
              <a:rPr lang="zh-CN" altLang="en-US" sz="1600" dirty="0" smtClean="0"/>
              <a:t>甲：你打算去哪里玩？</a:t>
            </a:r>
            <a:endParaRPr lang="en-US" altLang="zh-CN" sz="1600" dirty="0" smtClean="0"/>
          </a:p>
          <a:p>
            <a:r>
              <a:rPr lang="zh-CN" altLang="en-US" sz="1600" dirty="0" smtClean="0"/>
              <a:t>乙：我还有一些事情，不想出去。</a:t>
            </a:r>
            <a:endParaRPr lang="en-US" altLang="zh-CN" sz="1600" dirty="0" smtClean="0"/>
          </a:p>
          <a:p>
            <a:r>
              <a:rPr lang="en-US" altLang="zh-CN" sz="1600" dirty="0" smtClean="0"/>
              <a:t>................</a:t>
            </a:r>
            <a:endParaRPr lang="zh-CN" altLang="en-US" sz="1600" dirty="0"/>
          </a:p>
        </p:txBody>
      </p:sp>
      <p:pic>
        <p:nvPicPr>
          <p:cNvPr id="4" name="图片 3"/>
          <p:cNvPicPr>
            <a:picLocks noChangeAspect="1"/>
          </p:cNvPicPr>
          <p:nvPr/>
        </p:nvPicPr>
        <p:blipFill>
          <a:blip r:embed="rId3"/>
          <a:stretch>
            <a:fillRect/>
          </a:stretch>
        </p:blipFill>
        <p:spPr>
          <a:xfrm>
            <a:off x="2555776" y="1871860"/>
            <a:ext cx="5838026" cy="3271640"/>
          </a:xfrm>
          <a:prstGeom prst="rect">
            <a:avLst/>
          </a:prstGeom>
        </p:spPr>
      </p:pic>
    </p:spTree>
    <p:extLst>
      <p:ext uri="{BB962C8B-B14F-4D97-AF65-F5344CB8AC3E}">
        <p14:creationId xmlns:p14="http://schemas.microsoft.com/office/powerpoint/2010/main" val="185763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9"/>
          <p:cNvSpPr>
            <a:spLocks noChangeArrowheads="1"/>
          </p:cNvSpPr>
          <p:nvPr/>
        </p:nvSpPr>
        <p:spPr bwMode="auto">
          <a:xfrm>
            <a:off x="415925" y="277813"/>
            <a:ext cx="315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微软雅黑" panose="020B0503020204020204" pitchFamily="34" charset="-122"/>
                <a:ea typeface="微软雅黑" panose="020B0503020204020204" pitchFamily="34" charset="-122"/>
              </a:rPr>
              <a:t>长短期记忆网络</a:t>
            </a:r>
            <a:r>
              <a:rPr lang="en-US" altLang="zh-CN" sz="2400">
                <a:latin typeface="微软雅黑" panose="020B0503020204020204" pitchFamily="34" charset="-122"/>
                <a:ea typeface="微软雅黑" panose="020B0503020204020204" pitchFamily="34" charset="-122"/>
              </a:rPr>
              <a:t>LSTM</a:t>
            </a:r>
          </a:p>
        </p:txBody>
      </p:sp>
      <p:grpSp>
        <p:nvGrpSpPr>
          <p:cNvPr id="24579" name="组合 26"/>
          <p:cNvGrpSpPr>
            <a:grpSpLocks/>
          </p:cNvGrpSpPr>
          <p:nvPr/>
        </p:nvGrpSpPr>
        <p:grpSpPr bwMode="auto">
          <a:xfrm>
            <a:off x="415925" y="700088"/>
            <a:ext cx="900113" cy="55562"/>
            <a:chOff x="0" y="2842590"/>
            <a:chExt cx="7054752" cy="89199"/>
          </a:xfrm>
        </p:grpSpPr>
        <p:sp>
          <p:nvSpPr>
            <p:cNvPr id="32" name="矩形 31"/>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580" name="Rectangle 2"/>
          <p:cNvSpPr>
            <a:spLocks noChangeArrowheads="1"/>
          </p:cNvSpPr>
          <p:nvPr/>
        </p:nvSpPr>
        <p:spPr bwMode="auto">
          <a:xfrm>
            <a:off x="382588" y="189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4"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6"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4587" name="图片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1444625"/>
            <a:ext cx="6743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9"/>
          <p:cNvSpPr>
            <a:spLocks noChangeArrowheads="1"/>
          </p:cNvSpPr>
          <p:nvPr/>
        </p:nvSpPr>
        <p:spPr bwMode="auto">
          <a:xfrm>
            <a:off x="415925" y="277813"/>
            <a:ext cx="3795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Long-Short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Term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Memory</a:t>
            </a:r>
          </a:p>
        </p:txBody>
      </p:sp>
      <p:grpSp>
        <p:nvGrpSpPr>
          <p:cNvPr id="25603" name="组合 26"/>
          <p:cNvGrpSpPr>
            <a:grpSpLocks/>
          </p:cNvGrpSpPr>
          <p:nvPr/>
        </p:nvGrpSpPr>
        <p:grpSpPr bwMode="auto">
          <a:xfrm>
            <a:off x="415925" y="700088"/>
            <a:ext cx="900113" cy="55562"/>
            <a:chOff x="0" y="2842590"/>
            <a:chExt cx="7054752" cy="89199"/>
          </a:xfrm>
        </p:grpSpPr>
        <p:sp>
          <p:nvSpPr>
            <p:cNvPr id="32" name="矩形 31"/>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5604" name="Rectangle 2"/>
          <p:cNvSpPr>
            <a:spLocks noChangeArrowheads="1"/>
          </p:cNvSpPr>
          <p:nvPr/>
        </p:nvSpPr>
        <p:spPr bwMode="auto">
          <a:xfrm>
            <a:off x="382588" y="189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1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5611" name="图片 21" descr="https://upload-images.jianshu.io/upload_images/42741-96b387f711d1d12c.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r="50865"/>
          <a:stretch>
            <a:fillRect/>
          </a:stretch>
        </p:blipFill>
        <p:spPr bwMode="auto">
          <a:xfrm>
            <a:off x="273050" y="795338"/>
            <a:ext cx="2813050"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Rot="1" noChangeAspect="1" noMove="1" noResize="1" noEditPoints="1" noAdjustHandles="1" noChangeArrowheads="1" noChangeShapeType="1" noTextEdit="1"/>
          </p:cNvSpPr>
          <p:nvPr/>
        </p:nvSpPr>
        <p:spPr>
          <a:xfrm>
            <a:off x="273759" y="2493283"/>
            <a:ext cx="2914388" cy="391582"/>
          </a:xfrm>
          <a:prstGeom prst="rect">
            <a:avLst/>
          </a:prstGeom>
          <a:blipFill>
            <a:blip r:embed="rId4"/>
            <a:stretch>
              <a:fillRect b="-10938"/>
            </a:stretch>
          </a:blipFill>
        </p:spPr>
        <p:txBody>
          <a:bodyPr/>
          <a:lstStyle/>
          <a:p>
            <a:pPr>
              <a:defRPr/>
            </a:pPr>
            <a:r>
              <a:rPr lang="zh-CN" altLang="en-US">
                <a:noFill/>
              </a:rPr>
              <a:t> </a:t>
            </a:r>
          </a:p>
        </p:txBody>
      </p:sp>
      <p:pic>
        <p:nvPicPr>
          <p:cNvPr id="24" name="图片 23"/>
          <p:cNvPicPr>
            <a:picLocks noChangeAspect="1" noChangeArrowheads="1"/>
          </p:cNvPicPr>
          <p:nvPr/>
        </p:nvPicPr>
        <p:blipFill>
          <a:blip r:embed="rId5">
            <a:extLst>
              <a:ext uri="{28A0092B-C50C-407E-A947-70E740481C1C}">
                <a14:useLocalDpi xmlns:a14="http://schemas.microsoft.com/office/drawing/2010/main" val="0"/>
              </a:ext>
            </a:extLst>
          </a:blip>
          <a:srcRect t="1028" r="52690" b="2"/>
          <a:stretch>
            <a:fillRect/>
          </a:stretch>
        </p:blipFill>
        <p:spPr bwMode="auto">
          <a:xfrm>
            <a:off x="3006725" y="784225"/>
            <a:ext cx="2724150"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2619414" y="2476309"/>
          <a:ext cx="4034408" cy="944391"/>
        </p:xfrm>
        <a:graphic>
          <a:graphicData uri="http://schemas.openxmlformats.org/drawingml/2006/table">
            <a:tbl>
              <a:tblPr firstRow="1" firstCol="1" bandRow="1"/>
              <a:tblGrid>
                <a:gridCol w="4034408">
                  <a:extLst>
                    <a:ext uri="{9D8B030D-6E8A-4147-A177-3AD203B41FA5}">
                      <a16:colId xmlns:a16="http://schemas.microsoft.com/office/drawing/2014/main" val="20000"/>
                    </a:ext>
                  </a:extLst>
                </a:gridCol>
              </a:tblGrid>
              <a:tr h="468445">
                <a:tc>
                  <a:txBody>
                    <a:bodyPr/>
                    <a:lstStyle/>
                    <a:p>
                      <a:endParaRPr lang="zh-CN" dirty="0"/>
                    </a:p>
                  </a:txBody>
                  <a:tcPr marL="68580" marR="68580" marT="0" marB="0">
                    <a:lnL>
                      <a:noFill/>
                    </a:lnL>
                    <a:lnR>
                      <a:noFill/>
                    </a:lnR>
                    <a:lnT>
                      <a:noFill/>
                    </a:lnT>
                    <a:lnB>
                      <a:noFill/>
                    </a:lnB>
                    <a:blipFill>
                      <a:blip r:embed="rId6"/>
                      <a:stretch>
                        <a:fillRect b="-102597"/>
                      </a:stretch>
                    </a:blipFill>
                  </a:tcPr>
                </a:tc>
                <a:extLst>
                  <a:ext uri="{0D108BD9-81ED-4DB2-BD59-A6C34878D82A}">
                    <a16:rowId xmlns:a16="http://schemas.microsoft.com/office/drawing/2014/main" val="10000"/>
                  </a:ext>
                </a:extLst>
              </a:tr>
              <a:tr h="475946">
                <a:tc>
                  <a:txBody>
                    <a:bodyPr/>
                    <a:lstStyle/>
                    <a:p>
                      <a:endParaRPr lang="zh-CN" dirty="0"/>
                    </a:p>
                  </a:txBody>
                  <a:tcPr marL="68580" marR="68580" marT="0" marB="0">
                    <a:lnL>
                      <a:noFill/>
                    </a:lnL>
                    <a:lnR>
                      <a:noFill/>
                    </a:lnR>
                    <a:lnT>
                      <a:noFill/>
                    </a:lnT>
                    <a:lnB>
                      <a:noFill/>
                    </a:lnB>
                    <a:blipFill>
                      <a:blip r:embed="rId6"/>
                      <a:stretch>
                        <a:fillRect t="-97468"/>
                      </a:stretch>
                    </a:blipFill>
                  </a:tcPr>
                </a:tc>
                <a:extLst>
                  <a:ext uri="{0D108BD9-81ED-4DB2-BD59-A6C34878D82A}">
                    <a16:rowId xmlns:a16="http://schemas.microsoft.com/office/drawing/2014/main" val="10001"/>
                  </a:ext>
                </a:extLst>
              </a:tr>
            </a:tbl>
          </a:graphicData>
        </a:graphic>
      </p:graphicFrame>
      <p:pic>
        <p:nvPicPr>
          <p:cNvPr id="29" name="图片 28"/>
          <p:cNvPicPr>
            <a:picLocks noChangeAspect="1" noChangeArrowheads="1"/>
          </p:cNvPicPr>
          <p:nvPr/>
        </p:nvPicPr>
        <p:blipFill>
          <a:blip r:embed="rId7">
            <a:extLst>
              <a:ext uri="{28A0092B-C50C-407E-A947-70E740481C1C}">
                <a14:useLocalDpi xmlns:a14="http://schemas.microsoft.com/office/drawing/2010/main" val="0"/>
              </a:ext>
            </a:extLst>
          </a:blip>
          <a:srcRect r="52058"/>
          <a:stretch>
            <a:fillRect/>
          </a:stretch>
        </p:blipFill>
        <p:spPr bwMode="auto">
          <a:xfrm>
            <a:off x="5659438" y="757238"/>
            <a:ext cx="2762250"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Rot="1" noChangeAspect="1" noMove="1" noResize="1" noEditPoints="1" noAdjustHandles="1" noChangeArrowheads="1" noChangeShapeType="1" noTextEdit="1"/>
          </p:cNvSpPr>
          <p:nvPr/>
        </p:nvSpPr>
        <p:spPr>
          <a:xfrm>
            <a:off x="5823406" y="2532488"/>
            <a:ext cx="2433102" cy="378052"/>
          </a:xfrm>
          <a:prstGeom prst="rect">
            <a:avLst/>
          </a:prstGeom>
          <a:blipFill>
            <a:blip r:embed="rId8"/>
            <a:stretch>
              <a:fillRect t="-8065" r="-13033" b="-14516"/>
            </a:stretch>
          </a:blipFill>
        </p:spPr>
        <p:txBody>
          <a:bodyPr/>
          <a:lstStyle/>
          <a:p>
            <a:pPr>
              <a:defRPr/>
            </a:pPr>
            <a:r>
              <a:rPr lang="zh-CN" altLang="en-US">
                <a:noFill/>
              </a:rPr>
              <a:t> </a:t>
            </a:r>
          </a:p>
        </p:txBody>
      </p:sp>
      <p:pic>
        <p:nvPicPr>
          <p:cNvPr id="7" name="图片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317625" y="3252788"/>
            <a:ext cx="583247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99592" y="699541"/>
            <a:ext cx="4968552" cy="1370635"/>
          </a:xfrm>
          <a:prstGeom prst="rect">
            <a:avLst/>
          </a:prstGeom>
        </p:spPr>
      </p:pic>
      <p:pic>
        <p:nvPicPr>
          <p:cNvPr id="3" name="图片 2"/>
          <p:cNvPicPr>
            <a:picLocks noChangeAspect="1"/>
          </p:cNvPicPr>
          <p:nvPr/>
        </p:nvPicPr>
        <p:blipFill>
          <a:blip r:embed="rId4"/>
          <a:stretch>
            <a:fillRect/>
          </a:stretch>
        </p:blipFill>
        <p:spPr>
          <a:xfrm>
            <a:off x="3635896" y="2355726"/>
            <a:ext cx="4752528" cy="1986713"/>
          </a:xfrm>
          <a:prstGeom prst="rect">
            <a:avLst/>
          </a:prstGeom>
        </p:spPr>
      </p:pic>
    </p:spTree>
    <p:extLst>
      <p:ext uri="{BB962C8B-B14F-4D97-AF65-F5344CB8AC3E}">
        <p14:creationId xmlns:p14="http://schemas.microsoft.com/office/powerpoint/2010/main" val="1992164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678" name="Rectangle 39"/>
          <p:cNvSpPr>
            <a:spLocks noChangeArrowheads="1"/>
          </p:cNvSpPr>
          <p:nvPr/>
        </p:nvSpPr>
        <p:spPr bwMode="auto">
          <a:xfrm>
            <a:off x="415925" y="277813"/>
            <a:ext cx="401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dirty="0" smtClean="0">
                <a:latin typeface="微软雅黑" panose="020B0503020204020204" pitchFamily="34" charset="-122"/>
                <a:ea typeface="微软雅黑" panose="020B0503020204020204" pitchFamily="34" charset="-122"/>
              </a:rPr>
              <a:t>LSTM</a:t>
            </a:r>
            <a:r>
              <a:rPr lang="zh-CN" altLang="en-US" sz="2400" dirty="0" smtClean="0">
                <a:latin typeface="微软雅黑" panose="020B0503020204020204" pitchFamily="34" charset="-122"/>
                <a:ea typeface="微软雅黑" panose="020B0503020204020204" pitchFamily="34" charset="-122"/>
              </a:rPr>
              <a:t>的变体</a:t>
            </a:r>
            <a:endParaRPr lang="zh-CN" altLang="en-US" sz="2400" dirty="0">
              <a:latin typeface="微软雅黑" panose="020B0503020204020204" pitchFamily="34" charset="-122"/>
              <a:ea typeface="微软雅黑" panose="020B0503020204020204" pitchFamily="34" charset="-122"/>
            </a:endParaRPr>
          </a:p>
        </p:txBody>
      </p:sp>
      <p:grpSp>
        <p:nvGrpSpPr>
          <p:cNvPr id="27679" name="组合 47"/>
          <p:cNvGrpSpPr>
            <a:grpSpLocks/>
          </p:cNvGrpSpPr>
          <p:nvPr/>
        </p:nvGrpSpPr>
        <p:grpSpPr bwMode="auto">
          <a:xfrm>
            <a:off x="415925" y="700088"/>
            <a:ext cx="900113" cy="55562"/>
            <a:chOff x="0" y="2842590"/>
            <a:chExt cx="7054752" cy="89199"/>
          </a:xfrm>
        </p:grpSpPr>
        <p:sp>
          <p:nvSpPr>
            <p:cNvPr id="49" name="矩形 48"/>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0" name="矩形 49"/>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1" name="矩形 50"/>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2" name="矩形 51"/>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pic>
        <p:nvPicPr>
          <p:cNvPr id="2" name="图片 1"/>
          <p:cNvPicPr>
            <a:picLocks noChangeAspect="1"/>
          </p:cNvPicPr>
          <p:nvPr/>
        </p:nvPicPr>
        <p:blipFill>
          <a:blip r:embed="rId3"/>
          <a:stretch>
            <a:fillRect/>
          </a:stretch>
        </p:blipFill>
        <p:spPr>
          <a:xfrm>
            <a:off x="1780282" y="4179165"/>
            <a:ext cx="3712121" cy="305524"/>
          </a:xfrm>
          <a:prstGeom prst="rect">
            <a:avLst/>
          </a:prstGeom>
        </p:spPr>
      </p:pic>
      <p:sp>
        <p:nvSpPr>
          <p:cNvPr id="4" name="文本框 3"/>
          <p:cNvSpPr txBox="1"/>
          <p:nvPr/>
        </p:nvSpPr>
        <p:spPr>
          <a:xfrm>
            <a:off x="415925" y="817593"/>
            <a:ext cx="8404547" cy="369332"/>
          </a:xfrm>
          <a:prstGeom prst="rect">
            <a:avLst/>
          </a:prstGeom>
          <a:noFill/>
        </p:spPr>
        <p:txBody>
          <a:bodyPr wrap="square" rtlCol="0">
            <a:spAutoFit/>
          </a:bodyPr>
          <a:lstStyle/>
          <a:p>
            <a:r>
              <a:rPr lang="zh-CN" altLang="en-US" dirty="0">
                <a:solidFill>
                  <a:srgbClr val="000000"/>
                </a:solidFill>
                <a:latin typeface="Verdana" panose="020B0604030504040204" pitchFamily="34" charset="0"/>
              </a:rPr>
              <a:t>由 </a:t>
            </a:r>
            <a:r>
              <a:rPr lang="en-US" altLang="zh-CN" u="sng" dirty="0">
                <a:solidFill>
                  <a:srgbClr val="000000"/>
                </a:solidFill>
                <a:latin typeface="Verdana" panose="020B0604030504040204" pitchFamily="34" charset="0"/>
                <a:hlinkClick r:id="rId4"/>
              </a:rPr>
              <a:t>Gers &amp; </a:t>
            </a:r>
            <a:r>
              <a:rPr lang="en-US" altLang="zh-CN" u="sng" dirty="0" err="1">
                <a:solidFill>
                  <a:srgbClr val="000000"/>
                </a:solidFill>
                <a:latin typeface="Verdana" panose="020B0604030504040204" pitchFamily="34" charset="0"/>
                <a:hlinkClick r:id="rId4"/>
              </a:rPr>
              <a:t>Schmidhuber</a:t>
            </a:r>
            <a:r>
              <a:rPr lang="en-US" altLang="zh-CN" u="sng" dirty="0">
                <a:solidFill>
                  <a:srgbClr val="000000"/>
                </a:solidFill>
                <a:latin typeface="Verdana" panose="020B0604030504040204" pitchFamily="34" charset="0"/>
                <a:hlinkClick r:id="rId4"/>
              </a:rPr>
              <a:t> (2000)</a:t>
            </a:r>
            <a:r>
              <a:rPr lang="en-US" altLang="zh-CN"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提出，</a:t>
            </a:r>
            <a:r>
              <a:rPr lang="zh-CN" altLang="en-US" dirty="0">
                <a:solidFill>
                  <a:srgbClr val="000000"/>
                </a:solidFill>
                <a:latin typeface="Verdana" panose="020B0604030504040204" pitchFamily="34" charset="0"/>
              </a:rPr>
              <a:t>增加了 “</a:t>
            </a:r>
            <a:r>
              <a:rPr lang="en-US" altLang="zh-CN" dirty="0">
                <a:solidFill>
                  <a:srgbClr val="000000"/>
                </a:solidFill>
                <a:latin typeface="Verdana" panose="020B0604030504040204" pitchFamily="34" charset="0"/>
              </a:rPr>
              <a:t>peephole connection”</a:t>
            </a:r>
            <a:r>
              <a:rPr lang="zh-CN" altLang="en-US" dirty="0" smtClean="0">
                <a:solidFill>
                  <a:srgbClr val="000000"/>
                </a:solidFill>
                <a:latin typeface="Verdana" panose="020B0604030504040204" pitchFamily="34" charset="0"/>
              </a:rPr>
              <a:t>。</a:t>
            </a:r>
            <a:endParaRPr lang="zh-CN" altLang="en-US" dirty="0"/>
          </a:p>
        </p:txBody>
      </p:sp>
      <p:pic>
        <p:nvPicPr>
          <p:cNvPr id="5" name="图片 4"/>
          <p:cNvPicPr>
            <a:picLocks noChangeAspect="1"/>
          </p:cNvPicPr>
          <p:nvPr/>
        </p:nvPicPr>
        <p:blipFill>
          <a:blip r:embed="rId5"/>
          <a:stretch>
            <a:fillRect/>
          </a:stretch>
        </p:blipFill>
        <p:spPr>
          <a:xfrm>
            <a:off x="0" y="1636749"/>
            <a:ext cx="8892424" cy="2695178"/>
          </a:xfrm>
          <a:prstGeom prst="rect">
            <a:avLst/>
          </a:prstGeom>
        </p:spPr>
      </p:pic>
    </p:spTree>
    <p:extLst>
      <p:ext uri="{BB962C8B-B14F-4D97-AF65-F5344CB8AC3E}">
        <p14:creationId xmlns:p14="http://schemas.microsoft.com/office/powerpoint/2010/main" val="1079701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678" name="Rectangle 39"/>
          <p:cNvSpPr>
            <a:spLocks noChangeArrowheads="1"/>
          </p:cNvSpPr>
          <p:nvPr/>
        </p:nvSpPr>
        <p:spPr bwMode="auto">
          <a:xfrm>
            <a:off x="415925" y="277813"/>
            <a:ext cx="401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dirty="0" smtClean="0">
                <a:latin typeface="微软雅黑" panose="020B0503020204020204" pitchFamily="34" charset="-122"/>
                <a:ea typeface="微软雅黑" panose="020B0503020204020204" pitchFamily="34" charset="-122"/>
              </a:rPr>
              <a:t>Gated Recurrent Units </a:t>
            </a:r>
            <a:endParaRPr lang="zh-CN" altLang="en-US" sz="2400" dirty="0">
              <a:latin typeface="微软雅黑" panose="020B0503020204020204" pitchFamily="34" charset="-122"/>
              <a:ea typeface="微软雅黑" panose="020B0503020204020204" pitchFamily="34" charset="-122"/>
            </a:endParaRPr>
          </a:p>
        </p:txBody>
      </p:sp>
      <p:grpSp>
        <p:nvGrpSpPr>
          <p:cNvPr id="27679" name="组合 47"/>
          <p:cNvGrpSpPr>
            <a:grpSpLocks/>
          </p:cNvGrpSpPr>
          <p:nvPr/>
        </p:nvGrpSpPr>
        <p:grpSpPr bwMode="auto">
          <a:xfrm>
            <a:off x="415925" y="700088"/>
            <a:ext cx="900113" cy="55562"/>
            <a:chOff x="0" y="2842590"/>
            <a:chExt cx="7054752" cy="89199"/>
          </a:xfrm>
        </p:grpSpPr>
        <p:sp>
          <p:nvSpPr>
            <p:cNvPr id="49" name="矩形 48"/>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0" name="矩形 49"/>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1" name="矩形 50"/>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2" name="矩形 51"/>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pic>
        <p:nvPicPr>
          <p:cNvPr id="27650" name="Picture 2" descr="https://img-blog.csdn.net/20170814103515255?watermark/2/text/aHR0cDovL2Jsb2cuY3Nkbi5uZXQvd2FuZ3lhbmd6aGl6aG91/font/5a6L5L2T/fontsize/400/fill/I0JBQkFCMA==/dissolve/70/gravity/SouthEast"/>
          <p:cNvPicPr>
            <a:picLocks noChangeAspect="1" noChangeArrowheads="1"/>
          </p:cNvPicPr>
          <p:nvPr/>
        </p:nvPicPr>
        <p:blipFill rotWithShape="1">
          <a:blip r:embed="rId3">
            <a:extLst>
              <a:ext uri="{28A0092B-C50C-407E-A947-70E740481C1C}">
                <a14:useLocalDpi xmlns:a14="http://schemas.microsoft.com/office/drawing/2010/main" val="0"/>
              </a:ext>
            </a:extLst>
          </a:blip>
          <a:srcRect t="821"/>
          <a:stretch/>
        </p:blipFill>
        <p:spPr bwMode="auto">
          <a:xfrm>
            <a:off x="251520" y="838200"/>
            <a:ext cx="5372100" cy="364648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1780282" y="4179165"/>
            <a:ext cx="3712121" cy="305524"/>
          </a:xfrm>
          <a:prstGeom prst="rect">
            <a:avLst/>
          </a:prstGeom>
        </p:spPr>
      </p:pic>
      <p:pic>
        <p:nvPicPr>
          <p:cNvPr id="3" name="图片 2"/>
          <p:cNvPicPr>
            <a:picLocks noChangeAspect="1"/>
          </p:cNvPicPr>
          <p:nvPr/>
        </p:nvPicPr>
        <p:blipFill rotWithShape="1">
          <a:blip r:embed="rId5"/>
          <a:srcRect l="6232" r="4965"/>
          <a:stretch/>
        </p:blipFill>
        <p:spPr>
          <a:xfrm>
            <a:off x="5623620" y="1217613"/>
            <a:ext cx="3484884" cy="2857500"/>
          </a:xfrm>
          <a:prstGeom prst="rect">
            <a:avLst/>
          </a:prstGeom>
        </p:spPr>
      </p:pic>
      <p:sp>
        <p:nvSpPr>
          <p:cNvPr id="4" name="矩形 3"/>
          <p:cNvSpPr/>
          <p:nvPr/>
        </p:nvSpPr>
        <p:spPr>
          <a:xfrm>
            <a:off x="5492403" y="351182"/>
            <a:ext cx="3125984" cy="369332"/>
          </a:xfrm>
          <a:prstGeom prst="rect">
            <a:avLst/>
          </a:prstGeom>
        </p:spPr>
        <p:txBody>
          <a:bodyPr wrap="none">
            <a:spAutoFit/>
          </a:bodyPr>
          <a:lstStyle/>
          <a:p>
            <a:r>
              <a:rPr lang="zh-CN" altLang="en-US" dirty="0">
                <a:solidFill>
                  <a:srgbClr val="000000"/>
                </a:solidFill>
                <a:latin typeface="Verdana" panose="020B0604030504040204" pitchFamily="34" charset="0"/>
              </a:rPr>
              <a:t>由 </a:t>
            </a:r>
            <a:r>
              <a:rPr lang="en-US" altLang="zh-CN" u="sng" dirty="0">
                <a:solidFill>
                  <a:srgbClr val="000000"/>
                </a:solidFill>
                <a:latin typeface="Verdana" panose="020B0604030504040204" pitchFamily="34" charset="0"/>
                <a:hlinkClick r:id="rId6"/>
              </a:rPr>
              <a:t>Cho, et al. (2014)</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提出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9"/>
          <p:cNvSpPr>
            <a:spLocks noChangeArrowheads="1"/>
          </p:cNvSpPr>
          <p:nvPr/>
        </p:nvSpPr>
        <p:spPr bwMode="auto">
          <a:xfrm>
            <a:off x="415925" y="277813"/>
            <a:ext cx="2778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a:solidFill>
                  <a:schemeClr val="accent1"/>
                </a:solidFill>
                <a:latin typeface="微软雅黑" panose="020B0503020204020204" pitchFamily="34" charset="-122"/>
                <a:ea typeface="微软雅黑" panose="020B0503020204020204" pitchFamily="34" charset="-122"/>
              </a:rPr>
              <a:t>知识图谱</a:t>
            </a:r>
            <a:endParaRPr lang="en-US" altLang="zh-CN" sz="2000">
              <a:solidFill>
                <a:schemeClr val="accent1"/>
              </a:solidFill>
              <a:latin typeface="微软雅黑" panose="020B0503020204020204" pitchFamily="34" charset="-122"/>
              <a:ea typeface="微软雅黑" panose="020B0503020204020204" pitchFamily="34" charset="-122"/>
            </a:endParaRPr>
          </a:p>
        </p:txBody>
      </p:sp>
      <p:grpSp>
        <p:nvGrpSpPr>
          <p:cNvPr id="15363" name="组合 48"/>
          <p:cNvGrpSpPr>
            <a:grpSpLocks/>
          </p:cNvGrpSpPr>
          <p:nvPr/>
        </p:nvGrpSpPr>
        <p:grpSpPr bwMode="auto">
          <a:xfrm>
            <a:off x="415925" y="700088"/>
            <a:ext cx="900113" cy="55562"/>
            <a:chOff x="0" y="2842590"/>
            <a:chExt cx="7054752" cy="89199"/>
          </a:xfrm>
        </p:grpSpPr>
        <p:sp>
          <p:nvSpPr>
            <p:cNvPr id="50" name="矩形 49"/>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矩形 51"/>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53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536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3" y="849313"/>
            <a:ext cx="4116387"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文本框 1"/>
          <p:cNvSpPr txBox="1">
            <a:spLocks noChangeArrowheads="1"/>
          </p:cNvSpPr>
          <p:nvPr/>
        </p:nvSpPr>
        <p:spPr bwMode="auto">
          <a:xfrm>
            <a:off x="3924300" y="369888"/>
            <a:ext cx="49688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a:t>         </a:t>
            </a:r>
            <a:r>
              <a:rPr lang="zh-CN" altLang="en-US" sz="1800"/>
              <a:t>知识图谱是</a:t>
            </a:r>
            <a:r>
              <a:rPr lang="en-US" altLang="zh-CN" sz="1800"/>
              <a:t>Google</a:t>
            </a:r>
            <a:r>
              <a:rPr lang="zh-CN" altLang="en-US" sz="1800"/>
              <a:t>用于支持从语义角度组织网络数据，从而提供智能搜索服务的知识库，是一种通用的语义知识的形式化描述框架。</a:t>
            </a:r>
          </a:p>
        </p:txBody>
      </p:sp>
      <p:graphicFrame>
        <p:nvGraphicFramePr>
          <p:cNvPr id="3" name="表格 2"/>
          <p:cNvGraphicFramePr>
            <a:graphicFrameLocks noGrp="1"/>
          </p:cNvGraphicFramePr>
          <p:nvPr/>
        </p:nvGraphicFramePr>
        <p:xfrm>
          <a:off x="4222750" y="1662113"/>
          <a:ext cx="4803774" cy="3429000"/>
        </p:xfrm>
        <a:graphic>
          <a:graphicData uri="http://schemas.openxmlformats.org/drawingml/2006/table">
            <a:tbl>
              <a:tblPr firstRow="1" firstCol="1" bandRow="1">
                <a:tableStyleId>{5C22544A-7EE6-4342-B048-85BDC9FD1C3A}</a:tableStyleId>
              </a:tblPr>
              <a:tblGrid>
                <a:gridCol w="1600882">
                  <a:extLst>
                    <a:ext uri="{9D8B030D-6E8A-4147-A177-3AD203B41FA5}">
                      <a16:colId xmlns:a16="http://schemas.microsoft.com/office/drawing/2014/main" val="20000"/>
                    </a:ext>
                  </a:extLst>
                </a:gridCol>
                <a:gridCol w="1601446">
                  <a:extLst>
                    <a:ext uri="{9D8B030D-6E8A-4147-A177-3AD203B41FA5}">
                      <a16:colId xmlns:a16="http://schemas.microsoft.com/office/drawing/2014/main" val="20001"/>
                    </a:ext>
                  </a:extLst>
                </a:gridCol>
                <a:gridCol w="1601446">
                  <a:extLst>
                    <a:ext uri="{9D8B030D-6E8A-4147-A177-3AD203B41FA5}">
                      <a16:colId xmlns:a16="http://schemas.microsoft.com/office/drawing/2014/main" val="20002"/>
                    </a:ext>
                  </a:extLst>
                </a:gridCol>
              </a:tblGrid>
              <a:tr h="217560">
                <a:tc>
                  <a:txBody>
                    <a:bodyPr/>
                    <a:lstStyle/>
                    <a:p>
                      <a:pPr algn="ctr">
                        <a:lnSpc>
                          <a:spcPts val="1800"/>
                        </a:lnSpc>
                        <a:spcAft>
                          <a:spcPts val="0"/>
                        </a:spcAft>
                      </a:pPr>
                      <a:r>
                        <a:rPr lang="zh-CN" sz="1050" kern="100" dirty="0">
                          <a:effectLst/>
                        </a:rPr>
                        <a:t>知识库</a:t>
                      </a:r>
                      <a:endParaRPr lang="zh-CN" sz="1050" kern="100" dirty="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zh-CN" sz="1050" kern="100">
                          <a:effectLst/>
                        </a:rPr>
                        <a:t>产品</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zh-CN" sz="1050" kern="100">
                          <a:effectLst/>
                        </a:rPr>
                        <a:t>数据源</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0"/>
                  </a:ext>
                </a:extLst>
              </a:tr>
              <a:tr h="435120">
                <a:tc>
                  <a:txBody>
                    <a:bodyPr/>
                    <a:lstStyle/>
                    <a:p>
                      <a:pPr algn="ctr">
                        <a:lnSpc>
                          <a:spcPts val="1800"/>
                        </a:lnSpc>
                        <a:spcAft>
                          <a:spcPts val="0"/>
                        </a:spcAft>
                      </a:pPr>
                      <a:r>
                        <a:rPr lang="en-US" sz="1050" kern="100">
                          <a:effectLst/>
                        </a:rPr>
                        <a:t>Knowledge Vault</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dirty="0">
                          <a:effectLst/>
                        </a:rPr>
                        <a:t>Google Search Engine</a:t>
                      </a:r>
                      <a:endParaRPr lang="zh-CN" sz="1050" kern="100" dirty="0">
                        <a:effectLst/>
                      </a:endParaRPr>
                    </a:p>
                    <a:p>
                      <a:pPr algn="ctr">
                        <a:lnSpc>
                          <a:spcPts val="1800"/>
                        </a:lnSpc>
                        <a:spcAft>
                          <a:spcPts val="0"/>
                        </a:spcAft>
                      </a:pPr>
                      <a:r>
                        <a:rPr lang="en-US" sz="1050" kern="100" dirty="0">
                          <a:effectLst/>
                        </a:rPr>
                        <a:t>Google Now</a:t>
                      </a:r>
                      <a:endParaRPr lang="zh-CN" sz="1050" kern="100" dirty="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Wikipedia</a:t>
                      </a:r>
                      <a:r>
                        <a:rPr lang="zh-CN" sz="1050" kern="100">
                          <a:effectLst/>
                        </a:rPr>
                        <a:t>、</a:t>
                      </a:r>
                      <a:r>
                        <a:rPr lang="en-US" sz="1050" kern="100">
                          <a:effectLst/>
                        </a:rPr>
                        <a:t>Freebase</a:t>
                      </a:r>
                      <a:r>
                        <a:rPr lang="zh-CN" sz="1050" kern="100">
                          <a:effectLst/>
                        </a:rPr>
                        <a:t>、</a:t>
                      </a:r>
                    </a:p>
                    <a:p>
                      <a:pPr algn="ctr">
                        <a:lnSpc>
                          <a:spcPts val="1800"/>
                        </a:lnSpc>
                        <a:spcAft>
                          <a:spcPts val="0"/>
                        </a:spcAft>
                      </a:pPr>
                      <a:r>
                        <a:rPr lang="en-US" sz="1050" kern="100">
                          <a:effectLst/>
                        </a:rPr>
                        <a:t>Web Open Data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1"/>
                  </a:ext>
                </a:extLst>
              </a:tr>
              <a:tr h="217560">
                <a:tc>
                  <a:txBody>
                    <a:bodyPr/>
                    <a:lstStyle/>
                    <a:p>
                      <a:pPr algn="ctr">
                        <a:lnSpc>
                          <a:spcPts val="1800"/>
                        </a:lnSpc>
                        <a:spcAft>
                          <a:spcPts val="0"/>
                        </a:spcAft>
                      </a:pPr>
                      <a:r>
                        <a:rPr lang="en-US" sz="1050" kern="100">
                          <a:effectLst/>
                        </a:rPr>
                        <a:t>Wolfram Alpha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dirty="0">
                          <a:effectLst/>
                        </a:rPr>
                        <a:t>Apple Siri</a:t>
                      </a:r>
                      <a:endParaRPr lang="zh-CN" sz="1050" kern="100" dirty="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Mathematica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2"/>
                  </a:ext>
                </a:extLst>
              </a:tr>
              <a:tr h="435120">
                <a:tc>
                  <a:txBody>
                    <a:bodyPr/>
                    <a:lstStyle/>
                    <a:p>
                      <a:pPr algn="ctr">
                        <a:lnSpc>
                          <a:spcPts val="1800"/>
                        </a:lnSpc>
                        <a:spcAft>
                          <a:spcPts val="0"/>
                        </a:spcAft>
                      </a:pPr>
                      <a:r>
                        <a:rPr lang="en-US" sz="1050" kern="100">
                          <a:effectLst/>
                        </a:rPr>
                        <a:t>Satori/Probase</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zh-CN" sz="1050" kern="100">
                          <a:effectLst/>
                        </a:rPr>
                        <a:t>必应（</a:t>
                      </a:r>
                      <a:r>
                        <a:rPr lang="en-US" sz="1050" kern="100">
                          <a:effectLst/>
                        </a:rPr>
                        <a:t>Bing</a:t>
                      </a:r>
                      <a:r>
                        <a:rPr lang="zh-CN" sz="1050" kern="100">
                          <a:effectLst/>
                        </a:rPr>
                        <a:t>）搜索引擎</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Wikipedia</a:t>
                      </a:r>
                      <a:r>
                        <a:rPr lang="zh-CN" sz="1050" kern="100">
                          <a:effectLst/>
                        </a:rPr>
                        <a:t>、</a:t>
                      </a:r>
                      <a:r>
                        <a:rPr lang="en-US" sz="1050" kern="100">
                          <a:effectLst/>
                        </a:rPr>
                        <a:t>Web Open Data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3"/>
                  </a:ext>
                </a:extLst>
              </a:tr>
              <a:tr h="217560">
                <a:tc>
                  <a:txBody>
                    <a:bodyPr/>
                    <a:lstStyle/>
                    <a:p>
                      <a:pPr algn="ctr">
                        <a:lnSpc>
                          <a:spcPts val="1800"/>
                        </a:lnSpc>
                        <a:spcAft>
                          <a:spcPts val="0"/>
                        </a:spcAft>
                      </a:pPr>
                      <a:r>
                        <a:rPr lang="en-US" sz="1050" kern="100">
                          <a:effectLst/>
                        </a:rPr>
                        <a:t>Waston KB</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IBM Waston System</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Web Dictionary</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4"/>
                  </a:ext>
                </a:extLst>
              </a:tr>
              <a:tr h="217560">
                <a:tc>
                  <a:txBody>
                    <a:bodyPr/>
                    <a:lstStyle/>
                    <a:p>
                      <a:pPr algn="ctr">
                        <a:lnSpc>
                          <a:spcPts val="1800"/>
                        </a:lnSpc>
                        <a:spcAft>
                          <a:spcPts val="0"/>
                        </a:spcAft>
                      </a:pPr>
                      <a:r>
                        <a:rPr lang="en-US" sz="1050" kern="100">
                          <a:effectLst/>
                        </a:rPr>
                        <a:t>DBpedia KB</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DBpedia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Wikipedia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5"/>
                  </a:ext>
                </a:extLst>
              </a:tr>
              <a:tr h="217560">
                <a:tc>
                  <a:txBody>
                    <a:bodyPr/>
                    <a:lstStyle/>
                    <a:p>
                      <a:pPr algn="ctr">
                        <a:lnSpc>
                          <a:spcPts val="1800"/>
                        </a:lnSpc>
                        <a:spcAft>
                          <a:spcPts val="0"/>
                        </a:spcAft>
                      </a:pPr>
                      <a:r>
                        <a:rPr lang="en-US" sz="1050" kern="100">
                          <a:effectLst/>
                        </a:rPr>
                        <a:t>YAGO KB</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YAGO</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Wikipedia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6"/>
                  </a:ext>
                </a:extLst>
              </a:tr>
              <a:tr h="217560">
                <a:tc>
                  <a:txBody>
                    <a:bodyPr/>
                    <a:lstStyle/>
                    <a:p>
                      <a:pPr algn="ctr">
                        <a:lnSpc>
                          <a:spcPts val="1800"/>
                        </a:lnSpc>
                        <a:spcAft>
                          <a:spcPts val="0"/>
                        </a:spcAft>
                      </a:pPr>
                      <a:r>
                        <a:rPr lang="en-US" sz="1050" kern="100">
                          <a:effectLst/>
                        </a:rPr>
                        <a:t>Facebook KB</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Shopycat</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Social Network Data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7"/>
                  </a:ext>
                </a:extLst>
              </a:tr>
              <a:tr h="217560">
                <a:tc>
                  <a:txBody>
                    <a:bodyPr/>
                    <a:lstStyle/>
                    <a:p>
                      <a:pPr algn="ctr">
                        <a:lnSpc>
                          <a:spcPts val="1800"/>
                        </a:lnSpc>
                        <a:spcAft>
                          <a:spcPts val="0"/>
                        </a:spcAft>
                      </a:pPr>
                      <a:r>
                        <a:rPr lang="zh-CN" sz="1050" kern="100">
                          <a:effectLst/>
                        </a:rPr>
                        <a:t>知立方</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zh-CN" sz="1050" kern="100">
                          <a:effectLst/>
                        </a:rPr>
                        <a:t>搜狗搜索引擎</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Web Open Data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8"/>
                  </a:ext>
                </a:extLst>
              </a:tr>
              <a:tr h="217560">
                <a:tc>
                  <a:txBody>
                    <a:bodyPr/>
                    <a:lstStyle/>
                    <a:p>
                      <a:pPr algn="ctr">
                        <a:lnSpc>
                          <a:spcPts val="1800"/>
                        </a:lnSpc>
                        <a:spcAft>
                          <a:spcPts val="0"/>
                        </a:spcAft>
                      </a:pPr>
                      <a:r>
                        <a:rPr lang="zh-CN" sz="1050" kern="100">
                          <a:effectLst/>
                        </a:rPr>
                        <a:t>知心</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zh-CN" sz="1050" kern="100">
                          <a:effectLst/>
                        </a:rPr>
                        <a:t>百度知心框架</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Web Open Data</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09"/>
                  </a:ext>
                </a:extLst>
              </a:tr>
              <a:tr h="217560">
                <a:tc>
                  <a:txBody>
                    <a:bodyPr/>
                    <a:lstStyle/>
                    <a:p>
                      <a:pPr algn="ctr">
                        <a:lnSpc>
                          <a:spcPts val="1800"/>
                        </a:lnSpc>
                        <a:spcAft>
                          <a:spcPts val="0"/>
                        </a:spcAft>
                      </a:pPr>
                      <a:r>
                        <a:rPr lang="en-US" sz="1050" kern="100" dirty="0">
                          <a:effectLst/>
                        </a:rPr>
                        <a:t>Zhishi.me KB</a:t>
                      </a:r>
                      <a:endParaRPr lang="zh-CN" sz="1050" kern="100" dirty="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Zhishi.me</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zh-CN" sz="1050" kern="100">
                          <a:effectLst/>
                        </a:rPr>
                        <a:t>中文百科全书</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10"/>
                  </a:ext>
                </a:extLst>
              </a:tr>
              <a:tr h="435120">
                <a:tc>
                  <a:txBody>
                    <a:bodyPr/>
                    <a:lstStyle/>
                    <a:p>
                      <a:pPr algn="ctr">
                        <a:lnSpc>
                          <a:spcPts val="1800"/>
                        </a:lnSpc>
                        <a:spcAft>
                          <a:spcPts val="0"/>
                        </a:spcAft>
                      </a:pPr>
                      <a:r>
                        <a:rPr lang="en-US" sz="1050" kern="100">
                          <a:effectLst/>
                        </a:rPr>
                        <a:t>Cross-Lingual KB</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en-US" sz="1050" kern="100">
                          <a:effectLst/>
                        </a:rPr>
                        <a:t>XLORE</a:t>
                      </a:r>
                      <a:endParaRPr lang="zh-CN" sz="1050" kern="100">
                        <a:effectLst/>
                        <a:latin typeface="Times New Roman" panose="02020603050405020304" pitchFamily="18" charset="0"/>
                        <a:ea typeface="宋体" panose="02010600030101010101" pitchFamily="2" charset="-122"/>
                      </a:endParaRPr>
                    </a:p>
                  </a:txBody>
                  <a:tcPr marL="68591" marR="68591" marT="0" marB="0" anchor="ctr"/>
                </a:tc>
                <a:tc>
                  <a:txBody>
                    <a:bodyPr/>
                    <a:lstStyle/>
                    <a:p>
                      <a:pPr algn="ctr">
                        <a:lnSpc>
                          <a:spcPts val="1800"/>
                        </a:lnSpc>
                        <a:spcAft>
                          <a:spcPts val="0"/>
                        </a:spcAft>
                      </a:pPr>
                      <a:r>
                        <a:rPr lang="zh-CN" sz="1050" kern="100" dirty="0">
                          <a:effectLst/>
                        </a:rPr>
                        <a:t>中英文百科全书、</a:t>
                      </a:r>
                      <a:r>
                        <a:rPr lang="en-US" sz="1050" kern="100" dirty="0">
                          <a:effectLst/>
                        </a:rPr>
                        <a:t>Wikipedia</a:t>
                      </a:r>
                      <a:endParaRPr lang="zh-CN" sz="1050" kern="100" dirty="0">
                        <a:effectLst/>
                        <a:latin typeface="Times New Roman" panose="02020603050405020304" pitchFamily="18" charset="0"/>
                        <a:ea typeface="宋体" panose="02010600030101010101" pitchFamily="2" charset="-122"/>
                      </a:endParaRPr>
                    </a:p>
                  </a:txBody>
                  <a:tcPr marL="68591" marR="68591" marT="0" marB="0" anchor="ctr"/>
                </a:tc>
                <a:extLst>
                  <a:ext uri="{0D108BD9-81ED-4DB2-BD59-A6C34878D82A}">
                    <a16:rowId xmlns:a16="http://schemas.microsoft.com/office/drawing/2014/main" val="10011"/>
                  </a:ext>
                </a:extLst>
              </a:tr>
            </a:tbl>
          </a:graphicData>
        </a:graphic>
      </p:graphicFrame>
      <p:sp>
        <p:nvSpPr>
          <p:cNvPr id="15421" name="文本框 3"/>
          <p:cNvSpPr txBox="1">
            <a:spLocks noChangeArrowheads="1"/>
          </p:cNvSpPr>
          <p:nvPr/>
        </p:nvSpPr>
        <p:spPr bwMode="auto">
          <a:xfrm>
            <a:off x="1225550" y="4459288"/>
            <a:ext cx="187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t>知识图谱样例</a:t>
            </a:r>
          </a:p>
        </p:txBody>
      </p:sp>
      <p:sp>
        <p:nvSpPr>
          <p:cNvPr id="15422" name="文本框 5"/>
          <p:cNvSpPr txBox="1">
            <a:spLocks noChangeArrowheads="1"/>
          </p:cNvSpPr>
          <p:nvPr/>
        </p:nvSpPr>
        <p:spPr bwMode="auto">
          <a:xfrm>
            <a:off x="5616575" y="1330325"/>
            <a:ext cx="201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t>常见知识图谱</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95486"/>
            <a:ext cx="7632848" cy="2862322"/>
          </a:xfrm>
          <a:prstGeom prst="rect">
            <a:avLst/>
          </a:prstGeom>
        </p:spPr>
        <p:txBody>
          <a:bodyPr wrap="square">
            <a:spAutoFit/>
          </a:bodyPr>
          <a:lstStyle/>
          <a:p>
            <a:r>
              <a:rPr lang="zh-CN" altLang="en-US" dirty="0" smtClean="0">
                <a:solidFill>
                  <a:srgbClr val="000000"/>
                </a:solidFill>
                <a:latin typeface="Verdana" panose="020B0604030504040204" pitchFamily="34" charset="0"/>
              </a:rPr>
              <a:t>当然</a:t>
            </a:r>
            <a:r>
              <a:rPr lang="zh-CN" altLang="en-US" dirty="0">
                <a:solidFill>
                  <a:srgbClr val="000000"/>
                </a:solidFill>
                <a:latin typeface="Verdana" panose="020B0604030504040204" pitchFamily="34" charset="0"/>
              </a:rPr>
              <a:t>还有</a:t>
            </a:r>
            <a:r>
              <a:rPr lang="zh-CN" altLang="en-US" dirty="0" smtClean="0">
                <a:solidFill>
                  <a:srgbClr val="000000"/>
                </a:solidFill>
                <a:latin typeface="Verdana" panose="020B0604030504040204" pitchFamily="34" charset="0"/>
              </a:rPr>
              <a:t>很多，</a:t>
            </a:r>
            <a:r>
              <a:rPr lang="zh-CN" altLang="en-US" dirty="0">
                <a:solidFill>
                  <a:srgbClr val="000000"/>
                </a:solidFill>
                <a:latin typeface="Verdana" panose="020B0604030504040204" pitchFamily="34" charset="0"/>
              </a:rPr>
              <a:t>如</a:t>
            </a:r>
            <a:r>
              <a:rPr lang="en-US" altLang="zh-CN" u="sng" dirty="0">
                <a:solidFill>
                  <a:srgbClr val="000000"/>
                </a:solidFill>
                <a:latin typeface="Verdana" panose="020B0604030504040204" pitchFamily="34" charset="0"/>
                <a:hlinkClick r:id="rId3"/>
              </a:rPr>
              <a:t>Yao, et al. (2015)</a:t>
            </a:r>
            <a:r>
              <a:rPr lang="zh-CN" altLang="en-US" dirty="0">
                <a:solidFill>
                  <a:srgbClr val="000000"/>
                </a:solidFill>
                <a:latin typeface="Verdana" panose="020B0604030504040204" pitchFamily="34" charset="0"/>
              </a:rPr>
              <a:t> 提出的 </a:t>
            </a:r>
            <a:r>
              <a:rPr lang="en-US" altLang="zh-CN" dirty="0">
                <a:solidFill>
                  <a:srgbClr val="000000"/>
                </a:solidFill>
                <a:latin typeface="Verdana" panose="020B0604030504040204" pitchFamily="34" charset="0"/>
              </a:rPr>
              <a:t>Depth Gated RNN</a:t>
            </a:r>
            <a:r>
              <a:rPr lang="zh-CN" altLang="en-US" dirty="0" smtClean="0">
                <a:solidFill>
                  <a:srgbClr val="000000"/>
                </a:solidFill>
                <a:latin typeface="Verdana" panose="020B0604030504040204" pitchFamily="34" charset="0"/>
              </a:rPr>
              <a:t>。</a:t>
            </a:r>
            <a:endParaRPr lang="en-US" altLang="zh-CN" dirty="0" smtClean="0">
              <a:solidFill>
                <a:srgbClr val="000000"/>
              </a:solidFill>
              <a:latin typeface="Verdana" panose="020B0604030504040204" pitchFamily="34" charset="0"/>
            </a:endParaRPr>
          </a:p>
          <a:p>
            <a:r>
              <a:rPr lang="zh-CN" altLang="en-US" dirty="0" smtClean="0">
                <a:solidFill>
                  <a:srgbClr val="000000"/>
                </a:solidFill>
                <a:latin typeface="Verdana" panose="020B0604030504040204" pitchFamily="34" charset="0"/>
              </a:rPr>
              <a:t>还有</a:t>
            </a:r>
            <a:r>
              <a:rPr lang="zh-CN" altLang="en-US" dirty="0">
                <a:solidFill>
                  <a:srgbClr val="000000"/>
                </a:solidFill>
                <a:latin typeface="Verdana" panose="020B0604030504040204" pitchFamily="34" charset="0"/>
              </a:rPr>
              <a:t>用一些完全不同的观点来解决长期依赖的问题，如</a:t>
            </a:r>
            <a:r>
              <a:rPr lang="en-US" altLang="zh-CN" u="sng" dirty="0" err="1">
                <a:solidFill>
                  <a:srgbClr val="000000"/>
                </a:solidFill>
                <a:latin typeface="Verdana" panose="020B0604030504040204" pitchFamily="34" charset="0"/>
                <a:hlinkClick r:id="rId4"/>
              </a:rPr>
              <a:t>Koutnik</a:t>
            </a:r>
            <a:r>
              <a:rPr lang="en-US" altLang="zh-CN" u="sng" dirty="0">
                <a:solidFill>
                  <a:srgbClr val="000000"/>
                </a:solidFill>
                <a:latin typeface="Verdana" panose="020B0604030504040204" pitchFamily="34" charset="0"/>
                <a:hlinkClick r:id="rId4"/>
              </a:rPr>
              <a:t>, et al. (2014)</a:t>
            </a:r>
            <a:r>
              <a:rPr lang="zh-CN" altLang="en-US" dirty="0">
                <a:solidFill>
                  <a:srgbClr val="000000"/>
                </a:solidFill>
                <a:latin typeface="Verdana" panose="020B0604030504040204" pitchFamily="34" charset="0"/>
              </a:rPr>
              <a:t> 提出的 </a:t>
            </a:r>
            <a:r>
              <a:rPr lang="en-US" altLang="zh-CN" dirty="0">
                <a:solidFill>
                  <a:srgbClr val="000000"/>
                </a:solidFill>
                <a:latin typeface="Verdana" panose="020B0604030504040204" pitchFamily="34" charset="0"/>
              </a:rPr>
              <a:t>Clockwork RNN</a:t>
            </a:r>
            <a:r>
              <a:rPr lang="zh-CN" altLang="en-US" dirty="0" smtClean="0">
                <a:solidFill>
                  <a:srgbClr val="000000"/>
                </a:solidFill>
                <a:latin typeface="Verdana" panose="020B0604030504040204" pitchFamily="34" charset="0"/>
              </a:rPr>
              <a:t>。</a:t>
            </a:r>
            <a:endParaRPr lang="en-US" altLang="zh-CN" dirty="0" smtClean="0">
              <a:solidFill>
                <a:srgbClr val="000000"/>
              </a:solidFill>
              <a:latin typeface="Verdana" panose="020B0604030504040204" pitchFamily="34" charset="0"/>
            </a:endParaRPr>
          </a:p>
          <a:p>
            <a:r>
              <a:rPr lang="en-US" altLang="zh-CN" u="sng" dirty="0" err="1">
                <a:solidFill>
                  <a:srgbClr val="000000"/>
                </a:solidFill>
                <a:latin typeface="Verdana" panose="020B0604030504040204" pitchFamily="34" charset="0"/>
                <a:hlinkClick r:id="rId5"/>
              </a:rPr>
              <a:t>Kalchbrenner</a:t>
            </a:r>
            <a:r>
              <a:rPr lang="en-US" altLang="zh-CN" u="sng" dirty="0">
                <a:solidFill>
                  <a:srgbClr val="000000"/>
                </a:solidFill>
                <a:latin typeface="Verdana" panose="020B0604030504040204" pitchFamily="34" charset="0"/>
                <a:hlinkClick r:id="rId5"/>
              </a:rPr>
              <a:t>, </a:t>
            </a:r>
            <a:r>
              <a:rPr lang="en-US" altLang="zh-CN" i="1" u="sng" dirty="0">
                <a:solidFill>
                  <a:srgbClr val="000000"/>
                </a:solidFill>
                <a:latin typeface="Verdana" panose="020B0604030504040204" pitchFamily="34" charset="0"/>
                <a:hlinkClick r:id="rId5"/>
              </a:rPr>
              <a:t>et al.</a:t>
            </a:r>
            <a:r>
              <a:rPr lang="en-US" altLang="zh-CN" u="sng" dirty="0">
                <a:solidFill>
                  <a:srgbClr val="000000"/>
                </a:solidFill>
                <a:latin typeface="Verdana" panose="020B0604030504040204" pitchFamily="34" charset="0"/>
                <a:hlinkClick r:id="rId5"/>
              </a:rPr>
              <a:t> (2015)</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提出的 </a:t>
            </a:r>
            <a:r>
              <a:rPr lang="en-US" altLang="zh-CN" dirty="0">
                <a:solidFill>
                  <a:srgbClr val="000000"/>
                </a:solidFill>
                <a:latin typeface="Verdana" panose="020B0604030504040204" pitchFamily="34" charset="0"/>
              </a:rPr>
              <a:t>Grid </a:t>
            </a:r>
            <a:r>
              <a:rPr lang="en-US" altLang="zh-CN" dirty="0" smtClean="0">
                <a:solidFill>
                  <a:srgbClr val="000000"/>
                </a:solidFill>
                <a:latin typeface="Verdana" panose="020B0604030504040204" pitchFamily="34" charset="0"/>
              </a:rPr>
              <a:t>LSTM</a:t>
            </a:r>
            <a:r>
              <a:rPr lang="zh-CN" altLang="en-US" dirty="0" smtClean="0">
                <a:solidFill>
                  <a:srgbClr val="000000"/>
                </a:solidFill>
                <a:latin typeface="Verdana" panose="020B0604030504040204" pitchFamily="34" charset="0"/>
              </a:rPr>
              <a:t>。诸如</a:t>
            </a:r>
            <a:r>
              <a:rPr lang="en-US" altLang="zh-CN" u="sng" dirty="0" err="1">
                <a:solidFill>
                  <a:srgbClr val="000000"/>
                </a:solidFill>
                <a:latin typeface="Verdana" panose="020B0604030504040204" pitchFamily="34" charset="0"/>
                <a:hlinkClick r:id="rId6"/>
              </a:rPr>
              <a:t>Gregor</a:t>
            </a:r>
            <a:r>
              <a:rPr lang="en-US" altLang="zh-CN" u="sng" dirty="0">
                <a:solidFill>
                  <a:srgbClr val="000000"/>
                </a:solidFill>
                <a:latin typeface="Verdana" panose="020B0604030504040204" pitchFamily="34" charset="0"/>
                <a:hlinkClick r:id="rId6"/>
              </a:rPr>
              <a:t>, </a:t>
            </a:r>
            <a:r>
              <a:rPr lang="en-US" altLang="zh-CN" i="1" u="sng" dirty="0">
                <a:solidFill>
                  <a:srgbClr val="000000"/>
                </a:solidFill>
                <a:latin typeface="Verdana" panose="020B0604030504040204" pitchFamily="34" charset="0"/>
                <a:hlinkClick r:id="rId6"/>
              </a:rPr>
              <a:t>et al.</a:t>
            </a:r>
            <a:r>
              <a:rPr lang="en-US" altLang="zh-CN" u="sng" dirty="0">
                <a:solidFill>
                  <a:srgbClr val="000000"/>
                </a:solidFill>
                <a:latin typeface="Verdana" panose="020B0604030504040204" pitchFamily="34" charset="0"/>
                <a:hlinkClick r:id="rId6"/>
              </a:rPr>
              <a:t> (2015)</a:t>
            </a:r>
            <a:r>
              <a:rPr lang="en-US" altLang="zh-CN" dirty="0">
                <a:solidFill>
                  <a:srgbClr val="000000"/>
                </a:solidFill>
                <a:latin typeface="Verdana" panose="020B0604030504040204" pitchFamily="34" charset="0"/>
              </a:rPr>
              <a:t> </a:t>
            </a:r>
            <a:r>
              <a:rPr lang="en-US" altLang="zh-CN" u="sng" dirty="0">
                <a:solidFill>
                  <a:srgbClr val="000000"/>
                </a:solidFill>
                <a:latin typeface="Verdana" panose="020B0604030504040204" pitchFamily="34" charset="0"/>
                <a:hlinkClick r:id="rId7"/>
              </a:rPr>
              <a:t>Chung, </a:t>
            </a:r>
            <a:r>
              <a:rPr lang="en-US" altLang="zh-CN" i="1" u="sng" dirty="0">
                <a:solidFill>
                  <a:srgbClr val="000000"/>
                </a:solidFill>
                <a:latin typeface="Verdana" panose="020B0604030504040204" pitchFamily="34" charset="0"/>
                <a:hlinkClick r:id="rId7"/>
              </a:rPr>
              <a:t>et al.</a:t>
            </a:r>
            <a:r>
              <a:rPr lang="en-US" altLang="zh-CN" u="sng" dirty="0">
                <a:solidFill>
                  <a:srgbClr val="000000"/>
                </a:solidFill>
                <a:latin typeface="Verdana" panose="020B0604030504040204" pitchFamily="34" charset="0"/>
                <a:hlinkClick r:id="rId7"/>
              </a:rPr>
              <a:t> (2015)</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和 </a:t>
            </a:r>
            <a:r>
              <a:rPr lang="en-US" altLang="zh-CN" u="sng" dirty="0">
                <a:solidFill>
                  <a:srgbClr val="000000"/>
                </a:solidFill>
                <a:latin typeface="Verdana" panose="020B0604030504040204" pitchFamily="34" charset="0"/>
                <a:hlinkClick r:id="rId8"/>
              </a:rPr>
              <a:t>Bayer &amp; </a:t>
            </a:r>
            <a:r>
              <a:rPr lang="en-US" altLang="zh-CN" u="sng" dirty="0" err="1">
                <a:solidFill>
                  <a:srgbClr val="000000"/>
                </a:solidFill>
                <a:latin typeface="Verdana" panose="020B0604030504040204" pitchFamily="34" charset="0"/>
                <a:hlinkClick r:id="rId8"/>
              </a:rPr>
              <a:t>Osendorfer</a:t>
            </a:r>
            <a:r>
              <a:rPr lang="en-US" altLang="zh-CN" u="sng" dirty="0">
                <a:solidFill>
                  <a:srgbClr val="000000"/>
                </a:solidFill>
                <a:latin typeface="Verdana" panose="020B0604030504040204" pitchFamily="34" charset="0"/>
                <a:hlinkClick r:id="rId8"/>
              </a:rPr>
              <a:t> (2015)</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提出</a:t>
            </a:r>
            <a:r>
              <a:rPr lang="zh-CN" altLang="en-US" dirty="0" smtClean="0">
                <a:solidFill>
                  <a:srgbClr val="000000"/>
                </a:solidFill>
                <a:latin typeface="Verdana" panose="020B0604030504040204" pitchFamily="34" charset="0"/>
              </a:rPr>
              <a:t>的</a:t>
            </a:r>
            <a:r>
              <a:rPr lang="zh-CN" altLang="en-US" dirty="0">
                <a:solidFill>
                  <a:srgbClr val="000000"/>
                </a:solidFill>
                <a:latin typeface="Verdana" panose="020B0604030504040204" pitchFamily="34" charset="0"/>
              </a:rPr>
              <a:t>使用生成模型的 </a:t>
            </a:r>
            <a:r>
              <a:rPr lang="en-US" altLang="zh-CN" dirty="0">
                <a:solidFill>
                  <a:srgbClr val="000000"/>
                </a:solidFill>
                <a:latin typeface="Verdana" panose="020B0604030504040204" pitchFamily="34" charset="0"/>
              </a:rPr>
              <a:t>RNN</a:t>
            </a:r>
            <a:r>
              <a:rPr lang="zh-CN" altLang="en-US" dirty="0" smtClean="0">
                <a:solidFill>
                  <a:srgbClr val="000000"/>
                </a:solidFill>
                <a:latin typeface="Verdana" panose="020B0604030504040204" pitchFamily="34" charset="0"/>
              </a:rPr>
              <a:t>模型。</a:t>
            </a:r>
            <a:r>
              <a:rPr lang="zh-CN" altLang="en-US" dirty="0"/>
              <a:t/>
            </a:r>
            <a:br>
              <a:rPr lang="zh-CN" altLang="en-US" dirty="0"/>
            </a:br>
            <a:r>
              <a:rPr lang="en-US" altLang="zh-CN" u="sng" dirty="0" err="1" smtClean="0">
                <a:solidFill>
                  <a:srgbClr val="000000"/>
                </a:solidFill>
                <a:latin typeface="Verdana" panose="020B0604030504040204" pitchFamily="34" charset="0"/>
                <a:hlinkClick r:id="rId9"/>
              </a:rPr>
              <a:t>Greff</a:t>
            </a:r>
            <a:r>
              <a:rPr lang="en-US" altLang="zh-CN" u="sng" dirty="0">
                <a:solidFill>
                  <a:srgbClr val="000000"/>
                </a:solidFill>
                <a:latin typeface="Verdana" panose="020B0604030504040204" pitchFamily="34" charset="0"/>
                <a:hlinkClick r:id="rId9"/>
              </a:rPr>
              <a:t>, et al. (2015)</a:t>
            </a:r>
            <a:r>
              <a:rPr lang="zh-CN" altLang="en-US" dirty="0">
                <a:solidFill>
                  <a:srgbClr val="000000"/>
                </a:solidFill>
                <a:latin typeface="Verdana" panose="020B0604030504040204" pitchFamily="34" charset="0"/>
              </a:rPr>
              <a:t> 给出了流行变体的比较，结论是他们基本上是一样的</a:t>
            </a:r>
            <a:r>
              <a:rPr lang="zh-CN" altLang="en-US" dirty="0" smtClean="0">
                <a:solidFill>
                  <a:srgbClr val="000000"/>
                </a:solidFill>
                <a:latin typeface="Verdana" panose="020B0604030504040204" pitchFamily="34" charset="0"/>
              </a:rPr>
              <a:t>。</a:t>
            </a:r>
            <a:endParaRPr lang="en-US" altLang="zh-CN" u="sng" dirty="0">
              <a:solidFill>
                <a:srgbClr val="000000"/>
              </a:solidFill>
              <a:latin typeface="Verdana" panose="020B0604030504040204" pitchFamily="34" charset="0"/>
              <a:hlinkClick r:id="rId10"/>
            </a:endParaRPr>
          </a:p>
          <a:p>
            <a:r>
              <a:rPr lang="en-US" altLang="zh-CN" u="sng" dirty="0" err="1" smtClean="0">
                <a:solidFill>
                  <a:srgbClr val="000000"/>
                </a:solidFill>
                <a:latin typeface="Verdana" panose="020B0604030504040204" pitchFamily="34" charset="0"/>
                <a:hlinkClick r:id="rId10"/>
              </a:rPr>
              <a:t>Jozefowicz</a:t>
            </a:r>
            <a:r>
              <a:rPr lang="en-US" altLang="zh-CN" u="sng" dirty="0">
                <a:solidFill>
                  <a:srgbClr val="000000"/>
                </a:solidFill>
                <a:latin typeface="Verdana" panose="020B0604030504040204" pitchFamily="34" charset="0"/>
                <a:hlinkClick r:id="rId10"/>
              </a:rPr>
              <a:t>, et al. (2015)</a:t>
            </a:r>
            <a:r>
              <a:rPr lang="zh-CN" altLang="en-US" dirty="0">
                <a:solidFill>
                  <a:srgbClr val="000000"/>
                </a:solidFill>
                <a:latin typeface="Verdana" panose="020B0604030504040204" pitchFamily="34" charset="0"/>
              </a:rPr>
              <a:t> </a:t>
            </a:r>
            <a:r>
              <a:rPr lang="zh-CN" altLang="en-US" dirty="0" smtClean="0">
                <a:solidFill>
                  <a:srgbClr val="000000"/>
                </a:solidFill>
                <a:latin typeface="Verdana" panose="020B0604030504040204" pitchFamily="34" charset="0"/>
              </a:rPr>
              <a:t>在</a:t>
            </a:r>
            <a:r>
              <a:rPr lang="zh-CN" altLang="en-US" dirty="0">
                <a:solidFill>
                  <a:srgbClr val="000000"/>
                </a:solidFill>
                <a:latin typeface="Verdana" panose="020B0604030504040204" pitchFamily="34" charset="0"/>
              </a:rPr>
              <a:t>超过 </a:t>
            </a:r>
            <a:r>
              <a:rPr lang="en-US" altLang="zh-CN" dirty="0">
                <a:solidFill>
                  <a:srgbClr val="000000"/>
                </a:solidFill>
                <a:latin typeface="Verdana" panose="020B0604030504040204" pitchFamily="34" charset="0"/>
              </a:rPr>
              <a:t>1 </a:t>
            </a:r>
            <a:r>
              <a:rPr lang="zh-CN" altLang="en-US" dirty="0">
                <a:solidFill>
                  <a:srgbClr val="000000"/>
                </a:solidFill>
                <a:latin typeface="Verdana" panose="020B0604030504040204" pitchFamily="34" charset="0"/>
              </a:rPr>
              <a:t>万种 </a:t>
            </a:r>
            <a:r>
              <a:rPr lang="en-US" altLang="zh-CN" dirty="0">
                <a:solidFill>
                  <a:srgbClr val="000000"/>
                </a:solidFill>
                <a:latin typeface="Verdana" panose="020B0604030504040204" pitchFamily="34" charset="0"/>
              </a:rPr>
              <a:t>RNN </a:t>
            </a:r>
            <a:r>
              <a:rPr lang="zh-CN" altLang="en-US" dirty="0">
                <a:solidFill>
                  <a:srgbClr val="000000"/>
                </a:solidFill>
                <a:latin typeface="Verdana" panose="020B0604030504040204" pitchFamily="34" charset="0"/>
              </a:rPr>
              <a:t>架构上进行了测试，发现一些架构在某些任务上也取得了比 </a:t>
            </a:r>
            <a:r>
              <a:rPr lang="en-US" altLang="zh-CN" dirty="0">
                <a:solidFill>
                  <a:srgbClr val="000000"/>
                </a:solidFill>
                <a:latin typeface="Verdana" panose="020B0604030504040204" pitchFamily="34" charset="0"/>
              </a:rPr>
              <a:t>LSTM </a:t>
            </a:r>
            <a:r>
              <a:rPr lang="zh-CN" altLang="en-US" dirty="0">
                <a:solidFill>
                  <a:srgbClr val="000000"/>
                </a:solidFill>
                <a:latin typeface="Verdana" panose="020B0604030504040204" pitchFamily="34" charset="0"/>
              </a:rPr>
              <a:t>更好的结果。</a:t>
            </a:r>
            <a:endParaRPr lang="zh-CN" altLang="en-US" dirty="0"/>
          </a:p>
        </p:txBody>
      </p:sp>
      <p:pic>
        <p:nvPicPr>
          <p:cNvPr id="3" name="图片 2"/>
          <p:cNvPicPr>
            <a:picLocks noChangeAspect="1"/>
          </p:cNvPicPr>
          <p:nvPr/>
        </p:nvPicPr>
        <p:blipFill rotWithShape="1">
          <a:blip r:embed="rId11"/>
          <a:srcRect t="3835" b="1"/>
          <a:stretch/>
        </p:blipFill>
        <p:spPr>
          <a:xfrm>
            <a:off x="2627784" y="3112855"/>
            <a:ext cx="4392488" cy="2008137"/>
          </a:xfrm>
          <a:prstGeom prst="rect">
            <a:avLst/>
          </a:prstGeom>
        </p:spPr>
      </p:pic>
    </p:spTree>
    <p:extLst>
      <p:ext uri="{BB962C8B-B14F-4D97-AF65-F5344CB8AC3E}">
        <p14:creationId xmlns:p14="http://schemas.microsoft.com/office/powerpoint/2010/main" val="1891895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9"/>
          <p:cNvSpPr>
            <a:spLocks noChangeArrowheads="1"/>
          </p:cNvSpPr>
          <p:nvPr/>
        </p:nvSpPr>
        <p:spPr bwMode="auto">
          <a:xfrm>
            <a:off x="415925" y="277813"/>
            <a:ext cx="4849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微软雅黑" panose="020B0503020204020204" pitchFamily="34" charset="-122"/>
                <a:ea typeface="微软雅黑" panose="020B0503020204020204" pitchFamily="34" charset="-122"/>
              </a:rPr>
              <a:t>双向长短期记忆网络</a:t>
            </a:r>
            <a:r>
              <a:rPr lang="en-US" altLang="zh-CN" sz="2400">
                <a:latin typeface="微软雅黑" panose="020B0503020204020204" pitchFamily="34" charset="-122"/>
                <a:ea typeface="微软雅黑" panose="020B0503020204020204" pitchFamily="34" charset="-122"/>
              </a:rPr>
              <a:t>Bi-LSTMs</a:t>
            </a:r>
          </a:p>
        </p:txBody>
      </p:sp>
      <p:grpSp>
        <p:nvGrpSpPr>
          <p:cNvPr id="26627" name="组合 26"/>
          <p:cNvGrpSpPr>
            <a:grpSpLocks/>
          </p:cNvGrpSpPr>
          <p:nvPr/>
        </p:nvGrpSpPr>
        <p:grpSpPr bwMode="auto">
          <a:xfrm>
            <a:off x="415925" y="700088"/>
            <a:ext cx="900113" cy="55562"/>
            <a:chOff x="0" y="2842590"/>
            <a:chExt cx="7054752" cy="89199"/>
          </a:xfrm>
        </p:grpSpPr>
        <p:sp>
          <p:nvSpPr>
            <p:cNvPr id="32" name="矩形 31"/>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662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2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2"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3"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634" name="对象 4"/>
          <p:cNvGraphicFramePr>
            <a:graphicFrameLocks noChangeAspect="1"/>
          </p:cNvGraphicFramePr>
          <p:nvPr/>
        </p:nvGraphicFramePr>
        <p:xfrm>
          <a:off x="528638" y="925513"/>
          <a:ext cx="8134350" cy="3662362"/>
        </p:xfrm>
        <a:graphic>
          <a:graphicData uri="http://schemas.openxmlformats.org/presentationml/2006/ole">
            <mc:AlternateContent xmlns:mc="http://schemas.openxmlformats.org/markup-compatibility/2006">
              <mc:Choice xmlns:v="urn:schemas-microsoft-com:vml" Requires="v">
                <p:oleObj spid="_x0000_s26661" name="Visio" r:id="rId4" imgW="13249210" imgH="5962680" progId="Visio.Drawing.15">
                  <p:embed/>
                </p:oleObj>
              </mc:Choice>
              <mc:Fallback>
                <p:oleObj name="Visio" r:id="rId4" imgW="13249210" imgH="5962680" progId="Visio.Drawing.15">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38" y="925513"/>
                        <a:ext cx="813435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9"/>
          <p:cNvSpPr>
            <a:spLocks noChangeArrowheads="1"/>
          </p:cNvSpPr>
          <p:nvPr/>
        </p:nvSpPr>
        <p:spPr bwMode="auto">
          <a:xfrm>
            <a:off x="415925" y="277813"/>
            <a:ext cx="2778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模型搭建核心代码</a:t>
            </a:r>
            <a:endParaRPr lang="en-US" altLang="zh-CN" sz="2400">
              <a:latin typeface="微软雅黑" panose="020B0503020204020204" pitchFamily="34" charset="-122"/>
              <a:ea typeface="微软雅黑" panose="020B0503020204020204" pitchFamily="34" charset="-122"/>
            </a:endParaRPr>
          </a:p>
        </p:txBody>
      </p:sp>
      <p:grpSp>
        <p:nvGrpSpPr>
          <p:cNvPr id="28675" name="组合 33"/>
          <p:cNvGrpSpPr>
            <a:grpSpLocks/>
          </p:cNvGrpSpPr>
          <p:nvPr/>
        </p:nvGrpSpPr>
        <p:grpSpPr bwMode="auto">
          <a:xfrm>
            <a:off x="415925" y="700088"/>
            <a:ext cx="900113" cy="55562"/>
            <a:chOff x="0" y="2842590"/>
            <a:chExt cx="7054752" cy="89199"/>
          </a:xfrm>
        </p:grpSpPr>
        <p:sp>
          <p:nvSpPr>
            <p:cNvPr id="35" name="矩形 34"/>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6" name="矩形 35"/>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7" name="矩形 36"/>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8" name="矩形 37"/>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2" name="圆角矩形 1"/>
          <p:cNvSpPr/>
          <p:nvPr/>
        </p:nvSpPr>
        <p:spPr>
          <a:xfrm>
            <a:off x="1763713" y="1924050"/>
            <a:ext cx="792162" cy="449263"/>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dirty="0"/>
              <a:t>text</a:t>
            </a:r>
            <a:endParaRPr lang="zh-CN" altLang="en-US" dirty="0"/>
          </a:p>
        </p:txBody>
      </p:sp>
      <p:sp>
        <p:nvSpPr>
          <p:cNvPr id="4" name="圆角矩形 3"/>
          <p:cNvSpPr/>
          <p:nvPr/>
        </p:nvSpPr>
        <p:spPr>
          <a:xfrm>
            <a:off x="1279525" y="2849563"/>
            <a:ext cx="2552700" cy="6477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u="sng" dirty="0"/>
              <a:t>                       Embedding    </a:t>
            </a:r>
          </a:p>
          <a:p>
            <a:pPr algn="ctr" eaLnBrk="1" fontAlgn="auto" hangingPunct="1">
              <a:spcBef>
                <a:spcPts val="0"/>
              </a:spcBef>
              <a:spcAft>
                <a:spcPts val="0"/>
              </a:spcAft>
              <a:defRPr/>
            </a:pPr>
            <a:r>
              <a:rPr lang="en-US" altLang="zh-CN" sz="1600" dirty="0" err="1"/>
              <a:t>embeddings</a:t>
            </a:r>
            <a:r>
              <a:rPr lang="en-US" altLang="zh-CN" sz="1600" dirty="0"/>
              <a:t> &lt;10868×128&gt;</a:t>
            </a:r>
            <a:endParaRPr lang="zh-CN" altLang="en-US" sz="1600" dirty="0"/>
          </a:p>
        </p:txBody>
      </p:sp>
      <p:sp>
        <p:nvSpPr>
          <p:cNvPr id="16" name="圆角矩形 15"/>
          <p:cNvSpPr/>
          <p:nvPr/>
        </p:nvSpPr>
        <p:spPr>
          <a:xfrm>
            <a:off x="3225800" y="1924050"/>
            <a:ext cx="792163" cy="449263"/>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zh-CN" altLang="en-US" sz="1100" dirty="0"/>
              <a:t>实体标记</a:t>
            </a:r>
          </a:p>
        </p:txBody>
      </p:sp>
      <p:sp>
        <p:nvSpPr>
          <p:cNvPr id="17" name="圆角矩形 16"/>
          <p:cNvSpPr/>
          <p:nvPr/>
        </p:nvSpPr>
        <p:spPr>
          <a:xfrm>
            <a:off x="92075" y="2947988"/>
            <a:ext cx="792163" cy="45085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1200" dirty="0"/>
              <a:t>dropout</a:t>
            </a:r>
            <a:endParaRPr lang="zh-CN" altLang="en-US" dirty="0"/>
          </a:p>
        </p:txBody>
      </p:sp>
      <p:sp>
        <p:nvSpPr>
          <p:cNvPr id="18" name="圆角矩形 17"/>
          <p:cNvSpPr/>
          <p:nvPr/>
        </p:nvSpPr>
        <p:spPr>
          <a:xfrm>
            <a:off x="4500563" y="2947988"/>
            <a:ext cx="792162" cy="45085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1200" dirty="0"/>
              <a:t>dropout</a:t>
            </a:r>
            <a:endParaRPr lang="zh-CN" altLang="en-US" dirty="0"/>
          </a:p>
        </p:txBody>
      </p:sp>
      <p:pic>
        <p:nvPicPr>
          <p:cNvPr id="2868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775" y="987425"/>
            <a:ext cx="504348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4004" y="82550"/>
            <a:ext cx="3983037"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16950" y="8509"/>
            <a:ext cx="457200" cy="593725"/>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2" name="TextBox 21"/>
          <p:cNvSpPr txBox="1"/>
          <p:nvPr/>
        </p:nvSpPr>
        <p:spPr>
          <a:xfrm>
            <a:off x="2601693" y="934021"/>
            <a:ext cx="3887713" cy="708025"/>
          </a:xfrm>
          <a:prstGeom prst="rect">
            <a:avLst/>
          </a:prstGeom>
          <a:noFill/>
        </p:spPr>
        <p:txBody>
          <a:bodyPr wrap="square">
            <a:spAutoFit/>
          </a:bodyPr>
          <a:lstStyle/>
          <a:p>
            <a:pPr algn="dist" eaLnBrk="1" fontAlgn="auto" hangingPunct="1">
              <a:spcBef>
                <a:spcPts val="0"/>
              </a:spcBef>
              <a:spcAft>
                <a:spcPts val="0"/>
              </a:spcAft>
              <a:defRPr/>
            </a:pPr>
            <a:r>
              <a:rPr lang="zh-CN" altLang="en-US" sz="4000" dirty="0" smtClean="0">
                <a:ln w="6350">
                  <a:noFill/>
                </a:ln>
                <a:solidFill>
                  <a:schemeClr val="bg1">
                    <a:lumMod val="50000"/>
                  </a:schemeClr>
                </a:solidFill>
                <a:latin typeface="微软雅黑" pitchFamily="34" charset="-122"/>
                <a:ea typeface="微软雅黑" pitchFamily="34" charset="-122"/>
              </a:rPr>
              <a:t>参考文献</a:t>
            </a:r>
            <a:endParaRPr lang="zh-CN" altLang="en-US" sz="4000" dirty="0">
              <a:ln w="6350">
                <a:noFill/>
              </a:ln>
              <a:solidFill>
                <a:schemeClr val="bg1">
                  <a:lumMod val="50000"/>
                </a:schemeClr>
              </a:solidFill>
              <a:latin typeface="微软雅黑" pitchFamily="34" charset="-122"/>
              <a:ea typeface="微软雅黑" pitchFamily="34" charset="-122"/>
            </a:endParaRPr>
          </a:p>
        </p:txBody>
      </p:sp>
      <p:sp>
        <p:nvSpPr>
          <p:cNvPr id="23" name="圆角矩形 22"/>
          <p:cNvSpPr/>
          <p:nvPr/>
        </p:nvSpPr>
        <p:spPr>
          <a:xfrm>
            <a:off x="441093" y="2003997"/>
            <a:ext cx="8208912" cy="203132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altLang="zh-CN" dirty="0">
                <a:solidFill>
                  <a:srgbClr val="000000"/>
                </a:solidFill>
                <a:latin typeface="Microsoft YaHei" panose="020B0503020204020204" pitchFamily="34" charset="-122"/>
                <a:ea typeface="Microsoft YaHei" panose="020B0503020204020204" pitchFamily="34" charset="-122"/>
              </a:rPr>
              <a:t>[1] Yao K, Cohn T, </a:t>
            </a:r>
            <a:r>
              <a:rPr lang="en-US" altLang="zh-CN" dirty="0" err="1">
                <a:solidFill>
                  <a:srgbClr val="000000"/>
                </a:solidFill>
                <a:latin typeface="Microsoft YaHei" panose="020B0503020204020204" pitchFamily="34" charset="-122"/>
                <a:ea typeface="Microsoft YaHei" panose="020B0503020204020204" pitchFamily="34" charset="-122"/>
              </a:rPr>
              <a:t>Vylomova</a:t>
            </a:r>
            <a:r>
              <a:rPr lang="en-US" altLang="zh-CN" dirty="0">
                <a:solidFill>
                  <a:srgbClr val="000000"/>
                </a:solidFill>
                <a:latin typeface="Microsoft YaHei" panose="020B0503020204020204" pitchFamily="34" charset="-122"/>
                <a:ea typeface="Microsoft YaHei" panose="020B0503020204020204" pitchFamily="34" charset="-122"/>
              </a:rPr>
              <a:t> K, et al. Depth-Gated Recurrent Neural Networks[J]. 2015.</a:t>
            </a:r>
          </a:p>
          <a:p>
            <a:pPr lvl="0"/>
            <a:r>
              <a:rPr lang="en-US" altLang="zh-CN" dirty="0">
                <a:solidFill>
                  <a:srgbClr val="000000"/>
                </a:solidFill>
                <a:latin typeface="Microsoft YaHei" panose="020B0503020204020204" pitchFamily="34" charset="-122"/>
                <a:ea typeface="Microsoft YaHei" panose="020B0503020204020204" pitchFamily="34" charset="-122"/>
              </a:rPr>
              <a:t>[2] </a:t>
            </a:r>
            <a:r>
              <a:rPr lang="en-US" altLang="zh-CN" dirty="0" err="1">
                <a:solidFill>
                  <a:srgbClr val="000000"/>
                </a:solidFill>
                <a:latin typeface="Microsoft YaHei" panose="020B0503020204020204" pitchFamily="34" charset="-122"/>
                <a:ea typeface="Microsoft YaHei" panose="020B0503020204020204" pitchFamily="34" charset="-122"/>
              </a:rPr>
              <a:t>Greff</a:t>
            </a:r>
            <a:r>
              <a:rPr lang="en-US" altLang="zh-CN" dirty="0">
                <a:solidFill>
                  <a:srgbClr val="000000"/>
                </a:solidFill>
                <a:latin typeface="Microsoft YaHei" panose="020B0503020204020204" pitchFamily="34" charset="-122"/>
                <a:ea typeface="Microsoft YaHei" panose="020B0503020204020204" pitchFamily="34" charset="-122"/>
              </a:rPr>
              <a:t> K , Srivastava R K , </a:t>
            </a:r>
            <a:r>
              <a:rPr lang="en-US" altLang="zh-CN" dirty="0" err="1">
                <a:solidFill>
                  <a:srgbClr val="000000"/>
                </a:solidFill>
                <a:latin typeface="Microsoft YaHei" panose="020B0503020204020204" pitchFamily="34" charset="-122"/>
                <a:ea typeface="Microsoft YaHei" panose="020B0503020204020204" pitchFamily="34" charset="-122"/>
              </a:rPr>
              <a:t>Koutník</a:t>
            </a:r>
            <a:r>
              <a:rPr lang="en-US" altLang="zh-CN" dirty="0">
                <a:solidFill>
                  <a:srgbClr val="000000"/>
                </a:solidFill>
                <a:latin typeface="Microsoft YaHei" panose="020B0503020204020204" pitchFamily="34" charset="-122"/>
                <a:ea typeface="Microsoft YaHei" panose="020B0503020204020204" pitchFamily="34" charset="-122"/>
              </a:rPr>
              <a:t>, Jan, et al. LSTM: A Search Space Odyssey[J]. IEEE Transactions on Neural Networks &amp; Learning Systems, 2015, 28(10):2222-2232</a:t>
            </a:r>
            <a:r>
              <a:rPr lang="en-US" altLang="zh-CN" dirty="0" smtClean="0">
                <a:solidFill>
                  <a:srgbClr val="000000"/>
                </a:solidFill>
                <a:latin typeface="Microsoft YaHei" panose="020B0503020204020204" pitchFamily="34" charset="-122"/>
                <a:ea typeface="Microsoft YaHei" panose="020B0503020204020204" pitchFamily="34" charset="-122"/>
              </a:rPr>
              <a:t>.</a:t>
            </a:r>
          </a:p>
          <a:p>
            <a:pPr lvl="0"/>
            <a:r>
              <a:rPr lang="en-US" altLang="zh-CN" dirty="0" smtClean="0">
                <a:solidFill>
                  <a:srgbClr val="000000"/>
                </a:solidFill>
                <a:latin typeface="Microsoft YaHei" panose="020B0503020204020204" pitchFamily="34" charset="-122"/>
                <a:ea typeface="Microsoft YaHei" panose="020B0503020204020204" pitchFamily="34" charset="-122"/>
              </a:rPr>
              <a:t>[3] </a:t>
            </a:r>
            <a:r>
              <a:rPr lang="en-US" altLang="zh-CN" dirty="0" err="1" smtClean="0">
                <a:solidFill>
                  <a:srgbClr val="000000"/>
                </a:solidFill>
                <a:latin typeface="Microsoft YaHei" panose="020B0503020204020204" pitchFamily="34" charset="-122"/>
                <a:ea typeface="Microsoft YaHei" panose="020B0503020204020204" pitchFamily="34" charset="-122"/>
              </a:rPr>
              <a:t>Pascanu</a:t>
            </a:r>
            <a:r>
              <a:rPr lang="en-US" altLang="zh-CN" dirty="0" smtClean="0">
                <a:solidFill>
                  <a:srgbClr val="000000"/>
                </a:solidFill>
                <a:latin typeface="Microsoft YaHei" panose="020B0503020204020204" pitchFamily="34" charset="-122"/>
                <a:ea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rPr>
              <a:t>R, </a:t>
            </a:r>
            <a:r>
              <a:rPr lang="en-US" altLang="zh-CN" dirty="0" err="1">
                <a:solidFill>
                  <a:srgbClr val="000000"/>
                </a:solidFill>
                <a:latin typeface="Microsoft YaHei" panose="020B0503020204020204" pitchFamily="34" charset="-122"/>
                <a:ea typeface="Microsoft YaHei" panose="020B0503020204020204" pitchFamily="34" charset="-122"/>
              </a:rPr>
              <a:t>Mikolov</a:t>
            </a:r>
            <a:r>
              <a:rPr lang="en-US" altLang="zh-CN" dirty="0">
                <a:solidFill>
                  <a:srgbClr val="000000"/>
                </a:solidFill>
                <a:latin typeface="Microsoft YaHei" panose="020B0503020204020204" pitchFamily="34" charset="-122"/>
                <a:ea typeface="Microsoft YaHei" panose="020B0503020204020204" pitchFamily="34" charset="-122"/>
              </a:rPr>
              <a:t> T, </a:t>
            </a:r>
            <a:r>
              <a:rPr lang="en-US" altLang="zh-CN" dirty="0" err="1">
                <a:solidFill>
                  <a:srgbClr val="000000"/>
                </a:solidFill>
                <a:latin typeface="Microsoft YaHei" panose="020B0503020204020204" pitchFamily="34" charset="-122"/>
                <a:ea typeface="Microsoft YaHei" panose="020B0503020204020204" pitchFamily="34" charset="-122"/>
              </a:rPr>
              <a:t>Bengio</a:t>
            </a:r>
            <a:r>
              <a:rPr lang="en-US" altLang="zh-CN" dirty="0">
                <a:solidFill>
                  <a:srgbClr val="000000"/>
                </a:solidFill>
                <a:latin typeface="Microsoft YaHei" panose="020B0503020204020204" pitchFamily="34" charset="-122"/>
                <a:ea typeface="Microsoft YaHei" panose="020B0503020204020204" pitchFamily="34" charset="-122"/>
              </a:rPr>
              <a:t> Y. On the difficulty of training Recurrent Neural Networks[J]. 2012</a:t>
            </a:r>
            <a:r>
              <a:rPr lang="en-US" altLang="zh-CN" dirty="0" smtClean="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nvGrpSpPr>
          <p:cNvPr id="37893" name="组合 20"/>
          <p:cNvGrpSpPr>
            <a:grpSpLocks/>
          </p:cNvGrpSpPr>
          <p:nvPr/>
        </p:nvGrpSpPr>
        <p:grpSpPr bwMode="auto">
          <a:xfrm>
            <a:off x="-26450" y="1796034"/>
            <a:ext cx="9144000" cy="53975"/>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椭圆 6152"/>
          <p:cNvSpPr/>
          <p:nvPr/>
        </p:nvSpPr>
        <p:spPr>
          <a:xfrm>
            <a:off x="487363" y="1198563"/>
            <a:ext cx="504825" cy="5048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200" dirty="0"/>
              <a:t>1</a:t>
            </a:r>
            <a:endParaRPr lang="zh-CN" altLang="en-US" sz="3200" dirty="0"/>
          </a:p>
        </p:txBody>
      </p:sp>
      <p:sp>
        <p:nvSpPr>
          <p:cNvPr id="16387" name="Rectangle 24"/>
          <p:cNvSpPr>
            <a:spLocks noChangeArrowheads="1"/>
          </p:cNvSpPr>
          <p:nvPr/>
        </p:nvSpPr>
        <p:spPr bwMode="auto">
          <a:xfrm>
            <a:off x="1316038" y="1131888"/>
            <a:ext cx="3171825"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300"/>
              </a:spcBef>
              <a:buFontTx/>
              <a:buNone/>
            </a:pPr>
            <a:r>
              <a:rPr lang="zh-CN" altLang="en-US" sz="1800" b="1"/>
              <a:t>自顶向下的构造方式</a:t>
            </a:r>
            <a:endParaRPr lang="en-US" altLang="zh-CN" sz="1800" b="1"/>
          </a:p>
          <a:p>
            <a:pPr eaLnBrk="1" hangingPunct="1">
              <a:lnSpc>
                <a:spcPct val="120000"/>
              </a:lnSpc>
              <a:spcBef>
                <a:spcPts val="300"/>
              </a:spcBef>
              <a:buFontTx/>
              <a:buNone/>
            </a:pPr>
            <a:r>
              <a:rPr lang="zh-CN" altLang="en-US" sz="1400"/>
              <a:t>自顶向下指的是先为知识图谱定义好本体与数据模式，再将实体加入到知识库。该构建方式需要利用一些现有的结构化知识库作为其基础知识库， 例如</a:t>
            </a:r>
            <a:r>
              <a:rPr lang="en-US" altLang="zh-CN" sz="1400"/>
              <a:t>Freebase</a:t>
            </a:r>
            <a:r>
              <a:rPr lang="zh-CN" altLang="en-US" sz="1400"/>
              <a:t>，它的绝大部分数据是从维基百科中得到的。</a:t>
            </a:r>
            <a:endParaRPr lang="en-US" altLang="zh-CN" sz="1400"/>
          </a:p>
        </p:txBody>
      </p:sp>
      <p:sp>
        <p:nvSpPr>
          <p:cNvPr id="50" name="椭圆 49"/>
          <p:cNvSpPr/>
          <p:nvPr/>
        </p:nvSpPr>
        <p:spPr>
          <a:xfrm>
            <a:off x="4702175" y="1203325"/>
            <a:ext cx="504825" cy="5032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200" dirty="0"/>
              <a:t>2</a:t>
            </a:r>
            <a:endParaRPr lang="zh-CN" altLang="en-US" sz="3200" dirty="0"/>
          </a:p>
        </p:txBody>
      </p:sp>
      <p:sp>
        <p:nvSpPr>
          <p:cNvPr id="16389" name="Rectangle 24"/>
          <p:cNvSpPr>
            <a:spLocks noChangeArrowheads="1"/>
          </p:cNvSpPr>
          <p:nvPr/>
        </p:nvSpPr>
        <p:spPr bwMode="auto">
          <a:xfrm>
            <a:off x="5530850" y="1131888"/>
            <a:ext cx="3171825"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300"/>
              </a:spcBef>
              <a:buFontTx/>
              <a:buNone/>
            </a:pPr>
            <a:r>
              <a:rPr lang="zh-CN" altLang="en-US" sz="1800" b="1"/>
              <a:t>自底向上的构造方式</a:t>
            </a:r>
            <a:endParaRPr lang="en-US" altLang="zh-CN" sz="1800" b="1"/>
          </a:p>
          <a:p>
            <a:pPr eaLnBrk="1" hangingPunct="1">
              <a:lnSpc>
                <a:spcPct val="120000"/>
              </a:lnSpc>
              <a:spcBef>
                <a:spcPts val="300"/>
              </a:spcBef>
              <a:buFontTx/>
              <a:buNone/>
            </a:pPr>
            <a:r>
              <a:rPr lang="zh-CN" altLang="en-US" sz="1400"/>
              <a:t>自底向上指的是从一些开放链接数据中提取出实体，选择其中置信度较高的加入到知识库，再构建顶层的本体模式。目前，大多数知识图谱都采用自底向上的方式进行构建，其中最典型就是</a:t>
            </a:r>
            <a:r>
              <a:rPr lang="en-US" altLang="zh-CN" sz="1400"/>
              <a:t>Google</a:t>
            </a:r>
            <a:r>
              <a:rPr lang="zh-CN" altLang="en-US" sz="1400"/>
              <a:t>的</a:t>
            </a:r>
            <a:r>
              <a:rPr lang="en-US" altLang="zh-CN" sz="1400"/>
              <a:t>Knowledge Vault</a:t>
            </a:r>
            <a:r>
              <a:rPr lang="zh-CN" altLang="en-US" sz="1400"/>
              <a:t>。</a:t>
            </a:r>
            <a:endParaRPr lang="en-US" altLang="zh-CN" sz="1400"/>
          </a:p>
        </p:txBody>
      </p:sp>
      <p:sp>
        <p:nvSpPr>
          <p:cNvPr id="16390" name="Rectangle 39"/>
          <p:cNvSpPr>
            <a:spLocks noChangeArrowheads="1"/>
          </p:cNvSpPr>
          <p:nvPr/>
        </p:nvSpPr>
        <p:spPr bwMode="auto">
          <a:xfrm>
            <a:off x="415925" y="277813"/>
            <a:ext cx="2778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知识图谱构造方式</a:t>
            </a:r>
            <a:endParaRPr lang="en-US" altLang="zh-CN" sz="2400">
              <a:latin typeface="微软雅黑" panose="020B0503020204020204" pitchFamily="34" charset="-122"/>
              <a:ea typeface="微软雅黑" panose="020B0503020204020204" pitchFamily="34" charset="-122"/>
            </a:endParaRPr>
          </a:p>
        </p:txBody>
      </p:sp>
      <p:grpSp>
        <p:nvGrpSpPr>
          <p:cNvPr id="16391" name="组合 26"/>
          <p:cNvGrpSpPr>
            <a:grpSpLocks/>
          </p:cNvGrpSpPr>
          <p:nvPr/>
        </p:nvGrpSpPr>
        <p:grpSpPr bwMode="auto">
          <a:xfrm>
            <a:off x="415925" y="700088"/>
            <a:ext cx="900113" cy="55562"/>
            <a:chOff x="0" y="2842590"/>
            <a:chExt cx="7054752" cy="89199"/>
          </a:xfrm>
        </p:grpSpPr>
        <p:sp>
          <p:nvSpPr>
            <p:cNvPr id="32" name="矩形 31"/>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矩形 32"/>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4" name="矩形 33"/>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5" name="矩形 34"/>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6392" name="Rectangle 2"/>
          <p:cNvSpPr>
            <a:spLocks noChangeArrowheads="1"/>
          </p:cNvSpPr>
          <p:nvPr/>
        </p:nvSpPr>
        <p:spPr bwMode="auto">
          <a:xfrm>
            <a:off x="382588" y="189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3" name="文本框 2"/>
          <p:cNvSpPr txBox="1">
            <a:spLocks noChangeArrowheads="1"/>
          </p:cNvSpPr>
          <p:nvPr/>
        </p:nvSpPr>
        <p:spPr bwMode="auto">
          <a:xfrm>
            <a:off x="641350" y="3148013"/>
            <a:ext cx="5370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t>本课题选择自底向上方式，实现过程如下：</a:t>
            </a:r>
          </a:p>
        </p:txBody>
      </p:sp>
      <p:sp>
        <p:nvSpPr>
          <p:cNvPr id="4" name="矩形 3"/>
          <p:cNvSpPr/>
          <p:nvPr/>
        </p:nvSpPr>
        <p:spPr>
          <a:xfrm>
            <a:off x="2124075" y="3654425"/>
            <a:ext cx="1384300" cy="73183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zh-CN" altLang="en-US" sz="1400" dirty="0"/>
              <a:t>知识单元抽取</a:t>
            </a:r>
          </a:p>
        </p:txBody>
      </p:sp>
      <p:sp>
        <p:nvSpPr>
          <p:cNvPr id="17" name="矩形 16"/>
          <p:cNvSpPr/>
          <p:nvPr/>
        </p:nvSpPr>
        <p:spPr>
          <a:xfrm>
            <a:off x="5913438" y="3640138"/>
            <a:ext cx="1384300" cy="73183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zh-CN" altLang="en-US" sz="1400" dirty="0"/>
              <a:t>模式</a:t>
            </a:r>
            <a:r>
              <a:rPr lang="en-US" altLang="zh-CN" sz="1400" dirty="0"/>
              <a:t>(Schema)</a:t>
            </a:r>
            <a:r>
              <a:rPr lang="zh-CN" altLang="en-US" sz="1400" dirty="0"/>
              <a:t>构建</a:t>
            </a:r>
          </a:p>
        </p:txBody>
      </p:sp>
      <p:sp>
        <p:nvSpPr>
          <p:cNvPr id="18" name="矩形 17"/>
          <p:cNvSpPr/>
          <p:nvPr/>
        </p:nvSpPr>
        <p:spPr>
          <a:xfrm>
            <a:off x="4017963" y="3654425"/>
            <a:ext cx="1384300" cy="73183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zh-CN" altLang="en-US" sz="1400" dirty="0"/>
              <a:t>知识表示与存储</a:t>
            </a:r>
          </a:p>
        </p:txBody>
      </p:sp>
      <p:sp>
        <p:nvSpPr>
          <p:cNvPr id="5" name="右箭头 4"/>
          <p:cNvSpPr/>
          <p:nvPr/>
        </p:nvSpPr>
        <p:spPr>
          <a:xfrm>
            <a:off x="3508375" y="3883025"/>
            <a:ext cx="509588" cy="255588"/>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20" name="右箭头 19"/>
          <p:cNvSpPr/>
          <p:nvPr/>
        </p:nvSpPr>
        <p:spPr>
          <a:xfrm>
            <a:off x="5421313" y="3878263"/>
            <a:ext cx="511175" cy="25717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6"/>
          <p:cNvSpPr>
            <a:spLocks noChangeArrowheads="1"/>
          </p:cNvSpPr>
          <p:nvPr/>
        </p:nvSpPr>
        <p:spPr bwMode="auto">
          <a:xfrm>
            <a:off x="157163" y="1058863"/>
            <a:ext cx="3494087" cy="34893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1" name="Oval 7"/>
          <p:cNvSpPr>
            <a:spLocks noChangeArrowheads="1"/>
          </p:cNvSpPr>
          <p:nvPr/>
        </p:nvSpPr>
        <p:spPr bwMode="auto">
          <a:xfrm>
            <a:off x="2779713" y="1058863"/>
            <a:ext cx="3494087" cy="348932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 name="Oval 8"/>
          <p:cNvSpPr>
            <a:spLocks noChangeArrowheads="1"/>
          </p:cNvSpPr>
          <p:nvPr/>
        </p:nvSpPr>
        <p:spPr bwMode="auto">
          <a:xfrm>
            <a:off x="5513388" y="1058863"/>
            <a:ext cx="3494087" cy="3489325"/>
          </a:xfrm>
          <a:prstGeom prst="ellipse">
            <a:avLst/>
          </a:prstGeom>
          <a:solidFill>
            <a:schemeClr val="accent3"/>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7413" name="Rectangle 24"/>
          <p:cNvSpPr>
            <a:spLocks noChangeArrowheads="1"/>
          </p:cNvSpPr>
          <p:nvPr/>
        </p:nvSpPr>
        <p:spPr bwMode="auto">
          <a:xfrm>
            <a:off x="766763" y="1873250"/>
            <a:ext cx="2162175"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300"/>
              </a:spcBef>
              <a:buFontTx/>
              <a:buNone/>
            </a:pPr>
            <a:r>
              <a:rPr lang="zh-CN" altLang="en-US" sz="2800" b="1">
                <a:solidFill>
                  <a:schemeClr val="bg1"/>
                </a:solidFill>
              </a:rPr>
              <a:t>实体抽取</a:t>
            </a:r>
            <a:endParaRPr lang="zh-CN" altLang="en-US" sz="2800">
              <a:solidFill>
                <a:schemeClr val="bg1"/>
              </a:solidFill>
            </a:endParaRPr>
          </a:p>
          <a:p>
            <a:pPr algn="ctr" eaLnBrk="1" hangingPunct="1">
              <a:lnSpc>
                <a:spcPct val="120000"/>
              </a:lnSpc>
              <a:spcBef>
                <a:spcPts val="300"/>
              </a:spcBef>
              <a:buFontTx/>
              <a:buNone/>
            </a:pPr>
            <a:r>
              <a:rPr lang="zh-CN" altLang="en-US" sz="2000">
                <a:solidFill>
                  <a:schemeClr val="bg1"/>
                </a:solidFill>
              </a:rPr>
              <a:t>实体是整个知识图谱最基本的组成单元，使用实体识别技术从知识库中识别出命名实体。</a:t>
            </a:r>
            <a:endParaRPr lang="en-US" altLang="zh-CN" sz="2000">
              <a:solidFill>
                <a:schemeClr val="bg1"/>
              </a:solidFill>
            </a:endParaRPr>
          </a:p>
        </p:txBody>
      </p:sp>
      <p:sp>
        <p:nvSpPr>
          <p:cNvPr id="17414" name="Rectangle 24"/>
          <p:cNvSpPr>
            <a:spLocks noChangeArrowheads="1"/>
          </p:cNvSpPr>
          <p:nvPr/>
        </p:nvSpPr>
        <p:spPr bwMode="auto">
          <a:xfrm>
            <a:off x="1200150" y="1035050"/>
            <a:ext cx="1298575"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300"/>
              </a:spcBef>
              <a:buFontTx/>
              <a:buNone/>
            </a:pPr>
            <a:r>
              <a:rPr lang="en-US" altLang="zh-CN" sz="4400" b="1">
                <a:solidFill>
                  <a:schemeClr val="bg1"/>
                </a:solidFill>
              </a:rPr>
              <a:t>01</a:t>
            </a:r>
            <a:endParaRPr lang="en-US" altLang="zh-CN" sz="3600">
              <a:solidFill>
                <a:schemeClr val="bg1"/>
              </a:solidFill>
            </a:endParaRPr>
          </a:p>
        </p:txBody>
      </p:sp>
      <p:cxnSp>
        <p:nvCxnSpPr>
          <p:cNvPr id="12" name="直接连接符 11"/>
          <p:cNvCxnSpPr/>
          <p:nvPr/>
        </p:nvCxnSpPr>
        <p:spPr>
          <a:xfrm>
            <a:off x="1035050" y="1839913"/>
            <a:ext cx="16240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416" name="Rectangle 24"/>
          <p:cNvSpPr>
            <a:spLocks noChangeArrowheads="1"/>
          </p:cNvSpPr>
          <p:nvPr/>
        </p:nvSpPr>
        <p:spPr bwMode="auto">
          <a:xfrm>
            <a:off x="3048000" y="1900238"/>
            <a:ext cx="27257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300"/>
              </a:spcBef>
              <a:buFontTx/>
              <a:buNone/>
            </a:pPr>
            <a:r>
              <a:rPr lang="zh-CN" altLang="en-US" sz="2800" b="1"/>
              <a:t>  关系抽取</a:t>
            </a:r>
            <a:endParaRPr lang="zh-CN" altLang="en-US" sz="2800"/>
          </a:p>
          <a:p>
            <a:pPr algn="ctr" eaLnBrk="1" hangingPunct="1">
              <a:lnSpc>
                <a:spcPct val="120000"/>
              </a:lnSpc>
              <a:spcBef>
                <a:spcPts val="300"/>
              </a:spcBef>
              <a:buFontTx/>
              <a:buNone/>
            </a:pPr>
            <a:r>
              <a:rPr lang="zh-CN" altLang="en-US" sz="2000"/>
              <a:t>从文本语料中得到不同实体间的关系，传统的关系抽取依靠语法和语义规则，目前使用基于知识库或者机器学习的方法</a:t>
            </a:r>
            <a:endParaRPr lang="en-US" altLang="zh-CN" sz="2000"/>
          </a:p>
        </p:txBody>
      </p:sp>
      <p:sp>
        <p:nvSpPr>
          <p:cNvPr id="17417" name="Rectangle 24"/>
          <p:cNvSpPr>
            <a:spLocks noChangeArrowheads="1"/>
          </p:cNvSpPr>
          <p:nvPr/>
        </p:nvSpPr>
        <p:spPr bwMode="auto">
          <a:xfrm>
            <a:off x="3840163" y="1039813"/>
            <a:ext cx="12985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300"/>
              </a:spcBef>
              <a:buFontTx/>
              <a:buNone/>
            </a:pPr>
            <a:r>
              <a:rPr lang="en-US" altLang="zh-CN" sz="4400" b="1">
                <a:solidFill>
                  <a:schemeClr val="bg1"/>
                </a:solidFill>
              </a:rPr>
              <a:t>02</a:t>
            </a:r>
            <a:endParaRPr lang="en-US" altLang="zh-CN" sz="3600">
              <a:solidFill>
                <a:schemeClr val="bg1"/>
              </a:solidFill>
            </a:endParaRPr>
          </a:p>
        </p:txBody>
      </p:sp>
      <p:cxnSp>
        <p:nvCxnSpPr>
          <p:cNvPr id="15" name="直接连接符 14"/>
          <p:cNvCxnSpPr/>
          <p:nvPr/>
        </p:nvCxnSpPr>
        <p:spPr>
          <a:xfrm>
            <a:off x="3657600" y="1852613"/>
            <a:ext cx="16240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419" name="Rectangle 24"/>
          <p:cNvSpPr>
            <a:spLocks noChangeArrowheads="1"/>
          </p:cNvSpPr>
          <p:nvPr/>
        </p:nvSpPr>
        <p:spPr bwMode="auto">
          <a:xfrm>
            <a:off x="5991225" y="1900238"/>
            <a:ext cx="25384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300"/>
              </a:spcBef>
              <a:buFontTx/>
              <a:buNone/>
            </a:pPr>
            <a:r>
              <a:rPr lang="zh-CN" altLang="en-US" sz="2800" b="1"/>
              <a:t>属性抽取</a:t>
            </a:r>
            <a:endParaRPr lang="zh-CN" altLang="en-US" sz="2800"/>
          </a:p>
          <a:p>
            <a:pPr algn="ctr" eaLnBrk="1" hangingPunct="1">
              <a:lnSpc>
                <a:spcPct val="120000"/>
              </a:lnSpc>
              <a:spcBef>
                <a:spcPts val="300"/>
              </a:spcBef>
              <a:buFontTx/>
              <a:buNone/>
            </a:pPr>
            <a:r>
              <a:rPr lang="zh-CN" altLang="en-US" sz="2000"/>
              <a:t>从不同的文本中抽取某一实体的属性值，根据知识库的种类选择属性抽取方法。</a:t>
            </a:r>
            <a:endParaRPr lang="en-US" altLang="zh-CN" sz="2000"/>
          </a:p>
        </p:txBody>
      </p:sp>
      <p:sp>
        <p:nvSpPr>
          <p:cNvPr id="17420" name="Rectangle 24"/>
          <p:cNvSpPr>
            <a:spLocks noChangeArrowheads="1"/>
          </p:cNvSpPr>
          <p:nvPr/>
        </p:nvSpPr>
        <p:spPr bwMode="auto">
          <a:xfrm>
            <a:off x="6648450" y="1027113"/>
            <a:ext cx="12985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300"/>
              </a:spcBef>
              <a:buFontTx/>
              <a:buNone/>
            </a:pPr>
            <a:r>
              <a:rPr lang="en-US" altLang="zh-CN" sz="4400" b="1">
                <a:solidFill>
                  <a:schemeClr val="bg1"/>
                </a:solidFill>
              </a:rPr>
              <a:t>03</a:t>
            </a:r>
            <a:endParaRPr lang="en-US" altLang="zh-CN" sz="3600">
              <a:solidFill>
                <a:schemeClr val="bg1"/>
              </a:solidFill>
            </a:endParaRPr>
          </a:p>
        </p:txBody>
      </p:sp>
      <p:cxnSp>
        <p:nvCxnSpPr>
          <p:cNvPr id="18" name="直接连接符 17"/>
          <p:cNvCxnSpPr/>
          <p:nvPr/>
        </p:nvCxnSpPr>
        <p:spPr>
          <a:xfrm>
            <a:off x="6505575" y="1839913"/>
            <a:ext cx="16240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422" name="Rectangle 39"/>
          <p:cNvSpPr>
            <a:spLocks noChangeArrowheads="1"/>
          </p:cNvSpPr>
          <p:nvPr/>
        </p:nvSpPr>
        <p:spPr bwMode="auto">
          <a:xfrm>
            <a:off x="415925" y="277813"/>
            <a:ext cx="4727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知识单元（信息）抽取</a:t>
            </a:r>
            <a:endParaRPr lang="en-US" altLang="zh-CN" sz="2400">
              <a:latin typeface="微软雅黑" panose="020B0503020204020204" pitchFamily="34" charset="-122"/>
              <a:ea typeface="微软雅黑" panose="020B0503020204020204" pitchFamily="34" charset="-122"/>
            </a:endParaRPr>
          </a:p>
        </p:txBody>
      </p:sp>
      <p:grpSp>
        <p:nvGrpSpPr>
          <p:cNvPr id="17423" name="组合 22"/>
          <p:cNvGrpSpPr>
            <a:grpSpLocks/>
          </p:cNvGrpSpPr>
          <p:nvPr/>
        </p:nvGrpSpPr>
        <p:grpSpPr bwMode="auto">
          <a:xfrm>
            <a:off x="415925" y="700088"/>
            <a:ext cx="900113" cy="55562"/>
            <a:chOff x="0" y="2842590"/>
            <a:chExt cx="7054752" cy="89199"/>
          </a:xfrm>
        </p:grpSpPr>
        <p:sp>
          <p:nvSpPr>
            <p:cNvPr id="26" name="矩形 25"/>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28"/>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29"/>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6"/>
          <p:cNvSpPr>
            <a:spLocks noChangeArrowheads="1"/>
          </p:cNvSpPr>
          <p:nvPr/>
        </p:nvSpPr>
        <p:spPr bwMode="auto">
          <a:xfrm>
            <a:off x="928688" y="3316288"/>
            <a:ext cx="466725" cy="469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chemeClr val="bg1"/>
                </a:solidFill>
              </a:rPr>
              <a:t>√</a:t>
            </a:r>
          </a:p>
        </p:txBody>
      </p:sp>
      <p:sp>
        <p:nvSpPr>
          <p:cNvPr id="18465" name="Rectangle 33"/>
          <p:cNvSpPr>
            <a:spLocks noChangeArrowheads="1"/>
          </p:cNvSpPr>
          <p:nvPr/>
        </p:nvSpPr>
        <p:spPr bwMode="auto">
          <a:xfrm>
            <a:off x="1501775" y="1285875"/>
            <a:ext cx="67849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fontAlgn="auto" hangingPunct="1">
              <a:lnSpc>
                <a:spcPct val="120000"/>
              </a:lnSpc>
              <a:spcBef>
                <a:spcPts val="500"/>
              </a:spcBef>
              <a:spcAft>
                <a:spcPts val="0"/>
              </a:spcAft>
              <a:defRPr/>
            </a:pPr>
            <a:r>
              <a:rPr lang="zh-CN" altLang="en-US" b="1" dirty="0">
                <a:latin typeface="+mn-lt"/>
                <a:ea typeface="+mn-ea"/>
              </a:rPr>
              <a:t>资源描述框架（</a:t>
            </a:r>
            <a:r>
              <a:rPr lang="en-US" altLang="zh-CN" b="1" dirty="0">
                <a:latin typeface="+mn-lt"/>
                <a:ea typeface="+mn-ea"/>
              </a:rPr>
              <a:t>RDF</a:t>
            </a:r>
            <a:r>
              <a:rPr lang="zh-CN" altLang="en-US" b="1" dirty="0">
                <a:latin typeface="+mn-lt"/>
                <a:ea typeface="+mn-ea"/>
              </a:rPr>
              <a:t>）</a:t>
            </a:r>
            <a:endParaRPr lang="en-US" altLang="zh-CN" b="1" dirty="0">
              <a:latin typeface="+mn-lt"/>
              <a:ea typeface="+mn-ea"/>
            </a:endParaRPr>
          </a:p>
          <a:p>
            <a:pPr algn="just" eaLnBrk="1" fontAlgn="auto" hangingPunct="1">
              <a:lnSpc>
                <a:spcPct val="120000"/>
              </a:lnSpc>
              <a:spcBef>
                <a:spcPts val="500"/>
              </a:spcBef>
              <a:spcAft>
                <a:spcPts val="0"/>
              </a:spcAft>
              <a:defRPr/>
            </a:pPr>
            <a:r>
              <a:rPr lang="en-US" altLang="zh-CN" sz="1400" dirty="0">
                <a:latin typeface="+mn-lt"/>
                <a:ea typeface="+mn-ea"/>
              </a:rPr>
              <a:t>RDF</a:t>
            </a:r>
            <a:r>
              <a:rPr lang="zh-CN" altLang="en-US" sz="1400" dirty="0">
                <a:latin typeface="+mn-lt"/>
                <a:ea typeface="+mn-ea"/>
              </a:rPr>
              <a:t>把文本抽取成短的事实片段，再根据这些片段形象、直接地表示语义信息，最终使机器对知识信息的可理解性和可重用性都得到了很大的提升。</a:t>
            </a:r>
            <a:r>
              <a:rPr lang="en-US" altLang="zh-CN" sz="1400" dirty="0">
                <a:latin typeface="+mn-lt"/>
                <a:ea typeface="+mn-ea"/>
              </a:rPr>
              <a:t>RDF</a:t>
            </a:r>
            <a:r>
              <a:rPr lang="zh-CN" altLang="en-US" sz="1400" dirty="0">
                <a:latin typeface="+mn-lt"/>
                <a:ea typeface="+mn-ea"/>
              </a:rPr>
              <a:t>使用主体、谓词、客体的三元组形式来描述一个元数据，可用如下形式表述现实里的信息：</a:t>
            </a:r>
            <a:endParaRPr lang="en-US" altLang="zh-CN" sz="1400" dirty="0">
              <a:latin typeface="+mn-lt"/>
              <a:ea typeface="+mn-ea"/>
            </a:endParaRPr>
          </a:p>
          <a:p>
            <a:pPr algn="ctr" eaLnBrk="1" fontAlgn="auto" hangingPunct="1">
              <a:lnSpc>
                <a:spcPct val="120000"/>
              </a:lnSpc>
              <a:spcBef>
                <a:spcPts val="500"/>
              </a:spcBef>
              <a:spcAft>
                <a:spcPts val="0"/>
              </a:spcAft>
              <a:defRPr/>
            </a:pPr>
            <a:r>
              <a:rPr lang="en-US" altLang="zh-CN" sz="1400" kern="100" dirty="0">
                <a:latin typeface="Times New Roman" panose="02020603050405020304" pitchFamily="18" charset="0"/>
                <a:ea typeface="+mn-ea"/>
              </a:rPr>
              <a:t>S=&lt;Subject</a:t>
            </a:r>
            <a:r>
              <a:rPr lang="zh-CN" altLang="zh-CN" sz="1400" kern="100" dirty="0">
                <a:latin typeface="Times New Roman" panose="02020603050405020304" pitchFamily="18" charset="0"/>
                <a:ea typeface="+mn-ea"/>
                <a:cs typeface="Times New Roman" panose="02020603050405020304" pitchFamily="18" charset="0"/>
              </a:rPr>
              <a:t>，</a:t>
            </a:r>
            <a:r>
              <a:rPr lang="en-US" altLang="zh-CN" sz="1400" kern="100" dirty="0">
                <a:latin typeface="Times New Roman" panose="02020603050405020304" pitchFamily="18" charset="0"/>
                <a:ea typeface="+mn-ea"/>
              </a:rPr>
              <a:t>Property</a:t>
            </a:r>
            <a:r>
              <a:rPr lang="zh-CN" altLang="zh-CN" sz="1400" kern="100" dirty="0">
                <a:latin typeface="Times New Roman" panose="02020603050405020304" pitchFamily="18" charset="0"/>
                <a:ea typeface="+mn-ea"/>
                <a:cs typeface="Times New Roman" panose="02020603050405020304" pitchFamily="18" charset="0"/>
              </a:rPr>
              <a:t>，</a:t>
            </a:r>
            <a:r>
              <a:rPr lang="en-US" altLang="zh-CN" sz="1400" kern="100" dirty="0">
                <a:latin typeface="Times New Roman" panose="02020603050405020304" pitchFamily="18" charset="0"/>
                <a:ea typeface="+mn-ea"/>
              </a:rPr>
              <a:t>Object&gt;</a:t>
            </a:r>
          </a:p>
        </p:txBody>
      </p:sp>
      <p:sp>
        <p:nvSpPr>
          <p:cNvPr id="18436" name="Rectangle 35"/>
          <p:cNvSpPr>
            <a:spLocks noChangeArrowheads="1"/>
          </p:cNvSpPr>
          <p:nvPr/>
        </p:nvSpPr>
        <p:spPr bwMode="auto">
          <a:xfrm>
            <a:off x="1501775" y="3219450"/>
            <a:ext cx="67849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ts val="500"/>
              </a:spcBef>
              <a:buFontTx/>
              <a:buNone/>
            </a:pPr>
            <a:r>
              <a:rPr lang="zh-CN" altLang="en-US" sz="1800" b="1"/>
              <a:t>属性图表示法</a:t>
            </a:r>
            <a:endParaRPr lang="en-US" altLang="zh-CN" sz="1800" b="1"/>
          </a:p>
          <a:p>
            <a:pPr algn="just" eaLnBrk="1" hangingPunct="1">
              <a:lnSpc>
                <a:spcPct val="120000"/>
              </a:lnSpc>
              <a:spcBef>
                <a:spcPts val="500"/>
              </a:spcBef>
              <a:buFontTx/>
              <a:buNone/>
            </a:pPr>
            <a:r>
              <a:rPr lang="zh-CN" altLang="en-US" sz="1400"/>
              <a:t>属性图法以图模型的结构，由实体以及实体之间的的联系组成，由联系进行连接。实体以键值对的方式容纳任意数量的属性，关系也可具有一定的属性。</a:t>
            </a:r>
          </a:p>
          <a:p>
            <a:pPr algn="just" eaLnBrk="1" hangingPunct="1">
              <a:lnSpc>
                <a:spcPct val="120000"/>
              </a:lnSpc>
              <a:spcBef>
                <a:spcPts val="500"/>
              </a:spcBef>
              <a:buFontTx/>
              <a:buNone/>
            </a:pPr>
            <a:r>
              <a:rPr lang="zh-CN" altLang="en-US" sz="1400"/>
              <a:t>属性图中节点表示实体，各节点都定义了唯一的标识符（即实体</a:t>
            </a:r>
            <a:r>
              <a:rPr lang="en-US" altLang="zh-CN" sz="1400"/>
              <a:t>id</a:t>
            </a:r>
            <a:r>
              <a:rPr lang="zh-CN" altLang="en-US" sz="1400"/>
              <a:t>）、出边集合和入边集合、属性集合，其中属性值用键值对表示；每条边即实体之间的联系，也都有标识符，每条边还有一个头节点、一个尾节点及对关系类型的描述。</a:t>
            </a:r>
          </a:p>
        </p:txBody>
      </p:sp>
      <p:sp>
        <p:nvSpPr>
          <p:cNvPr id="18437" name="Rectangle 39"/>
          <p:cNvSpPr>
            <a:spLocks noChangeArrowheads="1"/>
          </p:cNvSpPr>
          <p:nvPr/>
        </p:nvSpPr>
        <p:spPr bwMode="auto">
          <a:xfrm>
            <a:off x="415925" y="277813"/>
            <a:ext cx="2778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知识表示及存储</a:t>
            </a:r>
          </a:p>
        </p:txBody>
      </p:sp>
      <p:grpSp>
        <p:nvGrpSpPr>
          <p:cNvPr id="18438" name="组合 33"/>
          <p:cNvGrpSpPr>
            <a:grpSpLocks/>
          </p:cNvGrpSpPr>
          <p:nvPr/>
        </p:nvGrpSpPr>
        <p:grpSpPr bwMode="auto">
          <a:xfrm>
            <a:off x="415925" y="700088"/>
            <a:ext cx="900113" cy="55562"/>
            <a:chOff x="0" y="2842590"/>
            <a:chExt cx="7054752" cy="89199"/>
          </a:xfrm>
        </p:grpSpPr>
        <p:sp>
          <p:nvSpPr>
            <p:cNvPr id="35" name="矩形 34"/>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6" name="矩形 35"/>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7" name="矩形 36"/>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8" name="矩形 37"/>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8439" name="组合 22"/>
          <p:cNvGrpSpPr>
            <a:grpSpLocks/>
          </p:cNvGrpSpPr>
          <p:nvPr/>
        </p:nvGrpSpPr>
        <p:grpSpPr bwMode="auto">
          <a:xfrm>
            <a:off x="928688" y="1311275"/>
            <a:ext cx="466725" cy="468313"/>
            <a:chOff x="500034" y="1357304"/>
            <a:chExt cx="466725" cy="468458"/>
          </a:xfrm>
        </p:grpSpPr>
        <p:sp>
          <p:nvSpPr>
            <p:cNvPr id="18463" name="Oval 31"/>
            <p:cNvSpPr>
              <a:spLocks noChangeArrowheads="1"/>
            </p:cNvSpPr>
            <p:nvPr/>
          </p:nvSpPr>
          <p:spPr bwMode="auto">
            <a:xfrm>
              <a:off x="500034" y="1357304"/>
              <a:ext cx="466725" cy="468458"/>
            </a:xfrm>
            <a:prstGeom prst="ellipse">
              <a:avLst/>
            </a:prstGeom>
            <a:solidFill>
              <a:schemeClr val="accent4"/>
            </a:solidFill>
            <a:ln>
              <a:noFill/>
            </a:ln>
          </p:spPr>
          <p:txBody>
            <a:bodyPr/>
            <a:lstStyle/>
            <a:p>
              <a:pPr eaLnBrk="1" fontAlgn="auto" hangingPunct="1">
                <a:spcBef>
                  <a:spcPts val="0"/>
                </a:spcBef>
                <a:spcAft>
                  <a:spcPts val="0"/>
                </a:spcAft>
                <a:defRPr/>
              </a:pPr>
              <a:endParaRPr lang="zh-CN" altLang="en-US" sz="2000">
                <a:solidFill>
                  <a:schemeClr val="bg1"/>
                </a:solidFill>
                <a:latin typeface="+mn-lt"/>
                <a:ea typeface="+mn-ea"/>
              </a:endParaRPr>
            </a:p>
          </p:txBody>
        </p:sp>
        <p:sp>
          <p:nvSpPr>
            <p:cNvPr id="18441" name="TextBox 21"/>
            <p:cNvSpPr txBox="1">
              <a:spLocks noChangeArrowheads="1"/>
            </p:cNvSpPr>
            <p:nvPr/>
          </p:nvSpPr>
          <p:spPr bwMode="auto">
            <a:xfrm>
              <a:off x="532860" y="1391478"/>
              <a:ext cx="4010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rPr>
                <a:t>※</a:t>
              </a:r>
              <a:endParaRPr lang="zh-CN" altLang="en-US" sz="2000">
                <a:solidFill>
                  <a:schemeClr val="bg1"/>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9"/>
          <p:cNvSpPr>
            <a:spLocks noChangeArrowheads="1"/>
          </p:cNvSpPr>
          <p:nvPr/>
        </p:nvSpPr>
        <p:spPr bwMode="auto">
          <a:xfrm>
            <a:off x="415925" y="277813"/>
            <a:ext cx="2778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fontAlgn="auto" hangingPunct="1">
              <a:spcBef>
                <a:spcPts val="0"/>
              </a:spcBef>
              <a:spcAft>
                <a:spcPts val="0"/>
              </a:spcAft>
              <a:buFont typeface="Arial" pitchFamily="34" charset="0"/>
              <a:buNone/>
              <a:defRPr/>
            </a:pPr>
            <a:r>
              <a:rPr lang="zh-CN" altLang="en-US" sz="2000" dirty="0">
                <a:solidFill>
                  <a:schemeClr val="bg1">
                    <a:lumMod val="50000"/>
                  </a:schemeClr>
                </a:solidFill>
                <a:latin typeface="微软雅黑" pitchFamily="34" charset="-122"/>
                <a:ea typeface="微软雅黑" pitchFamily="34" charset="-122"/>
              </a:rPr>
              <a:t>实体文本抽取结果</a:t>
            </a:r>
          </a:p>
        </p:txBody>
      </p:sp>
      <p:grpSp>
        <p:nvGrpSpPr>
          <p:cNvPr id="19459" name="组合 33"/>
          <p:cNvGrpSpPr>
            <a:grpSpLocks/>
          </p:cNvGrpSpPr>
          <p:nvPr/>
        </p:nvGrpSpPr>
        <p:grpSpPr bwMode="auto">
          <a:xfrm>
            <a:off x="415925" y="700088"/>
            <a:ext cx="900113" cy="55562"/>
            <a:chOff x="0" y="2842590"/>
            <a:chExt cx="7054752" cy="89199"/>
          </a:xfrm>
        </p:grpSpPr>
        <p:sp>
          <p:nvSpPr>
            <p:cNvPr id="35" name="矩形 34"/>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0"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Rectangle 4"/>
          <p:cNvSpPr>
            <a:spLocks noChangeArrowheads="1"/>
          </p:cNvSpPr>
          <p:nvPr/>
        </p:nvSpPr>
        <p:spPr bwMode="auto">
          <a:xfrm>
            <a:off x="0" y="2209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2" name="矩形 2"/>
          <p:cNvSpPr>
            <a:spLocks noChangeArrowheads="1"/>
          </p:cNvSpPr>
          <p:nvPr/>
        </p:nvSpPr>
        <p:spPr bwMode="auto">
          <a:xfrm>
            <a:off x="2846388" y="4794250"/>
            <a:ext cx="346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t>使用</a:t>
            </a:r>
            <a:r>
              <a:rPr lang="en-US" altLang="zh-CN" sz="1800"/>
              <a:t>Wikipedia Extractor </a:t>
            </a:r>
            <a:r>
              <a:rPr lang="zh-CN" altLang="en-US" sz="1800"/>
              <a:t>抽取实体</a:t>
            </a:r>
          </a:p>
        </p:txBody>
      </p:sp>
      <p:pic>
        <p:nvPicPr>
          <p:cNvPr id="1946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57200"/>
            <a:ext cx="3756025"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924300" y="2689225"/>
            <a:ext cx="3167980" cy="784830"/>
          </a:xfrm>
          <a:prstGeom prst="rect">
            <a:avLst/>
          </a:prstGeom>
        </p:spPr>
        <p:txBody>
          <a:bodyPr wrap="square">
            <a:spAutoFit/>
          </a:bodyPr>
          <a:lstStyle/>
          <a:p>
            <a:pPr marL="171450" indent="-171450" eaLnBrk="1" fontAlgn="auto" hangingPunct="1">
              <a:lnSpc>
                <a:spcPct val="150000"/>
              </a:lnSpc>
              <a:spcBef>
                <a:spcPts val="0"/>
              </a:spcBef>
              <a:spcAft>
                <a:spcPts val="0"/>
              </a:spcAft>
              <a:buFont typeface="Wingdings" pitchFamily="2" charset="2"/>
              <a:buChar char="ü"/>
              <a:defRPr/>
            </a:pPr>
            <a:r>
              <a:rPr lang="en-US" altLang="zh-CN" sz="1000" dirty="0" smtClean="0">
                <a:ln w="6350">
                  <a:noFill/>
                </a:ln>
                <a:solidFill>
                  <a:schemeClr val="bg1">
                    <a:lumMod val="50000"/>
                  </a:schemeClr>
                </a:solidFill>
                <a:latin typeface="Impact" pitchFamily="34" charset="0"/>
                <a:ea typeface="微软雅黑" pitchFamily="34" charset="-122"/>
              </a:rPr>
              <a:t>Recurrent neural networks</a:t>
            </a:r>
            <a:r>
              <a:rPr lang="zh-CN" altLang="en-US" sz="1000" dirty="0" smtClean="0">
                <a:ln w="6350">
                  <a:noFill/>
                </a:ln>
                <a:solidFill>
                  <a:schemeClr val="bg1">
                    <a:lumMod val="50000"/>
                  </a:schemeClr>
                </a:solidFill>
                <a:latin typeface="Impact" pitchFamily="34" charset="0"/>
                <a:ea typeface="微软雅黑" pitchFamily="34" charset="-122"/>
              </a:rPr>
              <a:t>，循环神经网络</a:t>
            </a:r>
            <a:endParaRPr lang="en-US" altLang="zh-CN" sz="1000" dirty="0" smtClean="0">
              <a:ln w="6350">
                <a:noFill/>
              </a:ln>
              <a:solidFill>
                <a:schemeClr val="bg1">
                  <a:lumMod val="50000"/>
                </a:schemeClr>
              </a:solidFill>
              <a:latin typeface="Impact" pitchFamily="34" charset="0"/>
              <a:ea typeface="微软雅黑" pitchFamily="34" charset="-122"/>
            </a:endParaRPr>
          </a:p>
          <a:p>
            <a:pPr marL="171450" indent="-171450" eaLnBrk="1" fontAlgn="auto" hangingPunct="1">
              <a:lnSpc>
                <a:spcPct val="150000"/>
              </a:lnSpc>
              <a:spcBef>
                <a:spcPts val="0"/>
              </a:spcBef>
              <a:spcAft>
                <a:spcPts val="0"/>
              </a:spcAft>
              <a:buFont typeface="Wingdings" pitchFamily="2" charset="2"/>
              <a:buChar char="ü"/>
              <a:defRPr/>
            </a:pPr>
            <a:r>
              <a:rPr lang="en-US" altLang="zh-CN" sz="1000" dirty="0" smtClean="0">
                <a:ln w="6350">
                  <a:noFill/>
                </a:ln>
                <a:solidFill>
                  <a:schemeClr val="bg1">
                    <a:lumMod val="50000"/>
                  </a:schemeClr>
                </a:solidFill>
                <a:latin typeface="Impact" pitchFamily="34" charset="0"/>
                <a:ea typeface="微软雅黑" pitchFamily="34" charset="-122"/>
              </a:rPr>
              <a:t>Long-Short term memory</a:t>
            </a:r>
            <a:r>
              <a:rPr lang="zh-CN" altLang="en-US" sz="1000" dirty="0" smtClean="0">
                <a:ln w="6350">
                  <a:noFill/>
                </a:ln>
                <a:solidFill>
                  <a:schemeClr val="bg1">
                    <a:lumMod val="50000"/>
                  </a:schemeClr>
                </a:solidFill>
                <a:latin typeface="Impact" pitchFamily="34" charset="0"/>
                <a:ea typeface="微软雅黑" pitchFamily="34" charset="-122"/>
              </a:rPr>
              <a:t>，长短期记忆网络</a:t>
            </a:r>
            <a:endParaRPr lang="zh-CN" altLang="en-US" sz="1000" dirty="0">
              <a:ln w="6350">
                <a:noFill/>
              </a:ln>
              <a:solidFill>
                <a:schemeClr val="bg1">
                  <a:lumMod val="50000"/>
                </a:schemeClr>
              </a:solidFill>
              <a:latin typeface="Impact" pitchFamily="34" charset="0"/>
              <a:ea typeface="微软雅黑" pitchFamily="34" charset="-122"/>
            </a:endParaRPr>
          </a:p>
          <a:p>
            <a:pPr marL="171450" indent="-171450" eaLnBrk="1" fontAlgn="auto" hangingPunct="1">
              <a:lnSpc>
                <a:spcPct val="150000"/>
              </a:lnSpc>
              <a:spcBef>
                <a:spcPts val="0"/>
              </a:spcBef>
              <a:spcAft>
                <a:spcPts val="0"/>
              </a:spcAft>
              <a:buFont typeface="Wingdings" pitchFamily="2" charset="2"/>
              <a:buChar char="ü"/>
              <a:defRPr/>
            </a:pPr>
            <a:r>
              <a:rPr lang="en-US" altLang="zh-CN" sz="1000" dirty="0" smtClean="0">
                <a:ln w="6350">
                  <a:noFill/>
                </a:ln>
                <a:solidFill>
                  <a:schemeClr val="bg1">
                    <a:lumMod val="50000"/>
                  </a:schemeClr>
                </a:solidFill>
                <a:latin typeface="Impact" pitchFamily="34" charset="0"/>
                <a:ea typeface="微软雅黑" pitchFamily="34" charset="-122"/>
              </a:rPr>
              <a:t>Gated Recurrent units</a:t>
            </a: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39" name="矩形 38"/>
          <p:cNvSpPr/>
          <p:nvPr/>
        </p:nvSpPr>
        <p:spPr>
          <a:xfrm>
            <a:off x="4779963" y="2051050"/>
            <a:ext cx="3602037" cy="400050"/>
          </a:xfrm>
          <a:prstGeom prst="rect">
            <a:avLst/>
          </a:prstGeom>
        </p:spPr>
        <p:txBody>
          <a:bodyPr>
            <a:spAutoFit/>
          </a:bodyPr>
          <a:lstStyle/>
          <a:p>
            <a:pPr eaLnBrk="1" fontAlgn="auto" hangingPunct="1">
              <a:spcBef>
                <a:spcPts val="0"/>
              </a:spcBef>
              <a:spcAft>
                <a:spcPts val="0"/>
              </a:spcAft>
              <a:defRPr/>
            </a:pPr>
            <a:r>
              <a:rPr lang="en-US" altLang="zh-CN" sz="2000" b="1" dirty="0" smtClean="0">
                <a:ln w="6350">
                  <a:noFill/>
                </a:ln>
                <a:solidFill>
                  <a:schemeClr val="tx1">
                    <a:lumMod val="50000"/>
                    <a:lumOff val="50000"/>
                  </a:schemeClr>
                </a:solidFill>
                <a:latin typeface="Impact" pitchFamily="34" charset="0"/>
                <a:ea typeface="微软雅黑" pitchFamily="34" charset="-122"/>
              </a:rPr>
              <a:t>    &amp;  LSTM</a:t>
            </a:r>
            <a:endParaRPr lang="zh-CN" altLang="en-US" sz="2000" b="1" dirty="0">
              <a:ln w="6350">
                <a:noFill/>
              </a:ln>
              <a:solidFill>
                <a:schemeClr val="tx1">
                  <a:lumMod val="50000"/>
                  <a:lumOff val="50000"/>
                </a:schemeClr>
              </a:solidFill>
              <a:latin typeface="Impact" pitchFamily="34" charset="0"/>
              <a:ea typeface="微软雅黑" pitchFamily="34" charset="-122"/>
            </a:endParaRPr>
          </a:p>
        </p:txBody>
      </p:sp>
      <p:sp>
        <p:nvSpPr>
          <p:cNvPr id="41" name="矩形 40"/>
          <p:cNvSpPr/>
          <p:nvPr/>
        </p:nvSpPr>
        <p:spPr>
          <a:xfrm>
            <a:off x="3924300" y="1801813"/>
            <a:ext cx="1128713" cy="769937"/>
          </a:xfrm>
          <a:prstGeom prst="rect">
            <a:avLst/>
          </a:prstGeom>
        </p:spPr>
        <p:txBody>
          <a:bodyPr>
            <a:spAutoFit/>
          </a:bodyPr>
          <a:lstStyle/>
          <a:p>
            <a:pPr algn="ctr" eaLnBrk="1" fontAlgn="auto" hangingPunct="1">
              <a:spcBef>
                <a:spcPts val="0"/>
              </a:spcBef>
              <a:spcAft>
                <a:spcPts val="0"/>
              </a:spcAft>
              <a:defRPr/>
            </a:pPr>
            <a:r>
              <a:rPr lang="en-US" altLang="zh-CN" sz="4400" dirty="0" smtClean="0">
                <a:ln w="6350">
                  <a:noFill/>
                </a:ln>
                <a:solidFill>
                  <a:schemeClr val="bg1">
                    <a:lumMod val="50000"/>
                  </a:schemeClr>
                </a:solidFill>
                <a:latin typeface="Impact" pitchFamily="34" charset="0"/>
                <a:ea typeface="微软雅黑" pitchFamily="34" charset="-122"/>
              </a:rPr>
              <a:t>RNN</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21509" name="组合 46"/>
          <p:cNvGrpSpPr>
            <a:grpSpLocks/>
          </p:cNvGrpSpPr>
          <p:nvPr/>
        </p:nvGrpSpPr>
        <p:grpSpPr bwMode="auto">
          <a:xfrm>
            <a:off x="0" y="2517775"/>
            <a:ext cx="9144000" cy="53975"/>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文本框 1"/>
          <p:cNvSpPr txBox="1"/>
          <p:nvPr/>
        </p:nvSpPr>
        <p:spPr>
          <a:xfrm>
            <a:off x="1763688" y="3795886"/>
            <a:ext cx="1512168" cy="369332"/>
          </a:xfrm>
          <a:prstGeom prst="rect">
            <a:avLst/>
          </a:prstGeom>
          <a:noFill/>
        </p:spPr>
        <p:txBody>
          <a:bodyPr wrap="square" rtlCol="0">
            <a:spAutoFit/>
          </a:bodyPr>
          <a:lstStyle/>
          <a:p>
            <a:r>
              <a:rPr lang="en-US" altLang="zh-CN" dirty="0" err="1" smtClean="0">
                <a:latin typeface="华文行楷" panose="02010800040101010101" pitchFamily="2" charset="-122"/>
                <a:ea typeface="华文行楷" panose="02010800040101010101" pitchFamily="2" charset="-122"/>
              </a:rPr>
              <a:t>Y.F.Zhao</a:t>
            </a:r>
            <a:endParaRPr lang="zh-CN" altLang="en-US"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9"/>
          <p:cNvSpPr>
            <a:spLocks noChangeArrowheads="1"/>
          </p:cNvSpPr>
          <p:nvPr/>
        </p:nvSpPr>
        <p:spPr bwMode="auto">
          <a:xfrm>
            <a:off x="415925" y="277813"/>
            <a:ext cx="315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微软雅黑" panose="020B0503020204020204" pitchFamily="34" charset="-122"/>
                <a:ea typeface="微软雅黑" panose="020B0503020204020204" pitchFamily="34" charset="-122"/>
              </a:rPr>
              <a:t>循环神经网络</a:t>
            </a:r>
            <a:r>
              <a:rPr lang="en-US" altLang="zh-CN" sz="2400">
                <a:latin typeface="微软雅黑" panose="020B0503020204020204" pitchFamily="34" charset="-122"/>
                <a:ea typeface="微软雅黑" panose="020B0503020204020204" pitchFamily="34" charset="-122"/>
              </a:rPr>
              <a:t>RNN</a:t>
            </a:r>
          </a:p>
        </p:txBody>
      </p:sp>
      <p:grpSp>
        <p:nvGrpSpPr>
          <p:cNvPr id="22531" name="组合 26"/>
          <p:cNvGrpSpPr>
            <a:grpSpLocks/>
          </p:cNvGrpSpPr>
          <p:nvPr/>
        </p:nvGrpSpPr>
        <p:grpSpPr bwMode="auto">
          <a:xfrm>
            <a:off x="415925" y="700088"/>
            <a:ext cx="900113" cy="55562"/>
            <a:chOff x="0" y="2842590"/>
            <a:chExt cx="7054752" cy="89199"/>
          </a:xfrm>
        </p:grpSpPr>
        <p:sp>
          <p:nvSpPr>
            <p:cNvPr id="32" name="矩形 31"/>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532" name="Rectangle 2"/>
          <p:cNvSpPr>
            <a:spLocks noChangeArrowheads="1"/>
          </p:cNvSpPr>
          <p:nvPr/>
        </p:nvSpPr>
        <p:spPr bwMode="auto">
          <a:xfrm>
            <a:off x="382588" y="189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6"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3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22539"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30" y="1235432"/>
            <a:ext cx="439318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文本框 6"/>
          <p:cNvSpPr txBox="1">
            <a:spLocks noChangeArrowheads="1"/>
          </p:cNvSpPr>
          <p:nvPr/>
        </p:nvSpPr>
        <p:spPr bwMode="auto">
          <a:xfrm>
            <a:off x="3267868" y="4411916"/>
            <a:ext cx="260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dirty="0"/>
              <a:t>RNN</a:t>
            </a:r>
            <a:r>
              <a:rPr lang="zh-CN" altLang="en-US" sz="1800" dirty="0"/>
              <a:t>结构示意图</a:t>
            </a:r>
          </a:p>
        </p:txBody>
      </p:sp>
      <p:pic>
        <p:nvPicPr>
          <p:cNvPr id="12" name="图片 11">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49632" y="160608"/>
            <a:ext cx="1160463"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hlinkClick r:id="rId6" action="ppaction://hlinksldjump"/>
          </p:cNvPr>
          <p:cNvPicPr>
            <a:picLocks noChangeAspect="1"/>
          </p:cNvPicPr>
          <p:nvPr/>
        </p:nvPicPr>
        <p:blipFill>
          <a:blip r:embed="rId7"/>
          <a:stretch>
            <a:fillRect/>
          </a:stretch>
        </p:blipFill>
        <p:spPr>
          <a:xfrm>
            <a:off x="4775771" y="1180053"/>
            <a:ext cx="2424101" cy="2698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9"/>
          <p:cNvSpPr>
            <a:spLocks noChangeArrowheads="1"/>
          </p:cNvSpPr>
          <p:nvPr/>
        </p:nvSpPr>
        <p:spPr bwMode="auto">
          <a:xfrm>
            <a:off x="415925" y="277813"/>
            <a:ext cx="315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微软雅黑" panose="020B0503020204020204" pitchFamily="34" charset="-122"/>
                <a:ea typeface="微软雅黑" panose="020B0503020204020204" pitchFamily="34" charset="-122"/>
              </a:rPr>
              <a:t>循环神经网络</a:t>
            </a:r>
            <a:r>
              <a:rPr lang="en-US" altLang="zh-CN" sz="2400">
                <a:latin typeface="微软雅黑" panose="020B0503020204020204" pitchFamily="34" charset="-122"/>
                <a:ea typeface="微软雅黑" panose="020B0503020204020204" pitchFamily="34" charset="-122"/>
              </a:rPr>
              <a:t>RNN</a:t>
            </a:r>
          </a:p>
        </p:txBody>
      </p:sp>
      <p:grpSp>
        <p:nvGrpSpPr>
          <p:cNvPr id="23555" name="组合 26"/>
          <p:cNvGrpSpPr>
            <a:grpSpLocks/>
          </p:cNvGrpSpPr>
          <p:nvPr/>
        </p:nvGrpSpPr>
        <p:grpSpPr bwMode="auto">
          <a:xfrm>
            <a:off x="539552" y="663600"/>
            <a:ext cx="900113" cy="55562"/>
            <a:chOff x="0" y="2842590"/>
            <a:chExt cx="7054752" cy="89199"/>
          </a:xfrm>
        </p:grpSpPr>
        <p:sp>
          <p:nvSpPr>
            <p:cNvPr id="32" name="矩形 31"/>
            <p:cNvSpPr/>
            <p:nvPr/>
          </p:nvSpPr>
          <p:spPr>
            <a:xfrm>
              <a:off x="0" y="2842590"/>
              <a:ext cx="176679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1766798" y="2842590"/>
              <a:ext cx="176679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3533595" y="2842590"/>
              <a:ext cx="1754359"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5287954" y="2842590"/>
              <a:ext cx="176679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556" name="Rectangle 2"/>
          <p:cNvSpPr>
            <a:spLocks noChangeArrowheads="1"/>
          </p:cNvSpPr>
          <p:nvPr/>
        </p:nvSpPr>
        <p:spPr bwMode="auto">
          <a:xfrm>
            <a:off x="382588" y="189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563" name="对象 2"/>
          <p:cNvGraphicFramePr>
            <a:graphicFrameLocks noChangeAspect="1"/>
          </p:cNvGraphicFramePr>
          <p:nvPr>
            <p:extLst>
              <p:ext uri="{D42A27DB-BD31-4B8C-83A1-F6EECF244321}">
                <p14:modId xmlns:p14="http://schemas.microsoft.com/office/powerpoint/2010/main" val="399658214"/>
              </p:ext>
            </p:extLst>
          </p:nvPr>
        </p:nvGraphicFramePr>
        <p:xfrm>
          <a:off x="2146300" y="738620"/>
          <a:ext cx="5616575" cy="4103687"/>
        </p:xfrm>
        <a:graphic>
          <a:graphicData uri="http://schemas.openxmlformats.org/presentationml/2006/ole">
            <mc:AlternateContent xmlns:mc="http://schemas.openxmlformats.org/markup-compatibility/2006">
              <mc:Choice xmlns:v="urn:schemas-microsoft-com:vml" Requires="v">
                <p:oleObj spid="_x0000_s23597" name="Visio" r:id="rId4" imgW="9353399" imgH="7372235" progId="Visio.Drawing.15">
                  <p:embed/>
                </p:oleObj>
              </mc:Choice>
              <mc:Fallback>
                <p:oleObj name="Visio" r:id="rId4" imgW="9353399" imgH="7372235" progId="Visio.Drawing.15">
                  <p:embed/>
                  <p:pic>
                    <p:nvPicPr>
                      <p:cNvPr id="0" name="对象 2"/>
                      <p:cNvPicPr>
                        <a:picLocks noChangeAspect="1" noChangeArrowheads="1"/>
                      </p:cNvPicPr>
                      <p:nvPr/>
                    </p:nvPicPr>
                    <p:blipFill>
                      <a:blip r:embed="rId5"/>
                      <a:srcRect/>
                      <a:stretch>
                        <a:fillRect/>
                      </a:stretch>
                    </p:blipFill>
                    <p:spPr bwMode="auto">
                      <a:xfrm>
                        <a:off x="2146300" y="738620"/>
                        <a:ext cx="56165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8351</TotalTime>
  <Words>1366</Words>
  <Application>Microsoft Office PowerPoint</Application>
  <PresentationFormat>全屏显示(16:9)</PresentationFormat>
  <Paragraphs>188</Paragraphs>
  <Slides>23</Slides>
  <Notes>17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9" baseType="lpstr">
      <vt:lpstr>-apple-system</vt:lpstr>
      <vt:lpstr>MathJax_Math-italic</vt:lpstr>
      <vt:lpstr>MJXc-TeX-math-I</vt:lpstr>
      <vt:lpstr>华文行楷</vt:lpstr>
      <vt:lpstr>宋体</vt:lpstr>
      <vt:lpstr>Microsoft YaHei</vt:lpstr>
      <vt:lpstr>Microsoft YaHei</vt:lpstr>
      <vt:lpstr>Arial</vt:lpstr>
      <vt:lpstr>Calibri</vt:lpstr>
      <vt:lpstr>Cambria Math</vt:lpstr>
      <vt:lpstr>Impact</vt:lpstr>
      <vt:lpstr>Times New Roman</vt:lpstr>
      <vt:lpstr>Verdana</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赵 逸飞</cp:lastModifiedBy>
  <cp:revision>362</cp:revision>
  <dcterms:created xsi:type="dcterms:W3CDTF">2016-04-09T09:29:00Z</dcterms:created>
  <dcterms:modified xsi:type="dcterms:W3CDTF">2019-09-18T13:52:19Z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