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1" r:id="rId3"/>
    <p:sldId id="260" r:id="rId4"/>
    <p:sldId id="294" r:id="rId5"/>
    <p:sldId id="295" r:id="rId6"/>
    <p:sldId id="297" r:id="rId7"/>
    <p:sldId id="302" r:id="rId8"/>
    <p:sldId id="303" r:id="rId9"/>
    <p:sldId id="305" r:id="rId10"/>
    <p:sldId id="298" r:id="rId11"/>
    <p:sldId id="296" r:id="rId12"/>
    <p:sldId id="269" r:id="rId13"/>
    <p:sldId id="26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6005-DDEC-45A9-9584-3C66D6E9573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73D9-4B7A-4AAF-92D5-FA2938D1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4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模板匹配</a:t>
            </a:r>
            <a:endParaRPr lang="en-US" altLang="zh-CN" dirty="0"/>
          </a:p>
          <a:p>
            <a:r>
              <a:rPr lang="zh-CN" altLang="en-US" dirty="0"/>
              <a:t>对话状态追踪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CF08-2A51-448F-A68D-099901D76D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6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1F60C-42F1-48F4-A761-2319D672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34C25-7B09-4599-9515-7F7DDCF7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0F1C3-F5F9-4993-9B5A-010D0CDF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41EC9-ECE1-4DB4-AED7-3ADBDEC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4553D-495B-41F9-B455-409BEEB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7AFC-E14F-472E-A901-3361639D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A17E5-F571-4EB8-AD4B-FE0EEA3F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E9C92-49F1-4F01-A604-AFEE5A85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3B1E4-FACA-4E0E-89BA-E3D35378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F3C44-64FC-400E-85F9-62B26E36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D8DA4-9B97-4E35-A4F8-8EDEBB090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523E4-4F7D-47F9-9E48-BEF6B89F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C1A74-8CB8-4458-A515-D4FA34EB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FF7A9-809C-4824-BCE8-71F101D2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B7855-CB30-46D0-BCC3-B73D5BD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1" y="82252"/>
            <a:ext cx="12192000" cy="763588"/>
            <a:chOff x="3" y="0"/>
            <a:chExt cx="9143998" cy="763588"/>
          </a:xfrm>
        </p:grpSpPr>
        <p:pic>
          <p:nvPicPr>
            <p:cNvPr id="3" name="Picture 1"/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" y="0"/>
              <a:ext cx="5212078" cy="76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/>
            <p:cNvPicPr>
              <a:picLocks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35"/>
            <a:stretch>
              <a:fillRect/>
            </a:stretch>
          </p:blipFill>
          <p:spPr bwMode="auto">
            <a:xfrm>
              <a:off x="4632269" y="0"/>
              <a:ext cx="4511732" cy="76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11181443" y="210131"/>
            <a:ext cx="850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7AD3B8-FB53-40C1-A680-E222F9501866}" type="slidenum">
              <a:rPr lang="zh-CN" altLang="en-US" sz="1350">
                <a:solidFill>
                  <a:srgbClr val="002060"/>
                </a:solidFill>
              </a:rPr>
              <a:pPr/>
              <a:t>‹#›</a:t>
            </a:fld>
            <a:r>
              <a:rPr lang="en-US" altLang="zh-CN" sz="1350" dirty="0">
                <a:solidFill>
                  <a:srgbClr val="002060"/>
                </a:solidFill>
              </a:rPr>
              <a:t>/34</a:t>
            </a:r>
            <a:endParaRPr lang="zh-CN" altLang="en-US" sz="13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61336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409F2-308B-45A8-B8FF-4F63467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805C2-BDA2-44FD-975B-2508F4A4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5486-D07F-401E-A5A3-5833D2A3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5F041-EFB7-435D-9343-68253115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DC2EC-7D4C-4A2A-94FF-29544E8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C31C-412D-423E-9518-D0E7240C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C3484-D9CA-4194-AE0A-1579E1FC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9067B-539D-45E5-8C70-0BA89B2F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8CA55-7C3C-4144-8FCC-AF9321F9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F3338-47E1-4E47-BE70-D04EFD1D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4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A8C8-21AD-4254-9792-B7D6F0D0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C3B79-5939-4829-B51A-C713D31C2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F2981-91C5-494B-BBB2-F7E27AE8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8D500-DCAA-4289-8BEB-FB26A3A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DC720-F3A3-4F48-A183-A5BB0A09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4A30A-3826-4E86-84F2-FE45417F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2932-6077-4AD6-8CDF-789EC215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B1AAF-AE2A-4723-8E7C-5A329E8D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02FD6-016A-42E1-A276-E98B5846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70ADB4-7FB9-4B13-B717-7B9B3DECB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B848A-EE6A-4DAA-8BDC-D5F50D3AC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ABE0D6-028E-4A97-A9D8-2D64D3C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4BCF2-12A5-484F-B6C9-EF825E40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35CA6-559A-4706-95E5-698829E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84C9A-3FD0-4AE3-9F96-A005836D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E4129-A365-45A8-BC87-DC27878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BCD82-E012-4DAE-BA30-CF41CB7B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AB9C4C-2EB0-4CFE-88B8-A4301691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E7504-60AC-45F4-874B-768605B3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63189-B822-44BD-9242-F38E7DD4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516ECB-280A-4D63-8E13-469E28AE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36E48-03FA-4B1D-B1E2-0986420B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B16A3-AC98-478E-B9B4-96FE5DDB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1D973-A708-490D-99E8-4C298A31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F0DA6-5CEE-4595-B711-F3EDD2E6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E6159-4761-4AAD-AEEC-4207E3CC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42CA8-6A2D-4CCA-9A84-BD95659E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5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0D46-A657-421C-B393-B8F0301A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D605AE-55F9-4B50-A216-1954E2B54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4EB23-0943-4837-9435-2AC5ED1C6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E3B53-8528-433D-B657-E6E65711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EC3D3-09D3-4115-B131-53EA51F7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1A6F3-E6E3-46A5-B32D-D80FBAE7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5C35D-4323-440A-9EAF-A92A6534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D14AE-D820-4E9D-B78E-22B4A6B8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08D5-6C63-453B-A016-056730E4D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70F8-4030-42F9-9384-5378243409C8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83433-33D2-487D-B743-7C48320F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B2B4F-8DED-4F08-A03A-659F47964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290E-DEA8-45EB-8F75-22828F91C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5A85-C700-454A-9004-E268BA66B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461"/>
            <a:ext cx="9144000" cy="16848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端到端对话模型面临的部分问题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73380-D960-4D7A-91CC-857814DA2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300"/>
            <a:ext cx="9144000" cy="1003213"/>
          </a:xfrm>
        </p:spPr>
        <p:txBody>
          <a:bodyPr/>
          <a:lstStyle/>
          <a:p>
            <a:r>
              <a:rPr lang="en-US" altLang="zh-CN"/>
              <a:t>2019.09.18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3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7003-9635-43A9-A9BC-A1271C34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351"/>
            <a:ext cx="10515600" cy="9428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引入外部知识：引入新特征，降低学习难度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36156-3BE5-47AD-9DCF-A667131B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1022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为什么引入外部知识？</a:t>
            </a:r>
            <a:endParaRPr lang="en-US" altLang="zh-CN" dirty="0"/>
          </a:p>
          <a:p>
            <a:pPr lvl="1"/>
            <a:r>
              <a:rPr lang="zh-CN" altLang="en-US" dirty="0"/>
              <a:t>假设：回复是基于知识的</a:t>
            </a:r>
            <a:endParaRPr lang="en-US" altLang="zh-CN" dirty="0"/>
          </a:p>
          <a:p>
            <a:pPr lvl="1"/>
            <a:r>
              <a:rPr lang="zh-CN" altLang="en-US" dirty="0"/>
              <a:t>作用：回复更有针对性、帮助话题延伸</a:t>
            </a:r>
            <a:endParaRPr lang="en-US" altLang="zh-CN" dirty="0"/>
          </a:p>
          <a:p>
            <a:r>
              <a:rPr lang="zh-CN" altLang="en-US" dirty="0"/>
              <a:t>知识从哪来？</a:t>
            </a:r>
            <a:endParaRPr lang="en-US" altLang="zh-CN" dirty="0"/>
          </a:p>
          <a:p>
            <a:pPr lvl="1"/>
            <a:r>
              <a:rPr lang="zh-CN" altLang="en-US" dirty="0"/>
              <a:t>结构化知识：知识图谱</a:t>
            </a:r>
            <a:endParaRPr lang="en-US" altLang="zh-CN" dirty="0"/>
          </a:p>
          <a:p>
            <a:pPr lvl="1"/>
            <a:r>
              <a:rPr lang="zh-CN" altLang="en-US" dirty="0"/>
              <a:t>半结构化、非结构化知识：百科，新闻</a:t>
            </a:r>
            <a:endParaRPr lang="en-US" altLang="zh-CN" dirty="0"/>
          </a:p>
          <a:p>
            <a:r>
              <a:rPr lang="zh-CN" altLang="en-US" dirty="0"/>
              <a:t>知识怎么融合到端到端的模型中？</a:t>
            </a:r>
            <a:endParaRPr lang="en-US" altLang="zh-CN" dirty="0"/>
          </a:p>
          <a:p>
            <a:pPr lvl="1"/>
            <a:r>
              <a:rPr lang="zh-CN" altLang="en-US" dirty="0"/>
              <a:t>编码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2CDDAA0-4F31-4574-B5C5-653CC52E3670}"/>
              </a:ext>
            </a:extLst>
          </p:cNvPr>
          <p:cNvSpPr txBox="1">
            <a:spLocks/>
          </p:cNvSpPr>
          <p:nvPr/>
        </p:nvSpPr>
        <p:spPr>
          <a:xfrm>
            <a:off x="838200" y="5386647"/>
            <a:ext cx="6568440" cy="517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知识提供了额外的特征，简化模型训练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18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585A5EE-BD9C-4FBB-A4C8-635EFB296CF8}"/>
              </a:ext>
            </a:extLst>
          </p:cNvPr>
          <p:cNvSpPr txBox="1">
            <a:spLocks/>
          </p:cNvSpPr>
          <p:nvPr/>
        </p:nvSpPr>
        <p:spPr>
          <a:xfrm>
            <a:off x="838200" y="839364"/>
            <a:ext cx="10515600" cy="2140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kern="100" spc="20" dirty="0">
                <a:latin typeface="+mn-ea"/>
                <a:cs typeface="Courier New" panose="02070309020205020404" pitchFamily="49" charset="0"/>
              </a:rPr>
              <a:t>1. A neural network approach for knowledge-driven response generation, COLING 2016</a:t>
            </a:r>
          </a:p>
          <a:p>
            <a:pPr>
              <a:lnSpc>
                <a:spcPct val="100000"/>
              </a:lnSpc>
            </a:pPr>
            <a:r>
              <a:rPr lang="en-US" altLang="zh-CN" sz="2400" kern="100" spc="20" dirty="0">
                <a:latin typeface="+mn-ea"/>
                <a:cs typeface="Courier New" panose="02070309020205020404" pitchFamily="49" charset="0"/>
              </a:rPr>
              <a:t>2. A knowledge-grounded neural conversation model, AAAI 2018</a:t>
            </a:r>
          </a:p>
          <a:p>
            <a:pPr>
              <a:lnSpc>
                <a:spcPct val="100000"/>
              </a:lnSpc>
            </a:pPr>
            <a:r>
              <a:rPr lang="en-US" altLang="zh-CN" sz="2400" kern="100" spc="20" dirty="0">
                <a:latin typeface="+mn-ea"/>
                <a:cs typeface="Courier New" panose="02070309020205020404" pitchFamily="49" charset="0"/>
              </a:rPr>
              <a:t>3. Proactive Human-Machine Conversation with Explicit Conversation Goals, ACL 2019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83E521-5323-44B2-AD0F-4873F297B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41862"/>
              </p:ext>
            </p:extLst>
          </p:nvPr>
        </p:nvGraphicFramePr>
        <p:xfrm>
          <a:off x="838200" y="3420931"/>
          <a:ext cx="10515600" cy="23133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47669">
                  <a:extLst>
                    <a:ext uri="{9D8B030D-6E8A-4147-A177-3AD203B41FA5}">
                      <a16:colId xmlns:a16="http://schemas.microsoft.com/office/drawing/2014/main" val="4064315680"/>
                    </a:ext>
                  </a:extLst>
                </a:gridCol>
                <a:gridCol w="2658571">
                  <a:extLst>
                    <a:ext uri="{9D8B030D-6E8A-4147-A177-3AD203B41FA5}">
                      <a16:colId xmlns:a16="http://schemas.microsoft.com/office/drawing/2014/main" val="18934484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81725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94278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10108391"/>
                    </a:ext>
                  </a:extLst>
                </a:gridCol>
              </a:tblGrid>
              <a:tr h="316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对话来源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对话编码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知识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知识编码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680710"/>
                  </a:ext>
                </a:extLst>
              </a:tr>
              <a:tr h="608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Reddit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RNN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WikiPedia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CNN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887249"/>
                  </a:ext>
                </a:extLst>
              </a:tr>
              <a:tr h="608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Twitter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RNN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Foursquare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OneHot</a:t>
                      </a:r>
                      <a:r>
                        <a:rPr lang="en-US" altLang="zh-CN" sz="2000" dirty="0"/>
                        <a:t> +</a:t>
                      </a:r>
                    </a:p>
                    <a:p>
                      <a:pPr algn="ctr"/>
                      <a:r>
                        <a:rPr lang="en-US" altLang="zh-CN" sz="2000" dirty="0"/>
                        <a:t>Memory Network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77506"/>
                  </a:ext>
                </a:extLst>
              </a:tr>
              <a:tr h="608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C000"/>
                          </a:solidFill>
                        </a:rPr>
                        <a:t>众包模拟对话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RNN</a:t>
                      </a:r>
                      <a:endParaRPr lang="zh-CN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C000"/>
                          </a:solidFill>
                        </a:rPr>
                        <a:t>时光网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RNN</a:t>
                      </a:r>
                      <a:endParaRPr lang="zh-CN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75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DF44E-3BB8-470F-A54D-F7C00036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机器翻译</a:t>
            </a:r>
            <a:r>
              <a:rPr lang="en-US" altLang="zh-CN" dirty="0"/>
              <a:t>&amp;</a:t>
            </a:r>
            <a:r>
              <a:rPr lang="zh-CN" altLang="en-US" dirty="0"/>
              <a:t>对话系统（直观）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9458D-40A9-4908-A20A-2F31CC15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1292"/>
          </a:xfrm>
        </p:spPr>
        <p:txBody>
          <a:bodyPr/>
          <a:lstStyle/>
          <a:p>
            <a:r>
              <a:rPr lang="zh-CN" altLang="en-US" dirty="0"/>
              <a:t>早上好</a:t>
            </a:r>
            <a:r>
              <a:rPr lang="en-US" altLang="zh-CN" dirty="0"/>
              <a:t>=&gt;Good Morning.</a:t>
            </a:r>
          </a:p>
          <a:p>
            <a:pPr lvl="1"/>
            <a:r>
              <a:rPr lang="zh-CN" altLang="en-US" dirty="0"/>
              <a:t>输入输出语义基本相同</a:t>
            </a:r>
            <a:endParaRPr lang="en-US" altLang="zh-CN" dirty="0"/>
          </a:p>
          <a:p>
            <a:pPr lvl="1"/>
            <a:r>
              <a:rPr lang="zh-CN" altLang="en-US" dirty="0"/>
              <a:t>模型不需要关心语义，只需要学习到词语词之间的对应关系，以及词的用法（语法）。</a:t>
            </a:r>
            <a:endParaRPr lang="en-US" altLang="zh-CN" dirty="0"/>
          </a:p>
          <a:p>
            <a:r>
              <a:rPr lang="zh-CN" altLang="en-US" dirty="0"/>
              <a:t>早上好</a:t>
            </a:r>
            <a:r>
              <a:rPr lang="en-US" altLang="zh-CN" dirty="0"/>
              <a:t>=&gt;</a:t>
            </a:r>
            <a:r>
              <a:rPr lang="zh-CN" altLang="en-US" dirty="0"/>
              <a:t>你好</a:t>
            </a:r>
            <a:endParaRPr lang="en-US" altLang="zh-CN" dirty="0"/>
          </a:p>
          <a:p>
            <a:r>
              <a:rPr lang="zh-CN" altLang="en-US" dirty="0"/>
              <a:t>早上好</a:t>
            </a:r>
            <a:r>
              <a:rPr lang="en-US" altLang="zh-CN" dirty="0"/>
              <a:t>=&gt;</a:t>
            </a:r>
            <a:r>
              <a:rPr lang="zh-CN" altLang="en-US" dirty="0"/>
              <a:t>早上好</a:t>
            </a:r>
            <a:endParaRPr lang="en-US" altLang="zh-CN" dirty="0"/>
          </a:p>
          <a:p>
            <a:r>
              <a:rPr lang="zh-CN" altLang="en-US" dirty="0"/>
              <a:t>早上好</a:t>
            </a:r>
            <a:r>
              <a:rPr lang="en-US" altLang="zh-CN" dirty="0"/>
              <a:t>=&gt;</a:t>
            </a:r>
            <a:r>
              <a:rPr lang="zh-CN" altLang="en-US" dirty="0"/>
              <a:t>吃早饭了吗？</a:t>
            </a:r>
            <a:endParaRPr lang="en-US" altLang="zh-CN" dirty="0"/>
          </a:p>
          <a:p>
            <a:pPr lvl="1"/>
            <a:r>
              <a:rPr lang="zh-CN" altLang="en-US" dirty="0"/>
              <a:t>输入输出的语义根本不同</a:t>
            </a:r>
            <a:endParaRPr lang="en-US" altLang="zh-CN" dirty="0"/>
          </a:p>
          <a:p>
            <a:pPr lvl="1"/>
            <a:r>
              <a:rPr lang="zh-CN" altLang="en-US" dirty="0"/>
              <a:t>在机器翻译的基础上，模型需要学习语义的转移关系。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09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737BF-9AE0-44C3-B606-BBFF3AC2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理想的对话系统结构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DE60B-9432-4FC8-8C72-D760BFB8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51" y="2874102"/>
            <a:ext cx="7739698" cy="28384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6AA73F-30D6-4163-AAA1-4569811A8631}"/>
              </a:ext>
            </a:extLst>
          </p:cNvPr>
          <p:cNvSpPr/>
          <p:nvPr/>
        </p:nvSpPr>
        <p:spPr>
          <a:xfrm>
            <a:off x="838199" y="1548539"/>
            <a:ext cx="10217727" cy="106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将输入</a:t>
            </a:r>
            <a:r>
              <a:rPr lang="zh-CN" altLang="en-US" sz="2800"/>
              <a:t>和输出之间的语义映射</a:t>
            </a:r>
            <a:r>
              <a:rPr lang="zh-CN" altLang="en-US" sz="2800" dirty="0"/>
              <a:t>关系明确出来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使模型更加复杂（参数更多），增强模型的表示能力</a:t>
            </a:r>
          </a:p>
        </p:txBody>
      </p:sp>
    </p:spTree>
    <p:extLst>
      <p:ext uri="{BB962C8B-B14F-4D97-AF65-F5344CB8AC3E}">
        <p14:creationId xmlns:p14="http://schemas.microsoft.com/office/powerpoint/2010/main" val="19090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CA64-4891-4028-8A97-C8DC6335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789" y="2766218"/>
            <a:ext cx="2474422" cy="1325563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964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7F4C9-DAC1-4230-B682-990218E389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0244" y="1741574"/>
            <a:ext cx="10515600" cy="3790546"/>
          </a:xfrm>
        </p:spPr>
        <p:txBody>
          <a:bodyPr/>
          <a:lstStyle/>
          <a:p>
            <a:r>
              <a:rPr lang="zh-CN" altLang="en-US" dirty="0"/>
              <a:t>基于规则（框架）的对话模型：根据人工定义的问句语义分析规则和回复匹配规则，给出回复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基于检索的对话模型：收集大量的问答语句对形成问答数据库，根据问句从问答数据库中检索出最恰当的回复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生成式对话模型：试图将问句与答句之间存在的语义对应关系抽象成数学模型，可以直接根据输入问句生成对应的回答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60133B0-8200-4D21-A6B2-19C1EA6B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2482"/>
          </a:xfrm>
        </p:spPr>
        <p:txBody>
          <a:bodyPr/>
          <a:lstStyle/>
          <a:p>
            <a:r>
              <a:rPr lang="zh-CN" altLang="en-US" dirty="0"/>
              <a:t>对话模型</a:t>
            </a:r>
          </a:p>
        </p:txBody>
      </p:sp>
    </p:spTree>
    <p:extLst>
      <p:ext uri="{BB962C8B-B14F-4D97-AF65-F5344CB8AC3E}">
        <p14:creationId xmlns:p14="http://schemas.microsoft.com/office/powerpoint/2010/main" val="30621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9070D-B0B5-4D52-81D2-9B0B3B06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端到端的对话模型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B1B8C2-2794-4FEC-8797-56C91749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37450" cy="531033"/>
          </a:xfrm>
        </p:spPr>
        <p:txBody>
          <a:bodyPr>
            <a:normAutofit/>
          </a:bodyPr>
          <a:lstStyle/>
          <a:p>
            <a:r>
              <a:rPr lang="zh-CN" altLang="en-US" dirty="0"/>
              <a:t>对输入对话和输出回复之间存在的语义对应关系进行建模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8AE556-5BF1-4EF1-8557-E009F5A9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613" y="3841961"/>
            <a:ext cx="1155605" cy="349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D9F577-2B67-4B67-9724-A15D6C08B6C4}"/>
              </a:ext>
            </a:extLst>
          </p:cNvPr>
          <p:cNvSpPr txBox="1"/>
          <p:nvPr/>
        </p:nvSpPr>
        <p:spPr>
          <a:xfrm>
            <a:off x="1835527" y="3818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46E2D8-D637-4EEF-8EA3-800246474A2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43523" y="4003663"/>
            <a:ext cx="468090" cy="12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452B596-525E-4677-B506-076B9C4E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91" y="2511570"/>
            <a:ext cx="4737247" cy="3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0AE8-758C-490E-B5A5-B7173786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05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问题：安全回复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B563-631D-4AA8-B0E4-9489D61A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95" y="1526174"/>
            <a:ext cx="10515600" cy="4351338"/>
          </a:xfrm>
        </p:spPr>
        <p:txBody>
          <a:bodyPr/>
          <a:lstStyle/>
          <a:p>
            <a:r>
              <a:rPr lang="en-US" altLang="zh-CN" dirty="0"/>
              <a:t>safe, commonplace responses (e.g., I don’t know)</a:t>
            </a:r>
          </a:p>
          <a:p>
            <a:r>
              <a:rPr lang="en-US" altLang="zh-CN" dirty="0"/>
              <a:t>general response</a:t>
            </a:r>
          </a:p>
          <a:p>
            <a:r>
              <a:rPr lang="en-US" altLang="zh-CN" dirty="0"/>
              <a:t>uninformative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5D8A64-1F95-4413-91E8-959EF48E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17" y="2501644"/>
            <a:ext cx="4157157" cy="3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5ED1-A250-4015-8B0E-BB8C2DA5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安全回复的原因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125F1-EC0B-45D5-8ABB-9EDA61C7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84"/>
            <a:ext cx="10515600" cy="572597"/>
          </a:xfrm>
        </p:spPr>
        <p:txBody>
          <a:bodyPr/>
          <a:lstStyle/>
          <a:p>
            <a:r>
              <a:rPr lang="zh-CN" altLang="en-US" dirty="0"/>
              <a:t>词频分布</a:t>
            </a:r>
            <a:r>
              <a:rPr lang="en-US" altLang="zh-CN" dirty="0"/>
              <a:t>+MLE</a:t>
            </a:r>
            <a:r>
              <a:rPr lang="zh-CN" altLang="en-US" dirty="0"/>
              <a:t>目标函数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9C675F-6291-4087-9963-091CAA9B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67" y="2178300"/>
            <a:ext cx="3981439" cy="2420237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5FD4D2-C146-4FE4-A0D8-206C47DB807C}"/>
              </a:ext>
            </a:extLst>
          </p:cNvPr>
          <p:cNvSpPr txBox="1">
            <a:spLocks/>
          </p:cNvSpPr>
          <p:nvPr/>
        </p:nvSpPr>
        <p:spPr>
          <a:xfrm>
            <a:off x="838200" y="4962699"/>
            <a:ext cx="10716491" cy="8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信息量高</a:t>
            </a:r>
            <a:r>
              <a:rPr lang="en-US" altLang="zh-CN" dirty="0"/>
              <a:t>-&gt;</a:t>
            </a:r>
            <a:r>
              <a:rPr lang="zh-CN" altLang="en-US" dirty="0"/>
              <a:t>出现次数少</a:t>
            </a:r>
            <a:r>
              <a:rPr lang="en-US" altLang="zh-CN" dirty="0"/>
              <a:t>-&gt;</a:t>
            </a:r>
            <a:r>
              <a:rPr lang="zh-CN" altLang="en-US" dirty="0"/>
              <a:t>数据量小</a:t>
            </a:r>
            <a:r>
              <a:rPr lang="en-US" altLang="zh-CN" dirty="0"/>
              <a:t>-&gt;</a:t>
            </a:r>
            <a:r>
              <a:rPr lang="zh-CN" altLang="en-US" dirty="0"/>
              <a:t>难以学习</a:t>
            </a:r>
            <a:r>
              <a:rPr lang="en-US" altLang="zh-CN" dirty="0"/>
              <a:t>+</a:t>
            </a:r>
            <a:r>
              <a:rPr lang="zh-CN" altLang="en-US" dirty="0"/>
              <a:t>对损失函数的影响小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B98EC6-3E5D-4596-9D9E-C56D33B4C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7" b="7310"/>
          <a:stretch/>
        </p:blipFill>
        <p:spPr>
          <a:xfrm>
            <a:off x="6453796" y="2534193"/>
            <a:ext cx="4663761" cy="124287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E77B423-0E9F-41A6-A4C7-69325F5F0AF0}"/>
              </a:ext>
            </a:extLst>
          </p:cNvPr>
          <p:cNvSpPr txBox="1">
            <a:spLocks/>
          </p:cNvSpPr>
          <p:nvPr/>
        </p:nvSpPr>
        <p:spPr>
          <a:xfrm>
            <a:off x="838200" y="5986145"/>
            <a:ext cx="10515600" cy="57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样本特征不足</a:t>
            </a:r>
            <a:r>
              <a:rPr lang="en-US" altLang="zh-CN"/>
              <a:t>+</a:t>
            </a:r>
            <a:r>
              <a:rPr lang="zh-CN" altLang="en-US"/>
              <a:t>模型表示能力弱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C462-8897-480E-BD84-809967D8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r>
              <a:rPr lang="zh-CN" altLang="en-US" dirty="0"/>
              <a:t>安全回复的解决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25BF-A13C-4947-90B1-A50D39AD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39346"/>
          </a:xfrm>
        </p:spPr>
        <p:txBody>
          <a:bodyPr/>
          <a:lstStyle/>
          <a:p>
            <a:r>
              <a:rPr lang="zh-CN" altLang="en-US" b="1" dirty="0"/>
              <a:t>修改优化的目标函数</a:t>
            </a:r>
            <a:r>
              <a:rPr lang="zh-CN" altLang="en-US" dirty="0"/>
              <a:t>：优化以最大化互信息 </a:t>
            </a:r>
            <a:r>
              <a:rPr lang="en-US" altLang="zh-CN" dirty="0"/>
              <a:t>(J LI 2015)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C7744D-4C46-4B8E-ADC7-26B5A29B6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5"/>
          <a:stretch/>
        </p:blipFill>
        <p:spPr>
          <a:xfrm>
            <a:off x="4163245" y="2443942"/>
            <a:ext cx="3865510" cy="11864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D99D97-5699-42FA-99EC-EBE561AF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681" y="3808614"/>
            <a:ext cx="4268265" cy="684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0A2DEE-001B-41BC-8AA6-083D89CF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008" y="4671247"/>
            <a:ext cx="9153984" cy="15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9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6182B-2395-43DF-93EE-BEDE2E6A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320"/>
            <a:ext cx="10515600" cy="526957"/>
          </a:xfrm>
        </p:spPr>
        <p:txBody>
          <a:bodyPr/>
          <a:lstStyle/>
          <a:p>
            <a:r>
              <a:rPr lang="zh-CN" altLang="en-US" b="1" dirty="0"/>
              <a:t>改进</a:t>
            </a:r>
            <a:r>
              <a:rPr lang="en-US" altLang="zh-CN" b="1" dirty="0"/>
              <a:t>Beam Search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DCA78D-87D0-4DD6-807E-446F9AF3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20" y="824908"/>
            <a:ext cx="7564760" cy="52695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208341-00F1-4FE7-BF7E-98D89573D86D}"/>
              </a:ext>
            </a:extLst>
          </p:cNvPr>
          <p:cNvSpPr txBox="1">
            <a:spLocks/>
          </p:cNvSpPr>
          <p:nvPr/>
        </p:nvSpPr>
        <p:spPr>
          <a:xfrm>
            <a:off x="838200" y="1447380"/>
            <a:ext cx="10515600" cy="44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Beam Size ==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AA873F-0C71-4F53-ADE4-D6757AD2382B}"/>
              </a:ext>
            </a:extLst>
          </p:cNvPr>
          <p:cNvSpPr/>
          <p:nvPr/>
        </p:nvSpPr>
        <p:spPr>
          <a:xfrm>
            <a:off x="1454590" y="1900108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微软雅黑" panose="020B0503020204020204" pitchFamily="34" charset="-122"/>
              </a:rPr>
              <a:t>给 你 推荐 一部 @A5@ ， @TA@ ， 还不错 。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5097115-D843-48B9-89CC-193C06D8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49044"/>
              </p:ext>
            </p:extLst>
          </p:nvPr>
        </p:nvGraphicFramePr>
        <p:xfrm>
          <a:off x="1454590" y="2765742"/>
          <a:ext cx="9622203" cy="3799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44462">
                  <a:extLst>
                    <a:ext uri="{9D8B030D-6E8A-4147-A177-3AD203B41FA5}">
                      <a16:colId xmlns:a16="http://schemas.microsoft.com/office/drawing/2014/main" val="1959185901"/>
                    </a:ext>
                  </a:extLst>
                </a:gridCol>
                <a:gridCol w="2377741">
                  <a:extLst>
                    <a:ext uri="{9D8B030D-6E8A-4147-A177-3AD203B41FA5}">
                      <a16:colId xmlns:a16="http://schemas.microsoft.com/office/drawing/2014/main" val="3055255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effectLst/>
                          <a:latin typeface="+mn-lt"/>
                        </a:rPr>
                        <a:t>Y</a:t>
                      </a:r>
                      <a:endParaRPr lang="en-US" sz="1600" b="1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err="1">
                          <a:effectLst/>
                          <a:latin typeface="+mn-lt"/>
                        </a:rPr>
                        <a:t>logP</a:t>
                      </a:r>
                      <a:r>
                        <a:rPr lang="en-US" altLang="zh-CN" sz="1600" b="1" dirty="0">
                          <a:effectLst/>
                          <a:latin typeface="+mn-lt"/>
                        </a:rPr>
                        <a:t>(Y)</a:t>
                      </a:r>
                      <a:endParaRPr lang="en-US" sz="1600" b="1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26390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@TA@ 看 过 吗 ？</a:t>
                      </a:r>
                      <a:endParaRPr lang="en-US" sz="16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-5.434444427490234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062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</a:rPr>
                        <a:t>推荐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你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看一下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《 @TA@ 》 。</a:t>
                      </a:r>
                      <a:endParaRPr lang="en-US" sz="16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-5.9761457443237305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0476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给 你 推荐 一部 吧 ， @A5@ 名字 叫 @TA@ 。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-7.248951435089111</a:t>
                      </a:r>
                      <a:endParaRPr lang="en-US" sz="16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239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给 你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推荐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一部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吧 ， @TA@ 。</a:t>
                      </a:r>
                      <a:endParaRPr lang="en-US" sz="16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-7.44924783706665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3946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给 你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推荐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一部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@A28@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导演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的 @A5@ @TA@ 。</a:t>
                      </a:r>
                      <a:endParaRPr lang="en-US" sz="16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-9.067221641540527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5126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给 你 推荐 一部 @A28@ 导演 的 @A5@ 《 @TA@ 》 。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-9.676079750061035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5740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给 你 推荐 一部 吧 ， @A5@ 名字 叫 @TA@ ， 主演 是 @A19@ 。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-11.857098579406738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2427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给 你 推荐 一部 吧 ， @A5@ 名字 叫 @TA@ ， 有 时间 可以 看一下 。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-11.90195369720459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61565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给 你 推荐 一部 吧 ， @A5@ 名字 叫 @TA@ ， 有 时间 可以 去 看看 。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-12.981328964233398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3138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给 你 推荐 一部 吧 ， @A5@ 名字 叫 @TA@ ， 有 时间 可以 去 看 一下 。</a:t>
                      </a:r>
                      <a:endParaRPr lang="en-US" sz="160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-13.220412254333496</a:t>
                      </a:r>
                      <a:endParaRPr lang="en-US" sz="16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86298599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24A392-57EA-4B7F-A7C5-056FE97921A7}"/>
              </a:ext>
            </a:extLst>
          </p:cNvPr>
          <p:cNvSpPr txBox="1">
            <a:spLocks/>
          </p:cNvSpPr>
          <p:nvPr/>
        </p:nvSpPr>
        <p:spPr>
          <a:xfrm>
            <a:off x="838200" y="2333104"/>
            <a:ext cx="10515600" cy="44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Beam Size ==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68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ore(YlN) = &#10;Ip(Y) &#10;IPO&quot;) (5 + ">
            <a:extLst>
              <a:ext uri="{FF2B5EF4-FFF2-40B4-BE49-F238E27FC236}">
                <a16:creationId xmlns:a16="http://schemas.microsoft.com/office/drawing/2014/main" id="{94D8BF3D-E596-40E6-8E83-EC2B106A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72" y="1183908"/>
            <a:ext cx="2807656" cy="134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9D21A5-B994-43D1-A496-1594403F1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62526"/>
              </p:ext>
            </p:extLst>
          </p:nvPr>
        </p:nvGraphicFramePr>
        <p:xfrm>
          <a:off x="1076519" y="2524148"/>
          <a:ext cx="10038962" cy="3799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1999">
                  <a:extLst>
                    <a:ext uri="{9D8B030D-6E8A-4147-A177-3AD203B41FA5}">
                      <a16:colId xmlns:a16="http://schemas.microsoft.com/office/drawing/2014/main" val="3669883067"/>
                    </a:ext>
                  </a:extLst>
                </a:gridCol>
                <a:gridCol w="1556963">
                  <a:extLst>
                    <a:ext uri="{9D8B030D-6E8A-4147-A177-3AD203B41FA5}">
                      <a16:colId xmlns:a16="http://schemas.microsoft.com/office/drawing/2014/main" val="705481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effectLst/>
                          <a:latin typeface="+mn-lt"/>
                        </a:rPr>
                        <a:t>Y</a:t>
                      </a:r>
                      <a:endParaRPr lang="en-US" sz="1600" b="1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err="1">
                          <a:effectLst/>
                          <a:latin typeface="+mn-lt"/>
                        </a:rPr>
                        <a:t>logP</a:t>
                      </a:r>
                      <a:r>
                        <a:rPr lang="en-US" altLang="zh-CN" sz="1600" b="1" dirty="0">
                          <a:effectLst/>
                          <a:latin typeface="+mn-lt"/>
                        </a:rPr>
                        <a:t>(Y)/</a:t>
                      </a:r>
                      <a:r>
                        <a:rPr lang="en-US" altLang="zh-CN" sz="1600" b="1" dirty="0" err="1">
                          <a:effectLst/>
                          <a:latin typeface="+mn-lt"/>
                        </a:rPr>
                        <a:t>lp</a:t>
                      </a:r>
                      <a:endParaRPr lang="en-US" sz="1600" b="1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0397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effectLst/>
                        </a:rPr>
                        <a:t>那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过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zh-CN" altLang="en-US" sz="1600" kern="1200" dirty="0">
                          <a:effectLst/>
                        </a:rPr>
                        <a:t>吗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？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-0.0000297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44312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effectLst/>
                        </a:rPr>
                        <a:t>给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一部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吧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，</a:t>
                      </a:r>
                      <a:r>
                        <a:rPr lang="en-US" sz="1600" kern="1200" dirty="0">
                          <a:effectLst/>
                        </a:rPr>
                        <a:t> @A5@ </a:t>
                      </a:r>
                      <a:r>
                        <a:rPr lang="zh-CN" altLang="en-US" sz="1600" kern="1200" dirty="0">
                          <a:effectLst/>
                        </a:rPr>
                        <a:t>名字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叫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-0.0000297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6665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effectLst/>
                        </a:rPr>
                        <a:t>给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一部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吧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，</a:t>
                      </a:r>
                      <a:r>
                        <a:rPr lang="en-US" sz="1600" kern="1200" dirty="0">
                          <a:effectLst/>
                        </a:rPr>
                        <a:t> @A5@ </a:t>
                      </a:r>
                      <a:r>
                        <a:rPr lang="zh-CN" altLang="en-US" sz="1600" kern="1200" dirty="0">
                          <a:effectLst/>
                        </a:rPr>
                        <a:t>名字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叫做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-0.0000329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0995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effectLst/>
                        </a:rPr>
                        <a:t>《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en-US" altLang="zh-CN" sz="1600" kern="1200" dirty="0">
                          <a:effectLst/>
                        </a:rPr>
                        <a:t>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看一下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-0.0000343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116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effectLst/>
                        </a:rPr>
                        <a:t>《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en-US" altLang="zh-CN" sz="1600" kern="1200" dirty="0">
                          <a:effectLst/>
                        </a:rPr>
                        <a:t>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去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看看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，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挺不错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的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-0.0000356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8052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@TA@ </a:t>
                      </a:r>
                      <a:r>
                        <a:rPr lang="zh-CN" altLang="en-US" sz="1600" kern="1200" dirty="0">
                          <a:effectLst/>
                        </a:rPr>
                        <a:t>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过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吗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？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-0.0000364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7511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看一下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en-US" altLang="zh-CN" sz="1600" kern="1200" dirty="0">
                          <a:effectLst/>
                        </a:rPr>
                        <a:t>《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en-US" altLang="zh-CN" sz="1600" kern="1200" dirty="0">
                          <a:effectLst/>
                        </a:rPr>
                        <a:t>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-0.0000373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26425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effectLst/>
                        </a:rPr>
                        <a:t>《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en-US" altLang="zh-CN" sz="1600" kern="1200" dirty="0">
                          <a:effectLst/>
                        </a:rPr>
                        <a:t>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去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看看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-0.0000417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4994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effectLst/>
                        </a:rPr>
                        <a:t>给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你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推荐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一部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吧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，</a:t>
                      </a:r>
                      <a:r>
                        <a:rPr lang="en-US" sz="1600" kern="1200" dirty="0">
                          <a:effectLst/>
                        </a:rPr>
                        <a:t> @A5@ </a:t>
                      </a:r>
                      <a:r>
                        <a:rPr lang="zh-CN" altLang="en-US" sz="1600" kern="1200" dirty="0">
                          <a:effectLst/>
                        </a:rPr>
                        <a:t>名字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叫</a:t>
                      </a:r>
                      <a:r>
                        <a:rPr lang="en-US" sz="1600" kern="1200" dirty="0">
                          <a:effectLst/>
                        </a:rPr>
                        <a:t> @TA@ </a:t>
                      </a:r>
                      <a:r>
                        <a:rPr lang="zh-CN" altLang="en-US" sz="1600" kern="1200" dirty="0">
                          <a:effectLst/>
                        </a:rPr>
                        <a:t>，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有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时间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可以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看一下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zh-CN" altLang="en-US" sz="1600" kern="1200" dirty="0">
                          <a:effectLst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-0.0001256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1771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effectLst/>
                        </a:rPr>
                        <a:t>给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你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推荐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一部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吧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，</a:t>
                      </a:r>
                      <a:r>
                        <a:rPr lang="en-US" sz="1600" kern="1200">
                          <a:effectLst/>
                        </a:rPr>
                        <a:t> @A5@ </a:t>
                      </a:r>
                      <a:r>
                        <a:rPr lang="zh-CN" altLang="en-US" sz="1600" kern="1200">
                          <a:effectLst/>
                        </a:rPr>
                        <a:t>名字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叫</a:t>
                      </a:r>
                      <a:r>
                        <a:rPr lang="en-US" sz="1600" kern="1200">
                          <a:effectLst/>
                        </a:rPr>
                        <a:t> @TA@ </a:t>
                      </a:r>
                      <a:r>
                        <a:rPr lang="zh-CN" altLang="en-US" sz="1600" kern="1200">
                          <a:effectLst/>
                        </a:rPr>
                        <a:t>，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有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时间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可以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去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看看</a:t>
                      </a:r>
                      <a:r>
                        <a:rPr lang="en-US" sz="1600" kern="1200">
                          <a:effectLst/>
                        </a:rPr>
                        <a:t> </a:t>
                      </a:r>
                      <a:r>
                        <a:rPr lang="zh-CN" altLang="en-US" sz="1600" kern="1200">
                          <a:effectLst/>
                        </a:rPr>
                        <a:t>。</a:t>
                      </a:r>
                      <a:endParaRPr lang="zh-CN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-0.0003152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28812873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A03493-D434-42BC-998C-D7F32733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320"/>
            <a:ext cx="10515600" cy="526957"/>
          </a:xfrm>
        </p:spPr>
        <p:txBody>
          <a:bodyPr/>
          <a:lstStyle/>
          <a:p>
            <a:r>
              <a:rPr lang="en-US" altLang="zh-CN" dirty="0"/>
              <a:t>Length Penalty (Wu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5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A03493-D434-42BC-998C-D7F32733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428"/>
            <a:ext cx="4078778" cy="526957"/>
          </a:xfrm>
        </p:spPr>
        <p:txBody>
          <a:bodyPr/>
          <a:lstStyle/>
          <a:p>
            <a:r>
              <a:rPr lang="en-US" altLang="zh-CN" dirty="0"/>
              <a:t>Diversity Rate (Li 2016)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C1B279-4B55-44F9-BDA6-548D4DE7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00" y="1484385"/>
            <a:ext cx="6641399" cy="89377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7D53AA7-F89D-481C-BB64-0B0652D87A84}"/>
              </a:ext>
            </a:extLst>
          </p:cNvPr>
          <p:cNvSpPr txBox="1">
            <a:spLocks/>
          </p:cNvSpPr>
          <p:nvPr/>
        </p:nvSpPr>
        <p:spPr>
          <a:xfrm>
            <a:off x="838200" y="2419841"/>
            <a:ext cx="10081335" cy="89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k’</a:t>
            </a:r>
            <a:r>
              <a:rPr lang="zh-CN" altLang="en-US" sz="2400" dirty="0"/>
              <a:t>表示</a:t>
            </a:r>
            <a:r>
              <a:rPr lang="en-US" altLang="zh-CN" sz="2400" dirty="0" err="1"/>
              <a:t>yi</a:t>
            </a:r>
            <a:r>
              <a:rPr lang="zh-CN" altLang="en-US" sz="2400" dirty="0"/>
              <a:t>在每个分支内的排序</a:t>
            </a:r>
            <a:endParaRPr lang="en-US" altLang="zh-CN" sz="2400" dirty="0"/>
          </a:p>
          <a:p>
            <a:r>
              <a:rPr lang="en-US" altLang="zh-CN" sz="2400" dirty="0"/>
              <a:t>gamma</a:t>
            </a:r>
            <a:r>
              <a:rPr lang="zh-CN" altLang="en-US" sz="2400" dirty="0"/>
              <a:t>为参数，称为</a:t>
            </a:r>
            <a:r>
              <a:rPr lang="en-US" altLang="zh-CN" sz="2400" dirty="0"/>
              <a:t>Diversity Rate</a:t>
            </a:r>
            <a:r>
              <a:rPr lang="zh-CN" altLang="en-US" sz="2400" dirty="0"/>
              <a:t>，该参数可以自动学习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D700215-F2DF-4D24-9F22-1D5F027A3D48}"/>
              </a:ext>
            </a:extLst>
          </p:cNvPr>
          <p:cNvSpPr txBox="1">
            <a:spLocks/>
          </p:cNvSpPr>
          <p:nvPr/>
        </p:nvSpPr>
        <p:spPr>
          <a:xfrm>
            <a:off x="838200" y="3726629"/>
            <a:ext cx="6747164" cy="52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Diversity Beam Search, DBS (</a:t>
            </a:r>
            <a:r>
              <a:rPr lang="en-US" altLang="zh-CN" dirty="0" err="1"/>
              <a:t>Ashwi</a:t>
            </a:r>
            <a:r>
              <a:rPr lang="en-US" altLang="zh-CN" dirty="0"/>
              <a:t> 2018)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2BA2474-17C2-43E9-8EC5-9328C52CCF1D}"/>
              </a:ext>
            </a:extLst>
          </p:cNvPr>
          <p:cNvSpPr txBox="1">
            <a:spLocks/>
          </p:cNvSpPr>
          <p:nvPr/>
        </p:nvSpPr>
        <p:spPr>
          <a:xfrm>
            <a:off x="838200" y="4423903"/>
            <a:ext cx="10081335" cy="140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将</a:t>
            </a:r>
            <a:r>
              <a:rPr lang="en-US" altLang="zh-CN" sz="2400" dirty="0"/>
              <a:t>k</a:t>
            </a:r>
            <a:r>
              <a:rPr lang="zh-CN" altLang="en-US" sz="2400" dirty="0"/>
              <a:t>个候选分为</a:t>
            </a:r>
            <a:r>
              <a:rPr lang="en-US" altLang="zh-CN" sz="2400" dirty="0"/>
              <a:t>g</a:t>
            </a:r>
            <a:r>
              <a:rPr lang="zh-CN" altLang="en-US" sz="2400" dirty="0"/>
              <a:t>组，在搜索时计算候选与其他组之间的差异度，取差异度较大的候选</a:t>
            </a:r>
            <a:endParaRPr lang="en-US" altLang="zh-CN" sz="2400" dirty="0"/>
          </a:p>
          <a:p>
            <a:r>
              <a:rPr lang="zh-CN" altLang="en-US" sz="2400" dirty="0"/>
              <a:t>差异的衡量可以用</a:t>
            </a:r>
            <a:r>
              <a:rPr lang="en-US" altLang="zh-CN" sz="2400" dirty="0"/>
              <a:t>n-gram</a:t>
            </a:r>
            <a:r>
              <a:rPr lang="zh-CN" altLang="en-US" sz="2400" dirty="0"/>
              <a:t>的重合程度，</a:t>
            </a:r>
            <a:r>
              <a:rPr lang="en-US" altLang="zh-CN" sz="2400" dirty="0"/>
              <a:t>average embedding</a:t>
            </a:r>
            <a:r>
              <a:rPr lang="zh-CN" altLang="en-US" sz="2400" dirty="0"/>
              <a:t>的距离等等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367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900</Words>
  <Application>Microsoft Office PowerPoint</Application>
  <PresentationFormat>宽屏</PresentationFormat>
  <Paragraphs>127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Courier New</vt:lpstr>
      <vt:lpstr>Office 主题​​</vt:lpstr>
      <vt:lpstr>端到端对话模型面临的部分问题</vt:lpstr>
      <vt:lpstr>对话模型</vt:lpstr>
      <vt:lpstr>端到端的对话模型</vt:lpstr>
      <vt:lpstr>问题：安全回复</vt:lpstr>
      <vt:lpstr>安全回复的原因</vt:lpstr>
      <vt:lpstr>安全回复的解决</vt:lpstr>
      <vt:lpstr>PowerPoint 演示文稿</vt:lpstr>
      <vt:lpstr>PowerPoint 演示文稿</vt:lpstr>
      <vt:lpstr>PowerPoint 演示文稿</vt:lpstr>
      <vt:lpstr>引入外部知识：引入新特征，降低学习难度</vt:lpstr>
      <vt:lpstr>PowerPoint 演示文稿</vt:lpstr>
      <vt:lpstr>机器翻译&amp;对话系统（直观）</vt:lpstr>
      <vt:lpstr>理想的对话系统结构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博士组会第一期 过去、现在和将来</dc:title>
  <dc:creator>李少博</dc:creator>
  <cp:lastModifiedBy>李少博</cp:lastModifiedBy>
  <cp:revision>162</cp:revision>
  <dcterms:created xsi:type="dcterms:W3CDTF">2019-08-08T08:15:49Z</dcterms:created>
  <dcterms:modified xsi:type="dcterms:W3CDTF">2019-09-19T13:01:52Z</dcterms:modified>
</cp:coreProperties>
</file>